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diagrams/data1.xml" ContentType="application/vnd.openxmlformats-officedocument.drawingml.diagramData+xml"/>
  <Override PartName="/word/footnotes.xml" ContentType="application/vnd.openxmlformats-officedocument.wordprocessingml.footnotes+xml"/>
  <Override PartName="/word/endnotes.xml" ContentType="application/vnd.openxmlformats-officedocument.wordprocessingml.endnotes+xml"/>
  <Override PartName="/word/header2.xml" ContentType="application/vnd.openxmlformats-officedocument.wordprocessingml.header+xml"/>
  <Override PartName="/word/header1.xml" ContentType="application/vnd.openxmlformats-officedocument.wordprocessingml.header+xml"/>
  <Override PartName="/word/footer1.xml" ContentType="application/vnd.openxmlformats-officedocument.wordprocessingml.footer+xml"/>
  <Override PartName="/word/charts/chart4.xml" ContentType="application/vnd.openxmlformats-officedocument.drawingml.chart+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olors3.xml" ContentType="application/vnd.ms-office.chartcolorstyle+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style3.xml" ContentType="application/vnd.ms-office.chartstyle+xml"/>
  <Override PartName="/word/theme/theme1.xml" ContentType="application/vnd.openxmlformats-officedocument.theme+xml"/>
  <Override PartName="/word/charts/chart3.xml" ContentType="application/vnd.openxmlformats-officedocument.drawingml.chart+xml"/>
  <Override PartName="/word/charts/colors2.xml" ContentType="application/vnd.ms-office.chartcolorstyl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app.xml" ContentType="application/vnd.openxmlformats-officedocument.extended-properties+xml"/>
  <Override PartName="/word/fontTable.xml" ContentType="application/vnd.openxmlformats-officedocument.wordprocessingml.fontTable+xml"/>
  <Override PartName="/docProps/core.xml" ContentType="application/vnd.openxmlformats-package.core-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F70774E" w14:textId="46AFFAED" w:rsidR="008F6CBE" w:rsidRPr="005C7CE4" w:rsidRDefault="00307381" w:rsidP="008F6CBE">
      <w:pPr>
        <w:pStyle w:val="CorpsA"/>
        <w:rPr>
          <w:rStyle w:val="Aucun"/>
          <w:rFonts w:ascii="Arial Narrow" w:eastAsia="Arial Narrow" w:hAnsi="Arial Narrow" w:cs="Arial Narrow"/>
          <w:b/>
          <w:bCs/>
          <w:lang w:val="fr-FR"/>
        </w:rPr>
      </w:pPr>
      <w:r>
        <w:rPr>
          <w:rStyle w:val="Aucun"/>
          <w:rFonts w:ascii="Arial Narrow" w:hAnsi="Arial Narrow"/>
          <w:b/>
          <w:bCs/>
          <w:lang w:val="fr-FR"/>
        </w:rPr>
        <w:t>M</w:t>
      </w:r>
      <w:r w:rsidR="008F6CBE" w:rsidRPr="005C7CE4">
        <w:rPr>
          <w:rStyle w:val="Aucun"/>
          <w:rFonts w:ascii="Arial Narrow" w:hAnsi="Arial Narrow"/>
          <w:b/>
          <w:bCs/>
          <w:lang w:val="fr-FR"/>
        </w:rPr>
        <w:t>INISTERE DE L’ENVIRONNEMENT</w:t>
      </w:r>
      <w:r w:rsidR="00F330EA">
        <w:rPr>
          <w:rStyle w:val="Aucun"/>
          <w:rFonts w:ascii="Arial Narrow" w:hAnsi="Arial Narrow"/>
          <w:b/>
          <w:bCs/>
          <w:lang w:val="fr-FR"/>
        </w:rPr>
        <w:t>,</w:t>
      </w:r>
    </w:p>
    <w:p w14:paraId="289DC268" w14:textId="77777777" w:rsidR="008F6CBE" w:rsidRPr="005C7CE4" w:rsidRDefault="008F6CBE" w:rsidP="008F6CBE">
      <w:pPr>
        <w:pStyle w:val="CorpsA"/>
        <w:rPr>
          <w:rStyle w:val="Aucun"/>
          <w:rFonts w:ascii="Arial Narrow" w:eastAsia="Arial Narrow" w:hAnsi="Arial Narrow" w:cs="Arial Narrow"/>
          <w:b/>
          <w:bCs/>
          <w:lang w:val="fr-FR"/>
        </w:rPr>
      </w:pPr>
      <w:r w:rsidRPr="00A03498">
        <w:rPr>
          <w:rStyle w:val="Aucun"/>
          <w:rFonts w:ascii="Arial Narrow" w:hAnsi="Arial Narrow"/>
          <w:b/>
          <w:bCs/>
          <w:lang w:val="fr-FR"/>
        </w:rPr>
        <w:t>DE L</w:t>
      </w:r>
      <w:r w:rsidRPr="005C7CE4">
        <w:rPr>
          <w:rStyle w:val="Aucun"/>
          <w:rFonts w:ascii="Arial Narrow" w:hAnsi="Arial Narrow"/>
          <w:b/>
          <w:bCs/>
          <w:lang w:val="fr-FR"/>
        </w:rPr>
        <w:t xml:space="preserve">’ASSAINISSEMENT ET DU    </w:t>
      </w:r>
      <w:r w:rsidRPr="005C7CE4">
        <w:rPr>
          <w:rStyle w:val="Aucun"/>
          <w:rFonts w:ascii="Arial Narrow" w:hAnsi="Arial Narrow"/>
          <w:b/>
          <w:bCs/>
          <w:lang w:val="fr-FR"/>
        </w:rPr>
        <w:tab/>
      </w:r>
      <w:r w:rsidRPr="005C7CE4">
        <w:rPr>
          <w:rStyle w:val="Aucun"/>
          <w:rFonts w:ascii="Arial Narrow" w:hAnsi="Arial Narrow"/>
          <w:b/>
          <w:bCs/>
          <w:lang w:val="fr-FR"/>
        </w:rPr>
        <w:tab/>
        <w:t xml:space="preserve">                                        </w:t>
      </w:r>
    </w:p>
    <w:p w14:paraId="4737D145" w14:textId="77777777" w:rsidR="008F6CBE" w:rsidRPr="005C7CE4" w:rsidRDefault="008F6CBE" w:rsidP="008F6CBE">
      <w:pPr>
        <w:pStyle w:val="CorpsA"/>
        <w:rPr>
          <w:rStyle w:val="Aucun"/>
          <w:rFonts w:ascii="Arial Narrow" w:eastAsia="Arial Narrow" w:hAnsi="Arial Narrow" w:cs="Arial Narrow"/>
          <w:b/>
          <w:bCs/>
          <w:lang w:val="fr-FR"/>
        </w:rPr>
      </w:pPr>
      <w:r w:rsidRPr="00A03498">
        <w:rPr>
          <w:rStyle w:val="Aucun"/>
          <w:rFonts w:ascii="Arial Narrow" w:hAnsi="Arial Narrow"/>
          <w:b/>
          <w:bCs/>
          <w:lang w:val="fr-FR"/>
        </w:rPr>
        <w:t>DEVELOPPEMENT DURABLE</w:t>
      </w:r>
    </w:p>
    <w:p w14:paraId="43641477" w14:textId="5F4B996D" w:rsidR="008F6CBE" w:rsidRPr="005C7CE4" w:rsidRDefault="008F6CBE" w:rsidP="008F6CBE">
      <w:pPr>
        <w:pStyle w:val="CorpsA"/>
        <w:jc w:val="both"/>
        <w:rPr>
          <w:rStyle w:val="Aucun"/>
          <w:rFonts w:ascii="Arial Narrow" w:eastAsia="Arial Narrow" w:hAnsi="Arial Narrow" w:cs="Arial Narrow"/>
          <w:b/>
          <w:bCs/>
          <w:lang w:val="fr-FR"/>
        </w:rPr>
      </w:pPr>
      <w:r w:rsidRPr="00A03498">
        <w:rPr>
          <w:rStyle w:val="Aucun"/>
          <w:rFonts w:ascii="Calibri" w:eastAsia="Calibri" w:hAnsi="Calibri" w:cs="Calibri"/>
          <w:noProof/>
          <w:sz w:val="22"/>
          <w:szCs w:val="22"/>
          <w:lang w:val="fr-FR"/>
        </w:rPr>
        <mc:AlternateContent>
          <mc:Choice Requires="wps">
            <w:drawing>
              <wp:anchor distT="0" distB="0" distL="0" distR="0" simplePos="0" relativeHeight="251658242" behindDoc="0" locked="0" layoutInCell="1" allowOverlap="1" wp14:anchorId="4EA38077" wp14:editId="753A1F5E">
                <wp:simplePos x="0" y="0"/>
                <wp:positionH relativeFrom="column">
                  <wp:posOffset>669287</wp:posOffset>
                </wp:positionH>
                <wp:positionV relativeFrom="line">
                  <wp:posOffset>26665</wp:posOffset>
                </wp:positionV>
                <wp:extent cx="685804" cy="0"/>
                <wp:effectExtent l="0" t="0" r="0" b="0"/>
                <wp:wrapNone/>
                <wp:docPr id="1073741827" name="officeArt object" descr="Line 4"/>
                <wp:cNvGraphicFramePr/>
                <a:graphic xmlns:a="http://schemas.openxmlformats.org/drawingml/2006/main">
                  <a:graphicData uri="http://schemas.microsoft.com/office/word/2010/wordprocessingShape">
                    <wps:wsp>
                      <wps:cNvCnPr/>
                      <wps:spPr>
                        <a:xfrm>
                          <a:off x="0" y="0"/>
                          <a:ext cx="685804" cy="0"/>
                        </a:xfrm>
                        <a:prstGeom prst="line">
                          <a:avLst/>
                        </a:prstGeom>
                        <a:noFill/>
                        <a:ln w="27940" cap="flat">
                          <a:solidFill>
                            <a:srgbClr val="000000"/>
                          </a:solidFill>
                          <a:prstDash val="solid"/>
                          <a:round/>
                        </a:ln>
                        <a:effectLst/>
                      </wps:spPr>
                      <wps:bodyPr/>
                    </wps:wsp>
                  </a:graphicData>
                </a:graphic>
              </wp:anchor>
            </w:drawing>
          </mc:Choice>
          <mc:Fallback xmlns:arto="http://schemas.microsoft.com/office/word/2006/arto" xmlns:dgm="http://schemas.openxmlformats.org/drawingml/2006/diagram" xmlns:c="http://schemas.openxmlformats.org/drawingml/2006/chart" xmlns:a16="http://schemas.microsoft.com/office/drawing/2014/main" xmlns:a14="http://schemas.microsoft.com/office/drawing/2010/main" xmlns:pic="http://schemas.openxmlformats.org/drawingml/2006/picture" xmlns:a="http://schemas.openxmlformats.org/drawingml/2006/main">
            <w:pict w14:anchorId="22399DA9">
              <v:line id="officeArt object" style="position:absolute;z-index:251658242;visibility:visible;mso-wrap-style:square;mso-wrap-distance-left:0;mso-wrap-distance-top:0;mso-wrap-distance-right:0;mso-wrap-distance-bottom:0;mso-position-horizontal:absolute;mso-position-horizontal-relative:text;mso-position-vertical:absolute;mso-position-vertical-relative:line" alt="Line 4" o:spid="_x0000_s1026" strokeweight="2.2pt" from="52.7pt,2.1pt" to="106.7pt,2.1pt" w14:anchorId="04FB49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aLQ/lAEAACIDAAAOAAAAZHJzL2Uyb0RvYy54bWysUsFu2zAMvQ/oPwi6N3KDrkuNOD006C5D&#10;W2DrBzCyFAuQJYFU4+TvRylp2q23YT7IlEg+ku9xebcfvdgZJBdDJ69mjRQm6Ni7sO3ky6+Hy4UU&#10;lCH04GMwnTwYkneriy/LKbVmHofoe4OCQQK1U+rkkHNqlSI9mBFoFpMJ7LQRR8h8xa3qESZGH72a&#10;N82NmiL2CaM2RPy6PjrlquJba3R+spZMFr6T3FuuJ9ZzU061WkK7RUiD06c24B+6GMEFLnqGWkMG&#10;8YruE9ToNEaKNs90HFW01mlTZ+Bprpq/pvk5QDJ1FiaH0pkm+n+w+nF3H56RaZgStZSesUyxtziW&#10;P/cn9pWsw5kss89C8+PN4uuiuZZCv7nUe15Cyt9NHEUxOuldKGNAC7sflLkWh76FlOcQH5z3VQof&#10;xNTJ+bfba1ZLA2+E9ZBrMkXv+hJYUgi3m3uPYgdF2PoVLRn4j7BSZQ00HOOq6yg5xtfQHxN8KICm&#10;LsupvXcuirWJ/aFSpMqNhah1TktTlP54Z/vjaq9+AwAA//8DAFBLAwQUAAYACAAAACEA6UmRJNgA&#10;AAAHAQAADwAAAGRycy9kb3ducmV2LnhtbEyOwU7DMBBE70j8g7VI3KjTtEAV4lS0qBInJArivI2X&#10;OEq8jmK3DX/PwgWOTzOaeeV68r060RjbwAbmswwUcR1sy42B97fdzQpUTMgW+8Bk4IsirKvLixIL&#10;G878Sqd9apSMcCzQgEtpKLSOtSOPcRYGYsk+w+gxCY6NtiOeZdz3Os+yO+2xZXlwONDWUd3tj97A&#10;ckNPz8O240WHafWRXjbd7t4Zc301PT6ASjSlvzL86Is6VOJ0CEe2UfXC2e1SqjKWg5I8ny+ED7+s&#10;q1L/96++AQAA//8DAFBLAQItABQABgAIAAAAIQC2gziS/gAAAOEBAAATAAAAAAAAAAAAAAAAAAAA&#10;AABbQ29udGVudF9UeXBlc10ueG1sUEsBAi0AFAAGAAgAAAAhADj9If/WAAAAlAEAAAsAAAAAAAAA&#10;AAAAAAAALwEAAF9yZWxzLy5yZWxzUEsBAi0AFAAGAAgAAAAhAF5otD+UAQAAIgMAAA4AAAAAAAAA&#10;AAAAAAAALgIAAGRycy9lMm9Eb2MueG1sUEsBAi0AFAAGAAgAAAAhAOlJkSTYAAAABwEAAA8AAAAA&#10;AAAAAAAAAAAA7gMAAGRycy9kb3ducmV2LnhtbFBLBQYAAAAABAAEAPMAAADzBAAAAAA=&#10;">
                <w10:wrap anchory="line"/>
              </v:line>
            </w:pict>
          </mc:Fallback>
        </mc:AlternateContent>
      </w:r>
    </w:p>
    <w:p w14:paraId="7171EF3F" w14:textId="499E9E3F" w:rsidR="008F6CBE" w:rsidRPr="005C7CE4" w:rsidRDefault="006E4395" w:rsidP="0050115B">
      <w:pPr>
        <w:pStyle w:val="CorpsA"/>
        <w:tabs>
          <w:tab w:val="left" w:pos="2410"/>
          <w:tab w:val="left" w:pos="6440"/>
        </w:tabs>
        <w:rPr>
          <w:rStyle w:val="Aucun"/>
          <w:rFonts w:ascii="Arial Narrow" w:eastAsia="Arial Narrow" w:hAnsi="Arial Narrow" w:cs="Arial Narrow"/>
          <w:b/>
          <w:bCs/>
          <w:lang w:val="fr-FR"/>
        </w:rPr>
      </w:pPr>
      <w:r w:rsidRPr="00A03498">
        <w:rPr>
          <w:rStyle w:val="Aucun"/>
          <w:noProof/>
          <w:lang w:val="fr-FR"/>
        </w:rPr>
        <w:drawing>
          <wp:anchor distT="0" distB="0" distL="114300" distR="114300" simplePos="0" relativeHeight="251658244" behindDoc="0" locked="0" layoutInCell="1" allowOverlap="1" wp14:anchorId="27F6081B" wp14:editId="5246AAFB">
            <wp:simplePos x="0" y="0"/>
            <wp:positionH relativeFrom="column">
              <wp:posOffset>5456555</wp:posOffset>
            </wp:positionH>
            <wp:positionV relativeFrom="paragraph">
              <wp:posOffset>151130</wp:posOffset>
            </wp:positionV>
            <wp:extent cx="601980" cy="1168400"/>
            <wp:effectExtent l="0" t="0" r="7620" b="0"/>
            <wp:wrapSquare wrapText="bothSides"/>
            <wp:docPr id="687958057"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7958057" name=""/>
                    <pic:cNvPicPr/>
                  </pic:nvPicPr>
                  <pic:blipFill>
                    <a:blip r:embed="rId9" cstate="print">
                      <a:extLst>
                        <a:ext uri="{28A0092B-C50C-407E-A947-70E740481C1C}">
                          <a14:useLocalDpi xmlns:a14="http://schemas.microsoft.com/office/drawing/2010/main" val="0"/>
                        </a:ext>
                      </a:extLst>
                    </a:blip>
                    <a:stretch>
                      <a:fillRect/>
                    </a:stretch>
                  </pic:blipFill>
                  <pic:spPr>
                    <a:xfrm>
                      <a:off x="0" y="0"/>
                      <a:ext cx="601980" cy="1168400"/>
                    </a:xfrm>
                    <a:prstGeom prst="rect">
                      <a:avLst/>
                    </a:prstGeom>
                  </pic:spPr>
                </pic:pic>
              </a:graphicData>
            </a:graphic>
            <wp14:sizeRelH relativeFrom="margin">
              <wp14:pctWidth>0</wp14:pctWidth>
            </wp14:sizeRelH>
            <wp14:sizeRelV relativeFrom="margin">
              <wp14:pctHeight>0</wp14:pctHeight>
            </wp14:sizeRelV>
          </wp:anchor>
        </w:drawing>
      </w:r>
      <w:r w:rsidR="008F6CBE" w:rsidRPr="005C7CE4">
        <w:rPr>
          <w:rStyle w:val="Aucun"/>
          <w:rFonts w:ascii="Arial Narrow" w:hAnsi="Arial Narrow"/>
          <w:b/>
          <w:bCs/>
          <w:lang w:val="fr-FR"/>
        </w:rPr>
        <w:t xml:space="preserve">Agence de l’Environnement et du </w:t>
      </w:r>
      <w:r w:rsidR="008F6CBE" w:rsidRPr="005C7CE4">
        <w:rPr>
          <w:rStyle w:val="Aucun"/>
          <w:rFonts w:ascii="Arial Narrow" w:hAnsi="Arial Narrow"/>
          <w:b/>
          <w:bCs/>
          <w:lang w:val="fr-FR"/>
        </w:rPr>
        <w:tab/>
      </w:r>
    </w:p>
    <w:p w14:paraId="3AF431CF" w14:textId="6A3ACE48" w:rsidR="008F6CBE" w:rsidRPr="00A03498" w:rsidRDefault="006E4395" w:rsidP="0050115B">
      <w:pPr>
        <w:pStyle w:val="CorpsA"/>
        <w:tabs>
          <w:tab w:val="left" w:pos="2410"/>
        </w:tabs>
        <w:rPr>
          <w:rStyle w:val="Aucun"/>
          <w:lang w:val="fr-FR"/>
        </w:rPr>
      </w:pPr>
      <w:r>
        <w:rPr>
          <w:rStyle w:val="Aucun"/>
          <w:rFonts w:ascii="Arial Narrow" w:hAnsi="Arial Narrow"/>
          <w:b/>
          <w:bCs/>
          <w:noProof/>
          <w:lang w:val="fr-FR"/>
        </w:rPr>
        <w:drawing>
          <wp:anchor distT="0" distB="0" distL="114300" distR="114300" simplePos="0" relativeHeight="251658243" behindDoc="0" locked="0" layoutInCell="1" allowOverlap="1" wp14:anchorId="33C9986A" wp14:editId="29A5A20E">
            <wp:simplePos x="0" y="0"/>
            <wp:positionH relativeFrom="column">
              <wp:posOffset>3493770</wp:posOffset>
            </wp:positionH>
            <wp:positionV relativeFrom="paragraph">
              <wp:posOffset>27940</wp:posOffset>
            </wp:positionV>
            <wp:extent cx="1897380" cy="1110615"/>
            <wp:effectExtent l="0" t="0" r="7620" b="0"/>
            <wp:wrapNone/>
            <wp:docPr id="1968840218" name="Ima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1897380" cy="111061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8F6CBE" w:rsidRPr="00A03498">
        <w:rPr>
          <w:rStyle w:val="Aucun"/>
          <w:rFonts w:ascii="Arial Narrow" w:hAnsi="Arial Narrow"/>
          <w:b/>
          <w:bCs/>
          <w:lang w:val="fr-FR"/>
        </w:rPr>
        <w:t>Développement Durable (AEDD)</w:t>
      </w:r>
      <w:r w:rsidR="008F6CBE" w:rsidRPr="00A03498">
        <w:rPr>
          <w:rStyle w:val="Aucun"/>
          <w:lang w:val="fr-FR"/>
        </w:rPr>
        <w:tab/>
      </w:r>
    </w:p>
    <w:p w14:paraId="452797A8" w14:textId="1A109506" w:rsidR="008F6CBE" w:rsidRPr="00A03498" w:rsidRDefault="008F6CBE" w:rsidP="008F6CBE">
      <w:pPr>
        <w:pStyle w:val="CorpsA"/>
        <w:rPr>
          <w:rStyle w:val="Aucun"/>
          <w:lang w:val="fr-FR"/>
        </w:rPr>
      </w:pPr>
      <w:r w:rsidRPr="00A03498">
        <w:rPr>
          <w:rStyle w:val="Aucun"/>
          <w:lang w:val="fr-FR"/>
        </w:rPr>
        <w:tab/>
      </w:r>
      <w:r w:rsidRPr="00A03498">
        <w:rPr>
          <w:rStyle w:val="Aucun"/>
          <w:lang w:val="fr-FR"/>
        </w:rPr>
        <w:tab/>
      </w:r>
      <w:r w:rsidRPr="00A03498">
        <w:rPr>
          <w:rStyle w:val="Aucun"/>
          <w:lang w:val="fr-FR"/>
        </w:rPr>
        <w:tab/>
      </w:r>
      <w:r w:rsidRPr="00A03498">
        <w:rPr>
          <w:rStyle w:val="Aucun"/>
          <w:lang w:val="fr-FR"/>
        </w:rPr>
        <w:tab/>
      </w:r>
      <w:r w:rsidRPr="00A03498">
        <w:rPr>
          <w:rStyle w:val="Aucun"/>
          <w:lang w:val="fr-FR"/>
        </w:rPr>
        <w:tab/>
      </w:r>
      <w:r w:rsidRPr="00A03498">
        <w:rPr>
          <w:rStyle w:val="Aucun"/>
          <w:lang w:val="fr-FR"/>
        </w:rPr>
        <w:tab/>
      </w:r>
    </w:p>
    <w:p w14:paraId="1AF1F07C" w14:textId="63C52CD3" w:rsidR="008F6CBE" w:rsidRPr="008F3344" w:rsidRDefault="008F6CBE" w:rsidP="008F6CBE">
      <w:pPr>
        <w:widowControl w:val="0"/>
        <w:pBdr>
          <w:top w:val="nil"/>
          <w:left w:val="nil"/>
          <w:bottom w:val="nil"/>
          <w:right w:val="nil"/>
          <w:between w:val="nil"/>
        </w:pBdr>
        <w:spacing w:after="0" w:line="240" w:lineRule="auto"/>
        <w:rPr>
          <w:rFonts w:ascii="Times New Roman" w:eastAsia="Times New Roman" w:hAnsi="Times New Roman" w:cs="Times New Roman"/>
          <w:color w:val="000000"/>
          <w:sz w:val="24"/>
          <w:szCs w:val="24"/>
        </w:rPr>
      </w:pPr>
      <w:r>
        <w:rPr>
          <w:rStyle w:val="Aucun"/>
        </w:rPr>
        <w:t xml:space="preserve">      </w:t>
      </w:r>
      <w:r>
        <w:rPr>
          <w:rStyle w:val="Aucun"/>
          <w:noProof/>
        </w:rPr>
        <w:drawing>
          <wp:inline distT="0" distB="0" distL="0" distR="0" wp14:anchorId="3BA3AB28" wp14:editId="10E9EEE8">
            <wp:extent cx="941697" cy="880268"/>
            <wp:effectExtent l="0" t="0" r="0" b="0"/>
            <wp:docPr id="1073741828" name="officeArt object" descr="logo_aedd_23.jpg"/>
            <wp:cNvGraphicFramePr/>
            <a:graphic xmlns:a="http://schemas.openxmlformats.org/drawingml/2006/main">
              <a:graphicData uri="http://schemas.openxmlformats.org/drawingml/2006/picture">
                <pic:pic xmlns:pic="http://schemas.openxmlformats.org/drawingml/2006/picture">
                  <pic:nvPicPr>
                    <pic:cNvPr id="1073741828" name="logo_aedd_23.jpg" descr="logo_aedd_23.jpg"/>
                    <pic:cNvPicPr>
                      <a:picLocks noChangeAspect="1"/>
                    </pic:cNvPicPr>
                  </pic:nvPicPr>
                  <pic:blipFill>
                    <a:blip r:embed="rId11"/>
                    <a:stretch>
                      <a:fillRect/>
                    </a:stretch>
                  </pic:blipFill>
                  <pic:spPr>
                    <a:xfrm>
                      <a:off x="0" y="0"/>
                      <a:ext cx="941697" cy="880268"/>
                    </a:xfrm>
                    <a:prstGeom prst="rect">
                      <a:avLst/>
                    </a:prstGeom>
                    <a:ln w="12700" cap="flat">
                      <a:noFill/>
                      <a:miter lim="400000"/>
                    </a:ln>
                    <a:effectLst/>
                  </pic:spPr>
                </pic:pic>
              </a:graphicData>
            </a:graphic>
          </wp:inline>
        </w:drawing>
      </w:r>
    </w:p>
    <w:p w14:paraId="00000006" w14:textId="03E7EBCB" w:rsidR="000334A0" w:rsidRPr="008F3344" w:rsidRDefault="000334A0">
      <w:pPr>
        <w:widowControl w:val="0"/>
        <w:pBdr>
          <w:top w:val="nil"/>
          <w:left w:val="nil"/>
          <w:bottom w:val="nil"/>
          <w:right w:val="nil"/>
          <w:between w:val="nil"/>
        </w:pBdr>
        <w:spacing w:after="0" w:line="240" w:lineRule="auto"/>
        <w:rPr>
          <w:rFonts w:ascii="Times New Roman" w:eastAsia="Times New Roman" w:hAnsi="Times New Roman" w:cs="Times New Roman"/>
          <w:color w:val="000000"/>
          <w:sz w:val="24"/>
          <w:szCs w:val="24"/>
        </w:rPr>
      </w:pPr>
    </w:p>
    <w:p w14:paraId="00000008" w14:textId="54513AB8" w:rsidR="000334A0" w:rsidRPr="008F3344" w:rsidRDefault="000334A0">
      <w:pPr>
        <w:widowControl w:val="0"/>
        <w:pBdr>
          <w:top w:val="nil"/>
          <w:left w:val="nil"/>
          <w:bottom w:val="nil"/>
          <w:right w:val="nil"/>
          <w:between w:val="nil"/>
        </w:pBdr>
        <w:spacing w:after="0" w:line="240" w:lineRule="auto"/>
        <w:ind w:left="114"/>
        <w:rPr>
          <w:rFonts w:ascii="Times New Roman" w:eastAsia="Times New Roman" w:hAnsi="Times New Roman" w:cs="Times New Roman"/>
          <w:color w:val="000000"/>
          <w:sz w:val="24"/>
          <w:szCs w:val="24"/>
        </w:rPr>
      </w:pPr>
    </w:p>
    <w:p w14:paraId="00000009" w14:textId="6A7D835F" w:rsidR="000334A0" w:rsidRPr="008F3344" w:rsidRDefault="0070371D" w:rsidP="0070371D">
      <w:pPr>
        <w:widowControl w:val="0"/>
        <w:pBdr>
          <w:top w:val="nil"/>
          <w:left w:val="nil"/>
          <w:bottom w:val="nil"/>
          <w:right w:val="nil"/>
          <w:between w:val="nil"/>
        </w:pBdr>
        <w:spacing w:after="0" w:line="240" w:lineRule="auto"/>
        <w:jc w:val="center"/>
        <w:rPr>
          <w:rFonts w:ascii="Times New Roman" w:eastAsia="Times New Roman" w:hAnsi="Times New Roman" w:cs="Times New Roman"/>
          <w:color w:val="000000"/>
          <w:sz w:val="24"/>
          <w:szCs w:val="24"/>
        </w:rPr>
      </w:pPr>
      <w:r w:rsidRPr="008F3344">
        <w:rPr>
          <w:rFonts w:ascii="Times New Roman" w:eastAsia="Times New Roman" w:hAnsi="Times New Roman" w:cs="Times New Roman"/>
          <w:noProof/>
          <w:color w:val="000000"/>
          <w:sz w:val="24"/>
          <w:szCs w:val="24"/>
          <w:lang w:eastAsia="fr-FR"/>
        </w:rPr>
        <w:drawing>
          <wp:inline distT="0" distB="0" distL="0" distR="0" wp14:anchorId="3FCC6BE2" wp14:editId="1C58EF8A">
            <wp:extent cx="6146529" cy="4372610"/>
            <wp:effectExtent l="0" t="0" r="6985" b="8890"/>
            <wp:docPr id="1661095113"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1095113" name="Image 2"/>
                    <pic:cNvPicPr>
                      <a:picLocks noChangeAspect="1" noChangeArrowheads="1"/>
                    </pic:cNvPicPr>
                  </pic:nvPicPr>
                  <pic:blipFill>
                    <a:blip r:embed="rId12">
                      <a:extLst>
                        <a:ext uri="{28A0092B-C50C-407E-A947-70E740481C1C}">
                          <a14:useLocalDpi xmlns:a14="http://schemas.microsoft.com/office/drawing/2010/main" val="0"/>
                        </a:ext>
                      </a:extLst>
                    </a:blip>
                    <a:stretch>
                      <a:fillRect/>
                    </a:stretch>
                  </pic:blipFill>
                  <pic:spPr bwMode="auto">
                    <a:xfrm>
                      <a:off x="0" y="0"/>
                      <a:ext cx="6172435" cy="4391039"/>
                    </a:xfrm>
                    <a:prstGeom prst="rect">
                      <a:avLst/>
                    </a:prstGeom>
                    <a:noFill/>
                  </pic:spPr>
                </pic:pic>
              </a:graphicData>
            </a:graphic>
          </wp:inline>
        </w:drawing>
      </w:r>
    </w:p>
    <w:p w14:paraId="0000000A" w14:textId="14F752FD" w:rsidR="000334A0" w:rsidRPr="008F3344" w:rsidRDefault="00FE2EDD">
      <w:pPr>
        <w:widowControl w:val="0"/>
        <w:pBdr>
          <w:top w:val="nil"/>
          <w:left w:val="nil"/>
          <w:bottom w:val="nil"/>
          <w:right w:val="nil"/>
          <w:between w:val="nil"/>
        </w:pBdr>
        <w:spacing w:after="0" w:line="240" w:lineRule="auto"/>
        <w:ind w:left="114"/>
        <w:rPr>
          <w:rFonts w:ascii="Times New Roman" w:eastAsia="Times New Roman" w:hAnsi="Times New Roman" w:cs="Times New Roman"/>
          <w:color w:val="000000"/>
          <w:sz w:val="24"/>
          <w:szCs w:val="24"/>
        </w:rPr>
      </w:pPr>
      <w:r w:rsidRPr="008F3344">
        <w:rPr>
          <w:noProof/>
          <w:lang w:eastAsia="fr-FR"/>
        </w:rPr>
        <mc:AlternateContent>
          <mc:Choice Requires="wps">
            <w:drawing>
              <wp:anchor distT="0" distB="0" distL="114300" distR="114300" simplePos="0" relativeHeight="251658240" behindDoc="0" locked="0" layoutInCell="1" hidden="0" allowOverlap="1" wp14:anchorId="0235AB47" wp14:editId="281FD028">
                <wp:simplePos x="0" y="0"/>
                <wp:positionH relativeFrom="margin">
                  <wp:posOffset>0</wp:posOffset>
                </wp:positionH>
                <wp:positionV relativeFrom="paragraph">
                  <wp:posOffset>22225</wp:posOffset>
                </wp:positionV>
                <wp:extent cx="3787775" cy="173990"/>
                <wp:effectExtent l="0" t="0" r="3175" b="0"/>
                <wp:wrapNone/>
                <wp:docPr id="16469" name="Rectangle 16469"/>
                <wp:cNvGraphicFramePr/>
                <a:graphic xmlns:a="http://schemas.openxmlformats.org/drawingml/2006/main">
                  <a:graphicData uri="http://schemas.microsoft.com/office/word/2010/wordprocessingShape">
                    <wps:wsp>
                      <wps:cNvSpPr/>
                      <wps:spPr>
                        <a:xfrm>
                          <a:off x="0" y="0"/>
                          <a:ext cx="3787775" cy="173990"/>
                        </a:xfrm>
                        <a:prstGeom prst="rect">
                          <a:avLst/>
                        </a:prstGeom>
                        <a:solidFill>
                          <a:srgbClr val="002E54"/>
                        </a:solidFill>
                        <a:ln>
                          <a:noFill/>
                        </a:ln>
                      </wps:spPr>
                      <wps:txbx>
                        <w:txbxContent>
                          <w:p w14:paraId="61B19E8E" w14:textId="77777777" w:rsidR="009E505F" w:rsidRPr="008F3344" w:rsidRDefault="009E505F">
                            <w:pPr>
                              <w:spacing w:after="0" w:line="240" w:lineRule="auto"/>
                              <w:textDirection w:val="btLr"/>
                            </w:pPr>
                          </w:p>
                        </w:txbxContent>
                      </wps:txbx>
                      <wps:bodyPr spcFirstLastPara="1" wrap="square" lIns="91425" tIns="91425" rIns="91425" bIns="91425" anchor="ctr" anchorCtr="0">
                        <a:noAutofit/>
                      </wps:bodyPr>
                    </wps:wsp>
                  </a:graphicData>
                </a:graphic>
                <wp14:sizeRelH relativeFrom="margin">
                  <wp14:pctWidth>0</wp14:pctWidth>
                </wp14:sizeRelH>
                <wp14:sizeRelV relativeFrom="margin">
                  <wp14:pctHeight>0</wp14:pctHeight>
                </wp14:sizeRelV>
              </wp:anchor>
            </w:drawing>
          </mc:Choice>
          <mc:Fallback>
            <w:pict>
              <v:rect w14:anchorId="0235AB47" id="Rectangle 16469" o:spid="_x0000_s1026" style="position:absolute;left:0;text-align:left;margin-left:0;margin-top:1.75pt;width:298.25pt;height:13.7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FHdwwEAAHkDAAAOAAAAZHJzL2Uyb0RvYy54bWysU8Fu2zAMvQ/YPwi6L7bTdmmMOMXQLsOA&#10;YgvQ7gNkWY4FyJJGKrHz96PkLMnW27CLrCdS1HuP9Oph7A07KEDtbMWLWc6ZstI12u4q/uN18+Ge&#10;MwzCNsI4qyp+VMgf1u/frQZfqrnrnGkUMCpisRx8xbsQfJllKDvVC5w5rywFWwe9CARhlzUgBqre&#10;m2ye5x+zwUHjwUmFSKdPU5CvU/22VTJ8b1tUgZmKE7eQVkhrHddsvRLlDoTvtDzREP/Aohfa0qPn&#10;Uk8iCLYH/aZUryU4dG2YSddnrm21VEkDqSnyv9S8dMKrpIXMQX+2Cf9fWfnt8OK3QDYMHkukbVQx&#10;ttDHL/FjYzLreDZLjYFJOrxZ3C8WizvOJMWKxc1ymdzMLrc9YPiiXM/ipuJAzUgeicMzBnqRUn+n&#10;xMfQGd1stDEJwK5+NMAOIjYun3++u429oit/pBkbk62L16ZwPMkuWuIujPV4Eli75rgFhl5uNJF6&#10;Fhi2AqjjBWcDTUHF8edegOLMfLVk87K4nZPEcA3gGtTXQFjZORouGYCzCTyGNGwTy0/74FqdpEde&#10;E5kTXepvkneaxThA1zhlXf6Y9S8AAAD//wMAUEsDBBQABgAIAAAAIQDKCBhB2gAAAAUBAAAPAAAA&#10;ZHJzL2Rvd25yZXYueG1sTI/NTsMwEITvSLyDtUjcqM1PozaNUyEkzqhJK65uvCRR7XUUu23C07Oc&#10;4DajWc18W2wn78QFx9gH0vC4UCCQmmB7ajXs6/eHFYiYDFnjAqGGGSNsy9ubwuQ2XGmHlyq1gkso&#10;5kZDl9KQSxmbDr2JizAgcfYVRm8S27GVdjRXLvdOPimVSW964oXODPjWYXOqzl5D/almdRi+2/iy&#10;czNV+3r1kdVa399NrxsQCaf0dwy/+IwOJTMdw5lsFE4DP5I0PC9BcLhcZyyO7NUaZFnI//TlDwAA&#10;AP//AwBQSwECLQAUAAYACAAAACEAtoM4kv4AAADhAQAAEwAAAAAAAAAAAAAAAAAAAAAAW0NvbnRl&#10;bnRfVHlwZXNdLnhtbFBLAQItABQABgAIAAAAIQA4/SH/1gAAAJQBAAALAAAAAAAAAAAAAAAAAC8B&#10;AABfcmVscy8ucmVsc1BLAQItABQABgAIAAAAIQBfTFHdwwEAAHkDAAAOAAAAAAAAAAAAAAAAAC4C&#10;AABkcnMvZTJvRG9jLnhtbFBLAQItABQABgAIAAAAIQDKCBhB2gAAAAUBAAAPAAAAAAAAAAAAAAAA&#10;AB0EAABkcnMvZG93bnJldi54bWxQSwUGAAAAAAQABADzAAAAJAUAAAAA&#10;" fillcolor="#002e54" stroked="f">
                <v:textbox inset="2.53958mm,2.53958mm,2.53958mm,2.53958mm">
                  <w:txbxContent>
                    <w:p w14:paraId="61B19E8E" w14:textId="77777777" w:rsidR="009E505F" w:rsidRPr="008F3344" w:rsidRDefault="009E505F">
                      <w:pPr>
                        <w:spacing w:after="0" w:line="240" w:lineRule="auto"/>
                        <w:textDirection w:val="btLr"/>
                      </w:pPr>
                    </w:p>
                  </w:txbxContent>
                </v:textbox>
                <w10:wrap anchorx="margin"/>
              </v:rect>
            </w:pict>
          </mc:Fallback>
        </mc:AlternateContent>
      </w:r>
      <w:r w:rsidRPr="008F3344">
        <w:rPr>
          <w:noProof/>
          <w:lang w:eastAsia="fr-FR"/>
        </w:rPr>
        <mc:AlternateContent>
          <mc:Choice Requires="wps">
            <w:drawing>
              <wp:anchor distT="0" distB="0" distL="114300" distR="114300" simplePos="0" relativeHeight="251658241" behindDoc="0" locked="0" layoutInCell="1" hidden="0" allowOverlap="1" wp14:anchorId="5C4AEACE" wp14:editId="6781459A">
                <wp:simplePos x="0" y="0"/>
                <wp:positionH relativeFrom="margin">
                  <wp:posOffset>3791585</wp:posOffset>
                </wp:positionH>
                <wp:positionV relativeFrom="paragraph">
                  <wp:posOffset>22415</wp:posOffset>
                </wp:positionV>
                <wp:extent cx="2379980" cy="173990"/>
                <wp:effectExtent l="0" t="0" r="1270" b="0"/>
                <wp:wrapNone/>
                <wp:docPr id="16470" name="Rectangle 16470"/>
                <wp:cNvGraphicFramePr/>
                <a:graphic xmlns:a="http://schemas.openxmlformats.org/drawingml/2006/main">
                  <a:graphicData uri="http://schemas.microsoft.com/office/word/2010/wordprocessingShape">
                    <wps:wsp>
                      <wps:cNvSpPr/>
                      <wps:spPr>
                        <a:xfrm>
                          <a:off x="0" y="0"/>
                          <a:ext cx="2379980" cy="173990"/>
                        </a:xfrm>
                        <a:prstGeom prst="rect">
                          <a:avLst/>
                        </a:prstGeom>
                        <a:solidFill>
                          <a:srgbClr val="00AEEF"/>
                        </a:solidFill>
                        <a:ln>
                          <a:noFill/>
                        </a:ln>
                      </wps:spPr>
                      <wps:txbx>
                        <w:txbxContent>
                          <w:p w14:paraId="09B61B82" w14:textId="77777777" w:rsidR="009E505F" w:rsidRPr="008F3344" w:rsidRDefault="009E505F">
                            <w:pPr>
                              <w:spacing w:after="0" w:line="240" w:lineRule="auto"/>
                              <w:textDirection w:val="btLr"/>
                            </w:pPr>
                          </w:p>
                        </w:txbxContent>
                      </wps:txbx>
                      <wps:bodyPr spcFirstLastPara="1" wrap="square" lIns="91425" tIns="91425" rIns="91425" bIns="91425" anchor="ctr" anchorCtr="0">
                        <a:noAutofit/>
                      </wps:bodyPr>
                    </wps:wsp>
                  </a:graphicData>
                </a:graphic>
                <wp14:sizeRelH relativeFrom="margin">
                  <wp14:pctWidth>0</wp14:pctWidth>
                </wp14:sizeRelH>
                <wp14:sizeRelV relativeFrom="margin">
                  <wp14:pctHeight>0</wp14:pctHeight>
                </wp14:sizeRelV>
              </wp:anchor>
            </w:drawing>
          </mc:Choice>
          <mc:Fallback>
            <w:pict>
              <v:rect w14:anchorId="5C4AEACE" id="Rectangle 16470" o:spid="_x0000_s1027" style="position:absolute;left:0;text-align:left;margin-left:298.55pt;margin-top:1.75pt;width:187.4pt;height:13.7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fAj/xQEAAIADAAAOAAAAZHJzL2Uyb0RvYy54bWysU9uO0zAQfUfiHyy/0zRdYDdR09Vqd4uQ&#10;VlBp4QMcx24sObaZcZv07xm7pS3whnhxPLfjM2cmy/tpsGyvAI13DS9nc86Uk74zbtvw79/W7+44&#10;wyhcJ6x3quEHhfx+9fbNcgy1Wvje204BIxCH9Rga3scY6qJA2atB4MwH5SioPQwikgnbogMxEvpg&#10;i8V8/rEYPXQBvFSI5H06Bvkq42utZPyqNarIbMOJW8wn5LNNZ7FainoLIvRGnmiIf2AxCOPo0TPU&#10;k4iC7cD8BTUYCR69jjPph8JrbaTKPVA35fyPbl57EVTuhcTBcJYJ/x+s/LJ/DRsgGcaANdI1dTFp&#10;GNKX+LEpi3U4i6WmyCQ5Fze3VXVHmkqKlbc3VZXVLC7VATB+Un5g6dJwoGFkjcT+BSO9SKm/UtJj&#10;6K3p1sbabMC2fbTA9iINbv7w/LxOs6KS39KsS8nOp7JjOHmKSy/pFqd2YqYjlgkieVrfHTbAMMi1&#10;IW4vAuNGAA2+5GykZWg4/tgJUJzZz47Ursr3iw+0PdcGXBvttSGc7D3tmIzA2dF4jHnnjmQfdtFr&#10;kxW4kDmxpjHnLk8rmfbo2s5Zlx9n9RMAAP//AwBQSwMEFAAGAAgAAAAhAAwgUv7bAAAACAEAAA8A&#10;AABkcnMvZG93bnJldi54bWxMj8FOg0AQhu8mvsNmTLw0dim2tiBL05jowZu1DzDACAR2lrBbwLd3&#10;POnxy//nn2+y42J7NdHoW8cGNusIFHHpqpZrA5fP14cDKB+QK+wdk4Fv8nDMb28yTCs38wdN51Ar&#10;GWGfooEmhCHV2pcNWfRrNxBL9uVGi0FwrHU14izjttdxFD1piy3LhQYHemmo7M5Xa2A7l1t8W3WD&#10;7t7jS7w67ekwFcbc3y2nZ1CBlvBXhl99UYdcnAp35cqr3sAu2W+kauBxB0pywQRUIRwloPNM/38g&#10;/wEAAP//AwBQSwECLQAUAAYACAAAACEAtoM4kv4AAADhAQAAEwAAAAAAAAAAAAAAAAAAAAAAW0Nv&#10;bnRlbnRfVHlwZXNdLnhtbFBLAQItABQABgAIAAAAIQA4/SH/1gAAAJQBAAALAAAAAAAAAAAAAAAA&#10;AC8BAABfcmVscy8ucmVsc1BLAQItABQABgAIAAAAIQChfAj/xQEAAIADAAAOAAAAAAAAAAAAAAAA&#10;AC4CAABkcnMvZTJvRG9jLnhtbFBLAQItABQABgAIAAAAIQAMIFL+2wAAAAgBAAAPAAAAAAAAAAAA&#10;AAAAAB8EAABkcnMvZG93bnJldi54bWxQSwUGAAAAAAQABADzAAAAJwUAAAAA&#10;" fillcolor="#00aeef" stroked="f">
                <v:textbox inset="2.53958mm,2.53958mm,2.53958mm,2.53958mm">
                  <w:txbxContent>
                    <w:p w14:paraId="09B61B82" w14:textId="77777777" w:rsidR="009E505F" w:rsidRPr="008F3344" w:rsidRDefault="009E505F">
                      <w:pPr>
                        <w:spacing w:after="0" w:line="240" w:lineRule="auto"/>
                        <w:textDirection w:val="btLr"/>
                      </w:pPr>
                    </w:p>
                  </w:txbxContent>
                </v:textbox>
                <w10:wrap anchorx="margin"/>
              </v:rect>
            </w:pict>
          </mc:Fallback>
        </mc:AlternateContent>
      </w:r>
    </w:p>
    <w:p w14:paraId="2FD99D7B" w14:textId="7EC60319" w:rsidR="00D17EC1" w:rsidRPr="008F3344" w:rsidRDefault="00A721E2" w:rsidP="00B92DFA">
      <w:pPr>
        <w:spacing w:before="120" w:after="240"/>
        <w:rPr>
          <w:b/>
          <w:color w:val="002E54"/>
          <w:sz w:val="56"/>
          <w:szCs w:val="56"/>
        </w:rPr>
      </w:pPr>
      <w:bookmarkStart w:id="0" w:name="bookmark=id.gjdgxs" w:colFirst="0" w:colLast="0"/>
      <w:bookmarkEnd w:id="0"/>
      <w:r w:rsidRPr="00A721E2">
        <w:rPr>
          <w:b/>
          <w:color w:val="002E54"/>
          <w:sz w:val="56"/>
          <w:szCs w:val="56"/>
        </w:rPr>
        <w:t>É</w:t>
      </w:r>
      <w:r w:rsidR="005F7853" w:rsidRPr="005F7853">
        <w:rPr>
          <w:b/>
          <w:color w:val="002E54"/>
          <w:sz w:val="56"/>
          <w:szCs w:val="56"/>
        </w:rPr>
        <w:t>laboration de la CDN 3.0 du Mali</w:t>
      </w:r>
    </w:p>
    <w:p w14:paraId="13A9830D" w14:textId="77777777" w:rsidR="00645BC1" w:rsidRPr="008F3344" w:rsidRDefault="00645BC1" w:rsidP="00645BC1">
      <w:pPr>
        <w:spacing w:after="240"/>
        <w:rPr>
          <w:rFonts w:ascii="Arial" w:eastAsia="Arial" w:hAnsi="Arial" w:cs="Arial"/>
          <w:color w:val="00AEEF"/>
          <w:sz w:val="48"/>
          <w:szCs w:val="48"/>
        </w:rPr>
      </w:pPr>
      <w:r w:rsidRPr="008F3344">
        <w:rPr>
          <w:rFonts w:ascii="Arial" w:eastAsia="Arial" w:hAnsi="Arial" w:cs="Arial"/>
          <w:color w:val="00AEEF"/>
          <w:sz w:val="48"/>
          <w:szCs w:val="48"/>
        </w:rPr>
        <w:t>Rapport</w:t>
      </w:r>
      <w:r>
        <w:rPr>
          <w:rFonts w:ascii="Arial" w:eastAsia="Arial" w:hAnsi="Arial" w:cs="Arial"/>
          <w:color w:val="00AEEF"/>
          <w:sz w:val="48"/>
          <w:szCs w:val="48"/>
        </w:rPr>
        <w:t xml:space="preserve"> d’évaluation de la CDN 2.0</w:t>
      </w:r>
    </w:p>
    <w:p w14:paraId="00000010" w14:textId="3F21F54B" w:rsidR="007F6EC0" w:rsidRPr="008F3344" w:rsidRDefault="00842677" w:rsidP="0016269D">
      <w:pPr>
        <w:tabs>
          <w:tab w:val="left" w:pos="7005"/>
        </w:tabs>
        <w:spacing w:before="1"/>
        <w:rPr>
          <w:b/>
          <w:color w:val="00AEEF"/>
          <w:sz w:val="24"/>
          <w:szCs w:val="24"/>
        </w:rPr>
        <w:sectPr w:rsidR="007F6EC0" w:rsidRPr="008F3344" w:rsidSect="005C7CE4">
          <w:footerReference w:type="default" r:id="rId13"/>
          <w:pgSz w:w="11906" w:h="16838"/>
          <w:pgMar w:top="450" w:right="1417" w:bottom="1417" w:left="1417" w:header="708" w:footer="708" w:gutter="0"/>
          <w:pgNumType w:start="1"/>
          <w:cols w:space="720"/>
          <w:titlePg/>
          <w:docGrid w:linePitch="299"/>
        </w:sectPr>
      </w:pPr>
      <w:r w:rsidRPr="00974B19">
        <w:rPr>
          <w:noProof/>
          <w:highlight w:val="yellow"/>
          <w:lang w:eastAsia="fr-FR"/>
        </w:rPr>
        <w:drawing>
          <wp:anchor distT="0" distB="0" distL="114300" distR="114300" simplePos="0" relativeHeight="251658245" behindDoc="0" locked="0" layoutInCell="1" hidden="0" allowOverlap="1" wp14:anchorId="04CE86F4" wp14:editId="13B40D4B">
            <wp:simplePos x="0" y="0"/>
            <wp:positionH relativeFrom="margin">
              <wp:posOffset>5170805</wp:posOffset>
            </wp:positionH>
            <wp:positionV relativeFrom="paragraph">
              <wp:posOffset>891540</wp:posOffset>
            </wp:positionV>
            <wp:extent cx="933450" cy="361950"/>
            <wp:effectExtent l="0" t="0" r="0" b="0"/>
            <wp:wrapSquare wrapText="bothSides"/>
            <wp:docPr id="1112347027" name="image10.png" descr="Page Title"/>
            <wp:cNvGraphicFramePr/>
            <a:graphic xmlns:a="http://schemas.openxmlformats.org/drawingml/2006/main">
              <a:graphicData uri="http://schemas.openxmlformats.org/drawingml/2006/picture">
                <pic:pic xmlns:pic="http://schemas.openxmlformats.org/drawingml/2006/picture">
                  <pic:nvPicPr>
                    <pic:cNvPr id="0" name="image10.png" descr="Page Title"/>
                    <pic:cNvPicPr preferRelativeResize="0"/>
                  </pic:nvPicPr>
                  <pic:blipFill>
                    <a:blip r:embed="rId14"/>
                    <a:srcRect l="2137"/>
                    <a:stretch>
                      <a:fillRect/>
                    </a:stretch>
                  </pic:blipFill>
                  <pic:spPr>
                    <a:xfrm>
                      <a:off x="0" y="0"/>
                      <a:ext cx="933450" cy="361950"/>
                    </a:xfrm>
                    <a:prstGeom prst="rect">
                      <a:avLst/>
                    </a:prstGeom>
                    <a:ln/>
                  </pic:spPr>
                </pic:pic>
              </a:graphicData>
            </a:graphic>
            <wp14:sizeRelH relativeFrom="margin">
              <wp14:pctWidth>0</wp14:pctWidth>
            </wp14:sizeRelH>
            <wp14:sizeRelV relativeFrom="margin">
              <wp14:pctHeight>0</wp14:pctHeight>
            </wp14:sizeRelV>
          </wp:anchor>
        </w:drawing>
      </w:r>
      <w:r w:rsidR="00D25C39">
        <w:rPr>
          <w:b/>
          <w:color w:val="00AEEF"/>
          <w:sz w:val="24"/>
          <w:szCs w:val="24"/>
        </w:rPr>
        <w:t>Avril</w:t>
      </w:r>
      <w:r w:rsidR="00AF00F9">
        <w:rPr>
          <w:b/>
          <w:color w:val="00AEEF"/>
          <w:sz w:val="24"/>
          <w:szCs w:val="24"/>
        </w:rPr>
        <w:t xml:space="preserve"> </w:t>
      </w:r>
      <w:r>
        <w:rPr>
          <w:b/>
          <w:color w:val="00AEEF"/>
          <w:sz w:val="24"/>
          <w:szCs w:val="24"/>
        </w:rPr>
        <w:t>20</w:t>
      </w:r>
      <w:r w:rsidR="00AF00F9">
        <w:rPr>
          <w:b/>
          <w:color w:val="00AEEF"/>
          <w:sz w:val="24"/>
          <w:szCs w:val="24"/>
        </w:rPr>
        <w:t>2</w:t>
      </w:r>
      <w:r w:rsidR="00D25C39">
        <w:rPr>
          <w:b/>
          <w:color w:val="00AEEF"/>
          <w:sz w:val="24"/>
          <w:szCs w:val="24"/>
        </w:rPr>
        <w:t>6</w:t>
      </w:r>
      <w:r>
        <w:rPr>
          <w:b/>
          <w:color w:val="00AEEF"/>
          <w:sz w:val="24"/>
          <w:szCs w:val="24"/>
        </w:rPr>
        <w:tab/>
      </w:r>
      <w:r>
        <w:rPr>
          <w:b/>
          <w:color w:val="00AEEF"/>
          <w:sz w:val="24"/>
          <w:szCs w:val="24"/>
        </w:rPr>
        <w:tab/>
      </w:r>
    </w:p>
    <w:bookmarkStart w:id="1" w:name="_Toc227409187" w:displacedByCustomXml="next"/>
    <w:bookmarkStart w:id="2" w:name="_Toc226393769" w:displacedByCustomXml="next"/>
    <w:bookmarkStart w:id="3" w:name="_Toc223854823" w:displacedByCustomXml="next"/>
    <w:bookmarkStart w:id="4" w:name="_Toc223789485" w:displacedByCustomXml="next"/>
    <w:bookmarkStart w:id="5" w:name="_Toc214466366" w:displacedByCustomXml="next"/>
    <w:bookmarkStart w:id="6" w:name="_Toc213948403" w:displacedByCustomXml="next"/>
    <w:bookmarkStart w:id="7" w:name="_Toc213072334" w:displacedByCustomXml="next"/>
    <w:bookmarkStart w:id="8" w:name="_Toc226411105" w:displacedByCustomXml="next"/>
    <w:bookmarkStart w:id="9" w:name="_Toc226475572" w:displacedByCustomXml="next"/>
    <w:bookmarkStart w:id="10" w:name="_Toc226475684" w:displacedByCustomXml="next"/>
    <w:sdt>
      <w:sdtPr>
        <w:rPr>
          <w:rFonts w:ascii="Calibri" w:eastAsia="Calibri" w:hAnsi="Calibri" w:cs="Calibri"/>
          <w:b w:val="0"/>
          <w:color w:val="auto"/>
          <w:sz w:val="22"/>
          <w:szCs w:val="22"/>
          <w:lang w:eastAsia="fr-MA"/>
        </w:rPr>
        <w:id w:val="-758823215"/>
        <w:docPartObj>
          <w:docPartGallery w:val="Table of Contents"/>
          <w:docPartUnique/>
        </w:docPartObj>
      </w:sdtPr>
      <w:sdtEndPr/>
      <w:sdtContent>
        <w:p w14:paraId="210DD335" w14:textId="53F24D77" w:rsidR="00452745" w:rsidRDefault="002D4162" w:rsidP="00452745">
          <w:pPr>
            <w:pStyle w:val="Titre1"/>
            <w:numPr>
              <w:ilvl w:val="0"/>
              <w:numId w:val="0"/>
            </w:numPr>
            <w:spacing w:before="0" w:after="0" w:line="360" w:lineRule="auto"/>
            <w:rPr>
              <w:noProof/>
            </w:rPr>
          </w:pPr>
          <w:r>
            <w:t>Table des matière</w:t>
          </w:r>
          <w:bookmarkEnd w:id="10"/>
          <w:bookmarkEnd w:id="9"/>
          <w:bookmarkEnd w:id="8"/>
          <w:bookmarkEnd w:id="7"/>
          <w:bookmarkEnd w:id="6"/>
          <w:bookmarkEnd w:id="5"/>
          <w:bookmarkEnd w:id="4"/>
          <w:bookmarkEnd w:id="3"/>
          <w:bookmarkEnd w:id="2"/>
          <w:bookmarkEnd w:id="1"/>
          <w:r w:rsidR="000B6C4D">
            <w:t>s</w:t>
          </w:r>
          <w:r w:rsidR="000A5363" w:rsidRPr="00A03498">
            <w:rPr>
              <w:rFonts w:asciiTheme="minorHAnsi" w:eastAsia="Calibri" w:hAnsiTheme="minorHAnsi" w:cstheme="minorHAnsi"/>
              <w:b w:val="0"/>
              <w:caps/>
              <w:szCs w:val="24"/>
            </w:rPr>
            <w:fldChar w:fldCharType="begin"/>
          </w:r>
          <w:r w:rsidR="000A5363" w:rsidRPr="00A03498">
            <w:rPr>
              <w:rFonts w:asciiTheme="minorHAnsi" w:hAnsiTheme="minorHAnsi" w:cstheme="minorHAnsi"/>
              <w:szCs w:val="24"/>
            </w:rPr>
            <w:instrText xml:space="preserve"> TOC \o "1-3" \h \z \u </w:instrText>
          </w:r>
          <w:r w:rsidR="000A5363" w:rsidRPr="00A03498">
            <w:rPr>
              <w:rFonts w:asciiTheme="minorHAnsi" w:eastAsia="Calibri" w:hAnsiTheme="minorHAnsi" w:cstheme="minorHAnsi"/>
              <w:b w:val="0"/>
              <w:caps/>
              <w:szCs w:val="24"/>
            </w:rPr>
            <w:fldChar w:fldCharType="separate"/>
          </w:r>
        </w:p>
        <w:p w14:paraId="2A6C5ADE" w14:textId="38F83740" w:rsidR="00452745" w:rsidRDefault="00452745" w:rsidP="00452745">
          <w:pPr>
            <w:pStyle w:val="TM1"/>
            <w:tabs>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87" w:history="1">
            <w:r w:rsidRPr="0076216F">
              <w:rPr>
                <w:rStyle w:val="Lienhypertexte"/>
                <w:noProof/>
              </w:rPr>
              <w:t>Table des matière</w:t>
            </w:r>
            <w:r>
              <w:rPr>
                <w:noProof/>
                <w:webHidden/>
              </w:rPr>
              <w:tab/>
            </w:r>
            <w:r>
              <w:rPr>
                <w:noProof/>
                <w:webHidden/>
              </w:rPr>
              <w:fldChar w:fldCharType="begin"/>
            </w:r>
            <w:r>
              <w:rPr>
                <w:noProof/>
                <w:webHidden/>
              </w:rPr>
              <w:instrText xml:space="preserve"> PAGEREF _Toc227409187 \h </w:instrText>
            </w:r>
            <w:r>
              <w:rPr>
                <w:noProof/>
                <w:webHidden/>
              </w:rPr>
            </w:r>
            <w:r>
              <w:rPr>
                <w:noProof/>
                <w:webHidden/>
              </w:rPr>
              <w:fldChar w:fldCharType="separate"/>
            </w:r>
            <w:r>
              <w:rPr>
                <w:noProof/>
                <w:webHidden/>
              </w:rPr>
              <w:t>2</w:t>
            </w:r>
            <w:r>
              <w:rPr>
                <w:noProof/>
                <w:webHidden/>
              </w:rPr>
              <w:fldChar w:fldCharType="end"/>
            </w:r>
          </w:hyperlink>
        </w:p>
        <w:p w14:paraId="19E6BC7C" w14:textId="49F7717C" w:rsidR="00452745" w:rsidRDefault="00452745" w:rsidP="00452745">
          <w:pPr>
            <w:pStyle w:val="TM1"/>
            <w:tabs>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88" w:history="1">
            <w:r w:rsidRPr="0076216F">
              <w:rPr>
                <w:rStyle w:val="Lienhypertexte"/>
                <w:noProof/>
              </w:rPr>
              <w:t>Liste des figures</w:t>
            </w:r>
            <w:r>
              <w:rPr>
                <w:noProof/>
                <w:webHidden/>
              </w:rPr>
              <w:tab/>
            </w:r>
            <w:r>
              <w:rPr>
                <w:noProof/>
                <w:webHidden/>
              </w:rPr>
              <w:fldChar w:fldCharType="begin"/>
            </w:r>
            <w:r>
              <w:rPr>
                <w:noProof/>
                <w:webHidden/>
              </w:rPr>
              <w:instrText xml:space="preserve"> PAGEREF _Toc227409188 \h </w:instrText>
            </w:r>
            <w:r>
              <w:rPr>
                <w:noProof/>
                <w:webHidden/>
              </w:rPr>
            </w:r>
            <w:r>
              <w:rPr>
                <w:noProof/>
                <w:webHidden/>
              </w:rPr>
              <w:fldChar w:fldCharType="separate"/>
            </w:r>
            <w:r>
              <w:rPr>
                <w:noProof/>
                <w:webHidden/>
              </w:rPr>
              <w:t>5</w:t>
            </w:r>
            <w:r>
              <w:rPr>
                <w:noProof/>
                <w:webHidden/>
              </w:rPr>
              <w:fldChar w:fldCharType="end"/>
            </w:r>
          </w:hyperlink>
        </w:p>
        <w:p w14:paraId="43D99F9D" w14:textId="337404AD" w:rsidR="00452745" w:rsidRDefault="00452745" w:rsidP="00452745">
          <w:pPr>
            <w:pStyle w:val="TM1"/>
            <w:tabs>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89" w:history="1">
            <w:r w:rsidRPr="0076216F">
              <w:rPr>
                <w:rStyle w:val="Lienhypertexte"/>
                <w:noProof/>
              </w:rPr>
              <w:t>Liste des tableaux</w:t>
            </w:r>
            <w:r>
              <w:rPr>
                <w:noProof/>
                <w:webHidden/>
              </w:rPr>
              <w:tab/>
            </w:r>
            <w:r>
              <w:rPr>
                <w:noProof/>
                <w:webHidden/>
              </w:rPr>
              <w:fldChar w:fldCharType="begin"/>
            </w:r>
            <w:r>
              <w:rPr>
                <w:noProof/>
                <w:webHidden/>
              </w:rPr>
              <w:instrText xml:space="preserve"> PAGEREF _Toc227409189 \h </w:instrText>
            </w:r>
            <w:r>
              <w:rPr>
                <w:noProof/>
                <w:webHidden/>
              </w:rPr>
            </w:r>
            <w:r>
              <w:rPr>
                <w:noProof/>
                <w:webHidden/>
              </w:rPr>
              <w:fldChar w:fldCharType="separate"/>
            </w:r>
            <w:r>
              <w:rPr>
                <w:noProof/>
                <w:webHidden/>
              </w:rPr>
              <w:t>5</w:t>
            </w:r>
            <w:r>
              <w:rPr>
                <w:noProof/>
                <w:webHidden/>
              </w:rPr>
              <w:fldChar w:fldCharType="end"/>
            </w:r>
          </w:hyperlink>
        </w:p>
        <w:p w14:paraId="0ECD1737" w14:textId="42D1A1EE" w:rsidR="00452745" w:rsidRDefault="00452745" w:rsidP="00452745">
          <w:pPr>
            <w:pStyle w:val="TM1"/>
            <w:tabs>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90" w:history="1">
            <w:r w:rsidRPr="0076216F">
              <w:rPr>
                <w:rStyle w:val="Lienhypertexte"/>
                <w:noProof/>
              </w:rPr>
              <w:t>RÉSUMÉ EXÉCUTIF</w:t>
            </w:r>
            <w:r>
              <w:rPr>
                <w:noProof/>
                <w:webHidden/>
              </w:rPr>
              <w:tab/>
            </w:r>
            <w:r>
              <w:rPr>
                <w:noProof/>
                <w:webHidden/>
              </w:rPr>
              <w:fldChar w:fldCharType="begin"/>
            </w:r>
            <w:r>
              <w:rPr>
                <w:noProof/>
                <w:webHidden/>
              </w:rPr>
              <w:instrText xml:space="preserve"> PAGEREF _Toc227409190 \h </w:instrText>
            </w:r>
            <w:r>
              <w:rPr>
                <w:noProof/>
                <w:webHidden/>
              </w:rPr>
            </w:r>
            <w:r>
              <w:rPr>
                <w:noProof/>
                <w:webHidden/>
              </w:rPr>
              <w:fldChar w:fldCharType="separate"/>
            </w:r>
            <w:r>
              <w:rPr>
                <w:noProof/>
                <w:webHidden/>
              </w:rPr>
              <w:t>8</w:t>
            </w:r>
            <w:r>
              <w:rPr>
                <w:noProof/>
                <w:webHidden/>
              </w:rPr>
              <w:fldChar w:fldCharType="end"/>
            </w:r>
          </w:hyperlink>
        </w:p>
        <w:p w14:paraId="6D004FE7" w14:textId="066BF3AD"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91" w:history="1">
            <w:r w:rsidRPr="0076216F">
              <w:rPr>
                <w:rStyle w:val="Lienhypertexte"/>
                <w:noProof/>
              </w:rPr>
              <w:t>1</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CADRE, PORTEE ET METHODOLOGIE D’EVALUATION</w:t>
            </w:r>
            <w:r>
              <w:rPr>
                <w:noProof/>
                <w:webHidden/>
              </w:rPr>
              <w:tab/>
            </w:r>
            <w:r>
              <w:rPr>
                <w:noProof/>
                <w:webHidden/>
              </w:rPr>
              <w:fldChar w:fldCharType="begin"/>
            </w:r>
            <w:r>
              <w:rPr>
                <w:noProof/>
                <w:webHidden/>
              </w:rPr>
              <w:instrText xml:space="preserve"> PAGEREF _Toc227409191 \h </w:instrText>
            </w:r>
            <w:r>
              <w:rPr>
                <w:noProof/>
                <w:webHidden/>
              </w:rPr>
            </w:r>
            <w:r>
              <w:rPr>
                <w:noProof/>
                <w:webHidden/>
              </w:rPr>
              <w:fldChar w:fldCharType="separate"/>
            </w:r>
            <w:r>
              <w:rPr>
                <w:noProof/>
                <w:webHidden/>
              </w:rPr>
              <w:t>13</w:t>
            </w:r>
            <w:r>
              <w:rPr>
                <w:noProof/>
                <w:webHidden/>
              </w:rPr>
              <w:fldChar w:fldCharType="end"/>
            </w:r>
          </w:hyperlink>
        </w:p>
        <w:p w14:paraId="4006303A" w14:textId="4093CF99"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192" w:history="1">
            <w:r w:rsidRPr="0076216F">
              <w:rPr>
                <w:rStyle w:val="Lienhypertexte"/>
                <w:noProof/>
              </w:rPr>
              <w:t>1.1</w:t>
            </w:r>
            <w:r>
              <w:rPr>
                <w:rFonts w:eastAsiaTheme="minorEastAsia" w:cstheme="minorBidi"/>
                <w:b w:val="0"/>
                <w:bCs w:val="0"/>
                <w:noProof/>
                <w:kern w:val="2"/>
                <w:sz w:val="24"/>
                <w:lang w:eastAsia="fr-FR"/>
                <w14:ligatures w14:val="standardContextual"/>
              </w:rPr>
              <w:tab/>
            </w:r>
            <w:r w:rsidRPr="0076216F">
              <w:rPr>
                <w:rStyle w:val="Lienhypertexte"/>
                <w:noProof/>
              </w:rPr>
              <w:t>Contexte international de l’évaluation de la CDN 2.0 du Mali</w:t>
            </w:r>
            <w:r>
              <w:rPr>
                <w:noProof/>
                <w:webHidden/>
              </w:rPr>
              <w:tab/>
            </w:r>
            <w:r>
              <w:rPr>
                <w:noProof/>
                <w:webHidden/>
              </w:rPr>
              <w:fldChar w:fldCharType="begin"/>
            </w:r>
            <w:r>
              <w:rPr>
                <w:noProof/>
                <w:webHidden/>
              </w:rPr>
              <w:instrText xml:space="preserve"> PAGEREF _Toc227409192 \h </w:instrText>
            </w:r>
            <w:r>
              <w:rPr>
                <w:noProof/>
                <w:webHidden/>
              </w:rPr>
            </w:r>
            <w:r>
              <w:rPr>
                <w:noProof/>
                <w:webHidden/>
              </w:rPr>
              <w:fldChar w:fldCharType="separate"/>
            </w:r>
            <w:r>
              <w:rPr>
                <w:noProof/>
                <w:webHidden/>
              </w:rPr>
              <w:t>13</w:t>
            </w:r>
            <w:r>
              <w:rPr>
                <w:noProof/>
                <w:webHidden/>
              </w:rPr>
              <w:fldChar w:fldCharType="end"/>
            </w:r>
          </w:hyperlink>
        </w:p>
        <w:p w14:paraId="4874FCB5" w14:textId="09DD660D"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193" w:history="1">
            <w:r w:rsidRPr="0076216F">
              <w:rPr>
                <w:rStyle w:val="Lienhypertexte"/>
                <w:noProof/>
              </w:rPr>
              <w:t>1.2</w:t>
            </w:r>
            <w:r>
              <w:rPr>
                <w:rFonts w:eastAsiaTheme="minorEastAsia" w:cstheme="minorBidi"/>
                <w:b w:val="0"/>
                <w:bCs w:val="0"/>
                <w:noProof/>
                <w:kern w:val="2"/>
                <w:sz w:val="24"/>
                <w:lang w:eastAsia="fr-FR"/>
                <w14:ligatures w14:val="standardContextual"/>
              </w:rPr>
              <w:tab/>
            </w:r>
            <w:r w:rsidRPr="0076216F">
              <w:rPr>
                <w:rStyle w:val="Lienhypertexte"/>
                <w:noProof/>
              </w:rPr>
              <w:t>Portée et objectifs de l’évaluation</w:t>
            </w:r>
            <w:r>
              <w:rPr>
                <w:noProof/>
                <w:webHidden/>
              </w:rPr>
              <w:tab/>
            </w:r>
            <w:r>
              <w:rPr>
                <w:noProof/>
                <w:webHidden/>
              </w:rPr>
              <w:fldChar w:fldCharType="begin"/>
            </w:r>
            <w:r>
              <w:rPr>
                <w:noProof/>
                <w:webHidden/>
              </w:rPr>
              <w:instrText xml:space="preserve"> PAGEREF _Toc227409193 \h </w:instrText>
            </w:r>
            <w:r>
              <w:rPr>
                <w:noProof/>
                <w:webHidden/>
              </w:rPr>
            </w:r>
            <w:r>
              <w:rPr>
                <w:noProof/>
                <w:webHidden/>
              </w:rPr>
              <w:fldChar w:fldCharType="separate"/>
            </w:r>
            <w:r>
              <w:rPr>
                <w:noProof/>
                <w:webHidden/>
              </w:rPr>
              <w:t>14</w:t>
            </w:r>
            <w:r>
              <w:rPr>
                <w:noProof/>
                <w:webHidden/>
              </w:rPr>
              <w:fldChar w:fldCharType="end"/>
            </w:r>
          </w:hyperlink>
        </w:p>
        <w:p w14:paraId="4B0F8B36" w14:textId="68872D33"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194" w:history="1">
            <w:r w:rsidRPr="0076216F">
              <w:rPr>
                <w:rStyle w:val="Lienhypertexte"/>
                <w:noProof/>
              </w:rPr>
              <w:t>1.3</w:t>
            </w:r>
            <w:r>
              <w:rPr>
                <w:rFonts w:eastAsiaTheme="minorEastAsia" w:cstheme="minorBidi"/>
                <w:b w:val="0"/>
                <w:bCs w:val="0"/>
                <w:noProof/>
                <w:kern w:val="2"/>
                <w:sz w:val="24"/>
                <w:lang w:eastAsia="fr-FR"/>
                <w14:ligatures w14:val="standardContextual"/>
              </w:rPr>
              <w:tab/>
            </w:r>
            <w:r w:rsidRPr="0076216F">
              <w:rPr>
                <w:rStyle w:val="Lienhypertexte"/>
                <w:noProof/>
              </w:rPr>
              <w:t>Démarche méthodologique</w:t>
            </w:r>
            <w:r>
              <w:rPr>
                <w:noProof/>
                <w:webHidden/>
              </w:rPr>
              <w:tab/>
            </w:r>
            <w:r>
              <w:rPr>
                <w:noProof/>
                <w:webHidden/>
              </w:rPr>
              <w:fldChar w:fldCharType="begin"/>
            </w:r>
            <w:r>
              <w:rPr>
                <w:noProof/>
                <w:webHidden/>
              </w:rPr>
              <w:instrText xml:space="preserve"> PAGEREF _Toc227409194 \h </w:instrText>
            </w:r>
            <w:r>
              <w:rPr>
                <w:noProof/>
                <w:webHidden/>
              </w:rPr>
            </w:r>
            <w:r>
              <w:rPr>
                <w:noProof/>
                <w:webHidden/>
              </w:rPr>
              <w:fldChar w:fldCharType="separate"/>
            </w:r>
            <w:r>
              <w:rPr>
                <w:noProof/>
                <w:webHidden/>
              </w:rPr>
              <w:t>14</w:t>
            </w:r>
            <w:r>
              <w:rPr>
                <w:noProof/>
                <w:webHidden/>
              </w:rPr>
              <w:fldChar w:fldCharType="end"/>
            </w:r>
          </w:hyperlink>
        </w:p>
        <w:p w14:paraId="2E5C8031" w14:textId="710FEB16"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95" w:history="1">
            <w:r w:rsidRPr="0076216F">
              <w:rPr>
                <w:rStyle w:val="Lienhypertexte"/>
                <w:noProof/>
              </w:rPr>
              <w:t>2</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RAPPEL DU CONTENU DE LA CDN 2.0</w:t>
            </w:r>
            <w:r>
              <w:rPr>
                <w:noProof/>
                <w:webHidden/>
              </w:rPr>
              <w:tab/>
            </w:r>
            <w:r>
              <w:rPr>
                <w:noProof/>
                <w:webHidden/>
              </w:rPr>
              <w:fldChar w:fldCharType="begin"/>
            </w:r>
            <w:r>
              <w:rPr>
                <w:noProof/>
                <w:webHidden/>
              </w:rPr>
              <w:instrText xml:space="preserve"> PAGEREF _Toc227409195 \h </w:instrText>
            </w:r>
            <w:r>
              <w:rPr>
                <w:noProof/>
                <w:webHidden/>
              </w:rPr>
            </w:r>
            <w:r>
              <w:rPr>
                <w:noProof/>
                <w:webHidden/>
              </w:rPr>
              <w:fldChar w:fldCharType="separate"/>
            </w:r>
            <w:r>
              <w:rPr>
                <w:noProof/>
                <w:webHidden/>
              </w:rPr>
              <w:t>15</w:t>
            </w:r>
            <w:r>
              <w:rPr>
                <w:noProof/>
                <w:webHidden/>
              </w:rPr>
              <w:fldChar w:fldCharType="end"/>
            </w:r>
          </w:hyperlink>
        </w:p>
        <w:p w14:paraId="2DAEAF05" w14:textId="368B6BCF"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196" w:history="1">
            <w:r w:rsidRPr="0076216F">
              <w:rPr>
                <w:rStyle w:val="Lienhypertexte"/>
                <w:noProof/>
              </w:rPr>
              <w:t>3</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ÉVALUATION DE LA CDN 2.0 - VOLET ATTÉNUATION</w:t>
            </w:r>
            <w:r>
              <w:rPr>
                <w:noProof/>
                <w:webHidden/>
              </w:rPr>
              <w:tab/>
            </w:r>
            <w:r>
              <w:rPr>
                <w:noProof/>
                <w:webHidden/>
              </w:rPr>
              <w:fldChar w:fldCharType="begin"/>
            </w:r>
            <w:r>
              <w:rPr>
                <w:noProof/>
                <w:webHidden/>
              </w:rPr>
              <w:instrText xml:space="preserve"> PAGEREF _Toc227409196 \h </w:instrText>
            </w:r>
            <w:r>
              <w:rPr>
                <w:noProof/>
                <w:webHidden/>
              </w:rPr>
            </w:r>
            <w:r>
              <w:rPr>
                <w:noProof/>
                <w:webHidden/>
              </w:rPr>
              <w:fldChar w:fldCharType="separate"/>
            </w:r>
            <w:r>
              <w:rPr>
                <w:noProof/>
                <w:webHidden/>
              </w:rPr>
              <w:t>24</w:t>
            </w:r>
            <w:r>
              <w:rPr>
                <w:noProof/>
                <w:webHidden/>
              </w:rPr>
              <w:fldChar w:fldCharType="end"/>
            </w:r>
          </w:hyperlink>
        </w:p>
        <w:p w14:paraId="217D16C7" w14:textId="11359256"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197" w:history="1">
            <w:r w:rsidRPr="0076216F">
              <w:rPr>
                <w:rStyle w:val="Lienhypertexte"/>
                <w:noProof/>
              </w:rPr>
              <w:t>3.1</w:t>
            </w:r>
            <w:r>
              <w:rPr>
                <w:rFonts w:eastAsiaTheme="minorEastAsia" w:cstheme="minorBidi"/>
                <w:b w:val="0"/>
                <w:bCs w:val="0"/>
                <w:noProof/>
                <w:kern w:val="2"/>
                <w:sz w:val="24"/>
                <w:lang w:eastAsia="fr-FR"/>
                <w14:ligatures w14:val="standardContextual"/>
              </w:rPr>
              <w:tab/>
            </w:r>
            <w:r w:rsidRPr="0076216F">
              <w:rPr>
                <w:rStyle w:val="Lienhypertexte"/>
                <w:noProof/>
              </w:rPr>
              <w:t>Évaluation de la complétude et de la cohérence globale</w:t>
            </w:r>
            <w:r>
              <w:rPr>
                <w:noProof/>
                <w:webHidden/>
              </w:rPr>
              <w:tab/>
            </w:r>
            <w:r>
              <w:rPr>
                <w:noProof/>
                <w:webHidden/>
              </w:rPr>
              <w:fldChar w:fldCharType="begin"/>
            </w:r>
            <w:r>
              <w:rPr>
                <w:noProof/>
                <w:webHidden/>
              </w:rPr>
              <w:instrText xml:space="preserve"> PAGEREF _Toc227409197 \h </w:instrText>
            </w:r>
            <w:r>
              <w:rPr>
                <w:noProof/>
                <w:webHidden/>
              </w:rPr>
            </w:r>
            <w:r>
              <w:rPr>
                <w:noProof/>
                <w:webHidden/>
              </w:rPr>
              <w:fldChar w:fldCharType="separate"/>
            </w:r>
            <w:r>
              <w:rPr>
                <w:noProof/>
                <w:webHidden/>
              </w:rPr>
              <w:t>24</w:t>
            </w:r>
            <w:r>
              <w:rPr>
                <w:noProof/>
                <w:webHidden/>
              </w:rPr>
              <w:fldChar w:fldCharType="end"/>
            </w:r>
          </w:hyperlink>
        </w:p>
        <w:p w14:paraId="56DFA077" w14:textId="4018476B"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198" w:history="1">
            <w:r w:rsidRPr="0076216F">
              <w:rPr>
                <w:rStyle w:val="Lienhypertexte"/>
                <w:noProof/>
              </w:rPr>
              <w:t>3.1.1</w:t>
            </w:r>
            <w:r>
              <w:rPr>
                <w:rFonts w:eastAsiaTheme="minorEastAsia" w:cstheme="minorBidi"/>
                <w:noProof/>
                <w:kern w:val="2"/>
                <w:sz w:val="24"/>
                <w:lang w:eastAsia="fr-FR"/>
                <w14:ligatures w14:val="standardContextual"/>
              </w:rPr>
              <w:tab/>
            </w:r>
            <w:r w:rsidRPr="0076216F">
              <w:rPr>
                <w:rStyle w:val="Lienhypertexte"/>
                <w:noProof/>
              </w:rPr>
              <w:t>Objectif d’atténuation</w:t>
            </w:r>
            <w:r>
              <w:rPr>
                <w:noProof/>
                <w:webHidden/>
              </w:rPr>
              <w:tab/>
            </w:r>
            <w:r>
              <w:rPr>
                <w:noProof/>
                <w:webHidden/>
              </w:rPr>
              <w:fldChar w:fldCharType="begin"/>
            </w:r>
            <w:r>
              <w:rPr>
                <w:noProof/>
                <w:webHidden/>
              </w:rPr>
              <w:instrText xml:space="preserve"> PAGEREF _Toc227409198 \h </w:instrText>
            </w:r>
            <w:r>
              <w:rPr>
                <w:noProof/>
                <w:webHidden/>
              </w:rPr>
            </w:r>
            <w:r>
              <w:rPr>
                <w:noProof/>
                <w:webHidden/>
              </w:rPr>
              <w:fldChar w:fldCharType="separate"/>
            </w:r>
            <w:r>
              <w:rPr>
                <w:noProof/>
                <w:webHidden/>
              </w:rPr>
              <w:t>25</w:t>
            </w:r>
            <w:r>
              <w:rPr>
                <w:noProof/>
                <w:webHidden/>
              </w:rPr>
              <w:fldChar w:fldCharType="end"/>
            </w:r>
          </w:hyperlink>
        </w:p>
        <w:p w14:paraId="5C1BDCB4" w14:textId="75A19CD0"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199" w:history="1">
            <w:r w:rsidRPr="0076216F">
              <w:rPr>
                <w:rStyle w:val="Lienhypertexte"/>
                <w:noProof/>
              </w:rPr>
              <w:t>3.1.2</w:t>
            </w:r>
            <w:r>
              <w:rPr>
                <w:rFonts w:eastAsiaTheme="minorEastAsia" w:cstheme="minorBidi"/>
                <w:noProof/>
                <w:kern w:val="2"/>
                <w:sz w:val="24"/>
                <w:lang w:eastAsia="fr-FR"/>
                <w14:ligatures w14:val="standardContextual"/>
              </w:rPr>
              <w:tab/>
            </w:r>
            <w:r w:rsidRPr="0076216F">
              <w:rPr>
                <w:rStyle w:val="Lienhypertexte"/>
                <w:noProof/>
              </w:rPr>
              <w:t>Analyse des trajectoires d’émissions du scénario de référence (BAU)</w:t>
            </w:r>
            <w:r>
              <w:rPr>
                <w:noProof/>
                <w:webHidden/>
              </w:rPr>
              <w:tab/>
            </w:r>
            <w:r>
              <w:rPr>
                <w:noProof/>
                <w:webHidden/>
              </w:rPr>
              <w:fldChar w:fldCharType="begin"/>
            </w:r>
            <w:r>
              <w:rPr>
                <w:noProof/>
                <w:webHidden/>
              </w:rPr>
              <w:instrText xml:space="preserve"> PAGEREF _Toc227409199 \h </w:instrText>
            </w:r>
            <w:r>
              <w:rPr>
                <w:noProof/>
                <w:webHidden/>
              </w:rPr>
            </w:r>
            <w:r>
              <w:rPr>
                <w:noProof/>
                <w:webHidden/>
              </w:rPr>
              <w:fldChar w:fldCharType="separate"/>
            </w:r>
            <w:r>
              <w:rPr>
                <w:noProof/>
                <w:webHidden/>
              </w:rPr>
              <w:t>28</w:t>
            </w:r>
            <w:r>
              <w:rPr>
                <w:noProof/>
                <w:webHidden/>
              </w:rPr>
              <w:fldChar w:fldCharType="end"/>
            </w:r>
          </w:hyperlink>
        </w:p>
        <w:p w14:paraId="33EEDFAD" w14:textId="188A8D3F"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0" w:history="1">
            <w:r w:rsidRPr="0076216F">
              <w:rPr>
                <w:rStyle w:val="Lienhypertexte"/>
                <w:noProof/>
              </w:rPr>
              <w:t>3.1.3</w:t>
            </w:r>
            <w:r>
              <w:rPr>
                <w:rFonts w:eastAsiaTheme="minorEastAsia" w:cstheme="minorBidi"/>
                <w:noProof/>
                <w:kern w:val="2"/>
                <w:sz w:val="24"/>
                <w:lang w:eastAsia="fr-FR"/>
                <w14:ligatures w14:val="standardContextual"/>
              </w:rPr>
              <w:tab/>
            </w:r>
            <w:r w:rsidRPr="0076216F">
              <w:rPr>
                <w:rStyle w:val="Lienhypertexte"/>
                <w:noProof/>
              </w:rPr>
              <w:t>Couverture sectorielle et types de gaz à effet de serre</w:t>
            </w:r>
            <w:r>
              <w:rPr>
                <w:noProof/>
                <w:webHidden/>
              </w:rPr>
              <w:tab/>
            </w:r>
            <w:r>
              <w:rPr>
                <w:noProof/>
                <w:webHidden/>
              </w:rPr>
              <w:fldChar w:fldCharType="begin"/>
            </w:r>
            <w:r>
              <w:rPr>
                <w:noProof/>
                <w:webHidden/>
              </w:rPr>
              <w:instrText xml:space="preserve"> PAGEREF _Toc227409200 \h </w:instrText>
            </w:r>
            <w:r>
              <w:rPr>
                <w:noProof/>
                <w:webHidden/>
              </w:rPr>
            </w:r>
            <w:r>
              <w:rPr>
                <w:noProof/>
                <w:webHidden/>
              </w:rPr>
              <w:fldChar w:fldCharType="separate"/>
            </w:r>
            <w:r>
              <w:rPr>
                <w:noProof/>
                <w:webHidden/>
              </w:rPr>
              <w:t>31</w:t>
            </w:r>
            <w:r>
              <w:rPr>
                <w:noProof/>
                <w:webHidden/>
              </w:rPr>
              <w:fldChar w:fldCharType="end"/>
            </w:r>
          </w:hyperlink>
        </w:p>
        <w:p w14:paraId="6E07B41B" w14:textId="7EC6DA4A"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1" w:history="1">
            <w:r w:rsidRPr="0076216F">
              <w:rPr>
                <w:rStyle w:val="Lienhypertexte"/>
                <w:noProof/>
              </w:rPr>
              <w:t>3.1.4</w:t>
            </w:r>
            <w:r>
              <w:rPr>
                <w:rFonts w:eastAsiaTheme="minorEastAsia" w:cstheme="minorBidi"/>
                <w:noProof/>
                <w:kern w:val="2"/>
                <w:sz w:val="24"/>
                <w:lang w:eastAsia="fr-FR"/>
                <w14:ligatures w14:val="standardContextual"/>
              </w:rPr>
              <w:tab/>
            </w:r>
            <w:r w:rsidRPr="0076216F">
              <w:rPr>
                <w:rStyle w:val="Lienhypertexte"/>
                <w:noProof/>
              </w:rPr>
              <w:t>Analyse scénarios d’atténuation et la répartition sectorielle des efforts</w:t>
            </w:r>
            <w:r>
              <w:rPr>
                <w:noProof/>
                <w:webHidden/>
              </w:rPr>
              <w:tab/>
            </w:r>
            <w:r>
              <w:rPr>
                <w:noProof/>
                <w:webHidden/>
              </w:rPr>
              <w:fldChar w:fldCharType="begin"/>
            </w:r>
            <w:r>
              <w:rPr>
                <w:noProof/>
                <w:webHidden/>
              </w:rPr>
              <w:instrText xml:space="preserve"> PAGEREF _Toc227409201 \h </w:instrText>
            </w:r>
            <w:r>
              <w:rPr>
                <w:noProof/>
                <w:webHidden/>
              </w:rPr>
            </w:r>
            <w:r>
              <w:rPr>
                <w:noProof/>
                <w:webHidden/>
              </w:rPr>
              <w:fldChar w:fldCharType="separate"/>
            </w:r>
            <w:r>
              <w:rPr>
                <w:noProof/>
                <w:webHidden/>
              </w:rPr>
              <w:t>34</w:t>
            </w:r>
            <w:r>
              <w:rPr>
                <w:noProof/>
                <w:webHidden/>
              </w:rPr>
              <w:fldChar w:fldCharType="end"/>
            </w:r>
          </w:hyperlink>
        </w:p>
        <w:p w14:paraId="38955BDB" w14:textId="02C6DFEB"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02" w:history="1">
            <w:r w:rsidRPr="0076216F">
              <w:rPr>
                <w:rStyle w:val="Lienhypertexte"/>
                <w:noProof/>
              </w:rPr>
              <w:t>3.2</w:t>
            </w:r>
            <w:r>
              <w:rPr>
                <w:rFonts w:eastAsiaTheme="minorEastAsia" w:cstheme="minorBidi"/>
                <w:b w:val="0"/>
                <w:bCs w:val="0"/>
                <w:noProof/>
                <w:kern w:val="2"/>
                <w:sz w:val="24"/>
                <w:lang w:eastAsia="fr-FR"/>
                <w14:ligatures w14:val="standardContextual"/>
              </w:rPr>
              <w:tab/>
            </w:r>
            <w:r w:rsidRPr="0076216F">
              <w:rPr>
                <w:rStyle w:val="Lienhypertexte"/>
                <w:noProof/>
              </w:rPr>
              <w:t>État de mise en œuvre des actions d’atténuation - Secteur de l’énergie</w:t>
            </w:r>
            <w:r>
              <w:rPr>
                <w:noProof/>
                <w:webHidden/>
              </w:rPr>
              <w:tab/>
            </w:r>
            <w:r>
              <w:rPr>
                <w:noProof/>
                <w:webHidden/>
              </w:rPr>
              <w:fldChar w:fldCharType="begin"/>
            </w:r>
            <w:r>
              <w:rPr>
                <w:noProof/>
                <w:webHidden/>
              </w:rPr>
              <w:instrText xml:space="preserve"> PAGEREF _Toc227409202 \h </w:instrText>
            </w:r>
            <w:r>
              <w:rPr>
                <w:noProof/>
                <w:webHidden/>
              </w:rPr>
            </w:r>
            <w:r>
              <w:rPr>
                <w:noProof/>
                <w:webHidden/>
              </w:rPr>
              <w:fldChar w:fldCharType="separate"/>
            </w:r>
            <w:r>
              <w:rPr>
                <w:noProof/>
                <w:webHidden/>
              </w:rPr>
              <w:t>37</w:t>
            </w:r>
            <w:r>
              <w:rPr>
                <w:noProof/>
                <w:webHidden/>
              </w:rPr>
              <w:fldChar w:fldCharType="end"/>
            </w:r>
          </w:hyperlink>
        </w:p>
        <w:p w14:paraId="54F1B7B3" w14:textId="77592F30"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3" w:history="1">
            <w:r w:rsidRPr="0076216F">
              <w:rPr>
                <w:rStyle w:val="Lienhypertexte"/>
                <w:noProof/>
              </w:rPr>
              <w:t>3.2.1</w:t>
            </w:r>
            <w:r>
              <w:rPr>
                <w:rFonts w:eastAsiaTheme="minorEastAsia" w:cstheme="minorBidi"/>
                <w:noProof/>
                <w:kern w:val="2"/>
                <w:sz w:val="24"/>
                <w:lang w:eastAsia="fr-FR"/>
                <w14:ligatures w14:val="standardContextual"/>
              </w:rPr>
              <w:tab/>
            </w:r>
            <w:r w:rsidRPr="0076216F">
              <w:rPr>
                <w:rStyle w:val="Lienhypertexte"/>
                <w:noProof/>
              </w:rPr>
              <w:t>Description générale du secteur</w:t>
            </w:r>
            <w:r>
              <w:rPr>
                <w:noProof/>
                <w:webHidden/>
              </w:rPr>
              <w:tab/>
            </w:r>
            <w:r>
              <w:rPr>
                <w:noProof/>
                <w:webHidden/>
              </w:rPr>
              <w:fldChar w:fldCharType="begin"/>
            </w:r>
            <w:r>
              <w:rPr>
                <w:noProof/>
                <w:webHidden/>
              </w:rPr>
              <w:instrText xml:space="preserve"> PAGEREF _Toc227409203 \h </w:instrText>
            </w:r>
            <w:r>
              <w:rPr>
                <w:noProof/>
                <w:webHidden/>
              </w:rPr>
            </w:r>
            <w:r>
              <w:rPr>
                <w:noProof/>
                <w:webHidden/>
              </w:rPr>
              <w:fldChar w:fldCharType="separate"/>
            </w:r>
            <w:r>
              <w:rPr>
                <w:noProof/>
                <w:webHidden/>
              </w:rPr>
              <w:t>37</w:t>
            </w:r>
            <w:r>
              <w:rPr>
                <w:noProof/>
                <w:webHidden/>
              </w:rPr>
              <w:fldChar w:fldCharType="end"/>
            </w:r>
          </w:hyperlink>
        </w:p>
        <w:p w14:paraId="58213162" w14:textId="0DF01F89"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4" w:history="1">
            <w:r w:rsidRPr="0076216F">
              <w:rPr>
                <w:rStyle w:val="Lienhypertexte"/>
                <w:noProof/>
                <w:lang w:eastAsia="en-US"/>
              </w:rPr>
              <w:t>3.2.2</w:t>
            </w:r>
            <w:r>
              <w:rPr>
                <w:rFonts w:eastAsiaTheme="minorEastAsia" w:cstheme="minorBidi"/>
                <w:noProof/>
                <w:kern w:val="2"/>
                <w:sz w:val="24"/>
                <w:lang w:eastAsia="fr-FR"/>
                <w14:ligatures w14:val="standardContextual"/>
              </w:rPr>
              <w:tab/>
            </w:r>
            <w:r w:rsidRPr="0076216F">
              <w:rPr>
                <w:rStyle w:val="Lienhypertexte"/>
                <w:noProof/>
                <w:lang w:eastAsia="en-US"/>
              </w:rPr>
              <w:t>Rappel des mesures de la CDN 2.0 secteur énergie</w:t>
            </w:r>
            <w:r>
              <w:rPr>
                <w:noProof/>
                <w:webHidden/>
              </w:rPr>
              <w:tab/>
            </w:r>
            <w:r>
              <w:rPr>
                <w:noProof/>
                <w:webHidden/>
              </w:rPr>
              <w:fldChar w:fldCharType="begin"/>
            </w:r>
            <w:r>
              <w:rPr>
                <w:noProof/>
                <w:webHidden/>
              </w:rPr>
              <w:instrText xml:space="preserve"> PAGEREF _Toc227409204 \h </w:instrText>
            </w:r>
            <w:r>
              <w:rPr>
                <w:noProof/>
                <w:webHidden/>
              </w:rPr>
            </w:r>
            <w:r>
              <w:rPr>
                <w:noProof/>
                <w:webHidden/>
              </w:rPr>
              <w:fldChar w:fldCharType="separate"/>
            </w:r>
            <w:r>
              <w:rPr>
                <w:noProof/>
                <w:webHidden/>
              </w:rPr>
              <w:t>39</w:t>
            </w:r>
            <w:r>
              <w:rPr>
                <w:noProof/>
                <w:webHidden/>
              </w:rPr>
              <w:fldChar w:fldCharType="end"/>
            </w:r>
          </w:hyperlink>
        </w:p>
        <w:p w14:paraId="0C7050E6" w14:textId="403612F6"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5" w:history="1">
            <w:r w:rsidRPr="0076216F">
              <w:rPr>
                <w:rStyle w:val="Lienhypertexte"/>
                <w:noProof/>
                <w:lang w:eastAsia="en-US"/>
              </w:rPr>
              <w:t>3.2.3</w:t>
            </w:r>
            <w:r>
              <w:rPr>
                <w:rFonts w:eastAsiaTheme="minorEastAsia" w:cstheme="minorBidi"/>
                <w:noProof/>
                <w:kern w:val="2"/>
                <w:sz w:val="24"/>
                <w:lang w:eastAsia="fr-FR"/>
                <w14:ligatures w14:val="standardContextual"/>
              </w:rPr>
              <w:tab/>
            </w:r>
            <w:r w:rsidRPr="0076216F">
              <w:rPr>
                <w:rStyle w:val="Lienhypertexte"/>
                <w:noProof/>
                <w:lang w:eastAsia="en-US"/>
              </w:rPr>
              <w:t>Etat d’avancement des mesures d’atténuation</w:t>
            </w:r>
            <w:r>
              <w:rPr>
                <w:noProof/>
                <w:webHidden/>
              </w:rPr>
              <w:tab/>
            </w:r>
            <w:r>
              <w:rPr>
                <w:noProof/>
                <w:webHidden/>
              </w:rPr>
              <w:fldChar w:fldCharType="begin"/>
            </w:r>
            <w:r>
              <w:rPr>
                <w:noProof/>
                <w:webHidden/>
              </w:rPr>
              <w:instrText xml:space="preserve"> PAGEREF _Toc227409205 \h </w:instrText>
            </w:r>
            <w:r>
              <w:rPr>
                <w:noProof/>
                <w:webHidden/>
              </w:rPr>
            </w:r>
            <w:r>
              <w:rPr>
                <w:noProof/>
                <w:webHidden/>
              </w:rPr>
              <w:fldChar w:fldCharType="separate"/>
            </w:r>
            <w:r>
              <w:rPr>
                <w:noProof/>
                <w:webHidden/>
              </w:rPr>
              <w:t>41</w:t>
            </w:r>
            <w:r>
              <w:rPr>
                <w:noProof/>
                <w:webHidden/>
              </w:rPr>
              <w:fldChar w:fldCharType="end"/>
            </w:r>
          </w:hyperlink>
        </w:p>
        <w:p w14:paraId="4BDC484B" w14:textId="21543CB2"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6" w:history="1">
            <w:r w:rsidRPr="0076216F">
              <w:rPr>
                <w:rStyle w:val="Lienhypertexte"/>
                <w:noProof/>
              </w:rPr>
              <w:t>3.2.4</w:t>
            </w:r>
            <w:r>
              <w:rPr>
                <w:rFonts w:eastAsiaTheme="minorEastAsia" w:cstheme="minorBidi"/>
                <w:noProof/>
                <w:kern w:val="2"/>
                <w:sz w:val="24"/>
                <w:lang w:eastAsia="fr-FR"/>
                <w14:ligatures w14:val="standardContextual"/>
              </w:rPr>
              <w:tab/>
            </w:r>
            <w:r w:rsidRPr="0076216F">
              <w:rPr>
                <w:rStyle w:val="Lienhypertexte"/>
                <w:noProof/>
              </w:rPr>
              <w:t>Conclusion et recommandations</w:t>
            </w:r>
            <w:r>
              <w:rPr>
                <w:noProof/>
                <w:webHidden/>
              </w:rPr>
              <w:tab/>
            </w:r>
            <w:r>
              <w:rPr>
                <w:noProof/>
                <w:webHidden/>
              </w:rPr>
              <w:fldChar w:fldCharType="begin"/>
            </w:r>
            <w:r>
              <w:rPr>
                <w:noProof/>
                <w:webHidden/>
              </w:rPr>
              <w:instrText xml:space="preserve"> PAGEREF _Toc227409206 \h </w:instrText>
            </w:r>
            <w:r>
              <w:rPr>
                <w:noProof/>
                <w:webHidden/>
              </w:rPr>
            </w:r>
            <w:r>
              <w:rPr>
                <w:noProof/>
                <w:webHidden/>
              </w:rPr>
              <w:fldChar w:fldCharType="separate"/>
            </w:r>
            <w:r>
              <w:rPr>
                <w:noProof/>
                <w:webHidden/>
              </w:rPr>
              <w:t>54</w:t>
            </w:r>
            <w:r>
              <w:rPr>
                <w:noProof/>
                <w:webHidden/>
              </w:rPr>
              <w:fldChar w:fldCharType="end"/>
            </w:r>
          </w:hyperlink>
        </w:p>
        <w:p w14:paraId="5CCE3CB0" w14:textId="71CF9E93"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07" w:history="1">
            <w:r w:rsidRPr="0076216F">
              <w:rPr>
                <w:rStyle w:val="Lienhypertexte"/>
                <w:noProof/>
              </w:rPr>
              <w:t>3.3</w:t>
            </w:r>
            <w:r>
              <w:rPr>
                <w:rFonts w:eastAsiaTheme="minorEastAsia" w:cstheme="minorBidi"/>
                <w:b w:val="0"/>
                <w:bCs w:val="0"/>
                <w:noProof/>
                <w:kern w:val="2"/>
                <w:sz w:val="24"/>
                <w:lang w:eastAsia="fr-FR"/>
                <w14:ligatures w14:val="standardContextual"/>
              </w:rPr>
              <w:tab/>
            </w:r>
            <w:r w:rsidRPr="0076216F">
              <w:rPr>
                <w:rStyle w:val="Lienhypertexte"/>
                <w:noProof/>
              </w:rPr>
              <w:t>État de mise en œuvre des actions d’atténuation - Secteur de l’agriculture</w:t>
            </w:r>
            <w:r>
              <w:rPr>
                <w:noProof/>
                <w:webHidden/>
              </w:rPr>
              <w:tab/>
            </w:r>
            <w:r>
              <w:rPr>
                <w:noProof/>
                <w:webHidden/>
              </w:rPr>
              <w:fldChar w:fldCharType="begin"/>
            </w:r>
            <w:r>
              <w:rPr>
                <w:noProof/>
                <w:webHidden/>
              </w:rPr>
              <w:instrText xml:space="preserve"> PAGEREF _Toc227409207 \h </w:instrText>
            </w:r>
            <w:r>
              <w:rPr>
                <w:noProof/>
                <w:webHidden/>
              </w:rPr>
            </w:r>
            <w:r>
              <w:rPr>
                <w:noProof/>
                <w:webHidden/>
              </w:rPr>
              <w:fldChar w:fldCharType="separate"/>
            </w:r>
            <w:r>
              <w:rPr>
                <w:noProof/>
                <w:webHidden/>
              </w:rPr>
              <w:t>56</w:t>
            </w:r>
            <w:r>
              <w:rPr>
                <w:noProof/>
                <w:webHidden/>
              </w:rPr>
              <w:fldChar w:fldCharType="end"/>
            </w:r>
          </w:hyperlink>
        </w:p>
        <w:p w14:paraId="6EFB04CD" w14:textId="2B241803"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8" w:history="1">
            <w:r w:rsidRPr="0076216F">
              <w:rPr>
                <w:rStyle w:val="Lienhypertexte"/>
                <w:noProof/>
              </w:rPr>
              <w:t>3.3.1</w:t>
            </w:r>
            <w:r>
              <w:rPr>
                <w:rFonts w:eastAsiaTheme="minorEastAsia" w:cstheme="minorBidi"/>
                <w:noProof/>
                <w:kern w:val="2"/>
                <w:sz w:val="24"/>
                <w:lang w:eastAsia="fr-FR"/>
                <w14:ligatures w14:val="standardContextual"/>
              </w:rPr>
              <w:tab/>
            </w:r>
            <w:r w:rsidRPr="0076216F">
              <w:rPr>
                <w:rStyle w:val="Lienhypertexte"/>
                <w:noProof/>
              </w:rPr>
              <w:t>Description générale du secteur</w:t>
            </w:r>
            <w:r>
              <w:rPr>
                <w:noProof/>
                <w:webHidden/>
              </w:rPr>
              <w:tab/>
            </w:r>
            <w:r>
              <w:rPr>
                <w:noProof/>
                <w:webHidden/>
              </w:rPr>
              <w:fldChar w:fldCharType="begin"/>
            </w:r>
            <w:r>
              <w:rPr>
                <w:noProof/>
                <w:webHidden/>
              </w:rPr>
              <w:instrText xml:space="preserve"> PAGEREF _Toc227409208 \h </w:instrText>
            </w:r>
            <w:r>
              <w:rPr>
                <w:noProof/>
                <w:webHidden/>
              </w:rPr>
            </w:r>
            <w:r>
              <w:rPr>
                <w:noProof/>
                <w:webHidden/>
              </w:rPr>
              <w:fldChar w:fldCharType="separate"/>
            </w:r>
            <w:r>
              <w:rPr>
                <w:noProof/>
                <w:webHidden/>
              </w:rPr>
              <w:t>56</w:t>
            </w:r>
            <w:r>
              <w:rPr>
                <w:noProof/>
                <w:webHidden/>
              </w:rPr>
              <w:fldChar w:fldCharType="end"/>
            </w:r>
          </w:hyperlink>
        </w:p>
        <w:p w14:paraId="2EF416A6" w14:textId="527371A1"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09" w:history="1">
            <w:r w:rsidRPr="0076216F">
              <w:rPr>
                <w:rStyle w:val="Lienhypertexte"/>
                <w:noProof/>
              </w:rPr>
              <w:t>3.3.2</w:t>
            </w:r>
            <w:r>
              <w:rPr>
                <w:rFonts w:eastAsiaTheme="minorEastAsia" w:cstheme="minorBidi"/>
                <w:noProof/>
                <w:kern w:val="2"/>
                <w:sz w:val="24"/>
                <w:lang w:eastAsia="fr-FR"/>
                <w14:ligatures w14:val="standardContextual"/>
              </w:rPr>
              <w:tab/>
            </w:r>
            <w:r w:rsidRPr="0076216F">
              <w:rPr>
                <w:rStyle w:val="Lienhypertexte"/>
                <w:noProof/>
              </w:rPr>
              <w:t>Rappel des projets du secteur de l’Agriculture inscrits dans la CDN 2.0</w:t>
            </w:r>
            <w:r>
              <w:rPr>
                <w:noProof/>
                <w:webHidden/>
              </w:rPr>
              <w:tab/>
            </w:r>
            <w:r>
              <w:rPr>
                <w:noProof/>
                <w:webHidden/>
              </w:rPr>
              <w:fldChar w:fldCharType="begin"/>
            </w:r>
            <w:r>
              <w:rPr>
                <w:noProof/>
                <w:webHidden/>
              </w:rPr>
              <w:instrText xml:space="preserve"> PAGEREF _Toc227409209 \h </w:instrText>
            </w:r>
            <w:r>
              <w:rPr>
                <w:noProof/>
                <w:webHidden/>
              </w:rPr>
            </w:r>
            <w:r>
              <w:rPr>
                <w:noProof/>
                <w:webHidden/>
              </w:rPr>
              <w:fldChar w:fldCharType="separate"/>
            </w:r>
            <w:r>
              <w:rPr>
                <w:noProof/>
                <w:webHidden/>
              </w:rPr>
              <w:t>59</w:t>
            </w:r>
            <w:r>
              <w:rPr>
                <w:noProof/>
                <w:webHidden/>
              </w:rPr>
              <w:fldChar w:fldCharType="end"/>
            </w:r>
          </w:hyperlink>
        </w:p>
        <w:p w14:paraId="6515A09D" w14:textId="399E1FBC"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0" w:history="1">
            <w:r w:rsidRPr="0076216F">
              <w:rPr>
                <w:rStyle w:val="Lienhypertexte"/>
                <w:noProof/>
              </w:rPr>
              <w:t>3.3.3</w:t>
            </w:r>
            <w:r>
              <w:rPr>
                <w:rFonts w:eastAsiaTheme="minorEastAsia" w:cstheme="minorBidi"/>
                <w:noProof/>
                <w:kern w:val="2"/>
                <w:sz w:val="24"/>
                <w:lang w:eastAsia="fr-FR"/>
                <w14:ligatures w14:val="standardContextual"/>
              </w:rPr>
              <w:tab/>
            </w:r>
            <w:r w:rsidRPr="0076216F">
              <w:rPr>
                <w:rStyle w:val="Lienhypertexte"/>
                <w:noProof/>
              </w:rPr>
              <w:t>Etat d’avancement des mesures d’atténuation du secteur</w:t>
            </w:r>
            <w:r>
              <w:rPr>
                <w:noProof/>
                <w:webHidden/>
              </w:rPr>
              <w:tab/>
            </w:r>
            <w:r>
              <w:rPr>
                <w:noProof/>
                <w:webHidden/>
              </w:rPr>
              <w:fldChar w:fldCharType="begin"/>
            </w:r>
            <w:r>
              <w:rPr>
                <w:noProof/>
                <w:webHidden/>
              </w:rPr>
              <w:instrText xml:space="preserve"> PAGEREF _Toc227409210 \h </w:instrText>
            </w:r>
            <w:r>
              <w:rPr>
                <w:noProof/>
                <w:webHidden/>
              </w:rPr>
            </w:r>
            <w:r>
              <w:rPr>
                <w:noProof/>
                <w:webHidden/>
              </w:rPr>
              <w:fldChar w:fldCharType="separate"/>
            </w:r>
            <w:r>
              <w:rPr>
                <w:noProof/>
                <w:webHidden/>
              </w:rPr>
              <w:t>60</w:t>
            </w:r>
            <w:r>
              <w:rPr>
                <w:noProof/>
                <w:webHidden/>
              </w:rPr>
              <w:fldChar w:fldCharType="end"/>
            </w:r>
          </w:hyperlink>
        </w:p>
        <w:p w14:paraId="09BF9DBA" w14:textId="277F9C93"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1" w:history="1">
            <w:r w:rsidRPr="0076216F">
              <w:rPr>
                <w:rStyle w:val="Lienhypertexte"/>
                <w:noProof/>
              </w:rPr>
              <w:t>3.3.4</w:t>
            </w:r>
            <w:r>
              <w:rPr>
                <w:rFonts w:eastAsiaTheme="minorEastAsia" w:cstheme="minorBidi"/>
                <w:noProof/>
                <w:kern w:val="2"/>
                <w:sz w:val="24"/>
                <w:lang w:eastAsia="fr-FR"/>
                <w14:ligatures w14:val="standardContextual"/>
              </w:rPr>
              <w:tab/>
            </w:r>
            <w:r w:rsidRPr="0076216F">
              <w:rPr>
                <w:rStyle w:val="Lienhypertexte"/>
                <w:noProof/>
              </w:rPr>
              <w:t>Conclusion et recommandations</w:t>
            </w:r>
            <w:r>
              <w:rPr>
                <w:noProof/>
                <w:webHidden/>
              </w:rPr>
              <w:tab/>
            </w:r>
            <w:r>
              <w:rPr>
                <w:noProof/>
                <w:webHidden/>
              </w:rPr>
              <w:fldChar w:fldCharType="begin"/>
            </w:r>
            <w:r>
              <w:rPr>
                <w:noProof/>
                <w:webHidden/>
              </w:rPr>
              <w:instrText xml:space="preserve"> PAGEREF _Toc227409211 \h </w:instrText>
            </w:r>
            <w:r>
              <w:rPr>
                <w:noProof/>
                <w:webHidden/>
              </w:rPr>
            </w:r>
            <w:r>
              <w:rPr>
                <w:noProof/>
                <w:webHidden/>
              </w:rPr>
              <w:fldChar w:fldCharType="separate"/>
            </w:r>
            <w:r>
              <w:rPr>
                <w:noProof/>
                <w:webHidden/>
              </w:rPr>
              <w:t>70</w:t>
            </w:r>
            <w:r>
              <w:rPr>
                <w:noProof/>
                <w:webHidden/>
              </w:rPr>
              <w:fldChar w:fldCharType="end"/>
            </w:r>
          </w:hyperlink>
        </w:p>
        <w:p w14:paraId="17129142" w14:textId="3EDC2AD9"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12" w:history="1">
            <w:r w:rsidRPr="0076216F">
              <w:rPr>
                <w:rStyle w:val="Lienhypertexte"/>
                <w:noProof/>
              </w:rPr>
              <w:t>3.4</w:t>
            </w:r>
            <w:r>
              <w:rPr>
                <w:rFonts w:eastAsiaTheme="minorEastAsia" w:cstheme="minorBidi"/>
                <w:b w:val="0"/>
                <w:bCs w:val="0"/>
                <w:noProof/>
                <w:kern w:val="2"/>
                <w:sz w:val="24"/>
                <w:lang w:eastAsia="fr-FR"/>
                <w14:ligatures w14:val="standardContextual"/>
              </w:rPr>
              <w:tab/>
            </w:r>
            <w:r w:rsidRPr="0076216F">
              <w:rPr>
                <w:rStyle w:val="Lienhypertexte"/>
                <w:noProof/>
              </w:rPr>
              <w:t>État de mise en œuvre des actions d’atténuation - Secteur de la forêt et changement d’affectation de terres</w:t>
            </w:r>
            <w:r>
              <w:rPr>
                <w:noProof/>
                <w:webHidden/>
              </w:rPr>
              <w:tab/>
            </w:r>
            <w:r>
              <w:rPr>
                <w:noProof/>
                <w:webHidden/>
              </w:rPr>
              <w:fldChar w:fldCharType="begin"/>
            </w:r>
            <w:r>
              <w:rPr>
                <w:noProof/>
                <w:webHidden/>
              </w:rPr>
              <w:instrText xml:space="preserve"> PAGEREF _Toc227409212 \h </w:instrText>
            </w:r>
            <w:r>
              <w:rPr>
                <w:noProof/>
                <w:webHidden/>
              </w:rPr>
            </w:r>
            <w:r>
              <w:rPr>
                <w:noProof/>
                <w:webHidden/>
              </w:rPr>
              <w:fldChar w:fldCharType="separate"/>
            </w:r>
            <w:r>
              <w:rPr>
                <w:noProof/>
                <w:webHidden/>
              </w:rPr>
              <w:t>71</w:t>
            </w:r>
            <w:r>
              <w:rPr>
                <w:noProof/>
                <w:webHidden/>
              </w:rPr>
              <w:fldChar w:fldCharType="end"/>
            </w:r>
          </w:hyperlink>
        </w:p>
        <w:p w14:paraId="3E5B5CA8" w14:textId="73AB2A30"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3" w:history="1">
            <w:r w:rsidRPr="0076216F">
              <w:rPr>
                <w:rStyle w:val="Lienhypertexte"/>
                <w:noProof/>
              </w:rPr>
              <w:t>3.4.1</w:t>
            </w:r>
            <w:r>
              <w:rPr>
                <w:rFonts w:eastAsiaTheme="minorEastAsia" w:cstheme="minorBidi"/>
                <w:noProof/>
                <w:kern w:val="2"/>
                <w:sz w:val="24"/>
                <w:lang w:eastAsia="fr-FR"/>
                <w14:ligatures w14:val="standardContextual"/>
              </w:rPr>
              <w:tab/>
            </w:r>
            <w:r w:rsidRPr="0076216F">
              <w:rPr>
                <w:rStyle w:val="Lienhypertexte"/>
                <w:noProof/>
              </w:rPr>
              <w:t>Description générale du secteur</w:t>
            </w:r>
            <w:r>
              <w:rPr>
                <w:noProof/>
                <w:webHidden/>
              </w:rPr>
              <w:tab/>
            </w:r>
            <w:r>
              <w:rPr>
                <w:noProof/>
                <w:webHidden/>
              </w:rPr>
              <w:fldChar w:fldCharType="begin"/>
            </w:r>
            <w:r>
              <w:rPr>
                <w:noProof/>
                <w:webHidden/>
              </w:rPr>
              <w:instrText xml:space="preserve"> PAGEREF _Toc227409213 \h </w:instrText>
            </w:r>
            <w:r>
              <w:rPr>
                <w:noProof/>
                <w:webHidden/>
              </w:rPr>
            </w:r>
            <w:r>
              <w:rPr>
                <w:noProof/>
                <w:webHidden/>
              </w:rPr>
              <w:fldChar w:fldCharType="separate"/>
            </w:r>
            <w:r>
              <w:rPr>
                <w:noProof/>
                <w:webHidden/>
              </w:rPr>
              <w:t>71</w:t>
            </w:r>
            <w:r>
              <w:rPr>
                <w:noProof/>
                <w:webHidden/>
              </w:rPr>
              <w:fldChar w:fldCharType="end"/>
            </w:r>
          </w:hyperlink>
        </w:p>
        <w:p w14:paraId="51FE5E0A" w14:textId="72A094EE"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4" w:history="1">
            <w:r w:rsidRPr="0076216F">
              <w:rPr>
                <w:rStyle w:val="Lienhypertexte"/>
                <w:noProof/>
              </w:rPr>
              <w:t>3.4.2</w:t>
            </w:r>
            <w:r>
              <w:rPr>
                <w:rFonts w:eastAsiaTheme="minorEastAsia" w:cstheme="minorBidi"/>
                <w:noProof/>
                <w:kern w:val="2"/>
                <w:sz w:val="24"/>
                <w:lang w:eastAsia="fr-FR"/>
                <w14:ligatures w14:val="standardContextual"/>
              </w:rPr>
              <w:tab/>
            </w:r>
            <w:r w:rsidRPr="0076216F">
              <w:rPr>
                <w:rStyle w:val="Lienhypertexte"/>
                <w:noProof/>
              </w:rPr>
              <w:t>Rappel des mesures de la CDN 2.0 secteur forêt</w:t>
            </w:r>
            <w:r>
              <w:rPr>
                <w:noProof/>
                <w:webHidden/>
              </w:rPr>
              <w:tab/>
            </w:r>
            <w:r>
              <w:rPr>
                <w:noProof/>
                <w:webHidden/>
              </w:rPr>
              <w:fldChar w:fldCharType="begin"/>
            </w:r>
            <w:r>
              <w:rPr>
                <w:noProof/>
                <w:webHidden/>
              </w:rPr>
              <w:instrText xml:space="preserve"> PAGEREF _Toc227409214 \h </w:instrText>
            </w:r>
            <w:r>
              <w:rPr>
                <w:noProof/>
                <w:webHidden/>
              </w:rPr>
            </w:r>
            <w:r>
              <w:rPr>
                <w:noProof/>
                <w:webHidden/>
              </w:rPr>
              <w:fldChar w:fldCharType="separate"/>
            </w:r>
            <w:r>
              <w:rPr>
                <w:noProof/>
                <w:webHidden/>
              </w:rPr>
              <w:t>75</w:t>
            </w:r>
            <w:r>
              <w:rPr>
                <w:noProof/>
                <w:webHidden/>
              </w:rPr>
              <w:fldChar w:fldCharType="end"/>
            </w:r>
          </w:hyperlink>
        </w:p>
        <w:p w14:paraId="266A8AA3" w14:textId="2DD5A807"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5" w:history="1">
            <w:r w:rsidRPr="0076216F">
              <w:rPr>
                <w:rStyle w:val="Lienhypertexte"/>
                <w:noProof/>
              </w:rPr>
              <w:t>3.4.3</w:t>
            </w:r>
            <w:r>
              <w:rPr>
                <w:rFonts w:eastAsiaTheme="minorEastAsia" w:cstheme="minorBidi"/>
                <w:noProof/>
                <w:kern w:val="2"/>
                <w:sz w:val="24"/>
                <w:lang w:eastAsia="fr-FR"/>
                <w14:ligatures w14:val="standardContextual"/>
              </w:rPr>
              <w:tab/>
            </w:r>
            <w:r w:rsidRPr="0076216F">
              <w:rPr>
                <w:rStyle w:val="Lienhypertexte"/>
                <w:noProof/>
              </w:rPr>
              <w:t>Etat d’avancement des mesures d’atténuation</w:t>
            </w:r>
            <w:r>
              <w:rPr>
                <w:noProof/>
                <w:webHidden/>
              </w:rPr>
              <w:tab/>
            </w:r>
            <w:r>
              <w:rPr>
                <w:noProof/>
                <w:webHidden/>
              </w:rPr>
              <w:fldChar w:fldCharType="begin"/>
            </w:r>
            <w:r>
              <w:rPr>
                <w:noProof/>
                <w:webHidden/>
              </w:rPr>
              <w:instrText xml:space="preserve"> PAGEREF _Toc227409215 \h </w:instrText>
            </w:r>
            <w:r>
              <w:rPr>
                <w:noProof/>
                <w:webHidden/>
              </w:rPr>
            </w:r>
            <w:r>
              <w:rPr>
                <w:noProof/>
                <w:webHidden/>
              </w:rPr>
              <w:fldChar w:fldCharType="separate"/>
            </w:r>
            <w:r>
              <w:rPr>
                <w:noProof/>
                <w:webHidden/>
              </w:rPr>
              <w:t>77</w:t>
            </w:r>
            <w:r>
              <w:rPr>
                <w:noProof/>
                <w:webHidden/>
              </w:rPr>
              <w:fldChar w:fldCharType="end"/>
            </w:r>
          </w:hyperlink>
        </w:p>
        <w:p w14:paraId="6055635C" w14:textId="0E043A95"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6" w:history="1">
            <w:r w:rsidRPr="0076216F">
              <w:rPr>
                <w:rStyle w:val="Lienhypertexte"/>
                <w:noProof/>
              </w:rPr>
              <w:t>3.4.4</w:t>
            </w:r>
            <w:r>
              <w:rPr>
                <w:rFonts w:eastAsiaTheme="minorEastAsia" w:cstheme="minorBidi"/>
                <w:noProof/>
                <w:kern w:val="2"/>
                <w:sz w:val="24"/>
                <w:lang w:eastAsia="fr-FR"/>
                <w14:ligatures w14:val="standardContextual"/>
              </w:rPr>
              <w:tab/>
            </w:r>
            <w:r w:rsidRPr="0076216F">
              <w:rPr>
                <w:rStyle w:val="Lienhypertexte"/>
                <w:noProof/>
              </w:rPr>
              <w:t>Conclusion et recommandations</w:t>
            </w:r>
            <w:r>
              <w:rPr>
                <w:noProof/>
                <w:webHidden/>
              </w:rPr>
              <w:tab/>
            </w:r>
            <w:r>
              <w:rPr>
                <w:noProof/>
                <w:webHidden/>
              </w:rPr>
              <w:fldChar w:fldCharType="begin"/>
            </w:r>
            <w:r>
              <w:rPr>
                <w:noProof/>
                <w:webHidden/>
              </w:rPr>
              <w:instrText xml:space="preserve"> PAGEREF _Toc227409216 \h </w:instrText>
            </w:r>
            <w:r>
              <w:rPr>
                <w:noProof/>
                <w:webHidden/>
              </w:rPr>
            </w:r>
            <w:r>
              <w:rPr>
                <w:noProof/>
                <w:webHidden/>
              </w:rPr>
              <w:fldChar w:fldCharType="separate"/>
            </w:r>
            <w:r>
              <w:rPr>
                <w:noProof/>
                <w:webHidden/>
              </w:rPr>
              <w:t>78</w:t>
            </w:r>
            <w:r>
              <w:rPr>
                <w:noProof/>
                <w:webHidden/>
              </w:rPr>
              <w:fldChar w:fldCharType="end"/>
            </w:r>
          </w:hyperlink>
        </w:p>
        <w:p w14:paraId="46D19996" w14:textId="11DCCC08"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17" w:history="1">
            <w:r w:rsidRPr="0076216F">
              <w:rPr>
                <w:rStyle w:val="Lienhypertexte"/>
                <w:noProof/>
              </w:rPr>
              <w:t>3.5</w:t>
            </w:r>
            <w:r>
              <w:rPr>
                <w:rFonts w:eastAsiaTheme="minorEastAsia" w:cstheme="minorBidi"/>
                <w:b w:val="0"/>
                <w:bCs w:val="0"/>
                <w:noProof/>
                <w:kern w:val="2"/>
                <w:sz w:val="24"/>
                <w:lang w:eastAsia="fr-FR"/>
                <w14:ligatures w14:val="standardContextual"/>
              </w:rPr>
              <w:tab/>
            </w:r>
            <w:r w:rsidRPr="0076216F">
              <w:rPr>
                <w:rStyle w:val="Lienhypertexte"/>
                <w:noProof/>
              </w:rPr>
              <w:t>État de mise en œuvre des actions d’atténuation - Secteur déchets</w:t>
            </w:r>
            <w:r>
              <w:rPr>
                <w:noProof/>
                <w:webHidden/>
              </w:rPr>
              <w:tab/>
            </w:r>
            <w:r>
              <w:rPr>
                <w:noProof/>
                <w:webHidden/>
              </w:rPr>
              <w:fldChar w:fldCharType="begin"/>
            </w:r>
            <w:r>
              <w:rPr>
                <w:noProof/>
                <w:webHidden/>
              </w:rPr>
              <w:instrText xml:space="preserve"> PAGEREF _Toc227409217 \h </w:instrText>
            </w:r>
            <w:r>
              <w:rPr>
                <w:noProof/>
                <w:webHidden/>
              </w:rPr>
            </w:r>
            <w:r>
              <w:rPr>
                <w:noProof/>
                <w:webHidden/>
              </w:rPr>
              <w:fldChar w:fldCharType="separate"/>
            </w:r>
            <w:r>
              <w:rPr>
                <w:noProof/>
                <w:webHidden/>
              </w:rPr>
              <w:t>80</w:t>
            </w:r>
            <w:r>
              <w:rPr>
                <w:noProof/>
                <w:webHidden/>
              </w:rPr>
              <w:fldChar w:fldCharType="end"/>
            </w:r>
          </w:hyperlink>
        </w:p>
        <w:p w14:paraId="71FDEF2C" w14:textId="3FA2947A"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8" w:history="1">
            <w:r w:rsidRPr="0076216F">
              <w:rPr>
                <w:rStyle w:val="Lienhypertexte"/>
                <w:noProof/>
              </w:rPr>
              <w:t>3.5.1</w:t>
            </w:r>
            <w:r>
              <w:rPr>
                <w:rFonts w:eastAsiaTheme="minorEastAsia" w:cstheme="minorBidi"/>
                <w:noProof/>
                <w:kern w:val="2"/>
                <w:sz w:val="24"/>
                <w:lang w:eastAsia="fr-FR"/>
                <w14:ligatures w14:val="standardContextual"/>
              </w:rPr>
              <w:tab/>
            </w:r>
            <w:r w:rsidRPr="0076216F">
              <w:rPr>
                <w:rStyle w:val="Lienhypertexte"/>
                <w:noProof/>
              </w:rPr>
              <w:t>Description générale du secteur</w:t>
            </w:r>
            <w:r>
              <w:rPr>
                <w:noProof/>
                <w:webHidden/>
              </w:rPr>
              <w:tab/>
            </w:r>
            <w:r>
              <w:rPr>
                <w:noProof/>
                <w:webHidden/>
              </w:rPr>
              <w:fldChar w:fldCharType="begin"/>
            </w:r>
            <w:r>
              <w:rPr>
                <w:noProof/>
                <w:webHidden/>
              </w:rPr>
              <w:instrText xml:space="preserve"> PAGEREF _Toc227409218 \h </w:instrText>
            </w:r>
            <w:r>
              <w:rPr>
                <w:noProof/>
                <w:webHidden/>
              </w:rPr>
            </w:r>
            <w:r>
              <w:rPr>
                <w:noProof/>
                <w:webHidden/>
              </w:rPr>
              <w:fldChar w:fldCharType="separate"/>
            </w:r>
            <w:r>
              <w:rPr>
                <w:noProof/>
                <w:webHidden/>
              </w:rPr>
              <w:t>80</w:t>
            </w:r>
            <w:r>
              <w:rPr>
                <w:noProof/>
                <w:webHidden/>
              </w:rPr>
              <w:fldChar w:fldCharType="end"/>
            </w:r>
          </w:hyperlink>
        </w:p>
        <w:p w14:paraId="35CD6977" w14:textId="7CF9D457"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19" w:history="1">
            <w:r w:rsidRPr="0076216F">
              <w:rPr>
                <w:rStyle w:val="Lienhypertexte"/>
                <w:noProof/>
              </w:rPr>
              <w:t>3.5.2</w:t>
            </w:r>
            <w:r>
              <w:rPr>
                <w:rFonts w:eastAsiaTheme="minorEastAsia" w:cstheme="minorBidi"/>
                <w:noProof/>
                <w:kern w:val="2"/>
                <w:sz w:val="24"/>
                <w:lang w:eastAsia="fr-FR"/>
                <w14:ligatures w14:val="standardContextual"/>
              </w:rPr>
              <w:tab/>
            </w:r>
            <w:r w:rsidRPr="0076216F">
              <w:rPr>
                <w:rStyle w:val="Lienhypertexte"/>
                <w:noProof/>
              </w:rPr>
              <w:t>Rappel des mesures du secteur déchets dans la CDN 2.0</w:t>
            </w:r>
            <w:r>
              <w:rPr>
                <w:noProof/>
                <w:webHidden/>
              </w:rPr>
              <w:tab/>
            </w:r>
            <w:r>
              <w:rPr>
                <w:noProof/>
                <w:webHidden/>
              </w:rPr>
              <w:fldChar w:fldCharType="begin"/>
            </w:r>
            <w:r>
              <w:rPr>
                <w:noProof/>
                <w:webHidden/>
              </w:rPr>
              <w:instrText xml:space="preserve"> PAGEREF _Toc227409219 \h </w:instrText>
            </w:r>
            <w:r>
              <w:rPr>
                <w:noProof/>
                <w:webHidden/>
              </w:rPr>
            </w:r>
            <w:r>
              <w:rPr>
                <w:noProof/>
                <w:webHidden/>
              </w:rPr>
              <w:fldChar w:fldCharType="separate"/>
            </w:r>
            <w:r>
              <w:rPr>
                <w:noProof/>
                <w:webHidden/>
              </w:rPr>
              <w:t>82</w:t>
            </w:r>
            <w:r>
              <w:rPr>
                <w:noProof/>
                <w:webHidden/>
              </w:rPr>
              <w:fldChar w:fldCharType="end"/>
            </w:r>
          </w:hyperlink>
        </w:p>
        <w:p w14:paraId="2453C516" w14:textId="0F2C89BE"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0" w:history="1">
            <w:r w:rsidRPr="0076216F">
              <w:rPr>
                <w:rStyle w:val="Lienhypertexte"/>
                <w:noProof/>
              </w:rPr>
              <w:t>3.5.3</w:t>
            </w:r>
            <w:r>
              <w:rPr>
                <w:rFonts w:eastAsiaTheme="minorEastAsia" w:cstheme="minorBidi"/>
                <w:noProof/>
                <w:kern w:val="2"/>
                <w:sz w:val="24"/>
                <w:lang w:eastAsia="fr-FR"/>
                <w14:ligatures w14:val="standardContextual"/>
              </w:rPr>
              <w:tab/>
            </w:r>
            <w:r w:rsidRPr="0076216F">
              <w:rPr>
                <w:rStyle w:val="Lienhypertexte"/>
                <w:noProof/>
              </w:rPr>
              <w:t>Etat d’avancement des mesures du secteur déchet</w:t>
            </w:r>
            <w:r>
              <w:rPr>
                <w:noProof/>
                <w:webHidden/>
              </w:rPr>
              <w:tab/>
            </w:r>
            <w:r>
              <w:rPr>
                <w:noProof/>
                <w:webHidden/>
              </w:rPr>
              <w:fldChar w:fldCharType="begin"/>
            </w:r>
            <w:r>
              <w:rPr>
                <w:noProof/>
                <w:webHidden/>
              </w:rPr>
              <w:instrText xml:space="preserve"> PAGEREF _Toc227409220 \h </w:instrText>
            </w:r>
            <w:r>
              <w:rPr>
                <w:noProof/>
                <w:webHidden/>
              </w:rPr>
            </w:r>
            <w:r>
              <w:rPr>
                <w:noProof/>
                <w:webHidden/>
              </w:rPr>
              <w:fldChar w:fldCharType="separate"/>
            </w:r>
            <w:r>
              <w:rPr>
                <w:noProof/>
                <w:webHidden/>
              </w:rPr>
              <w:t>83</w:t>
            </w:r>
            <w:r>
              <w:rPr>
                <w:noProof/>
                <w:webHidden/>
              </w:rPr>
              <w:fldChar w:fldCharType="end"/>
            </w:r>
          </w:hyperlink>
        </w:p>
        <w:p w14:paraId="3CBCA214" w14:textId="17CDAC45"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1" w:history="1">
            <w:r w:rsidRPr="0076216F">
              <w:rPr>
                <w:rStyle w:val="Lienhypertexte"/>
                <w:noProof/>
              </w:rPr>
              <w:t>3.5.4</w:t>
            </w:r>
            <w:r>
              <w:rPr>
                <w:rFonts w:eastAsiaTheme="minorEastAsia" w:cstheme="minorBidi"/>
                <w:noProof/>
                <w:kern w:val="2"/>
                <w:sz w:val="24"/>
                <w:lang w:eastAsia="fr-FR"/>
                <w14:ligatures w14:val="standardContextual"/>
              </w:rPr>
              <w:tab/>
            </w:r>
            <w:r w:rsidRPr="0076216F">
              <w:rPr>
                <w:rStyle w:val="Lienhypertexte"/>
                <w:noProof/>
              </w:rPr>
              <w:t>Conclusion et recommandations</w:t>
            </w:r>
            <w:r>
              <w:rPr>
                <w:noProof/>
                <w:webHidden/>
              </w:rPr>
              <w:tab/>
            </w:r>
            <w:r>
              <w:rPr>
                <w:noProof/>
                <w:webHidden/>
              </w:rPr>
              <w:fldChar w:fldCharType="begin"/>
            </w:r>
            <w:r>
              <w:rPr>
                <w:noProof/>
                <w:webHidden/>
              </w:rPr>
              <w:instrText xml:space="preserve"> PAGEREF _Toc227409221 \h </w:instrText>
            </w:r>
            <w:r>
              <w:rPr>
                <w:noProof/>
                <w:webHidden/>
              </w:rPr>
            </w:r>
            <w:r>
              <w:rPr>
                <w:noProof/>
                <w:webHidden/>
              </w:rPr>
              <w:fldChar w:fldCharType="separate"/>
            </w:r>
            <w:r>
              <w:rPr>
                <w:noProof/>
                <w:webHidden/>
              </w:rPr>
              <w:t>87</w:t>
            </w:r>
            <w:r>
              <w:rPr>
                <w:noProof/>
                <w:webHidden/>
              </w:rPr>
              <w:fldChar w:fldCharType="end"/>
            </w:r>
          </w:hyperlink>
        </w:p>
        <w:p w14:paraId="2BA29EE0" w14:textId="3BD02485"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222" w:history="1">
            <w:r w:rsidRPr="0076216F">
              <w:rPr>
                <w:rStyle w:val="Lienhypertexte"/>
                <w:rFonts w:eastAsiaTheme="majorEastAsia" w:cstheme="majorBidi"/>
                <w:noProof/>
                <w:lang w:eastAsia="en-US"/>
              </w:rPr>
              <w:t>4</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rFonts w:eastAsiaTheme="majorEastAsia" w:cstheme="majorBidi"/>
                <w:noProof/>
                <w:lang w:eastAsia="en-US"/>
              </w:rPr>
              <w:t>ÉVALUATION DE LA CDN 2.0 – VOLET ADAPTATION</w:t>
            </w:r>
            <w:r>
              <w:rPr>
                <w:noProof/>
                <w:webHidden/>
              </w:rPr>
              <w:tab/>
            </w:r>
            <w:r>
              <w:rPr>
                <w:noProof/>
                <w:webHidden/>
              </w:rPr>
              <w:fldChar w:fldCharType="begin"/>
            </w:r>
            <w:r>
              <w:rPr>
                <w:noProof/>
                <w:webHidden/>
              </w:rPr>
              <w:instrText xml:space="preserve"> PAGEREF _Toc227409222 \h </w:instrText>
            </w:r>
            <w:r>
              <w:rPr>
                <w:noProof/>
                <w:webHidden/>
              </w:rPr>
            </w:r>
            <w:r>
              <w:rPr>
                <w:noProof/>
                <w:webHidden/>
              </w:rPr>
              <w:fldChar w:fldCharType="separate"/>
            </w:r>
            <w:r>
              <w:rPr>
                <w:noProof/>
                <w:webHidden/>
              </w:rPr>
              <w:t>88</w:t>
            </w:r>
            <w:r>
              <w:rPr>
                <w:noProof/>
                <w:webHidden/>
              </w:rPr>
              <w:fldChar w:fldCharType="end"/>
            </w:r>
          </w:hyperlink>
        </w:p>
        <w:p w14:paraId="18B5C767" w14:textId="509D5CD9"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23" w:history="1">
            <w:r w:rsidRPr="0076216F">
              <w:rPr>
                <w:rStyle w:val="Lienhypertexte"/>
                <w:noProof/>
              </w:rPr>
              <w:t>4.1</w:t>
            </w:r>
            <w:r>
              <w:rPr>
                <w:rFonts w:eastAsiaTheme="minorEastAsia" w:cstheme="minorBidi"/>
                <w:b w:val="0"/>
                <w:bCs w:val="0"/>
                <w:noProof/>
                <w:kern w:val="2"/>
                <w:sz w:val="24"/>
                <w:lang w:eastAsia="fr-FR"/>
                <w14:ligatures w14:val="standardContextual"/>
              </w:rPr>
              <w:tab/>
            </w:r>
            <w:r w:rsidRPr="0076216F">
              <w:rPr>
                <w:rStyle w:val="Lienhypertexte"/>
                <w:noProof/>
              </w:rPr>
              <w:t>Secteur de l’agriculture</w:t>
            </w:r>
            <w:r>
              <w:rPr>
                <w:noProof/>
                <w:webHidden/>
              </w:rPr>
              <w:tab/>
            </w:r>
            <w:r>
              <w:rPr>
                <w:noProof/>
                <w:webHidden/>
              </w:rPr>
              <w:fldChar w:fldCharType="begin"/>
            </w:r>
            <w:r>
              <w:rPr>
                <w:noProof/>
                <w:webHidden/>
              </w:rPr>
              <w:instrText xml:space="preserve"> PAGEREF _Toc227409223 \h </w:instrText>
            </w:r>
            <w:r>
              <w:rPr>
                <w:noProof/>
                <w:webHidden/>
              </w:rPr>
            </w:r>
            <w:r>
              <w:rPr>
                <w:noProof/>
                <w:webHidden/>
              </w:rPr>
              <w:fldChar w:fldCharType="separate"/>
            </w:r>
            <w:r>
              <w:rPr>
                <w:noProof/>
                <w:webHidden/>
              </w:rPr>
              <w:t>88</w:t>
            </w:r>
            <w:r>
              <w:rPr>
                <w:noProof/>
                <w:webHidden/>
              </w:rPr>
              <w:fldChar w:fldCharType="end"/>
            </w:r>
          </w:hyperlink>
        </w:p>
        <w:p w14:paraId="10AF6D99" w14:textId="5614375E"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4" w:history="1">
            <w:r w:rsidRPr="0076216F">
              <w:rPr>
                <w:rStyle w:val="Lienhypertexte"/>
                <w:noProof/>
                <w:lang w:eastAsia="en-US"/>
              </w:rPr>
              <w:t>4.1.1</w:t>
            </w:r>
            <w:r>
              <w:rPr>
                <w:rFonts w:eastAsiaTheme="minorEastAsia" w:cstheme="minorBidi"/>
                <w:noProof/>
                <w:kern w:val="2"/>
                <w:sz w:val="24"/>
                <w:lang w:eastAsia="fr-FR"/>
                <w14:ligatures w14:val="standardContextual"/>
              </w:rPr>
              <w:tab/>
            </w:r>
            <w:r w:rsidRPr="0076216F">
              <w:rPr>
                <w:rStyle w:val="Lienhypertexte"/>
                <w:noProof/>
                <w:lang w:eastAsia="en-US"/>
              </w:rPr>
              <w:t>Description générale du secteur</w:t>
            </w:r>
            <w:r>
              <w:rPr>
                <w:noProof/>
                <w:webHidden/>
              </w:rPr>
              <w:tab/>
            </w:r>
            <w:r>
              <w:rPr>
                <w:noProof/>
                <w:webHidden/>
              </w:rPr>
              <w:fldChar w:fldCharType="begin"/>
            </w:r>
            <w:r>
              <w:rPr>
                <w:noProof/>
                <w:webHidden/>
              </w:rPr>
              <w:instrText xml:space="preserve"> PAGEREF _Toc227409224 \h </w:instrText>
            </w:r>
            <w:r>
              <w:rPr>
                <w:noProof/>
                <w:webHidden/>
              </w:rPr>
            </w:r>
            <w:r>
              <w:rPr>
                <w:noProof/>
                <w:webHidden/>
              </w:rPr>
              <w:fldChar w:fldCharType="separate"/>
            </w:r>
            <w:r>
              <w:rPr>
                <w:noProof/>
                <w:webHidden/>
              </w:rPr>
              <w:t>88</w:t>
            </w:r>
            <w:r>
              <w:rPr>
                <w:noProof/>
                <w:webHidden/>
              </w:rPr>
              <w:fldChar w:fldCharType="end"/>
            </w:r>
          </w:hyperlink>
        </w:p>
        <w:p w14:paraId="350C3C62" w14:textId="7F76D780"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5" w:history="1">
            <w:r w:rsidRPr="0076216F">
              <w:rPr>
                <w:rStyle w:val="Lienhypertexte"/>
                <w:noProof/>
                <w:lang w:eastAsia="en-US"/>
              </w:rPr>
              <w:t>4.1.2</w:t>
            </w:r>
            <w:r>
              <w:rPr>
                <w:rFonts w:eastAsiaTheme="minorEastAsia" w:cstheme="minorBidi"/>
                <w:noProof/>
                <w:kern w:val="2"/>
                <w:sz w:val="24"/>
                <w:lang w:eastAsia="fr-FR"/>
                <w14:ligatures w14:val="standardContextual"/>
              </w:rPr>
              <w:tab/>
            </w:r>
            <w:r w:rsidRPr="0076216F">
              <w:rPr>
                <w:rStyle w:val="Lienhypertexte"/>
                <w:noProof/>
                <w:lang w:eastAsia="en-US"/>
              </w:rPr>
              <w:t>Rappel des projets du secteur de l’Agriculture inscrits dans la CDN 2.0</w:t>
            </w:r>
            <w:r>
              <w:rPr>
                <w:noProof/>
                <w:webHidden/>
              </w:rPr>
              <w:tab/>
            </w:r>
            <w:r>
              <w:rPr>
                <w:noProof/>
                <w:webHidden/>
              </w:rPr>
              <w:fldChar w:fldCharType="begin"/>
            </w:r>
            <w:r>
              <w:rPr>
                <w:noProof/>
                <w:webHidden/>
              </w:rPr>
              <w:instrText xml:space="preserve"> PAGEREF _Toc227409225 \h </w:instrText>
            </w:r>
            <w:r>
              <w:rPr>
                <w:noProof/>
                <w:webHidden/>
              </w:rPr>
            </w:r>
            <w:r>
              <w:rPr>
                <w:noProof/>
                <w:webHidden/>
              </w:rPr>
              <w:fldChar w:fldCharType="separate"/>
            </w:r>
            <w:r>
              <w:rPr>
                <w:noProof/>
                <w:webHidden/>
              </w:rPr>
              <w:t>88</w:t>
            </w:r>
            <w:r>
              <w:rPr>
                <w:noProof/>
                <w:webHidden/>
              </w:rPr>
              <w:fldChar w:fldCharType="end"/>
            </w:r>
          </w:hyperlink>
        </w:p>
        <w:p w14:paraId="31753F1D" w14:textId="765D3412"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6" w:history="1">
            <w:r w:rsidRPr="0076216F">
              <w:rPr>
                <w:rStyle w:val="Lienhypertexte"/>
                <w:noProof/>
                <w:lang w:eastAsia="en-US"/>
              </w:rPr>
              <w:t>4.1.3</w:t>
            </w:r>
            <w:r>
              <w:rPr>
                <w:rFonts w:eastAsiaTheme="minorEastAsia" w:cstheme="minorBidi"/>
                <w:noProof/>
                <w:kern w:val="2"/>
                <w:sz w:val="24"/>
                <w:lang w:eastAsia="fr-FR"/>
                <w14:ligatures w14:val="standardContextual"/>
              </w:rPr>
              <w:tab/>
            </w:r>
            <w:r w:rsidRPr="0076216F">
              <w:rPr>
                <w:rStyle w:val="Lienhypertexte"/>
                <w:noProof/>
                <w:lang w:eastAsia="en-US"/>
              </w:rPr>
              <w:t>Etat d’avancement des projets</w:t>
            </w:r>
            <w:r>
              <w:rPr>
                <w:noProof/>
                <w:webHidden/>
              </w:rPr>
              <w:tab/>
            </w:r>
            <w:r>
              <w:rPr>
                <w:noProof/>
                <w:webHidden/>
              </w:rPr>
              <w:fldChar w:fldCharType="begin"/>
            </w:r>
            <w:r>
              <w:rPr>
                <w:noProof/>
                <w:webHidden/>
              </w:rPr>
              <w:instrText xml:space="preserve"> PAGEREF _Toc227409226 \h </w:instrText>
            </w:r>
            <w:r>
              <w:rPr>
                <w:noProof/>
                <w:webHidden/>
              </w:rPr>
            </w:r>
            <w:r>
              <w:rPr>
                <w:noProof/>
                <w:webHidden/>
              </w:rPr>
              <w:fldChar w:fldCharType="separate"/>
            </w:r>
            <w:r>
              <w:rPr>
                <w:noProof/>
                <w:webHidden/>
              </w:rPr>
              <w:t>89</w:t>
            </w:r>
            <w:r>
              <w:rPr>
                <w:noProof/>
                <w:webHidden/>
              </w:rPr>
              <w:fldChar w:fldCharType="end"/>
            </w:r>
          </w:hyperlink>
        </w:p>
        <w:p w14:paraId="7A030842" w14:textId="4AEF95FB"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27" w:history="1">
            <w:r w:rsidRPr="0076216F">
              <w:rPr>
                <w:rStyle w:val="Lienhypertexte"/>
                <w:noProof/>
              </w:rPr>
              <w:t>4.2</w:t>
            </w:r>
            <w:r>
              <w:rPr>
                <w:rFonts w:eastAsiaTheme="minorEastAsia" w:cstheme="minorBidi"/>
                <w:b w:val="0"/>
                <w:bCs w:val="0"/>
                <w:noProof/>
                <w:kern w:val="2"/>
                <w:sz w:val="24"/>
                <w:lang w:eastAsia="fr-FR"/>
                <w14:ligatures w14:val="standardContextual"/>
              </w:rPr>
              <w:tab/>
            </w:r>
            <w:r w:rsidRPr="0076216F">
              <w:rPr>
                <w:rStyle w:val="Lienhypertexte"/>
                <w:noProof/>
              </w:rPr>
              <w:t>Secteur de l’énergie</w:t>
            </w:r>
            <w:r>
              <w:rPr>
                <w:noProof/>
                <w:webHidden/>
              </w:rPr>
              <w:tab/>
            </w:r>
            <w:r>
              <w:rPr>
                <w:noProof/>
                <w:webHidden/>
              </w:rPr>
              <w:fldChar w:fldCharType="begin"/>
            </w:r>
            <w:r>
              <w:rPr>
                <w:noProof/>
                <w:webHidden/>
              </w:rPr>
              <w:instrText xml:space="preserve"> PAGEREF _Toc227409227 \h </w:instrText>
            </w:r>
            <w:r>
              <w:rPr>
                <w:noProof/>
                <w:webHidden/>
              </w:rPr>
            </w:r>
            <w:r>
              <w:rPr>
                <w:noProof/>
                <w:webHidden/>
              </w:rPr>
              <w:fldChar w:fldCharType="separate"/>
            </w:r>
            <w:r>
              <w:rPr>
                <w:noProof/>
                <w:webHidden/>
              </w:rPr>
              <w:t>92</w:t>
            </w:r>
            <w:r>
              <w:rPr>
                <w:noProof/>
                <w:webHidden/>
              </w:rPr>
              <w:fldChar w:fldCharType="end"/>
            </w:r>
          </w:hyperlink>
        </w:p>
        <w:p w14:paraId="6160CC2D" w14:textId="5B43FA32"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8" w:history="1">
            <w:r w:rsidRPr="0076216F">
              <w:rPr>
                <w:rStyle w:val="Lienhypertexte"/>
                <w:noProof/>
                <w:lang w:eastAsia="en-US"/>
              </w:rPr>
              <w:t>4.2.1</w:t>
            </w:r>
            <w:r>
              <w:rPr>
                <w:rFonts w:eastAsiaTheme="minorEastAsia" w:cstheme="minorBidi"/>
                <w:noProof/>
                <w:kern w:val="2"/>
                <w:sz w:val="24"/>
                <w:lang w:eastAsia="fr-FR"/>
                <w14:ligatures w14:val="standardContextual"/>
              </w:rPr>
              <w:tab/>
            </w:r>
            <w:r w:rsidRPr="0076216F">
              <w:rPr>
                <w:rStyle w:val="Lienhypertexte"/>
                <w:noProof/>
                <w:lang w:eastAsia="en-US"/>
              </w:rPr>
              <w:t>Description générale du secteur</w:t>
            </w:r>
            <w:r>
              <w:rPr>
                <w:noProof/>
                <w:webHidden/>
              </w:rPr>
              <w:tab/>
            </w:r>
            <w:r>
              <w:rPr>
                <w:noProof/>
                <w:webHidden/>
              </w:rPr>
              <w:fldChar w:fldCharType="begin"/>
            </w:r>
            <w:r>
              <w:rPr>
                <w:noProof/>
                <w:webHidden/>
              </w:rPr>
              <w:instrText xml:space="preserve"> PAGEREF _Toc227409228 \h </w:instrText>
            </w:r>
            <w:r>
              <w:rPr>
                <w:noProof/>
                <w:webHidden/>
              </w:rPr>
            </w:r>
            <w:r>
              <w:rPr>
                <w:noProof/>
                <w:webHidden/>
              </w:rPr>
              <w:fldChar w:fldCharType="separate"/>
            </w:r>
            <w:r>
              <w:rPr>
                <w:noProof/>
                <w:webHidden/>
              </w:rPr>
              <w:t>92</w:t>
            </w:r>
            <w:r>
              <w:rPr>
                <w:noProof/>
                <w:webHidden/>
              </w:rPr>
              <w:fldChar w:fldCharType="end"/>
            </w:r>
          </w:hyperlink>
        </w:p>
        <w:p w14:paraId="5985D275" w14:textId="57CAD37F"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29" w:history="1">
            <w:r w:rsidRPr="0076216F">
              <w:rPr>
                <w:rStyle w:val="Lienhypertexte"/>
                <w:noProof/>
                <w:lang w:eastAsia="en-US"/>
              </w:rPr>
              <w:t>4.2.2</w:t>
            </w:r>
            <w:r>
              <w:rPr>
                <w:rFonts w:eastAsiaTheme="minorEastAsia" w:cstheme="minorBidi"/>
                <w:noProof/>
                <w:kern w:val="2"/>
                <w:sz w:val="24"/>
                <w:lang w:eastAsia="fr-FR"/>
                <w14:ligatures w14:val="standardContextual"/>
              </w:rPr>
              <w:tab/>
            </w:r>
            <w:r w:rsidRPr="0076216F">
              <w:rPr>
                <w:rStyle w:val="Lienhypertexte"/>
                <w:noProof/>
                <w:lang w:eastAsia="en-US"/>
              </w:rPr>
              <w:t>Rappel des projets du secteur de l’Energie inscrits dans la CDN 2.0</w:t>
            </w:r>
            <w:r>
              <w:rPr>
                <w:noProof/>
                <w:webHidden/>
              </w:rPr>
              <w:tab/>
            </w:r>
            <w:r>
              <w:rPr>
                <w:noProof/>
                <w:webHidden/>
              </w:rPr>
              <w:fldChar w:fldCharType="begin"/>
            </w:r>
            <w:r>
              <w:rPr>
                <w:noProof/>
                <w:webHidden/>
              </w:rPr>
              <w:instrText xml:space="preserve"> PAGEREF _Toc227409229 \h </w:instrText>
            </w:r>
            <w:r>
              <w:rPr>
                <w:noProof/>
                <w:webHidden/>
              </w:rPr>
            </w:r>
            <w:r>
              <w:rPr>
                <w:noProof/>
                <w:webHidden/>
              </w:rPr>
              <w:fldChar w:fldCharType="separate"/>
            </w:r>
            <w:r>
              <w:rPr>
                <w:noProof/>
                <w:webHidden/>
              </w:rPr>
              <w:t>93</w:t>
            </w:r>
            <w:r>
              <w:rPr>
                <w:noProof/>
                <w:webHidden/>
              </w:rPr>
              <w:fldChar w:fldCharType="end"/>
            </w:r>
          </w:hyperlink>
        </w:p>
        <w:p w14:paraId="7DE7B2DC" w14:textId="4A11320B"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0" w:history="1">
            <w:r w:rsidRPr="0076216F">
              <w:rPr>
                <w:rStyle w:val="Lienhypertexte"/>
                <w:noProof/>
                <w:lang w:eastAsia="en-US"/>
              </w:rPr>
              <w:t>4.2.3</w:t>
            </w:r>
            <w:r>
              <w:rPr>
                <w:rFonts w:eastAsiaTheme="minorEastAsia" w:cstheme="minorBidi"/>
                <w:noProof/>
                <w:kern w:val="2"/>
                <w:sz w:val="24"/>
                <w:lang w:eastAsia="fr-FR"/>
                <w14:ligatures w14:val="standardContextual"/>
              </w:rPr>
              <w:tab/>
            </w:r>
            <w:r w:rsidRPr="0076216F">
              <w:rPr>
                <w:rStyle w:val="Lienhypertexte"/>
                <w:noProof/>
                <w:lang w:eastAsia="en-US"/>
              </w:rPr>
              <w:t>Etat d’avances des projets</w:t>
            </w:r>
            <w:r>
              <w:rPr>
                <w:noProof/>
                <w:webHidden/>
              </w:rPr>
              <w:tab/>
            </w:r>
            <w:r>
              <w:rPr>
                <w:noProof/>
                <w:webHidden/>
              </w:rPr>
              <w:fldChar w:fldCharType="begin"/>
            </w:r>
            <w:r>
              <w:rPr>
                <w:noProof/>
                <w:webHidden/>
              </w:rPr>
              <w:instrText xml:space="preserve"> PAGEREF _Toc227409230 \h </w:instrText>
            </w:r>
            <w:r>
              <w:rPr>
                <w:noProof/>
                <w:webHidden/>
              </w:rPr>
            </w:r>
            <w:r>
              <w:rPr>
                <w:noProof/>
                <w:webHidden/>
              </w:rPr>
              <w:fldChar w:fldCharType="separate"/>
            </w:r>
            <w:r>
              <w:rPr>
                <w:noProof/>
                <w:webHidden/>
              </w:rPr>
              <w:t>93</w:t>
            </w:r>
            <w:r>
              <w:rPr>
                <w:noProof/>
                <w:webHidden/>
              </w:rPr>
              <w:fldChar w:fldCharType="end"/>
            </w:r>
          </w:hyperlink>
        </w:p>
        <w:p w14:paraId="3CC59264" w14:textId="3F4D760D"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31" w:history="1">
            <w:r w:rsidRPr="0076216F">
              <w:rPr>
                <w:rStyle w:val="Lienhypertexte"/>
                <w:noProof/>
              </w:rPr>
              <w:t>4.3</w:t>
            </w:r>
            <w:r>
              <w:rPr>
                <w:rFonts w:eastAsiaTheme="minorEastAsia" w:cstheme="minorBidi"/>
                <w:b w:val="0"/>
                <w:bCs w:val="0"/>
                <w:noProof/>
                <w:kern w:val="2"/>
                <w:sz w:val="24"/>
                <w:lang w:eastAsia="fr-FR"/>
                <w14:ligatures w14:val="standardContextual"/>
              </w:rPr>
              <w:tab/>
            </w:r>
            <w:r w:rsidRPr="0076216F">
              <w:rPr>
                <w:rStyle w:val="Lienhypertexte"/>
                <w:noProof/>
              </w:rPr>
              <w:t>Domaine de la météo</w:t>
            </w:r>
            <w:r>
              <w:rPr>
                <w:noProof/>
                <w:webHidden/>
              </w:rPr>
              <w:tab/>
            </w:r>
            <w:r>
              <w:rPr>
                <w:noProof/>
                <w:webHidden/>
              </w:rPr>
              <w:fldChar w:fldCharType="begin"/>
            </w:r>
            <w:r>
              <w:rPr>
                <w:noProof/>
                <w:webHidden/>
              </w:rPr>
              <w:instrText xml:space="preserve"> PAGEREF _Toc227409231 \h </w:instrText>
            </w:r>
            <w:r>
              <w:rPr>
                <w:noProof/>
                <w:webHidden/>
              </w:rPr>
            </w:r>
            <w:r>
              <w:rPr>
                <w:noProof/>
                <w:webHidden/>
              </w:rPr>
              <w:fldChar w:fldCharType="separate"/>
            </w:r>
            <w:r>
              <w:rPr>
                <w:noProof/>
                <w:webHidden/>
              </w:rPr>
              <w:t>95</w:t>
            </w:r>
            <w:r>
              <w:rPr>
                <w:noProof/>
                <w:webHidden/>
              </w:rPr>
              <w:fldChar w:fldCharType="end"/>
            </w:r>
          </w:hyperlink>
        </w:p>
        <w:p w14:paraId="028DD289" w14:textId="0E333993"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2" w:history="1">
            <w:r w:rsidRPr="0076216F">
              <w:rPr>
                <w:rStyle w:val="Lienhypertexte"/>
                <w:noProof/>
                <w:lang w:eastAsia="en-US"/>
              </w:rPr>
              <w:t>4.3.1</w:t>
            </w:r>
            <w:r>
              <w:rPr>
                <w:rFonts w:eastAsiaTheme="minorEastAsia" w:cstheme="minorBidi"/>
                <w:noProof/>
                <w:kern w:val="2"/>
                <w:sz w:val="24"/>
                <w:lang w:eastAsia="fr-FR"/>
                <w14:ligatures w14:val="standardContextual"/>
              </w:rPr>
              <w:tab/>
            </w:r>
            <w:r w:rsidRPr="0076216F">
              <w:rPr>
                <w:rStyle w:val="Lienhypertexte"/>
                <w:noProof/>
                <w:lang w:eastAsia="en-US"/>
              </w:rPr>
              <w:t>Description générale du domaine</w:t>
            </w:r>
            <w:r>
              <w:rPr>
                <w:noProof/>
                <w:webHidden/>
              </w:rPr>
              <w:tab/>
            </w:r>
            <w:r>
              <w:rPr>
                <w:noProof/>
                <w:webHidden/>
              </w:rPr>
              <w:fldChar w:fldCharType="begin"/>
            </w:r>
            <w:r>
              <w:rPr>
                <w:noProof/>
                <w:webHidden/>
              </w:rPr>
              <w:instrText xml:space="preserve"> PAGEREF _Toc227409232 \h </w:instrText>
            </w:r>
            <w:r>
              <w:rPr>
                <w:noProof/>
                <w:webHidden/>
              </w:rPr>
            </w:r>
            <w:r>
              <w:rPr>
                <w:noProof/>
                <w:webHidden/>
              </w:rPr>
              <w:fldChar w:fldCharType="separate"/>
            </w:r>
            <w:r>
              <w:rPr>
                <w:noProof/>
                <w:webHidden/>
              </w:rPr>
              <w:t>95</w:t>
            </w:r>
            <w:r>
              <w:rPr>
                <w:noProof/>
                <w:webHidden/>
              </w:rPr>
              <w:fldChar w:fldCharType="end"/>
            </w:r>
          </w:hyperlink>
        </w:p>
        <w:p w14:paraId="15D27AD5" w14:textId="202474D7"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3" w:history="1">
            <w:r w:rsidRPr="0076216F">
              <w:rPr>
                <w:rStyle w:val="Lienhypertexte"/>
                <w:noProof/>
                <w:lang w:eastAsia="en-US"/>
              </w:rPr>
              <w:t>4.3.2</w:t>
            </w:r>
            <w:r>
              <w:rPr>
                <w:rFonts w:eastAsiaTheme="minorEastAsia" w:cstheme="minorBidi"/>
                <w:noProof/>
                <w:kern w:val="2"/>
                <w:sz w:val="24"/>
                <w:lang w:eastAsia="fr-FR"/>
                <w14:ligatures w14:val="standardContextual"/>
              </w:rPr>
              <w:tab/>
            </w:r>
            <w:r w:rsidRPr="0076216F">
              <w:rPr>
                <w:rStyle w:val="Lienhypertexte"/>
                <w:noProof/>
                <w:lang w:eastAsia="en-US"/>
              </w:rPr>
              <w:t>Rappel des projets du domaine de la météo inscrits dans la CDN 2.0</w:t>
            </w:r>
            <w:r>
              <w:rPr>
                <w:noProof/>
                <w:webHidden/>
              </w:rPr>
              <w:tab/>
            </w:r>
            <w:r>
              <w:rPr>
                <w:noProof/>
                <w:webHidden/>
              </w:rPr>
              <w:fldChar w:fldCharType="begin"/>
            </w:r>
            <w:r>
              <w:rPr>
                <w:noProof/>
                <w:webHidden/>
              </w:rPr>
              <w:instrText xml:space="preserve"> PAGEREF _Toc227409233 \h </w:instrText>
            </w:r>
            <w:r>
              <w:rPr>
                <w:noProof/>
                <w:webHidden/>
              </w:rPr>
            </w:r>
            <w:r>
              <w:rPr>
                <w:noProof/>
                <w:webHidden/>
              </w:rPr>
              <w:fldChar w:fldCharType="separate"/>
            </w:r>
            <w:r>
              <w:rPr>
                <w:noProof/>
                <w:webHidden/>
              </w:rPr>
              <w:t>95</w:t>
            </w:r>
            <w:r>
              <w:rPr>
                <w:noProof/>
                <w:webHidden/>
              </w:rPr>
              <w:fldChar w:fldCharType="end"/>
            </w:r>
          </w:hyperlink>
        </w:p>
        <w:p w14:paraId="46BF058A" w14:textId="5846110A"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4" w:history="1">
            <w:r w:rsidRPr="0076216F">
              <w:rPr>
                <w:rStyle w:val="Lienhypertexte"/>
                <w:noProof/>
                <w:lang w:eastAsia="en-US"/>
              </w:rPr>
              <w:t>4.3.3</w:t>
            </w:r>
            <w:r>
              <w:rPr>
                <w:rFonts w:eastAsiaTheme="minorEastAsia" w:cstheme="minorBidi"/>
                <w:noProof/>
                <w:kern w:val="2"/>
                <w:sz w:val="24"/>
                <w:lang w:eastAsia="fr-FR"/>
                <w14:ligatures w14:val="standardContextual"/>
              </w:rPr>
              <w:tab/>
            </w:r>
            <w:r w:rsidRPr="0076216F">
              <w:rPr>
                <w:rStyle w:val="Lienhypertexte"/>
                <w:noProof/>
                <w:lang w:eastAsia="en-US"/>
              </w:rPr>
              <w:t>Etat d’avancement des projets</w:t>
            </w:r>
            <w:r>
              <w:rPr>
                <w:noProof/>
                <w:webHidden/>
              </w:rPr>
              <w:tab/>
            </w:r>
            <w:r>
              <w:rPr>
                <w:noProof/>
                <w:webHidden/>
              </w:rPr>
              <w:fldChar w:fldCharType="begin"/>
            </w:r>
            <w:r>
              <w:rPr>
                <w:noProof/>
                <w:webHidden/>
              </w:rPr>
              <w:instrText xml:space="preserve"> PAGEREF _Toc227409234 \h </w:instrText>
            </w:r>
            <w:r>
              <w:rPr>
                <w:noProof/>
                <w:webHidden/>
              </w:rPr>
            </w:r>
            <w:r>
              <w:rPr>
                <w:noProof/>
                <w:webHidden/>
              </w:rPr>
              <w:fldChar w:fldCharType="separate"/>
            </w:r>
            <w:r>
              <w:rPr>
                <w:noProof/>
                <w:webHidden/>
              </w:rPr>
              <w:t>95</w:t>
            </w:r>
            <w:r>
              <w:rPr>
                <w:noProof/>
                <w:webHidden/>
              </w:rPr>
              <w:fldChar w:fldCharType="end"/>
            </w:r>
          </w:hyperlink>
        </w:p>
        <w:p w14:paraId="2944468B" w14:textId="4C3ABDAD"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35" w:history="1">
            <w:r w:rsidRPr="0076216F">
              <w:rPr>
                <w:rStyle w:val="Lienhypertexte"/>
                <w:noProof/>
              </w:rPr>
              <w:t>4.4</w:t>
            </w:r>
            <w:r>
              <w:rPr>
                <w:rFonts w:eastAsiaTheme="minorEastAsia" w:cstheme="minorBidi"/>
                <w:b w:val="0"/>
                <w:bCs w:val="0"/>
                <w:noProof/>
                <w:kern w:val="2"/>
                <w:sz w:val="24"/>
                <w:lang w:eastAsia="fr-FR"/>
                <w14:ligatures w14:val="standardContextual"/>
              </w:rPr>
              <w:tab/>
            </w:r>
            <w:r w:rsidRPr="0076216F">
              <w:rPr>
                <w:rStyle w:val="Lienhypertexte"/>
                <w:noProof/>
              </w:rPr>
              <w:t>Domaine de la société civile et des collectivités territoriales</w:t>
            </w:r>
            <w:r>
              <w:rPr>
                <w:noProof/>
                <w:webHidden/>
              </w:rPr>
              <w:tab/>
            </w:r>
            <w:r>
              <w:rPr>
                <w:noProof/>
                <w:webHidden/>
              </w:rPr>
              <w:fldChar w:fldCharType="begin"/>
            </w:r>
            <w:r>
              <w:rPr>
                <w:noProof/>
                <w:webHidden/>
              </w:rPr>
              <w:instrText xml:space="preserve"> PAGEREF _Toc227409235 \h </w:instrText>
            </w:r>
            <w:r>
              <w:rPr>
                <w:noProof/>
                <w:webHidden/>
              </w:rPr>
            </w:r>
            <w:r>
              <w:rPr>
                <w:noProof/>
                <w:webHidden/>
              </w:rPr>
              <w:fldChar w:fldCharType="separate"/>
            </w:r>
            <w:r>
              <w:rPr>
                <w:noProof/>
                <w:webHidden/>
              </w:rPr>
              <w:t>97</w:t>
            </w:r>
            <w:r>
              <w:rPr>
                <w:noProof/>
                <w:webHidden/>
              </w:rPr>
              <w:fldChar w:fldCharType="end"/>
            </w:r>
          </w:hyperlink>
        </w:p>
        <w:p w14:paraId="3B52F9F2" w14:textId="75007C54"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6" w:history="1">
            <w:r w:rsidRPr="0076216F">
              <w:rPr>
                <w:rStyle w:val="Lienhypertexte"/>
                <w:noProof/>
                <w:lang w:eastAsia="en-US"/>
              </w:rPr>
              <w:t>4.4.1</w:t>
            </w:r>
            <w:r>
              <w:rPr>
                <w:rFonts w:eastAsiaTheme="minorEastAsia" w:cstheme="minorBidi"/>
                <w:noProof/>
                <w:kern w:val="2"/>
                <w:sz w:val="24"/>
                <w:lang w:eastAsia="fr-FR"/>
                <w14:ligatures w14:val="standardContextual"/>
              </w:rPr>
              <w:tab/>
            </w:r>
            <w:r w:rsidRPr="0076216F">
              <w:rPr>
                <w:rStyle w:val="Lienhypertexte"/>
                <w:noProof/>
                <w:lang w:eastAsia="en-US"/>
              </w:rPr>
              <w:t>Description générale du secteur</w:t>
            </w:r>
            <w:r>
              <w:rPr>
                <w:noProof/>
                <w:webHidden/>
              </w:rPr>
              <w:tab/>
            </w:r>
            <w:r>
              <w:rPr>
                <w:noProof/>
                <w:webHidden/>
              </w:rPr>
              <w:fldChar w:fldCharType="begin"/>
            </w:r>
            <w:r>
              <w:rPr>
                <w:noProof/>
                <w:webHidden/>
              </w:rPr>
              <w:instrText xml:space="preserve"> PAGEREF _Toc227409236 \h </w:instrText>
            </w:r>
            <w:r>
              <w:rPr>
                <w:noProof/>
                <w:webHidden/>
              </w:rPr>
            </w:r>
            <w:r>
              <w:rPr>
                <w:noProof/>
                <w:webHidden/>
              </w:rPr>
              <w:fldChar w:fldCharType="separate"/>
            </w:r>
            <w:r>
              <w:rPr>
                <w:noProof/>
                <w:webHidden/>
              </w:rPr>
              <w:t>97</w:t>
            </w:r>
            <w:r>
              <w:rPr>
                <w:noProof/>
                <w:webHidden/>
              </w:rPr>
              <w:fldChar w:fldCharType="end"/>
            </w:r>
          </w:hyperlink>
        </w:p>
        <w:p w14:paraId="794B7C45" w14:textId="7D4BF716"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7" w:history="1">
            <w:r w:rsidRPr="0076216F">
              <w:rPr>
                <w:rStyle w:val="Lienhypertexte"/>
                <w:noProof/>
                <w:lang w:eastAsia="en-US"/>
              </w:rPr>
              <w:t>4.4.2</w:t>
            </w:r>
            <w:r>
              <w:rPr>
                <w:rFonts w:eastAsiaTheme="minorEastAsia" w:cstheme="minorBidi"/>
                <w:noProof/>
                <w:kern w:val="2"/>
                <w:sz w:val="24"/>
                <w:lang w:eastAsia="fr-FR"/>
                <w14:ligatures w14:val="standardContextual"/>
              </w:rPr>
              <w:tab/>
            </w:r>
            <w:r w:rsidRPr="0076216F">
              <w:rPr>
                <w:rStyle w:val="Lienhypertexte"/>
                <w:noProof/>
                <w:lang w:eastAsia="en-US"/>
              </w:rPr>
              <w:t>Rappel des projets du domaine de la société civile et collectivités territoriales inscrits dans la CDN 2.0</w:t>
            </w:r>
            <w:r>
              <w:rPr>
                <w:noProof/>
                <w:webHidden/>
              </w:rPr>
              <w:tab/>
            </w:r>
            <w:r>
              <w:rPr>
                <w:noProof/>
                <w:webHidden/>
              </w:rPr>
              <w:fldChar w:fldCharType="begin"/>
            </w:r>
            <w:r>
              <w:rPr>
                <w:noProof/>
                <w:webHidden/>
              </w:rPr>
              <w:instrText xml:space="preserve"> PAGEREF _Toc227409237 \h </w:instrText>
            </w:r>
            <w:r>
              <w:rPr>
                <w:noProof/>
                <w:webHidden/>
              </w:rPr>
            </w:r>
            <w:r>
              <w:rPr>
                <w:noProof/>
                <w:webHidden/>
              </w:rPr>
              <w:fldChar w:fldCharType="separate"/>
            </w:r>
            <w:r>
              <w:rPr>
                <w:noProof/>
                <w:webHidden/>
              </w:rPr>
              <w:t>98</w:t>
            </w:r>
            <w:r>
              <w:rPr>
                <w:noProof/>
                <w:webHidden/>
              </w:rPr>
              <w:fldChar w:fldCharType="end"/>
            </w:r>
          </w:hyperlink>
        </w:p>
        <w:p w14:paraId="5FEB6E95" w14:textId="19EEBED9"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38" w:history="1">
            <w:r w:rsidRPr="0076216F">
              <w:rPr>
                <w:rStyle w:val="Lienhypertexte"/>
                <w:noProof/>
                <w:lang w:eastAsia="en-US"/>
              </w:rPr>
              <w:t>4.4.3</w:t>
            </w:r>
            <w:r>
              <w:rPr>
                <w:rFonts w:eastAsiaTheme="minorEastAsia" w:cstheme="minorBidi"/>
                <w:noProof/>
                <w:kern w:val="2"/>
                <w:sz w:val="24"/>
                <w:lang w:eastAsia="fr-FR"/>
                <w14:ligatures w14:val="standardContextual"/>
              </w:rPr>
              <w:tab/>
            </w:r>
            <w:r w:rsidRPr="0076216F">
              <w:rPr>
                <w:rStyle w:val="Lienhypertexte"/>
                <w:noProof/>
                <w:lang w:eastAsia="en-US"/>
              </w:rPr>
              <w:t>Etat d’avancement des projets</w:t>
            </w:r>
            <w:r>
              <w:rPr>
                <w:noProof/>
                <w:webHidden/>
              </w:rPr>
              <w:tab/>
            </w:r>
            <w:r>
              <w:rPr>
                <w:noProof/>
                <w:webHidden/>
              </w:rPr>
              <w:fldChar w:fldCharType="begin"/>
            </w:r>
            <w:r>
              <w:rPr>
                <w:noProof/>
                <w:webHidden/>
              </w:rPr>
              <w:instrText xml:space="preserve"> PAGEREF _Toc227409238 \h </w:instrText>
            </w:r>
            <w:r>
              <w:rPr>
                <w:noProof/>
                <w:webHidden/>
              </w:rPr>
            </w:r>
            <w:r>
              <w:rPr>
                <w:noProof/>
                <w:webHidden/>
              </w:rPr>
              <w:fldChar w:fldCharType="separate"/>
            </w:r>
            <w:r>
              <w:rPr>
                <w:noProof/>
                <w:webHidden/>
              </w:rPr>
              <w:t>98</w:t>
            </w:r>
            <w:r>
              <w:rPr>
                <w:noProof/>
                <w:webHidden/>
              </w:rPr>
              <w:fldChar w:fldCharType="end"/>
            </w:r>
          </w:hyperlink>
        </w:p>
        <w:p w14:paraId="65FE2C5C" w14:textId="1363B94B"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39" w:history="1">
            <w:r w:rsidRPr="0076216F">
              <w:rPr>
                <w:rStyle w:val="Lienhypertexte"/>
                <w:noProof/>
              </w:rPr>
              <w:t>4.5</w:t>
            </w:r>
            <w:r>
              <w:rPr>
                <w:rFonts w:eastAsiaTheme="minorEastAsia" w:cstheme="minorBidi"/>
                <w:b w:val="0"/>
                <w:bCs w:val="0"/>
                <w:noProof/>
                <w:kern w:val="2"/>
                <w:sz w:val="24"/>
                <w:lang w:eastAsia="fr-FR"/>
                <w14:ligatures w14:val="standardContextual"/>
              </w:rPr>
              <w:tab/>
            </w:r>
            <w:r w:rsidRPr="0076216F">
              <w:rPr>
                <w:rStyle w:val="Lienhypertexte"/>
                <w:noProof/>
              </w:rPr>
              <w:t>Secteur des déchets</w:t>
            </w:r>
            <w:r>
              <w:rPr>
                <w:noProof/>
                <w:webHidden/>
              </w:rPr>
              <w:tab/>
            </w:r>
            <w:r>
              <w:rPr>
                <w:noProof/>
                <w:webHidden/>
              </w:rPr>
              <w:fldChar w:fldCharType="begin"/>
            </w:r>
            <w:r>
              <w:rPr>
                <w:noProof/>
                <w:webHidden/>
              </w:rPr>
              <w:instrText xml:space="preserve"> PAGEREF _Toc227409239 \h </w:instrText>
            </w:r>
            <w:r>
              <w:rPr>
                <w:noProof/>
                <w:webHidden/>
              </w:rPr>
            </w:r>
            <w:r>
              <w:rPr>
                <w:noProof/>
                <w:webHidden/>
              </w:rPr>
              <w:fldChar w:fldCharType="separate"/>
            </w:r>
            <w:r>
              <w:rPr>
                <w:noProof/>
                <w:webHidden/>
              </w:rPr>
              <w:t>102</w:t>
            </w:r>
            <w:r>
              <w:rPr>
                <w:noProof/>
                <w:webHidden/>
              </w:rPr>
              <w:fldChar w:fldCharType="end"/>
            </w:r>
          </w:hyperlink>
        </w:p>
        <w:p w14:paraId="62F8A447" w14:textId="631F1C10"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40" w:history="1">
            <w:r w:rsidRPr="0076216F">
              <w:rPr>
                <w:rStyle w:val="Lienhypertexte"/>
                <w:noProof/>
                <w:lang w:eastAsia="en-US"/>
              </w:rPr>
              <w:t>4.5.1</w:t>
            </w:r>
            <w:r>
              <w:rPr>
                <w:rFonts w:eastAsiaTheme="minorEastAsia" w:cstheme="minorBidi"/>
                <w:noProof/>
                <w:kern w:val="2"/>
                <w:sz w:val="24"/>
                <w:lang w:eastAsia="fr-FR"/>
                <w14:ligatures w14:val="standardContextual"/>
              </w:rPr>
              <w:tab/>
            </w:r>
            <w:r w:rsidRPr="0076216F">
              <w:rPr>
                <w:rStyle w:val="Lienhypertexte"/>
                <w:noProof/>
                <w:lang w:eastAsia="en-US"/>
              </w:rPr>
              <w:t>Description générale du secteur</w:t>
            </w:r>
            <w:r>
              <w:rPr>
                <w:noProof/>
                <w:webHidden/>
              </w:rPr>
              <w:tab/>
            </w:r>
            <w:r>
              <w:rPr>
                <w:noProof/>
                <w:webHidden/>
              </w:rPr>
              <w:fldChar w:fldCharType="begin"/>
            </w:r>
            <w:r>
              <w:rPr>
                <w:noProof/>
                <w:webHidden/>
              </w:rPr>
              <w:instrText xml:space="preserve"> PAGEREF _Toc227409240 \h </w:instrText>
            </w:r>
            <w:r>
              <w:rPr>
                <w:noProof/>
                <w:webHidden/>
              </w:rPr>
            </w:r>
            <w:r>
              <w:rPr>
                <w:noProof/>
                <w:webHidden/>
              </w:rPr>
              <w:fldChar w:fldCharType="separate"/>
            </w:r>
            <w:r>
              <w:rPr>
                <w:noProof/>
                <w:webHidden/>
              </w:rPr>
              <w:t>102</w:t>
            </w:r>
            <w:r>
              <w:rPr>
                <w:noProof/>
                <w:webHidden/>
              </w:rPr>
              <w:fldChar w:fldCharType="end"/>
            </w:r>
          </w:hyperlink>
        </w:p>
        <w:p w14:paraId="77C33658" w14:textId="655E9218"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41" w:history="1">
            <w:r w:rsidRPr="0076216F">
              <w:rPr>
                <w:rStyle w:val="Lienhypertexte"/>
                <w:noProof/>
                <w:lang w:eastAsia="en-US"/>
              </w:rPr>
              <w:t>4.5.2</w:t>
            </w:r>
            <w:r>
              <w:rPr>
                <w:rFonts w:eastAsiaTheme="minorEastAsia" w:cstheme="minorBidi"/>
                <w:noProof/>
                <w:kern w:val="2"/>
                <w:sz w:val="24"/>
                <w:lang w:eastAsia="fr-FR"/>
                <w14:ligatures w14:val="standardContextual"/>
              </w:rPr>
              <w:tab/>
            </w:r>
            <w:r w:rsidRPr="0076216F">
              <w:rPr>
                <w:rStyle w:val="Lienhypertexte"/>
                <w:noProof/>
                <w:lang w:eastAsia="en-US"/>
              </w:rPr>
              <w:t>Rappel des projets du secteur des déchets inscrits dans la CDN 2.0</w:t>
            </w:r>
            <w:r>
              <w:rPr>
                <w:noProof/>
                <w:webHidden/>
              </w:rPr>
              <w:tab/>
            </w:r>
            <w:r>
              <w:rPr>
                <w:noProof/>
                <w:webHidden/>
              </w:rPr>
              <w:fldChar w:fldCharType="begin"/>
            </w:r>
            <w:r>
              <w:rPr>
                <w:noProof/>
                <w:webHidden/>
              </w:rPr>
              <w:instrText xml:space="preserve"> PAGEREF _Toc227409241 \h </w:instrText>
            </w:r>
            <w:r>
              <w:rPr>
                <w:noProof/>
                <w:webHidden/>
              </w:rPr>
            </w:r>
            <w:r>
              <w:rPr>
                <w:noProof/>
                <w:webHidden/>
              </w:rPr>
              <w:fldChar w:fldCharType="separate"/>
            </w:r>
            <w:r>
              <w:rPr>
                <w:noProof/>
                <w:webHidden/>
              </w:rPr>
              <w:t>102</w:t>
            </w:r>
            <w:r>
              <w:rPr>
                <w:noProof/>
                <w:webHidden/>
              </w:rPr>
              <w:fldChar w:fldCharType="end"/>
            </w:r>
          </w:hyperlink>
        </w:p>
        <w:p w14:paraId="1708C628" w14:textId="385D0842"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42" w:history="1">
            <w:r w:rsidRPr="0076216F">
              <w:rPr>
                <w:rStyle w:val="Lienhypertexte"/>
                <w:noProof/>
                <w:lang w:eastAsia="en-US"/>
              </w:rPr>
              <w:t>4.5.3</w:t>
            </w:r>
            <w:r>
              <w:rPr>
                <w:rFonts w:eastAsiaTheme="minorEastAsia" w:cstheme="minorBidi"/>
                <w:noProof/>
                <w:kern w:val="2"/>
                <w:sz w:val="24"/>
                <w:lang w:eastAsia="fr-FR"/>
                <w14:ligatures w14:val="standardContextual"/>
              </w:rPr>
              <w:tab/>
            </w:r>
            <w:r w:rsidRPr="0076216F">
              <w:rPr>
                <w:rStyle w:val="Lienhypertexte"/>
                <w:noProof/>
                <w:lang w:eastAsia="en-US"/>
              </w:rPr>
              <w:t>Etat d’avancement des projets</w:t>
            </w:r>
            <w:r>
              <w:rPr>
                <w:noProof/>
                <w:webHidden/>
              </w:rPr>
              <w:tab/>
            </w:r>
            <w:r>
              <w:rPr>
                <w:noProof/>
                <w:webHidden/>
              </w:rPr>
              <w:fldChar w:fldCharType="begin"/>
            </w:r>
            <w:r>
              <w:rPr>
                <w:noProof/>
                <w:webHidden/>
              </w:rPr>
              <w:instrText xml:space="preserve"> PAGEREF _Toc227409242 \h </w:instrText>
            </w:r>
            <w:r>
              <w:rPr>
                <w:noProof/>
                <w:webHidden/>
              </w:rPr>
            </w:r>
            <w:r>
              <w:rPr>
                <w:noProof/>
                <w:webHidden/>
              </w:rPr>
              <w:fldChar w:fldCharType="separate"/>
            </w:r>
            <w:r>
              <w:rPr>
                <w:noProof/>
                <w:webHidden/>
              </w:rPr>
              <w:t>103</w:t>
            </w:r>
            <w:r>
              <w:rPr>
                <w:noProof/>
                <w:webHidden/>
              </w:rPr>
              <w:fldChar w:fldCharType="end"/>
            </w:r>
          </w:hyperlink>
        </w:p>
        <w:p w14:paraId="46A6AD7E" w14:textId="3B8F87AA" w:rsidR="00452745" w:rsidRDefault="00452745">
          <w:pPr>
            <w:pStyle w:val="TM2"/>
            <w:tabs>
              <w:tab w:val="left" w:pos="1100"/>
              <w:tab w:val="right" w:leader="dot" w:pos="9394"/>
            </w:tabs>
            <w:rPr>
              <w:rFonts w:eastAsiaTheme="minorEastAsia" w:cstheme="minorBidi"/>
              <w:b w:val="0"/>
              <w:bCs w:val="0"/>
              <w:noProof/>
              <w:kern w:val="2"/>
              <w:sz w:val="24"/>
              <w:lang w:eastAsia="fr-FR"/>
              <w14:ligatures w14:val="standardContextual"/>
            </w:rPr>
          </w:pPr>
          <w:hyperlink w:anchor="_Toc227409243" w:history="1">
            <w:r w:rsidRPr="0076216F">
              <w:rPr>
                <w:rStyle w:val="Lienhypertexte"/>
                <w:noProof/>
              </w:rPr>
              <w:t>4.6</w:t>
            </w:r>
            <w:r>
              <w:rPr>
                <w:rFonts w:eastAsiaTheme="minorEastAsia" w:cstheme="minorBidi"/>
                <w:b w:val="0"/>
                <w:bCs w:val="0"/>
                <w:noProof/>
                <w:kern w:val="2"/>
                <w:sz w:val="24"/>
                <w:lang w:eastAsia="fr-FR"/>
                <w14:ligatures w14:val="standardContextual"/>
              </w:rPr>
              <w:tab/>
            </w:r>
            <w:r w:rsidRPr="0076216F">
              <w:rPr>
                <w:rStyle w:val="Lienhypertexte"/>
                <w:noProof/>
              </w:rPr>
              <w:t>Domaine du renforcement des capacités</w:t>
            </w:r>
            <w:r>
              <w:rPr>
                <w:noProof/>
                <w:webHidden/>
              </w:rPr>
              <w:tab/>
            </w:r>
            <w:r>
              <w:rPr>
                <w:noProof/>
                <w:webHidden/>
              </w:rPr>
              <w:fldChar w:fldCharType="begin"/>
            </w:r>
            <w:r>
              <w:rPr>
                <w:noProof/>
                <w:webHidden/>
              </w:rPr>
              <w:instrText xml:space="preserve"> PAGEREF _Toc227409243 \h </w:instrText>
            </w:r>
            <w:r>
              <w:rPr>
                <w:noProof/>
                <w:webHidden/>
              </w:rPr>
            </w:r>
            <w:r>
              <w:rPr>
                <w:noProof/>
                <w:webHidden/>
              </w:rPr>
              <w:fldChar w:fldCharType="separate"/>
            </w:r>
            <w:r>
              <w:rPr>
                <w:noProof/>
                <w:webHidden/>
              </w:rPr>
              <w:t>107</w:t>
            </w:r>
            <w:r>
              <w:rPr>
                <w:noProof/>
                <w:webHidden/>
              </w:rPr>
              <w:fldChar w:fldCharType="end"/>
            </w:r>
          </w:hyperlink>
        </w:p>
        <w:p w14:paraId="035AA720" w14:textId="1D2814F6"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44" w:history="1">
            <w:r w:rsidRPr="0076216F">
              <w:rPr>
                <w:rStyle w:val="Lienhypertexte"/>
                <w:noProof/>
                <w:lang w:eastAsia="en-US"/>
              </w:rPr>
              <w:t>4.6.1</w:t>
            </w:r>
            <w:r>
              <w:rPr>
                <w:rFonts w:eastAsiaTheme="minorEastAsia" w:cstheme="minorBidi"/>
                <w:noProof/>
                <w:kern w:val="2"/>
                <w:sz w:val="24"/>
                <w:lang w:eastAsia="fr-FR"/>
                <w14:ligatures w14:val="standardContextual"/>
              </w:rPr>
              <w:tab/>
            </w:r>
            <w:r w:rsidRPr="0076216F">
              <w:rPr>
                <w:rStyle w:val="Lienhypertexte"/>
                <w:noProof/>
                <w:lang w:eastAsia="en-US"/>
              </w:rPr>
              <w:t>Description générale du domaine</w:t>
            </w:r>
            <w:r>
              <w:rPr>
                <w:noProof/>
                <w:webHidden/>
              </w:rPr>
              <w:tab/>
            </w:r>
            <w:r>
              <w:rPr>
                <w:noProof/>
                <w:webHidden/>
              </w:rPr>
              <w:fldChar w:fldCharType="begin"/>
            </w:r>
            <w:r>
              <w:rPr>
                <w:noProof/>
                <w:webHidden/>
              </w:rPr>
              <w:instrText xml:space="preserve"> PAGEREF _Toc227409244 \h </w:instrText>
            </w:r>
            <w:r>
              <w:rPr>
                <w:noProof/>
                <w:webHidden/>
              </w:rPr>
            </w:r>
            <w:r>
              <w:rPr>
                <w:noProof/>
                <w:webHidden/>
              </w:rPr>
              <w:fldChar w:fldCharType="separate"/>
            </w:r>
            <w:r>
              <w:rPr>
                <w:noProof/>
                <w:webHidden/>
              </w:rPr>
              <w:t>107</w:t>
            </w:r>
            <w:r>
              <w:rPr>
                <w:noProof/>
                <w:webHidden/>
              </w:rPr>
              <w:fldChar w:fldCharType="end"/>
            </w:r>
          </w:hyperlink>
        </w:p>
        <w:p w14:paraId="47CA1CC3" w14:textId="41651623"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45" w:history="1">
            <w:r w:rsidRPr="0076216F">
              <w:rPr>
                <w:rStyle w:val="Lienhypertexte"/>
                <w:noProof/>
                <w:lang w:eastAsia="en-US"/>
              </w:rPr>
              <w:t>4.6.2</w:t>
            </w:r>
            <w:r>
              <w:rPr>
                <w:rFonts w:eastAsiaTheme="minorEastAsia" w:cstheme="minorBidi"/>
                <w:noProof/>
                <w:kern w:val="2"/>
                <w:sz w:val="24"/>
                <w:lang w:eastAsia="fr-FR"/>
                <w14:ligatures w14:val="standardContextual"/>
              </w:rPr>
              <w:tab/>
            </w:r>
            <w:r w:rsidRPr="0076216F">
              <w:rPr>
                <w:rStyle w:val="Lienhypertexte"/>
                <w:noProof/>
                <w:lang w:eastAsia="en-US"/>
              </w:rPr>
              <w:t>Rappel des projets du domaine de renforcement des capacités inscrits dans la CDN 2.0</w:t>
            </w:r>
            <w:r>
              <w:rPr>
                <w:noProof/>
                <w:webHidden/>
              </w:rPr>
              <w:tab/>
            </w:r>
            <w:r>
              <w:rPr>
                <w:noProof/>
                <w:webHidden/>
              </w:rPr>
              <w:fldChar w:fldCharType="begin"/>
            </w:r>
            <w:r>
              <w:rPr>
                <w:noProof/>
                <w:webHidden/>
              </w:rPr>
              <w:instrText xml:space="preserve"> PAGEREF _Toc227409245 \h </w:instrText>
            </w:r>
            <w:r>
              <w:rPr>
                <w:noProof/>
                <w:webHidden/>
              </w:rPr>
            </w:r>
            <w:r>
              <w:rPr>
                <w:noProof/>
                <w:webHidden/>
              </w:rPr>
              <w:fldChar w:fldCharType="separate"/>
            </w:r>
            <w:r>
              <w:rPr>
                <w:noProof/>
                <w:webHidden/>
              </w:rPr>
              <w:t>107</w:t>
            </w:r>
            <w:r>
              <w:rPr>
                <w:noProof/>
                <w:webHidden/>
              </w:rPr>
              <w:fldChar w:fldCharType="end"/>
            </w:r>
          </w:hyperlink>
        </w:p>
        <w:p w14:paraId="2FBE5023" w14:textId="0442D2DD"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46" w:history="1">
            <w:r w:rsidRPr="0076216F">
              <w:rPr>
                <w:rStyle w:val="Lienhypertexte"/>
                <w:noProof/>
                <w:lang w:eastAsia="en-US"/>
              </w:rPr>
              <w:t>4.6.3</w:t>
            </w:r>
            <w:r>
              <w:rPr>
                <w:rFonts w:eastAsiaTheme="minorEastAsia" w:cstheme="minorBidi"/>
                <w:noProof/>
                <w:kern w:val="2"/>
                <w:sz w:val="24"/>
                <w:lang w:eastAsia="fr-FR"/>
                <w14:ligatures w14:val="standardContextual"/>
              </w:rPr>
              <w:tab/>
            </w:r>
            <w:r w:rsidRPr="0076216F">
              <w:rPr>
                <w:rStyle w:val="Lienhypertexte"/>
                <w:noProof/>
                <w:lang w:eastAsia="en-US"/>
              </w:rPr>
              <w:t>Etat d’avancement des projets</w:t>
            </w:r>
            <w:r>
              <w:rPr>
                <w:noProof/>
                <w:webHidden/>
              </w:rPr>
              <w:tab/>
            </w:r>
            <w:r>
              <w:rPr>
                <w:noProof/>
                <w:webHidden/>
              </w:rPr>
              <w:fldChar w:fldCharType="begin"/>
            </w:r>
            <w:r>
              <w:rPr>
                <w:noProof/>
                <w:webHidden/>
              </w:rPr>
              <w:instrText xml:space="preserve"> PAGEREF _Toc227409246 \h </w:instrText>
            </w:r>
            <w:r>
              <w:rPr>
                <w:noProof/>
                <w:webHidden/>
              </w:rPr>
            </w:r>
            <w:r>
              <w:rPr>
                <w:noProof/>
                <w:webHidden/>
              </w:rPr>
              <w:fldChar w:fldCharType="separate"/>
            </w:r>
            <w:r>
              <w:rPr>
                <w:noProof/>
                <w:webHidden/>
              </w:rPr>
              <w:t>108</w:t>
            </w:r>
            <w:r>
              <w:rPr>
                <w:noProof/>
                <w:webHidden/>
              </w:rPr>
              <w:fldChar w:fldCharType="end"/>
            </w:r>
          </w:hyperlink>
        </w:p>
        <w:p w14:paraId="33152CC0" w14:textId="25444345"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247" w:history="1">
            <w:r w:rsidRPr="0076216F">
              <w:rPr>
                <w:rStyle w:val="Lienhypertexte"/>
                <w:noProof/>
              </w:rPr>
              <w:t>5</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GENRE ET INCLUSION SOCIALE</w:t>
            </w:r>
            <w:r>
              <w:rPr>
                <w:noProof/>
                <w:webHidden/>
              </w:rPr>
              <w:tab/>
            </w:r>
            <w:r>
              <w:rPr>
                <w:noProof/>
                <w:webHidden/>
              </w:rPr>
              <w:fldChar w:fldCharType="begin"/>
            </w:r>
            <w:r>
              <w:rPr>
                <w:noProof/>
                <w:webHidden/>
              </w:rPr>
              <w:instrText xml:space="preserve"> PAGEREF _Toc227409247 \h </w:instrText>
            </w:r>
            <w:r>
              <w:rPr>
                <w:noProof/>
                <w:webHidden/>
              </w:rPr>
            </w:r>
            <w:r>
              <w:rPr>
                <w:noProof/>
                <w:webHidden/>
              </w:rPr>
              <w:fldChar w:fldCharType="separate"/>
            </w:r>
            <w:r>
              <w:rPr>
                <w:noProof/>
                <w:webHidden/>
              </w:rPr>
              <w:t>112</w:t>
            </w:r>
            <w:r>
              <w:rPr>
                <w:noProof/>
                <w:webHidden/>
              </w:rPr>
              <w:fldChar w:fldCharType="end"/>
            </w:r>
          </w:hyperlink>
        </w:p>
        <w:p w14:paraId="4E629A04" w14:textId="05FD014A"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48" w:history="1">
            <w:r w:rsidRPr="0076216F">
              <w:rPr>
                <w:rStyle w:val="Lienhypertexte"/>
                <w:noProof/>
              </w:rPr>
              <w:t>5.1</w:t>
            </w:r>
            <w:r>
              <w:rPr>
                <w:rFonts w:eastAsiaTheme="minorEastAsia" w:cstheme="minorBidi"/>
                <w:b w:val="0"/>
                <w:bCs w:val="0"/>
                <w:noProof/>
                <w:kern w:val="2"/>
                <w:sz w:val="24"/>
                <w:lang w:eastAsia="fr-FR"/>
                <w14:ligatures w14:val="standardContextual"/>
              </w:rPr>
              <w:tab/>
            </w:r>
            <w:r w:rsidRPr="0076216F">
              <w:rPr>
                <w:rStyle w:val="Lienhypertexte"/>
                <w:noProof/>
              </w:rPr>
              <w:t>Méthodologie et cadre de référence</w:t>
            </w:r>
            <w:r>
              <w:rPr>
                <w:noProof/>
                <w:webHidden/>
              </w:rPr>
              <w:tab/>
            </w:r>
            <w:r>
              <w:rPr>
                <w:noProof/>
                <w:webHidden/>
              </w:rPr>
              <w:fldChar w:fldCharType="begin"/>
            </w:r>
            <w:r>
              <w:rPr>
                <w:noProof/>
                <w:webHidden/>
              </w:rPr>
              <w:instrText xml:space="preserve"> PAGEREF _Toc227409248 \h </w:instrText>
            </w:r>
            <w:r>
              <w:rPr>
                <w:noProof/>
                <w:webHidden/>
              </w:rPr>
            </w:r>
            <w:r>
              <w:rPr>
                <w:noProof/>
                <w:webHidden/>
              </w:rPr>
              <w:fldChar w:fldCharType="separate"/>
            </w:r>
            <w:r>
              <w:rPr>
                <w:noProof/>
                <w:webHidden/>
              </w:rPr>
              <w:t>112</w:t>
            </w:r>
            <w:r>
              <w:rPr>
                <w:noProof/>
                <w:webHidden/>
              </w:rPr>
              <w:fldChar w:fldCharType="end"/>
            </w:r>
          </w:hyperlink>
        </w:p>
        <w:p w14:paraId="37BB643E" w14:textId="3637D071"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49" w:history="1">
            <w:r w:rsidRPr="0076216F">
              <w:rPr>
                <w:rStyle w:val="Lienhypertexte"/>
                <w:noProof/>
              </w:rPr>
              <w:t>5.2</w:t>
            </w:r>
            <w:r>
              <w:rPr>
                <w:rFonts w:eastAsiaTheme="minorEastAsia" w:cstheme="minorBidi"/>
                <w:b w:val="0"/>
                <w:bCs w:val="0"/>
                <w:noProof/>
                <w:kern w:val="2"/>
                <w:sz w:val="24"/>
                <w:lang w:eastAsia="fr-FR"/>
                <w14:ligatures w14:val="standardContextual"/>
              </w:rPr>
              <w:tab/>
            </w:r>
            <w:r w:rsidRPr="0076216F">
              <w:rPr>
                <w:rStyle w:val="Lienhypertexte"/>
                <w:noProof/>
              </w:rPr>
              <w:t>Effets différenciés des changements climatiques sur les femmes, les hommes et les groupes vulnérables</w:t>
            </w:r>
            <w:r>
              <w:rPr>
                <w:noProof/>
                <w:webHidden/>
              </w:rPr>
              <w:tab/>
            </w:r>
            <w:r>
              <w:rPr>
                <w:noProof/>
                <w:webHidden/>
              </w:rPr>
              <w:fldChar w:fldCharType="begin"/>
            </w:r>
            <w:r>
              <w:rPr>
                <w:noProof/>
                <w:webHidden/>
              </w:rPr>
              <w:instrText xml:space="preserve"> PAGEREF _Toc227409249 \h </w:instrText>
            </w:r>
            <w:r>
              <w:rPr>
                <w:noProof/>
                <w:webHidden/>
              </w:rPr>
            </w:r>
            <w:r>
              <w:rPr>
                <w:noProof/>
                <w:webHidden/>
              </w:rPr>
              <w:fldChar w:fldCharType="separate"/>
            </w:r>
            <w:r>
              <w:rPr>
                <w:noProof/>
                <w:webHidden/>
              </w:rPr>
              <w:t>114</w:t>
            </w:r>
            <w:r>
              <w:rPr>
                <w:noProof/>
                <w:webHidden/>
              </w:rPr>
              <w:fldChar w:fldCharType="end"/>
            </w:r>
          </w:hyperlink>
        </w:p>
        <w:p w14:paraId="2B0181BB" w14:textId="54ABD02D"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50" w:history="1">
            <w:r w:rsidRPr="0076216F">
              <w:rPr>
                <w:rStyle w:val="Lienhypertexte"/>
                <w:noProof/>
              </w:rPr>
              <w:t>5.3</w:t>
            </w:r>
            <w:r>
              <w:rPr>
                <w:rFonts w:eastAsiaTheme="minorEastAsia" w:cstheme="minorBidi"/>
                <w:b w:val="0"/>
                <w:bCs w:val="0"/>
                <w:noProof/>
                <w:kern w:val="2"/>
                <w:sz w:val="24"/>
                <w:lang w:eastAsia="fr-FR"/>
                <w14:ligatures w14:val="standardContextual"/>
              </w:rPr>
              <w:tab/>
            </w:r>
            <w:r w:rsidRPr="0076216F">
              <w:rPr>
                <w:rStyle w:val="Lienhypertexte"/>
                <w:noProof/>
              </w:rPr>
              <w:t>Le genre dans la CDN 2.0</w:t>
            </w:r>
            <w:r>
              <w:rPr>
                <w:noProof/>
                <w:webHidden/>
              </w:rPr>
              <w:tab/>
            </w:r>
            <w:r>
              <w:rPr>
                <w:noProof/>
                <w:webHidden/>
              </w:rPr>
              <w:fldChar w:fldCharType="begin"/>
            </w:r>
            <w:r>
              <w:rPr>
                <w:noProof/>
                <w:webHidden/>
              </w:rPr>
              <w:instrText xml:space="preserve"> PAGEREF _Toc227409250 \h </w:instrText>
            </w:r>
            <w:r>
              <w:rPr>
                <w:noProof/>
                <w:webHidden/>
              </w:rPr>
            </w:r>
            <w:r>
              <w:rPr>
                <w:noProof/>
                <w:webHidden/>
              </w:rPr>
              <w:fldChar w:fldCharType="separate"/>
            </w:r>
            <w:r>
              <w:rPr>
                <w:noProof/>
                <w:webHidden/>
              </w:rPr>
              <w:t>117</w:t>
            </w:r>
            <w:r>
              <w:rPr>
                <w:noProof/>
                <w:webHidden/>
              </w:rPr>
              <w:fldChar w:fldCharType="end"/>
            </w:r>
          </w:hyperlink>
        </w:p>
        <w:p w14:paraId="73DAA94A" w14:textId="5D160CA9"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1" w:history="1">
            <w:r w:rsidRPr="0076216F">
              <w:rPr>
                <w:rStyle w:val="Lienhypertexte"/>
                <w:noProof/>
              </w:rPr>
              <w:t>5.3.1</w:t>
            </w:r>
            <w:r>
              <w:rPr>
                <w:rFonts w:eastAsiaTheme="minorEastAsia" w:cstheme="minorBidi"/>
                <w:noProof/>
                <w:kern w:val="2"/>
                <w:sz w:val="24"/>
                <w:lang w:eastAsia="fr-FR"/>
                <w14:ligatures w14:val="standardContextual"/>
              </w:rPr>
              <w:tab/>
            </w:r>
            <w:r w:rsidRPr="0076216F">
              <w:rPr>
                <w:rStyle w:val="Lienhypertexte"/>
                <w:noProof/>
              </w:rPr>
              <w:t>Le genre dans le processus d’élaboration de la CDN 2.0</w:t>
            </w:r>
            <w:r>
              <w:rPr>
                <w:noProof/>
                <w:webHidden/>
              </w:rPr>
              <w:tab/>
            </w:r>
            <w:r>
              <w:rPr>
                <w:noProof/>
                <w:webHidden/>
              </w:rPr>
              <w:fldChar w:fldCharType="begin"/>
            </w:r>
            <w:r>
              <w:rPr>
                <w:noProof/>
                <w:webHidden/>
              </w:rPr>
              <w:instrText xml:space="preserve"> PAGEREF _Toc227409251 \h </w:instrText>
            </w:r>
            <w:r>
              <w:rPr>
                <w:noProof/>
                <w:webHidden/>
              </w:rPr>
            </w:r>
            <w:r>
              <w:rPr>
                <w:noProof/>
                <w:webHidden/>
              </w:rPr>
              <w:fldChar w:fldCharType="separate"/>
            </w:r>
            <w:r>
              <w:rPr>
                <w:noProof/>
                <w:webHidden/>
              </w:rPr>
              <w:t>117</w:t>
            </w:r>
            <w:r>
              <w:rPr>
                <w:noProof/>
                <w:webHidden/>
              </w:rPr>
              <w:fldChar w:fldCharType="end"/>
            </w:r>
          </w:hyperlink>
        </w:p>
        <w:p w14:paraId="269D6B3A" w14:textId="7565C21A"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2" w:history="1">
            <w:r w:rsidRPr="0076216F">
              <w:rPr>
                <w:rStyle w:val="Lienhypertexte"/>
                <w:noProof/>
              </w:rPr>
              <w:t>5.3.2</w:t>
            </w:r>
            <w:r>
              <w:rPr>
                <w:rFonts w:eastAsiaTheme="minorEastAsia" w:cstheme="minorBidi"/>
                <w:noProof/>
                <w:kern w:val="2"/>
                <w:sz w:val="24"/>
                <w:lang w:eastAsia="fr-FR"/>
                <w14:ligatures w14:val="standardContextual"/>
              </w:rPr>
              <w:tab/>
            </w:r>
            <w:r w:rsidRPr="0076216F">
              <w:rPr>
                <w:rStyle w:val="Lienhypertexte"/>
                <w:noProof/>
              </w:rPr>
              <w:t>Le genre dans le document de la CDN 2.0 et ses outils de mise en œuvre</w:t>
            </w:r>
            <w:r>
              <w:rPr>
                <w:noProof/>
                <w:webHidden/>
              </w:rPr>
              <w:tab/>
            </w:r>
            <w:r>
              <w:rPr>
                <w:noProof/>
                <w:webHidden/>
              </w:rPr>
              <w:fldChar w:fldCharType="begin"/>
            </w:r>
            <w:r>
              <w:rPr>
                <w:noProof/>
                <w:webHidden/>
              </w:rPr>
              <w:instrText xml:space="preserve"> PAGEREF _Toc227409252 \h </w:instrText>
            </w:r>
            <w:r>
              <w:rPr>
                <w:noProof/>
                <w:webHidden/>
              </w:rPr>
            </w:r>
            <w:r>
              <w:rPr>
                <w:noProof/>
                <w:webHidden/>
              </w:rPr>
              <w:fldChar w:fldCharType="separate"/>
            </w:r>
            <w:r>
              <w:rPr>
                <w:noProof/>
                <w:webHidden/>
              </w:rPr>
              <w:t>117</w:t>
            </w:r>
            <w:r>
              <w:rPr>
                <w:noProof/>
                <w:webHidden/>
              </w:rPr>
              <w:fldChar w:fldCharType="end"/>
            </w:r>
          </w:hyperlink>
        </w:p>
        <w:p w14:paraId="002766EB" w14:textId="7BDF46A3"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3" w:history="1">
            <w:r w:rsidRPr="0076216F">
              <w:rPr>
                <w:rStyle w:val="Lienhypertexte"/>
                <w:noProof/>
              </w:rPr>
              <w:t>5.3.3</w:t>
            </w:r>
            <w:r>
              <w:rPr>
                <w:rFonts w:eastAsiaTheme="minorEastAsia" w:cstheme="minorBidi"/>
                <w:noProof/>
                <w:kern w:val="2"/>
                <w:sz w:val="24"/>
                <w:lang w:eastAsia="fr-FR"/>
                <w14:ligatures w14:val="standardContextual"/>
              </w:rPr>
              <w:tab/>
            </w:r>
            <w:r w:rsidRPr="0076216F">
              <w:rPr>
                <w:rStyle w:val="Lienhypertexte"/>
                <w:noProof/>
              </w:rPr>
              <w:t>Le genre dans le processus de mise en œuvre de la CDN 2.0</w:t>
            </w:r>
            <w:r>
              <w:rPr>
                <w:noProof/>
                <w:webHidden/>
              </w:rPr>
              <w:tab/>
            </w:r>
            <w:r>
              <w:rPr>
                <w:noProof/>
                <w:webHidden/>
              </w:rPr>
              <w:fldChar w:fldCharType="begin"/>
            </w:r>
            <w:r>
              <w:rPr>
                <w:noProof/>
                <w:webHidden/>
              </w:rPr>
              <w:instrText xml:space="preserve"> PAGEREF _Toc227409253 \h </w:instrText>
            </w:r>
            <w:r>
              <w:rPr>
                <w:noProof/>
                <w:webHidden/>
              </w:rPr>
            </w:r>
            <w:r>
              <w:rPr>
                <w:noProof/>
                <w:webHidden/>
              </w:rPr>
              <w:fldChar w:fldCharType="separate"/>
            </w:r>
            <w:r>
              <w:rPr>
                <w:noProof/>
                <w:webHidden/>
              </w:rPr>
              <w:t>119</w:t>
            </w:r>
            <w:r>
              <w:rPr>
                <w:noProof/>
                <w:webHidden/>
              </w:rPr>
              <w:fldChar w:fldCharType="end"/>
            </w:r>
          </w:hyperlink>
        </w:p>
        <w:p w14:paraId="02A3E67E" w14:textId="579A984E"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4" w:history="1">
            <w:r w:rsidRPr="0076216F">
              <w:rPr>
                <w:rStyle w:val="Lienhypertexte"/>
                <w:noProof/>
              </w:rPr>
              <w:t>5.3.4</w:t>
            </w:r>
            <w:r>
              <w:rPr>
                <w:rFonts w:eastAsiaTheme="minorEastAsia" w:cstheme="minorBidi"/>
                <w:noProof/>
                <w:kern w:val="2"/>
                <w:sz w:val="24"/>
                <w:lang w:eastAsia="fr-FR"/>
                <w14:ligatures w14:val="standardContextual"/>
              </w:rPr>
              <w:tab/>
            </w:r>
            <w:r w:rsidRPr="0076216F">
              <w:rPr>
                <w:rStyle w:val="Lienhypertexte"/>
                <w:noProof/>
              </w:rPr>
              <w:t>Contraintes majeures et leçons apprises</w:t>
            </w:r>
            <w:r>
              <w:rPr>
                <w:noProof/>
                <w:webHidden/>
              </w:rPr>
              <w:tab/>
            </w:r>
            <w:r>
              <w:rPr>
                <w:noProof/>
                <w:webHidden/>
              </w:rPr>
              <w:fldChar w:fldCharType="begin"/>
            </w:r>
            <w:r>
              <w:rPr>
                <w:noProof/>
                <w:webHidden/>
              </w:rPr>
              <w:instrText xml:space="preserve"> PAGEREF _Toc227409254 \h </w:instrText>
            </w:r>
            <w:r>
              <w:rPr>
                <w:noProof/>
                <w:webHidden/>
              </w:rPr>
            </w:r>
            <w:r>
              <w:rPr>
                <w:noProof/>
                <w:webHidden/>
              </w:rPr>
              <w:fldChar w:fldCharType="separate"/>
            </w:r>
            <w:r>
              <w:rPr>
                <w:noProof/>
                <w:webHidden/>
              </w:rPr>
              <w:t>130</w:t>
            </w:r>
            <w:r>
              <w:rPr>
                <w:noProof/>
                <w:webHidden/>
              </w:rPr>
              <w:fldChar w:fldCharType="end"/>
            </w:r>
          </w:hyperlink>
        </w:p>
        <w:p w14:paraId="64CE2E30" w14:textId="6CE4898E"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55" w:history="1">
            <w:r w:rsidRPr="0076216F">
              <w:rPr>
                <w:rStyle w:val="Lienhypertexte"/>
                <w:noProof/>
              </w:rPr>
              <w:t>5.4</w:t>
            </w:r>
            <w:r>
              <w:rPr>
                <w:rFonts w:eastAsiaTheme="minorEastAsia" w:cstheme="minorBidi"/>
                <w:b w:val="0"/>
                <w:bCs w:val="0"/>
                <w:noProof/>
                <w:kern w:val="2"/>
                <w:sz w:val="24"/>
                <w:lang w:eastAsia="fr-FR"/>
                <w14:ligatures w14:val="standardContextual"/>
              </w:rPr>
              <w:tab/>
            </w:r>
            <w:r w:rsidRPr="0076216F">
              <w:rPr>
                <w:rStyle w:val="Lienhypertexte"/>
                <w:noProof/>
              </w:rPr>
              <w:t>Recommandations en matière d’égalité de genre pour la CDN 3.0</w:t>
            </w:r>
            <w:r>
              <w:rPr>
                <w:noProof/>
                <w:webHidden/>
              </w:rPr>
              <w:tab/>
            </w:r>
            <w:r>
              <w:rPr>
                <w:noProof/>
                <w:webHidden/>
              </w:rPr>
              <w:fldChar w:fldCharType="begin"/>
            </w:r>
            <w:r>
              <w:rPr>
                <w:noProof/>
                <w:webHidden/>
              </w:rPr>
              <w:instrText xml:space="preserve"> PAGEREF _Toc227409255 \h </w:instrText>
            </w:r>
            <w:r>
              <w:rPr>
                <w:noProof/>
                <w:webHidden/>
              </w:rPr>
            </w:r>
            <w:r>
              <w:rPr>
                <w:noProof/>
                <w:webHidden/>
              </w:rPr>
              <w:fldChar w:fldCharType="separate"/>
            </w:r>
            <w:r>
              <w:rPr>
                <w:noProof/>
                <w:webHidden/>
              </w:rPr>
              <w:t>133</w:t>
            </w:r>
            <w:r>
              <w:rPr>
                <w:noProof/>
                <w:webHidden/>
              </w:rPr>
              <w:fldChar w:fldCharType="end"/>
            </w:r>
          </w:hyperlink>
        </w:p>
        <w:p w14:paraId="54CEDB6A" w14:textId="7CE2D15F"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6" w:history="1">
            <w:r w:rsidRPr="0076216F">
              <w:rPr>
                <w:rStyle w:val="Lienhypertexte"/>
                <w:noProof/>
              </w:rPr>
              <w:t>5.4.1</w:t>
            </w:r>
            <w:r>
              <w:rPr>
                <w:rFonts w:eastAsiaTheme="minorEastAsia" w:cstheme="minorBidi"/>
                <w:noProof/>
                <w:kern w:val="2"/>
                <w:sz w:val="24"/>
                <w:lang w:eastAsia="fr-FR"/>
                <w14:ligatures w14:val="standardContextual"/>
              </w:rPr>
              <w:tab/>
            </w:r>
            <w:r w:rsidRPr="0076216F">
              <w:rPr>
                <w:rStyle w:val="Lienhypertexte"/>
                <w:noProof/>
              </w:rPr>
              <w:t>Recommandations relatives au processus d’élaboration de la CDN 3.0</w:t>
            </w:r>
            <w:r>
              <w:rPr>
                <w:noProof/>
                <w:webHidden/>
              </w:rPr>
              <w:tab/>
            </w:r>
            <w:r>
              <w:rPr>
                <w:noProof/>
                <w:webHidden/>
              </w:rPr>
              <w:fldChar w:fldCharType="begin"/>
            </w:r>
            <w:r>
              <w:rPr>
                <w:noProof/>
                <w:webHidden/>
              </w:rPr>
              <w:instrText xml:space="preserve"> PAGEREF _Toc227409256 \h </w:instrText>
            </w:r>
            <w:r>
              <w:rPr>
                <w:noProof/>
                <w:webHidden/>
              </w:rPr>
            </w:r>
            <w:r>
              <w:rPr>
                <w:noProof/>
                <w:webHidden/>
              </w:rPr>
              <w:fldChar w:fldCharType="separate"/>
            </w:r>
            <w:r>
              <w:rPr>
                <w:noProof/>
                <w:webHidden/>
              </w:rPr>
              <w:t>134</w:t>
            </w:r>
            <w:r>
              <w:rPr>
                <w:noProof/>
                <w:webHidden/>
              </w:rPr>
              <w:fldChar w:fldCharType="end"/>
            </w:r>
          </w:hyperlink>
        </w:p>
        <w:p w14:paraId="1EC45251" w14:textId="6DFF5E54"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7" w:history="1">
            <w:r w:rsidRPr="0076216F">
              <w:rPr>
                <w:rStyle w:val="Lienhypertexte"/>
                <w:noProof/>
              </w:rPr>
              <w:t>5.4.2</w:t>
            </w:r>
            <w:r>
              <w:rPr>
                <w:rFonts w:eastAsiaTheme="minorEastAsia" w:cstheme="minorBidi"/>
                <w:noProof/>
                <w:kern w:val="2"/>
                <w:sz w:val="24"/>
                <w:lang w:eastAsia="fr-FR"/>
                <w14:ligatures w14:val="standardContextual"/>
              </w:rPr>
              <w:tab/>
            </w:r>
            <w:r w:rsidRPr="0076216F">
              <w:rPr>
                <w:rStyle w:val="Lienhypertexte"/>
                <w:noProof/>
              </w:rPr>
              <w:t>Recommandations pour une intégration renforcée du genre dans la CDN 3.0</w:t>
            </w:r>
            <w:r>
              <w:rPr>
                <w:noProof/>
                <w:webHidden/>
              </w:rPr>
              <w:tab/>
            </w:r>
            <w:r>
              <w:rPr>
                <w:noProof/>
                <w:webHidden/>
              </w:rPr>
              <w:fldChar w:fldCharType="begin"/>
            </w:r>
            <w:r>
              <w:rPr>
                <w:noProof/>
                <w:webHidden/>
              </w:rPr>
              <w:instrText xml:space="preserve"> PAGEREF _Toc227409257 \h </w:instrText>
            </w:r>
            <w:r>
              <w:rPr>
                <w:noProof/>
                <w:webHidden/>
              </w:rPr>
            </w:r>
            <w:r>
              <w:rPr>
                <w:noProof/>
                <w:webHidden/>
              </w:rPr>
              <w:fldChar w:fldCharType="separate"/>
            </w:r>
            <w:r>
              <w:rPr>
                <w:noProof/>
                <w:webHidden/>
              </w:rPr>
              <w:t>134</w:t>
            </w:r>
            <w:r>
              <w:rPr>
                <w:noProof/>
                <w:webHidden/>
              </w:rPr>
              <w:fldChar w:fldCharType="end"/>
            </w:r>
          </w:hyperlink>
        </w:p>
        <w:p w14:paraId="6C96BAF9" w14:textId="467C5DBA" w:rsidR="00452745" w:rsidRDefault="00452745" w:rsidP="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58" w:history="1">
            <w:r w:rsidRPr="0076216F">
              <w:rPr>
                <w:rStyle w:val="Lienhypertexte"/>
                <w:noProof/>
              </w:rPr>
              <w:t>5.4.3</w:t>
            </w:r>
            <w:r>
              <w:rPr>
                <w:rFonts w:eastAsiaTheme="minorEastAsia" w:cstheme="minorBidi"/>
                <w:noProof/>
                <w:kern w:val="2"/>
                <w:sz w:val="24"/>
                <w:lang w:eastAsia="fr-FR"/>
                <w14:ligatures w14:val="standardContextual"/>
              </w:rPr>
              <w:tab/>
            </w:r>
            <w:r w:rsidRPr="0076216F">
              <w:rPr>
                <w:rStyle w:val="Lienhypertexte"/>
                <w:noProof/>
              </w:rPr>
              <w:t>Recommandations pour accompagner la mise en œuvre de la CDN 3.0</w:t>
            </w:r>
            <w:r>
              <w:rPr>
                <w:noProof/>
                <w:webHidden/>
              </w:rPr>
              <w:tab/>
            </w:r>
            <w:r>
              <w:rPr>
                <w:noProof/>
                <w:webHidden/>
              </w:rPr>
              <w:fldChar w:fldCharType="begin"/>
            </w:r>
            <w:r>
              <w:rPr>
                <w:noProof/>
                <w:webHidden/>
              </w:rPr>
              <w:instrText xml:space="preserve"> PAGEREF _Toc227409258 \h </w:instrText>
            </w:r>
            <w:r>
              <w:rPr>
                <w:noProof/>
                <w:webHidden/>
              </w:rPr>
            </w:r>
            <w:r>
              <w:rPr>
                <w:noProof/>
                <w:webHidden/>
              </w:rPr>
              <w:fldChar w:fldCharType="separate"/>
            </w:r>
            <w:r>
              <w:rPr>
                <w:noProof/>
                <w:webHidden/>
              </w:rPr>
              <w:t>139</w:t>
            </w:r>
            <w:r>
              <w:rPr>
                <w:noProof/>
                <w:webHidden/>
              </w:rPr>
              <w:fldChar w:fldCharType="end"/>
            </w:r>
          </w:hyperlink>
        </w:p>
        <w:p w14:paraId="6D8FE295" w14:textId="10D6BA5F"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259" w:history="1">
            <w:r w:rsidRPr="0076216F">
              <w:rPr>
                <w:rStyle w:val="Lienhypertexte"/>
                <w:noProof/>
              </w:rPr>
              <w:t>6</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GOUVERNANCE, COORDINATION ET CADRE DE TRANSPARENCE</w:t>
            </w:r>
            <w:r>
              <w:rPr>
                <w:noProof/>
                <w:webHidden/>
              </w:rPr>
              <w:tab/>
            </w:r>
            <w:r>
              <w:rPr>
                <w:noProof/>
                <w:webHidden/>
              </w:rPr>
              <w:fldChar w:fldCharType="begin"/>
            </w:r>
            <w:r>
              <w:rPr>
                <w:noProof/>
                <w:webHidden/>
              </w:rPr>
              <w:instrText xml:space="preserve"> PAGEREF _Toc227409259 \h </w:instrText>
            </w:r>
            <w:r>
              <w:rPr>
                <w:noProof/>
                <w:webHidden/>
              </w:rPr>
            </w:r>
            <w:r>
              <w:rPr>
                <w:noProof/>
                <w:webHidden/>
              </w:rPr>
              <w:fldChar w:fldCharType="separate"/>
            </w:r>
            <w:r>
              <w:rPr>
                <w:noProof/>
                <w:webHidden/>
              </w:rPr>
              <w:t>141</w:t>
            </w:r>
            <w:r>
              <w:rPr>
                <w:noProof/>
                <w:webHidden/>
              </w:rPr>
              <w:fldChar w:fldCharType="end"/>
            </w:r>
          </w:hyperlink>
        </w:p>
        <w:p w14:paraId="43F45F58" w14:textId="785164BC"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60" w:history="1">
            <w:r w:rsidRPr="0076216F">
              <w:rPr>
                <w:rStyle w:val="Lienhypertexte"/>
                <w:noProof/>
              </w:rPr>
              <w:t>6.1</w:t>
            </w:r>
            <w:r>
              <w:rPr>
                <w:rFonts w:eastAsiaTheme="minorEastAsia" w:cstheme="minorBidi"/>
                <w:b w:val="0"/>
                <w:bCs w:val="0"/>
                <w:noProof/>
                <w:kern w:val="2"/>
                <w:sz w:val="24"/>
                <w:lang w:eastAsia="fr-FR"/>
                <w14:ligatures w14:val="standardContextual"/>
              </w:rPr>
              <w:tab/>
            </w:r>
            <w:r w:rsidRPr="0076216F">
              <w:rPr>
                <w:rStyle w:val="Lienhypertexte"/>
                <w:noProof/>
              </w:rPr>
              <w:t>Architecture institutionnelle et portage politique</w:t>
            </w:r>
            <w:r>
              <w:rPr>
                <w:noProof/>
                <w:webHidden/>
              </w:rPr>
              <w:tab/>
            </w:r>
            <w:r>
              <w:rPr>
                <w:noProof/>
                <w:webHidden/>
              </w:rPr>
              <w:fldChar w:fldCharType="begin"/>
            </w:r>
            <w:r>
              <w:rPr>
                <w:noProof/>
                <w:webHidden/>
              </w:rPr>
              <w:instrText xml:space="preserve"> PAGEREF _Toc227409260 \h </w:instrText>
            </w:r>
            <w:r>
              <w:rPr>
                <w:noProof/>
                <w:webHidden/>
              </w:rPr>
            </w:r>
            <w:r>
              <w:rPr>
                <w:noProof/>
                <w:webHidden/>
              </w:rPr>
              <w:fldChar w:fldCharType="separate"/>
            </w:r>
            <w:r>
              <w:rPr>
                <w:noProof/>
                <w:webHidden/>
              </w:rPr>
              <w:t>141</w:t>
            </w:r>
            <w:r>
              <w:rPr>
                <w:noProof/>
                <w:webHidden/>
              </w:rPr>
              <w:fldChar w:fldCharType="end"/>
            </w:r>
          </w:hyperlink>
        </w:p>
        <w:p w14:paraId="10FA9E7E" w14:textId="40D6FA8F"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61" w:history="1">
            <w:r w:rsidRPr="0076216F">
              <w:rPr>
                <w:rStyle w:val="Lienhypertexte"/>
                <w:noProof/>
              </w:rPr>
              <w:t>6.2</w:t>
            </w:r>
            <w:r>
              <w:rPr>
                <w:rFonts w:eastAsiaTheme="minorEastAsia" w:cstheme="minorBidi"/>
                <w:b w:val="0"/>
                <w:bCs w:val="0"/>
                <w:noProof/>
                <w:kern w:val="2"/>
                <w:sz w:val="24"/>
                <w:lang w:eastAsia="fr-FR"/>
                <w14:ligatures w14:val="standardContextual"/>
              </w:rPr>
              <w:tab/>
            </w:r>
            <w:r w:rsidRPr="0076216F">
              <w:rPr>
                <w:rStyle w:val="Lienhypertexte"/>
                <w:noProof/>
              </w:rPr>
              <w:t>Coordination intersectorielle et multi-acteurs</w:t>
            </w:r>
            <w:r>
              <w:rPr>
                <w:noProof/>
                <w:webHidden/>
              </w:rPr>
              <w:tab/>
            </w:r>
            <w:r>
              <w:rPr>
                <w:noProof/>
                <w:webHidden/>
              </w:rPr>
              <w:fldChar w:fldCharType="begin"/>
            </w:r>
            <w:r>
              <w:rPr>
                <w:noProof/>
                <w:webHidden/>
              </w:rPr>
              <w:instrText xml:space="preserve"> PAGEREF _Toc227409261 \h </w:instrText>
            </w:r>
            <w:r>
              <w:rPr>
                <w:noProof/>
                <w:webHidden/>
              </w:rPr>
            </w:r>
            <w:r>
              <w:rPr>
                <w:noProof/>
                <w:webHidden/>
              </w:rPr>
              <w:fldChar w:fldCharType="separate"/>
            </w:r>
            <w:r>
              <w:rPr>
                <w:noProof/>
                <w:webHidden/>
              </w:rPr>
              <w:t>143</w:t>
            </w:r>
            <w:r>
              <w:rPr>
                <w:noProof/>
                <w:webHidden/>
              </w:rPr>
              <w:fldChar w:fldCharType="end"/>
            </w:r>
          </w:hyperlink>
        </w:p>
        <w:p w14:paraId="799F1459" w14:textId="2F51F0EA"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62" w:history="1">
            <w:r w:rsidRPr="0076216F">
              <w:rPr>
                <w:rStyle w:val="Lienhypertexte"/>
                <w:noProof/>
              </w:rPr>
              <w:t>6.3</w:t>
            </w:r>
            <w:r>
              <w:rPr>
                <w:rFonts w:eastAsiaTheme="minorEastAsia" w:cstheme="minorBidi"/>
                <w:b w:val="0"/>
                <w:bCs w:val="0"/>
                <w:noProof/>
                <w:kern w:val="2"/>
                <w:sz w:val="24"/>
                <w:lang w:eastAsia="fr-FR"/>
                <w14:ligatures w14:val="standardContextual"/>
              </w:rPr>
              <w:tab/>
            </w:r>
            <w:r w:rsidRPr="0076216F">
              <w:rPr>
                <w:rStyle w:val="Lienhypertexte"/>
                <w:noProof/>
              </w:rPr>
              <w:t>Dispositifs de suivi, de rapportage et de transparence</w:t>
            </w:r>
            <w:r>
              <w:rPr>
                <w:noProof/>
                <w:webHidden/>
              </w:rPr>
              <w:tab/>
            </w:r>
            <w:r>
              <w:rPr>
                <w:noProof/>
                <w:webHidden/>
              </w:rPr>
              <w:fldChar w:fldCharType="begin"/>
            </w:r>
            <w:r>
              <w:rPr>
                <w:noProof/>
                <w:webHidden/>
              </w:rPr>
              <w:instrText xml:space="preserve"> PAGEREF _Toc227409262 \h </w:instrText>
            </w:r>
            <w:r>
              <w:rPr>
                <w:noProof/>
                <w:webHidden/>
              </w:rPr>
            </w:r>
            <w:r>
              <w:rPr>
                <w:noProof/>
                <w:webHidden/>
              </w:rPr>
              <w:fldChar w:fldCharType="separate"/>
            </w:r>
            <w:r>
              <w:rPr>
                <w:noProof/>
                <w:webHidden/>
              </w:rPr>
              <w:t>145</w:t>
            </w:r>
            <w:r>
              <w:rPr>
                <w:noProof/>
                <w:webHidden/>
              </w:rPr>
              <w:fldChar w:fldCharType="end"/>
            </w:r>
          </w:hyperlink>
        </w:p>
        <w:p w14:paraId="66DC8C98" w14:textId="4B8F42C2"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63" w:history="1">
            <w:r w:rsidRPr="0076216F">
              <w:rPr>
                <w:rStyle w:val="Lienhypertexte"/>
                <w:noProof/>
              </w:rPr>
              <w:t>6.4</w:t>
            </w:r>
            <w:r>
              <w:rPr>
                <w:rFonts w:eastAsiaTheme="minorEastAsia" w:cstheme="minorBidi"/>
                <w:b w:val="0"/>
                <w:bCs w:val="0"/>
                <w:noProof/>
                <w:kern w:val="2"/>
                <w:sz w:val="24"/>
                <w:lang w:eastAsia="fr-FR"/>
                <w14:ligatures w14:val="standardContextual"/>
              </w:rPr>
              <w:tab/>
            </w:r>
            <w:r w:rsidRPr="0076216F">
              <w:rPr>
                <w:rStyle w:val="Lienhypertexte"/>
                <w:noProof/>
              </w:rPr>
              <w:t>Enseignements clés et implications pour la CDN 3.0</w:t>
            </w:r>
            <w:r>
              <w:rPr>
                <w:noProof/>
                <w:webHidden/>
              </w:rPr>
              <w:tab/>
            </w:r>
            <w:r>
              <w:rPr>
                <w:noProof/>
                <w:webHidden/>
              </w:rPr>
              <w:fldChar w:fldCharType="begin"/>
            </w:r>
            <w:r>
              <w:rPr>
                <w:noProof/>
                <w:webHidden/>
              </w:rPr>
              <w:instrText xml:space="preserve"> PAGEREF _Toc227409263 \h </w:instrText>
            </w:r>
            <w:r>
              <w:rPr>
                <w:noProof/>
                <w:webHidden/>
              </w:rPr>
            </w:r>
            <w:r>
              <w:rPr>
                <w:noProof/>
                <w:webHidden/>
              </w:rPr>
              <w:fldChar w:fldCharType="separate"/>
            </w:r>
            <w:r>
              <w:rPr>
                <w:noProof/>
                <w:webHidden/>
              </w:rPr>
              <w:t>146</w:t>
            </w:r>
            <w:r>
              <w:rPr>
                <w:noProof/>
                <w:webHidden/>
              </w:rPr>
              <w:fldChar w:fldCharType="end"/>
            </w:r>
          </w:hyperlink>
        </w:p>
        <w:p w14:paraId="360AA392" w14:textId="0665908D" w:rsidR="00452745" w:rsidRDefault="00452745" w:rsidP="00452745">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264" w:history="1">
            <w:r w:rsidRPr="0076216F">
              <w:rPr>
                <w:rStyle w:val="Lienhypertexte"/>
                <w:noProof/>
              </w:rPr>
              <w:t>7</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FINANCEMENT, TRANSFERT DE TECHNOLOGIES ET RENFORCEMENT DES CAPACITES</w:t>
            </w:r>
            <w:r>
              <w:rPr>
                <w:noProof/>
                <w:webHidden/>
              </w:rPr>
              <w:tab/>
            </w:r>
            <w:r>
              <w:rPr>
                <w:noProof/>
                <w:webHidden/>
              </w:rPr>
              <w:fldChar w:fldCharType="begin"/>
            </w:r>
            <w:r>
              <w:rPr>
                <w:noProof/>
                <w:webHidden/>
              </w:rPr>
              <w:instrText xml:space="preserve"> PAGEREF _Toc227409264 \h </w:instrText>
            </w:r>
            <w:r>
              <w:rPr>
                <w:noProof/>
                <w:webHidden/>
              </w:rPr>
            </w:r>
            <w:r>
              <w:rPr>
                <w:noProof/>
                <w:webHidden/>
              </w:rPr>
              <w:fldChar w:fldCharType="separate"/>
            </w:r>
            <w:r>
              <w:rPr>
                <w:noProof/>
                <w:webHidden/>
              </w:rPr>
              <w:t>147</w:t>
            </w:r>
            <w:r>
              <w:rPr>
                <w:noProof/>
                <w:webHidden/>
              </w:rPr>
              <w:fldChar w:fldCharType="end"/>
            </w:r>
          </w:hyperlink>
        </w:p>
        <w:p w14:paraId="5131F7A6" w14:textId="6DE36E18"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65" w:history="1">
            <w:r w:rsidRPr="0076216F">
              <w:rPr>
                <w:rStyle w:val="Lienhypertexte"/>
                <w:noProof/>
              </w:rPr>
              <w:t>7.1</w:t>
            </w:r>
            <w:r>
              <w:rPr>
                <w:rFonts w:eastAsiaTheme="minorEastAsia" w:cstheme="minorBidi"/>
                <w:b w:val="0"/>
                <w:bCs w:val="0"/>
                <w:noProof/>
                <w:kern w:val="2"/>
                <w:sz w:val="24"/>
                <w:lang w:eastAsia="fr-FR"/>
                <w14:ligatures w14:val="standardContextual"/>
              </w:rPr>
              <w:tab/>
            </w:r>
            <w:r w:rsidRPr="0076216F">
              <w:rPr>
                <w:rStyle w:val="Lienhypertexte"/>
                <w:noProof/>
              </w:rPr>
              <w:t>Financement climatique de la CDN 2.0</w:t>
            </w:r>
            <w:r>
              <w:rPr>
                <w:noProof/>
                <w:webHidden/>
              </w:rPr>
              <w:tab/>
            </w:r>
            <w:r>
              <w:rPr>
                <w:noProof/>
                <w:webHidden/>
              </w:rPr>
              <w:fldChar w:fldCharType="begin"/>
            </w:r>
            <w:r>
              <w:rPr>
                <w:noProof/>
                <w:webHidden/>
              </w:rPr>
              <w:instrText xml:space="preserve"> PAGEREF _Toc227409265 \h </w:instrText>
            </w:r>
            <w:r>
              <w:rPr>
                <w:noProof/>
                <w:webHidden/>
              </w:rPr>
            </w:r>
            <w:r>
              <w:rPr>
                <w:noProof/>
                <w:webHidden/>
              </w:rPr>
              <w:fldChar w:fldCharType="separate"/>
            </w:r>
            <w:r>
              <w:rPr>
                <w:noProof/>
                <w:webHidden/>
              </w:rPr>
              <w:t>147</w:t>
            </w:r>
            <w:r>
              <w:rPr>
                <w:noProof/>
                <w:webHidden/>
              </w:rPr>
              <w:fldChar w:fldCharType="end"/>
            </w:r>
          </w:hyperlink>
        </w:p>
        <w:p w14:paraId="04F66C75" w14:textId="23D78757"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66" w:history="1">
            <w:r w:rsidRPr="0076216F">
              <w:rPr>
                <w:rStyle w:val="Lienhypertexte"/>
                <w:noProof/>
              </w:rPr>
              <w:t>7.1.1</w:t>
            </w:r>
            <w:r>
              <w:rPr>
                <w:rFonts w:eastAsiaTheme="minorEastAsia" w:cstheme="minorBidi"/>
                <w:noProof/>
                <w:kern w:val="2"/>
                <w:sz w:val="24"/>
                <w:lang w:eastAsia="fr-FR"/>
                <w14:ligatures w14:val="standardContextual"/>
              </w:rPr>
              <w:tab/>
            </w:r>
            <w:r w:rsidRPr="0076216F">
              <w:rPr>
                <w:rStyle w:val="Lienhypertexte"/>
                <w:noProof/>
              </w:rPr>
              <w:t>Besoins financiers identifiés dans la CDN 2.0</w:t>
            </w:r>
            <w:r>
              <w:rPr>
                <w:noProof/>
                <w:webHidden/>
              </w:rPr>
              <w:tab/>
            </w:r>
            <w:r>
              <w:rPr>
                <w:noProof/>
                <w:webHidden/>
              </w:rPr>
              <w:fldChar w:fldCharType="begin"/>
            </w:r>
            <w:r>
              <w:rPr>
                <w:noProof/>
                <w:webHidden/>
              </w:rPr>
              <w:instrText xml:space="preserve"> PAGEREF _Toc227409266 \h </w:instrText>
            </w:r>
            <w:r>
              <w:rPr>
                <w:noProof/>
                <w:webHidden/>
              </w:rPr>
            </w:r>
            <w:r>
              <w:rPr>
                <w:noProof/>
                <w:webHidden/>
              </w:rPr>
              <w:fldChar w:fldCharType="separate"/>
            </w:r>
            <w:r>
              <w:rPr>
                <w:noProof/>
                <w:webHidden/>
              </w:rPr>
              <w:t>147</w:t>
            </w:r>
            <w:r>
              <w:rPr>
                <w:noProof/>
                <w:webHidden/>
              </w:rPr>
              <w:fldChar w:fldCharType="end"/>
            </w:r>
          </w:hyperlink>
        </w:p>
        <w:p w14:paraId="7CAB6D1D" w14:textId="42D9EE1A"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67" w:history="1">
            <w:r w:rsidRPr="0076216F">
              <w:rPr>
                <w:rStyle w:val="Lienhypertexte"/>
                <w:noProof/>
              </w:rPr>
              <w:t>7.1.2</w:t>
            </w:r>
            <w:r>
              <w:rPr>
                <w:rFonts w:eastAsiaTheme="minorEastAsia" w:cstheme="minorBidi"/>
                <w:noProof/>
                <w:kern w:val="2"/>
                <w:sz w:val="24"/>
                <w:lang w:eastAsia="fr-FR"/>
                <w14:ligatures w14:val="standardContextual"/>
              </w:rPr>
              <w:tab/>
            </w:r>
            <w:r w:rsidRPr="0076216F">
              <w:rPr>
                <w:rStyle w:val="Lienhypertexte"/>
                <w:noProof/>
              </w:rPr>
              <w:t>Sources et instruments mobilisés (2021-2025)</w:t>
            </w:r>
            <w:r>
              <w:rPr>
                <w:noProof/>
                <w:webHidden/>
              </w:rPr>
              <w:tab/>
            </w:r>
            <w:r>
              <w:rPr>
                <w:noProof/>
                <w:webHidden/>
              </w:rPr>
              <w:fldChar w:fldCharType="begin"/>
            </w:r>
            <w:r>
              <w:rPr>
                <w:noProof/>
                <w:webHidden/>
              </w:rPr>
              <w:instrText xml:space="preserve"> PAGEREF _Toc227409267 \h </w:instrText>
            </w:r>
            <w:r>
              <w:rPr>
                <w:noProof/>
                <w:webHidden/>
              </w:rPr>
            </w:r>
            <w:r>
              <w:rPr>
                <w:noProof/>
                <w:webHidden/>
              </w:rPr>
              <w:fldChar w:fldCharType="separate"/>
            </w:r>
            <w:r>
              <w:rPr>
                <w:noProof/>
                <w:webHidden/>
              </w:rPr>
              <w:t>148</w:t>
            </w:r>
            <w:r>
              <w:rPr>
                <w:noProof/>
                <w:webHidden/>
              </w:rPr>
              <w:fldChar w:fldCharType="end"/>
            </w:r>
          </w:hyperlink>
        </w:p>
        <w:p w14:paraId="5785DC9B" w14:textId="5EA136FA"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68" w:history="1">
            <w:r w:rsidRPr="0076216F">
              <w:rPr>
                <w:rStyle w:val="Lienhypertexte"/>
                <w:noProof/>
              </w:rPr>
              <w:t>7.1.3</w:t>
            </w:r>
            <w:r>
              <w:rPr>
                <w:rFonts w:eastAsiaTheme="minorEastAsia" w:cstheme="minorBidi"/>
                <w:noProof/>
                <w:kern w:val="2"/>
                <w:sz w:val="24"/>
                <w:lang w:eastAsia="fr-FR"/>
                <w14:ligatures w14:val="standardContextual"/>
              </w:rPr>
              <w:tab/>
            </w:r>
            <w:r w:rsidRPr="0076216F">
              <w:rPr>
                <w:rStyle w:val="Lienhypertexte"/>
                <w:noProof/>
              </w:rPr>
              <w:t>Appréciation de l’efficacité du financement</w:t>
            </w:r>
            <w:r>
              <w:rPr>
                <w:noProof/>
                <w:webHidden/>
              </w:rPr>
              <w:tab/>
            </w:r>
            <w:r>
              <w:rPr>
                <w:noProof/>
                <w:webHidden/>
              </w:rPr>
              <w:fldChar w:fldCharType="begin"/>
            </w:r>
            <w:r>
              <w:rPr>
                <w:noProof/>
                <w:webHidden/>
              </w:rPr>
              <w:instrText xml:space="preserve"> PAGEREF _Toc227409268 \h </w:instrText>
            </w:r>
            <w:r>
              <w:rPr>
                <w:noProof/>
                <w:webHidden/>
              </w:rPr>
            </w:r>
            <w:r>
              <w:rPr>
                <w:noProof/>
                <w:webHidden/>
              </w:rPr>
              <w:fldChar w:fldCharType="separate"/>
            </w:r>
            <w:r>
              <w:rPr>
                <w:noProof/>
                <w:webHidden/>
              </w:rPr>
              <w:t>150</w:t>
            </w:r>
            <w:r>
              <w:rPr>
                <w:noProof/>
                <w:webHidden/>
              </w:rPr>
              <w:fldChar w:fldCharType="end"/>
            </w:r>
          </w:hyperlink>
        </w:p>
        <w:p w14:paraId="456D15E0" w14:textId="122E5F01"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69" w:history="1">
            <w:r w:rsidRPr="0076216F">
              <w:rPr>
                <w:rStyle w:val="Lienhypertexte"/>
                <w:noProof/>
              </w:rPr>
              <w:t>7.2</w:t>
            </w:r>
            <w:r>
              <w:rPr>
                <w:rFonts w:eastAsiaTheme="minorEastAsia" w:cstheme="minorBidi"/>
                <w:b w:val="0"/>
                <w:bCs w:val="0"/>
                <w:noProof/>
                <w:kern w:val="2"/>
                <w:sz w:val="24"/>
                <w:lang w:eastAsia="fr-FR"/>
                <w14:ligatures w14:val="standardContextual"/>
              </w:rPr>
              <w:tab/>
            </w:r>
            <w:r w:rsidRPr="0076216F">
              <w:rPr>
                <w:rStyle w:val="Lienhypertexte"/>
                <w:noProof/>
              </w:rPr>
              <w:t>Transfert de technologies</w:t>
            </w:r>
            <w:r>
              <w:rPr>
                <w:noProof/>
                <w:webHidden/>
              </w:rPr>
              <w:tab/>
            </w:r>
            <w:r>
              <w:rPr>
                <w:noProof/>
                <w:webHidden/>
              </w:rPr>
              <w:fldChar w:fldCharType="begin"/>
            </w:r>
            <w:r>
              <w:rPr>
                <w:noProof/>
                <w:webHidden/>
              </w:rPr>
              <w:instrText xml:space="preserve"> PAGEREF _Toc227409269 \h </w:instrText>
            </w:r>
            <w:r>
              <w:rPr>
                <w:noProof/>
                <w:webHidden/>
              </w:rPr>
            </w:r>
            <w:r>
              <w:rPr>
                <w:noProof/>
                <w:webHidden/>
              </w:rPr>
              <w:fldChar w:fldCharType="separate"/>
            </w:r>
            <w:r>
              <w:rPr>
                <w:noProof/>
                <w:webHidden/>
              </w:rPr>
              <w:t>150</w:t>
            </w:r>
            <w:r>
              <w:rPr>
                <w:noProof/>
                <w:webHidden/>
              </w:rPr>
              <w:fldChar w:fldCharType="end"/>
            </w:r>
          </w:hyperlink>
        </w:p>
        <w:p w14:paraId="04ED1DFA" w14:textId="3E7EE8E7"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70" w:history="1">
            <w:r w:rsidRPr="0076216F">
              <w:rPr>
                <w:rStyle w:val="Lienhypertexte"/>
                <w:noProof/>
              </w:rPr>
              <w:t>7.2.1</w:t>
            </w:r>
            <w:r>
              <w:rPr>
                <w:rFonts w:eastAsiaTheme="minorEastAsia" w:cstheme="minorBidi"/>
                <w:noProof/>
                <w:kern w:val="2"/>
                <w:sz w:val="24"/>
                <w:lang w:eastAsia="fr-FR"/>
                <w14:ligatures w14:val="standardContextual"/>
              </w:rPr>
              <w:tab/>
            </w:r>
            <w:r w:rsidRPr="0076216F">
              <w:rPr>
                <w:rStyle w:val="Lienhypertexte"/>
                <w:noProof/>
              </w:rPr>
              <w:t>Technologies prioritaires et modalités de déploiement</w:t>
            </w:r>
            <w:r>
              <w:rPr>
                <w:noProof/>
                <w:webHidden/>
              </w:rPr>
              <w:tab/>
            </w:r>
            <w:r>
              <w:rPr>
                <w:noProof/>
                <w:webHidden/>
              </w:rPr>
              <w:fldChar w:fldCharType="begin"/>
            </w:r>
            <w:r>
              <w:rPr>
                <w:noProof/>
                <w:webHidden/>
              </w:rPr>
              <w:instrText xml:space="preserve"> PAGEREF _Toc227409270 \h </w:instrText>
            </w:r>
            <w:r>
              <w:rPr>
                <w:noProof/>
                <w:webHidden/>
              </w:rPr>
            </w:r>
            <w:r>
              <w:rPr>
                <w:noProof/>
                <w:webHidden/>
              </w:rPr>
              <w:fldChar w:fldCharType="separate"/>
            </w:r>
            <w:r>
              <w:rPr>
                <w:noProof/>
                <w:webHidden/>
              </w:rPr>
              <w:t>150</w:t>
            </w:r>
            <w:r>
              <w:rPr>
                <w:noProof/>
                <w:webHidden/>
              </w:rPr>
              <w:fldChar w:fldCharType="end"/>
            </w:r>
          </w:hyperlink>
        </w:p>
        <w:p w14:paraId="17A3AD01" w14:textId="6057BA28"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71" w:history="1">
            <w:r w:rsidRPr="0076216F">
              <w:rPr>
                <w:rStyle w:val="Lienhypertexte"/>
                <w:noProof/>
              </w:rPr>
              <w:t>7.2.2</w:t>
            </w:r>
            <w:r>
              <w:rPr>
                <w:rFonts w:eastAsiaTheme="minorEastAsia" w:cstheme="minorBidi"/>
                <w:noProof/>
                <w:kern w:val="2"/>
                <w:sz w:val="24"/>
                <w:lang w:eastAsia="fr-FR"/>
                <w14:ligatures w14:val="standardContextual"/>
              </w:rPr>
              <w:tab/>
            </w:r>
            <w:r w:rsidRPr="0076216F">
              <w:rPr>
                <w:rStyle w:val="Lienhypertexte"/>
                <w:noProof/>
              </w:rPr>
              <w:t>Limites observées et opportunités pour la CDN 3.0</w:t>
            </w:r>
            <w:r>
              <w:rPr>
                <w:noProof/>
                <w:webHidden/>
              </w:rPr>
              <w:tab/>
            </w:r>
            <w:r>
              <w:rPr>
                <w:noProof/>
                <w:webHidden/>
              </w:rPr>
              <w:fldChar w:fldCharType="begin"/>
            </w:r>
            <w:r>
              <w:rPr>
                <w:noProof/>
                <w:webHidden/>
              </w:rPr>
              <w:instrText xml:space="preserve"> PAGEREF _Toc227409271 \h </w:instrText>
            </w:r>
            <w:r>
              <w:rPr>
                <w:noProof/>
                <w:webHidden/>
              </w:rPr>
            </w:r>
            <w:r>
              <w:rPr>
                <w:noProof/>
                <w:webHidden/>
              </w:rPr>
              <w:fldChar w:fldCharType="separate"/>
            </w:r>
            <w:r>
              <w:rPr>
                <w:noProof/>
                <w:webHidden/>
              </w:rPr>
              <w:t>151</w:t>
            </w:r>
            <w:r>
              <w:rPr>
                <w:noProof/>
                <w:webHidden/>
              </w:rPr>
              <w:fldChar w:fldCharType="end"/>
            </w:r>
          </w:hyperlink>
        </w:p>
        <w:p w14:paraId="7D30C724" w14:textId="70B17C94" w:rsidR="00452745" w:rsidRDefault="00452745" w:rsidP="00452745">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72" w:history="1">
            <w:r w:rsidRPr="0076216F">
              <w:rPr>
                <w:rStyle w:val="Lienhypertexte"/>
                <w:noProof/>
              </w:rPr>
              <w:t>7.3</w:t>
            </w:r>
            <w:r>
              <w:rPr>
                <w:rFonts w:eastAsiaTheme="minorEastAsia" w:cstheme="minorBidi"/>
                <w:b w:val="0"/>
                <w:bCs w:val="0"/>
                <w:noProof/>
                <w:kern w:val="2"/>
                <w:sz w:val="24"/>
                <w:lang w:eastAsia="fr-FR"/>
                <w14:ligatures w14:val="standardContextual"/>
              </w:rPr>
              <w:tab/>
            </w:r>
            <w:r w:rsidRPr="0076216F">
              <w:rPr>
                <w:rStyle w:val="Lienhypertexte"/>
                <w:noProof/>
              </w:rPr>
              <w:t>Renforcement des capacités</w:t>
            </w:r>
            <w:r>
              <w:rPr>
                <w:noProof/>
                <w:webHidden/>
              </w:rPr>
              <w:tab/>
            </w:r>
            <w:r>
              <w:rPr>
                <w:noProof/>
                <w:webHidden/>
              </w:rPr>
              <w:fldChar w:fldCharType="begin"/>
            </w:r>
            <w:r>
              <w:rPr>
                <w:noProof/>
                <w:webHidden/>
              </w:rPr>
              <w:instrText xml:space="preserve"> PAGEREF _Toc227409272 \h </w:instrText>
            </w:r>
            <w:r>
              <w:rPr>
                <w:noProof/>
                <w:webHidden/>
              </w:rPr>
            </w:r>
            <w:r>
              <w:rPr>
                <w:noProof/>
                <w:webHidden/>
              </w:rPr>
              <w:fldChar w:fldCharType="separate"/>
            </w:r>
            <w:r>
              <w:rPr>
                <w:noProof/>
                <w:webHidden/>
              </w:rPr>
              <w:t>152</w:t>
            </w:r>
            <w:r>
              <w:rPr>
                <w:noProof/>
                <w:webHidden/>
              </w:rPr>
              <w:fldChar w:fldCharType="end"/>
            </w:r>
          </w:hyperlink>
        </w:p>
        <w:p w14:paraId="5354B0BB" w14:textId="3848885C" w:rsidR="00452745" w:rsidRDefault="00452745">
          <w:pPr>
            <w:pStyle w:val="TM2"/>
            <w:tabs>
              <w:tab w:val="left" w:pos="1100"/>
              <w:tab w:val="right" w:leader="dot" w:pos="9394"/>
            </w:tabs>
            <w:rPr>
              <w:rFonts w:eastAsiaTheme="minorEastAsia" w:cstheme="minorBidi"/>
              <w:b w:val="0"/>
              <w:bCs w:val="0"/>
              <w:noProof/>
              <w:kern w:val="2"/>
              <w:sz w:val="24"/>
              <w:lang w:eastAsia="fr-FR"/>
              <w14:ligatures w14:val="standardContextual"/>
            </w:rPr>
          </w:pPr>
          <w:hyperlink w:anchor="_Toc227409273" w:history="1">
            <w:r w:rsidRPr="0076216F">
              <w:rPr>
                <w:rStyle w:val="Lienhypertexte"/>
                <w:noProof/>
              </w:rPr>
              <w:t>7.4</w:t>
            </w:r>
            <w:r>
              <w:rPr>
                <w:rFonts w:eastAsiaTheme="minorEastAsia" w:cstheme="minorBidi"/>
                <w:b w:val="0"/>
                <w:bCs w:val="0"/>
                <w:noProof/>
                <w:kern w:val="2"/>
                <w:sz w:val="24"/>
                <w:lang w:eastAsia="fr-FR"/>
                <w14:ligatures w14:val="standardContextual"/>
              </w:rPr>
              <w:tab/>
            </w:r>
            <w:r w:rsidRPr="0076216F">
              <w:rPr>
                <w:rStyle w:val="Lienhypertexte"/>
                <w:noProof/>
              </w:rPr>
              <w:t>Enseignements clés et implications pour la CDN 3.0</w:t>
            </w:r>
            <w:r>
              <w:rPr>
                <w:noProof/>
                <w:webHidden/>
              </w:rPr>
              <w:tab/>
            </w:r>
            <w:r>
              <w:rPr>
                <w:noProof/>
                <w:webHidden/>
              </w:rPr>
              <w:fldChar w:fldCharType="begin"/>
            </w:r>
            <w:r>
              <w:rPr>
                <w:noProof/>
                <w:webHidden/>
              </w:rPr>
              <w:instrText xml:space="preserve"> PAGEREF _Toc227409273 \h </w:instrText>
            </w:r>
            <w:r>
              <w:rPr>
                <w:noProof/>
                <w:webHidden/>
              </w:rPr>
            </w:r>
            <w:r>
              <w:rPr>
                <w:noProof/>
                <w:webHidden/>
              </w:rPr>
              <w:fldChar w:fldCharType="separate"/>
            </w:r>
            <w:r>
              <w:rPr>
                <w:noProof/>
                <w:webHidden/>
              </w:rPr>
              <w:t>152</w:t>
            </w:r>
            <w:r>
              <w:rPr>
                <w:noProof/>
                <w:webHidden/>
              </w:rPr>
              <w:fldChar w:fldCharType="end"/>
            </w:r>
          </w:hyperlink>
        </w:p>
        <w:p w14:paraId="730CCB20" w14:textId="1D597AA0" w:rsidR="00452745" w:rsidRDefault="00452745" w:rsidP="00416AC3">
          <w:pPr>
            <w:pStyle w:val="TM1"/>
            <w:tabs>
              <w:tab w:val="left" w:pos="391"/>
              <w:tab w:val="right" w:leader="dot" w:pos="9394"/>
            </w:tabs>
            <w:spacing w:before="0"/>
            <w:rPr>
              <w:rFonts w:asciiTheme="minorHAnsi" w:eastAsiaTheme="minorEastAsia" w:hAnsiTheme="minorHAnsi" w:cstheme="minorBidi"/>
              <w:b w:val="0"/>
              <w:bCs w:val="0"/>
              <w:caps w:val="0"/>
              <w:noProof/>
              <w:kern w:val="2"/>
              <w:szCs w:val="24"/>
              <w:lang w:eastAsia="fr-FR"/>
              <w14:ligatures w14:val="standardContextual"/>
            </w:rPr>
          </w:pPr>
          <w:hyperlink w:anchor="_Toc227409274" w:history="1">
            <w:r w:rsidRPr="0076216F">
              <w:rPr>
                <w:rStyle w:val="Lienhypertexte"/>
                <w:noProof/>
              </w:rPr>
              <w:t>8</w:t>
            </w:r>
            <w:r>
              <w:rPr>
                <w:rFonts w:asciiTheme="minorHAnsi" w:eastAsiaTheme="minorEastAsia" w:hAnsiTheme="minorHAnsi" w:cstheme="minorBidi"/>
                <w:b w:val="0"/>
                <w:bCs w:val="0"/>
                <w:caps w:val="0"/>
                <w:noProof/>
                <w:kern w:val="2"/>
                <w:szCs w:val="24"/>
                <w:lang w:eastAsia="fr-FR"/>
                <w14:ligatures w14:val="standardContextual"/>
              </w:rPr>
              <w:tab/>
            </w:r>
            <w:r w:rsidRPr="0076216F">
              <w:rPr>
                <w:rStyle w:val="Lienhypertexte"/>
                <w:noProof/>
              </w:rPr>
              <w:t>SYNTHESE DES LACUNES, OPPORTUNITES ET PRIORITES DE RELEVEMENT DE L’AMBITION</w:t>
            </w:r>
            <w:r>
              <w:rPr>
                <w:noProof/>
                <w:webHidden/>
              </w:rPr>
              <w:tab/>
            </w:r>
            <w:r>
              <w:rPr>
                <w:noProof/>
                <w:webHidden/>
              </w:rPr>
              <w:fldChar w:fldCharType="begin"/>
            </w:r>
            <w:r>
              <w:rPr>
                <w:noProof/>
                <w:webHidden/>
              </w:rPr>
              <w:instrText xml:space="preserve"> PAGEREF _Toc227409274 \h </w:instrText>
            </w:r>
            <w:r>
              <w:rPr>
                <w:noProof/>
                <w:webHidden/>
              </w:rPr>
            </w:r>
            <w:r>
              <w:rPr>
                <w:noProof/>
                <w:webHidden/>
              </w:rPr>
              <w:fldChar w:fldCharType="separate"/>
            </w:r>
            <w:r>
              <w:rPr>
                <w:noProof/>
                <w:webHidden/>
              </w:rPr>
              <w:t>153</w:t>
            </w:r>
            <w:r>
              <w:rPr>
                <w:noProof/>
                <w:webHidden/>
              </w:rPr>
              <w:fldChar w:fldCharType="end"/>
            </w:r>
          </w:hyperlink>
        </w:p>
        <w:p w14:paraId="4CD9789F" w14:textId="0D4BBC85" w:rsidR="00452745" w:rsidRDefault="00452745" w:rsidP="00416AC3">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75" w:history="1">
            <w:r w:rsidRPr="0076216F">
              <w:rPr>
                <w:rStyle w:val="Lienhypertexte"/>
                <w:noProof/>
              </w:rPr>
              <w:t>8.1</w:t>
            </w:r>
            <w:r>
              <w:rPr>
                <w:rFonts w:eastAsiaTheme="minorEastAsia" w:cstheme="minorBidi"/>
                <w:b w:val="0"/>
                <w:bCs w:val="0"/>
                <w:noProof/>
                <w:kern w:val="2"/>
                <w:sz w:val="24"/>
                <w:lang w:eastAsia="fr-FR"/>
                <w14:ligatures w14:val="standardContextual"/>
              </w:rPr>
              <w:tab/>
            </w:r>
            <w:r w:rsidRPr="0076216F">
              <w:rPr>
                <w:rStyle w:val="Lienhypertexte"/>
                <w:noProof/>
              </w:rPr>
              <w:t>Principales lacunes de la CDN 2.0</w:t>
            </w:r>
            <w:r>
              <w:rPr>
                <w:noProof/>
                <w:webHidden/>
              </w:rPr>
              <w:tab/>
            </w:r>
            <w:r>
              <w:rPr>
                <w:noProof/>
                <w:webHidden/>
              </w:rPr>
              <w:fldChar w:fldCharType="begin"/>
            </w:r>
            <w:r>
              <w:rPr>
                <w:noProof/>
                <w:webHidden/>
              </w:rPr>
              <w:instrText xml:space="preserve"> PAGEREF _Toc227409275 \h </w:instrText>
            </w:r>
            <w:r>
              <w:rPr>
                <w:noProof/>
                <w:webHidden/>
              </w:rPr>
            </w:r>
            <w:r>
              <w:rPr>
                <w:noProof/>
                <w:webHidden/>
              </w:rPr>
              <w:fldChar w:fldCharType="separate"/>
            </w:r>
            <w:r>
              <w:rPr>
                <w:noProof/>
                <w:webHidden/>
              </w:rPr>
              <w:t>153</w:t>
            </w:r>
            <w:r>
              <w:rPr>
                <w:noProof/>
                <w:webHidden/>
              </w:rPr>
              <w:fldChar w:fldCharType="end"/>
            </w:r>
          </w:hyperlink>
        </w:p>
        <w:p w14:paraId="4DF5381D" w14:textId="6E3C5EC0"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76" w:history="1">
            <w:r w:rsidRPr="0076216F">
              <w:rPr>
                <w:rStyle w:val="Lienhypertexte"/>
                <w:noProof/>
              </w:rPr>
              <w:t>8.1.1</w:t>
            </w:r>
            <w:r>
              <w:rPr>
                <w:rFonts w:eastAsiaTheme="minorEastAsia" w:cstheme="minorBidi"/>
                <w:noProof/>
                <w:kern w:val="2"/>
                <w:sz w:val="24"/>
                <w:lang w:eastAsia="fr-FR"/>
                <w14:ligatures w14:val="standardContextual"/>
              </w:rPr>
              <w:tab/>
            </w:r>
            <w:r w:rsidRPr="0076216F">
              <w:rPr>
                <w:rStyle w:val="Lienhypertexte"/>
                <w:noProof/>
              </w:rPr>
              <w:t>Lacunes de structuration du portefeuille</w:t>
            </w:r>
            <w:r>
              <w:rPr>
                <w:noProof/>
                <w:webHidden/>
              </w:rPr>
              <w:tab/>
            </w:r>
            <w:r>
              <w:rPr>
                <w:noProof/>
                <w:webHidden/>
              </w:rPr>
              <w:fldChar w:fldCharType="begin"/>
            </w:r>
            <w:r>
              <w:rPr>
                <w:noProof/>
                <w:webHidden/>
              </w:rPr>
              <w:instrText xml:space="preserve"> PAGEREF _Toc227409276 \h </w:instrText>
            </w:r>
            <w:r>
              <w:rPr>
                <w:noProof/>
                <w:webHidden/>
              </w:rPr>
            </w:r>
            <w:r>
              <w:rPr>
                <w:noProof/>
                <w:webHidden/>
              </w:rPr>
              <w:fldChar w:fldCharType="separate"/>
            </w:r>
            <w:r>
              <w:rPr>
                <w:noProof/>
                <w:webHidden/>
              </w:rPr>
              <w:t>153</w:t>
            </w:r>
            <w:r>
              <w:rPr>
                <w:noProof/>
                <w:webHidden/>
              </w:rPr>
              <w:fldChar w:fldCharType="end"/>
            </w:r>
          </w:hyperlink>
        </w:p>
        <w:p w14:paraId="53768DE5" w14:textId="698DCDAB"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77" w:history="1">
            <w:r w:rsidRPr="0076216F">
              <w:rPr>
                <w:rStyle w:val="Lienhypertexte"/>
                <w:noProof/>
              </w:rPr>
              <w:t>8.1.2</w:t>
            </w:r>
            <w:r>
              <w:rPr>
                <w:rFonts w:eastAsiaTheme="minorEastAsia" w:cstheme="minorBidi"/>
                <w:noProof/>
                <w:kern w:val="2"/>
                <w:sz w:val="24"/>
                <w:lang w:eastAsia="fr-FR"/>
                <w14:ligatures w14:val="standardContextual"/>
              </w:rPr>
              <w:tab/>
            </w:r>
            <w:r w:rsidRPr="0076216F">
              <w:rPr>
                <w:rStyle w:val="Lienhypertexte"/>
                <w:noProof/>
              </w:rPr>
              <w:t>Lacunes de mise en œuvre sectorielle</w:t>
            </w:r>
            <w:r>
              <w:rPr>
                <w:noProof/>
                <w:webHidden/>
              </w:rPr>
              <w:tab/>
            </w:r>
            <w:r>
              <w:rPr>
                <w:noProof/>
                <w:webHidden/>
              </w:rPr>
              <w:fldChar w:fldCharType="begin"/>
            </w:r>
            <w:r>
              <w:rPr>
                <w:noProof/>
                <w:webHidden/>
              </w:rPr>
              <w:instrText xml:space="preserve"> PAGEREF _Toc227409277 \h </w:instrText>
            </w:r>
            <w:r>
              <w:rPr>
                <w:noProof/>
                <w:webHidden/>
              </w:rPr>
            </w:r>
            <w:r>
              <w:rPr>
                <w:noProof/>
                <w:webHidden/>
              </w:rPr>
              <w:fldChar w:fldCharType="separate"/>
            </w:r>
            <w:r>
              <w:rPr>
                <w:noProof/>
                <w:webHidden/>
              </w:rPr>
              <w:t>153</w:t>
            </w:r>
            <w:r>
              <w:rPr>
                <w:noProof/>
                <w:webHidden/>
              </w:rPr>
              <w:fldChar w:fldCharType="end"/>
            </w:r>
          </w:hyperlink>
        </w:p>
        <w:p w14:paraId="062E7079" w14:textId="369C01D1"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78" w:history="1">
            <w:r w:rsidRPr="0076216F">
              <w:rPr>
                <w:rStyle w:val="Lienhypertexte"/>
                <w:noProof/>
              </w:rPr>
              <w:t>8.1.3</w:t>
            </w:r>
            <w:r>
              <w:rPr>
                <w:rFonts w:eastAsiaTheme="minorEastAsia" w:cstheme="minorBidi"/>
                <w:noProof/>
                <w:kern w:val="2"/>
                <w:sz w:val="24"/>
                <w:lang w:eastAsia="fr-FR"/>
                <w14:ligatures w14:val="standardContextual"/>
              </w:rPr>
              <w:tab/>
            </w:r>
            <w:r w:rsidRPr="0076216F">
              <w:rPr>
                <w:rStyle w:val="Lienhypertexte"/>
                <w:noProof/>
              </w:rPr>
              <w:t>Lacunes méthodologiques et de données</w:t>
            </w:r>
            <w:r>
              <w:rPr>
                <w:noProof/>
                <w:webHidden/>
              </w:rPr>
              <w:tab/>
            </w:r>
            <w:r>
              <w:rPr>
                <w:noProof/>
                <w:webHidden/>
              </w:rPr>
              <w:fldChar w:fldCharType="begin"/>
            </w:r>
            <w:r>
              <w:rPr>
                <w:noProof/>
                <w:webHidden/>
              </w:rPr>
              <w:instrText xml:space="preserve"> PAGEREF _Toc227409278 \h </w:instrText>
            </w:r>
            <w:r>
              <w:rPr>
                <w:noProof/>
                <w:webHidden/>
              </w:rPr>
            </w:r>
            <w:r>
              <w:rPr>
                <w:noProof/>
                <w:webHidden/>
              </w:rPr>
              <w:fldChar w:fldCharType="separate"/>
            </w:r>
            <w:r>
              <w:rPr>
                <w:noProof/>
                <w:webHidden/>
              </w:rPr>
              <w:t>154</w:t>
            </w:r>
            <w:r>
              <w:rPr>
                <w:noProof/>
                <w:webHidden/>
              </w:rPr>
              <w:fldChar w:fldCharType="end"/>
            </w:r>
          </w:hyperlink>
        </w:p>
        <w:p w14:paraId="3E9D831C" w14:textId="5580FE9F"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79" w:history="1">
            <w:r w:rsidRPr="0076216F">
              <w:rPr>
                <w:rStyle w:val="Lienhypertexte"/>
                <w:noProof/>
              </w:rPr>
              <w:t>8.1.4</w:t>
            </w:r>
            <w:r>
              <w:rPr>
                <w:rFonts w:eastAsiaTheme="minorEastAsia" w:cstheme="minorBidi"/>
                <w:noProof/>
                <w:kern w:val="2"/>
                <w:sz w:val="24"/>
                <w:lang w:eastAsia="fr-FR"/>
                <w14:ligatures w14:val="standardContextual"/>
              </w:rPr>
              <w:tab/>
            </w:r>
            <w:r w:rsidRPr="0076216F">
              <w:rPr>
                <w:rStyle w:val="Lienhypertexte"/>
                <w:noProof/>
              </w:rPr>
              <w:t>Lacunes de financement</w:t>
            </w:r>
            <w:r>
              <w:rPr>
                <w:noProof/>
                <w:webHidden/>
              </w:rPr>
              <w:tab/>
            </w:r>
            <w:r>
              <w:rPr>
                <w:noProof/>
                <w:webHidden/>
              </w:rPr>
              <w:fldChar w:fldCharType="begin"/>
            </w:r>
            <w:r>
              <w:rPr>
                <w:noProof/>
                <w:webHidden/>
              </w:rPr>
              <w:instrText xml:space="preserve"> PAGEREF _Toc227409279 \h </w:instrText>
            </w:r>
            <w:r>
              <w:rPr>
                <w:noProof/>
                <w:webHidden/>
              </w:rPr>
            </w:r>
            <w:r>
              <w:rPr>
                <w:noProof/>
                <w:webHidden/>
              </w:rPr>
              <w:fldChar w:fldCharType="separate"/>
            </w:r>
            <w:r>
              <w:rPr>
                <w:noProof/>
                <w:webHidden/>
              </w:rPr>
              <w:t>154</w:t>
            </w:r>
            <w:r>
              <w:rPr>
                <w:noProof/>
                <w:webHidden/>
              </w:rPr>
              <w:fldChar w:fldCharType="end"/>
            </w:r>
          </w:hyperlink>
        </w:p>
        <w:p w14:paraId="3BBBA901" w14:textId="4BC96BE6"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0" w:history="1">
            <w:r w:rsidRPr="0076216F">
              <w:rPr>
                <w:rStyle w:val="Lienhypertexte"/>
                <w:noProof/>
              </w:rPr>
              <w:t>8.1.5</w:t>
            </w:r>
            <w:r>
              <w:rPr>
                <w:rFonts w:eastAsiaTheme="minorEastAsia" w:cstheme="minorBidi"/>
                <w:noProof/>
                <w:kern w:val="2"/>
                <w:sz w:val="24"/>
                <w:lang w:eastAsia="fr-FR"/>
                <w14:ligatures w14:val="standardContextual"/>
              </w:rPr>
              <w:tab/>
            </w:r>
            <w:r w:rsidRPr="0076216F">
              <w:rPr>
                <w:rStyle w:val="Lienhypertexte"/>
                <w:noProof/>
              </w:rPr>
              <w:t>Lacunes en matière de genre et d'inclusion sociale</w:t>
            </w:r>
            <w:r>
              <w:rPr>
                <w:noProof/>
                <w:webHidden/>
              </w:rPr>
              <w:tab/>
            </w:r>
            <w:r>
              <w:rPr>
                <w:noProof/>
                <w:webHidden/>
              </w:rPr>
              <w:fldChar w:fldCharType="begin"/>
            </w:r>
            <w:r>
              <w:rPr>
                <w:noProof/>
                <w:webHidden/>
              </w:rPr>
              <w:instrText xml:space="preserve"> PAGEREF _Toc227409280 \h </w:instrText>
            </w:r>
            <w:r>
              <w:rPr>
                <w:noProof/>
                <w:webHidden/>
              </w:rPr>
            </w:r>
            <w:r>
              <w:rPr>
                <w:noProof/>
                <w:webHidden/>
              </w:rPr>
              <w:fldChar w:fldCharType="separate"/>
            </w:r>
            <w:r>
              <w:rPr>
                <w:noProof/>
                <w:webHidden/>
              </w:rPr>
              <w:t>155</w:t>
            </w:r>
            <w:r>
              <w:rPr>
                <w:noProof/>
                <w:webHidden/>
              </w:rPr>
              <w:fldChar w:fldCharType="end"/>
            </w:r>
          </w:hyperlink>
        </w:p>
        <w:p w14:paraId="294F716B" w14:textId="0A5F90E9" w:rsidR="00452745" w:rsidRDefault="00452745" w:rsidP="00416AC3">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81" w:history="1">
            <w:r w:rsidRPr="0076216F">
              <w:rPr>
                <w:rStyle w:val="Lienhypertexte"/>
                <w:noProof/>
              </w:rPr>
              <w:t>8.2</w:t>
            </w:r>
            <w:r>
              <w:rPr>
                <w:rFonts w:eastAsiaTheme="minorEastAsia" w:cstheme="minorBidi"/>
                <w:b w:val="0"/>
                <w:bCs w:val="0"/>
                <w:noProof/>
                <w:kern w:val="2"/>
                <w:sz w:val="24"/>
                <w:lang w:eastAsia="fr-FR"/>
                <w14:ligatures w14:val="standardContextual"/>
              </w:rPr>
              <w:tab/>
            </w:r>
            <w:r w:rsidRPr="0076216F">
              <w:rPr>
                <w:rStyle w:val="Lienhypertexte"/>
                <w:noProof/>
              </w:rPr>
              <w:t>Analyse SWOT de la mise en œuvre de la CDN 2.0</w:t>
            </w:r>
            <w:r>
              <w:rPr>
                <w:noProof/>
                <w:webHidden/>
              </w:rPr>
              <w:tab/>
            </w:r>
            <w:r>
              <w:rPr>
                <w:noProof/>
                <w:webHidden/>
              </w:rPr>
              <w:fldChar w:fldCharType="begin"/>
            </w:r>
            <w:r>
              <w:rPr>
                <w:noProof/>
                <w:webHidden/>
              </w:rPr>
              <w:instrText xml:space="preserve"> PAGEREF _Toc227409281 \h </w:instrText>
            </w:r>
            <w:r>
              <w:rPr>
                <w:noProof/>
                <w:webHidden/>
              </w:rPr>
            </w:r>
            <w:r>
              <w:rPr>
                <w:noProof/>
                <w:webHidden/>
              </w:rPr>
              <w:fldChar w:fldCharType="separate"/>
            </w:r>
            <w:r>
              <w:rPr>
                <w:noProof/>
                <w:webHidden/>
              </w:rPr>
              <w:t>155</w:t>
            </w:r>
            <w:r>
              <w:rPr>
                <w:noProof/>
                <w:webHidden/>
              </w:rPr>
              <w:fldChar w:fldCharType="end"/>
            </w:r>
          </w:hyperlink>
        </w:p>
        <w:p w14:paraId="67BED87B" w14:textId="3182B1E8"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2" w:history="1">
            <w:r w:rsidRPr="0076216F">
              <w:rPr>
                <w:rStyle w:val="Lienhypertexte"/>
                <w:rFonts w:eastAsia="Times New Roman"/>
                <w:noProof/>
              </w:rPr>
              <w:t>8.2.1</w:t>
            </w:r>
            <w:r>
              <w:rPr>
                <w:rFonts w:eastAsiaTheme="minorEastAsia" w:cstheme="minorBidi"/>
                <w:noProof/>
                <w:kern w:val="2"/>
                <w:sz w:val="24"/>
                <w:lang w:eastAsia="fr-FR"/>
                <w14:ligatures w14:val="standardContextual"/>
              </w:rPr>
              <w:tab/>
            </w:r>
            <w:r w:rsidRPr="0076216F">
              <w:rPr>
                <w:rStyle w:val="Lienhypertexte"/>
                <w:rFonts w:eastAsia="Times New Roman"/>
                <w:noProof/>
              </w:rPr>
              <w:t>Matrice SWOT</w:t>
            </w:r>
            <w:r>
              <w:rPr>
                <w:noProof/>
                <w:webHidden/>
              </w:rPr>
              <w:tab/>
            </w:r>
            <w:r>
              <w:rPr>
                <w:noProof/>
                <w:webHidden/>
              </w:rPr>
              <w:fldChar w:fldCharType="begin"/>
            </w:r>
            <w:r>
              <w:rPr>
                <w:noProof/>
                <w:webHidden/>
              </w:rPr>
              <w:instrText xml:space="preserve"> PAGEREF _Toc227409282 \h </w:instrText>
            </w:r>
            <w:r>
              <w:rPr>
                <w:noProof/>
                <w:webHidden/>
              </w:rPr>
            </w:r>
            <w:r>
              <w:rPr>
                <w:noProof/>
                <w:webHidden/>
              </w:rPr>
              <w:fldChar w:fldCharType="separate"/>
            </w:r>
            <w:r>
              <w:rPr>
                <w:noProof/>
                <w:webHidden/>
              </w:rPr>
              <w:t>155</w:t>
            </w:r>
            <w:r>
              <w:rPr>
                <w:noProof/>
                <w:webHidden/>
              </w:rPr>
              <w:fldChar w:fldCharType="end"/>
            </w:r>
          </w:hyperlink>
        </w:p>
        <w:p w14:paraId="1F83D2E2" w14:textId="75729495"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3" w:history="1">
            <w:r w:rsidRPr="0076216F">
              <w:rPr>
                <w:rStyle w:val="Lienhypertexte"/>
                <w:rFonts w:eastAsia="Times New Roman"/>
                <w:noProof/>
              </w:rPr>
              <w:t>8.2.2</w:t>
            </w:r>
            <w:r>
              <w:rPr>
                <w:rFonts w:eastAsiaTheme="minorEastAsia" w:cstheme="minorBidi"/>
                <w:noProof/>
                <w:kern w:val="2"/>
                <w:sz w:val="24"/>
                <w:lang w:eastAsia="fr-FR"/>
                <w14:ligatures w14:val="standardContextual"/>
              </w:rPr>
              <w:tab/>
            </w:r>
            <w:r w:rsidRPr="0076216F">
              <w:rPr>
                <w:rStyle w:val="Lienhypertexte"/>
                <w:rFonts w:eastAsia="Times New Roman"/>
                <w:noProof/>
              </w:rPr>
              <w:t>Lecture croisée et enseignements stratégiques</w:t>
            </w:r>
            <w:r>
              <w:rPr>
                <w:noProof/>
                <w:webHidden/>
              </w:rPr>
              <w:tab/>
            </w:r>
            <w:r>
              <w:rPr>
                <w:noProof/>
                <w:webHidden/>
              </w:rPr>
              <w:fldChar w:fldCharType="begin"/>
            </w:r>
            <w:r>
              <w:rPr>
                <w:noProof/>
                <w:webHidden/>
              </w:rPr>
              <w:instrText xml:space="preserve"> PAGEREF _Toc227409283 \h </w:instrText>
            </w:r>
            <w:r>
              <w:rPr>
                <w:noProof/>
                <w:webHidden/>
              </w:rPr>
            </w:r>
            <w:r>
              <w:rPr>
                <w:noProof/>
                <w:webHidden/>
              </w:rPr>
              <w:fldChar w:fldCharType="separate"/>
            </w:r>
            <w:r>
              <w:rPr>
                <w:noProof/>
                <w:webHidden/>
              </w:rPr>
              <w:t>157</w:t>
            </w:r>
            <w:r>
              <w:rPr>
                <w:noProof/>
                <w:webHidden/>
              </w:rPr>
              <w:fldChar w:fldCharType="end"/>
            </w:r>
          </w:hyperlink>
        </w:p>
        <w:p w14:paraId="1F3DE6AB" w14:textId="6C76AB18"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4" w:history="1">
            <w:r w:rsidRPr="0076216F">
              <w:rPr>
                <w:rStyle w:val="Lienhypertexte"/>
                <w:rFonts w:eastAsia="Times New Roman"/>
                <w:noProof/>
              </w:rPr>
              <w:t>8.2.3</w:t>
            </w:r>
            <w:r>
              <w:rPr>
                <w:rFonts w:eastAsiaTheme="minorEastAsia" w:cstheme="minorBidi"/>
                <w:noProof/>
                <w:kern w:val="2"/>
                <w:sz w:val="24"/>
                <w:lang w:eastAsia="fr-FR"/>
                <w14:ligatures w14:val="standardContextual"/>
              </w:rPr>
              <w:tab/>
            </w:r>
            <w:r w:rsidRPr="0076216F">
              <w:rPr>
                <w:rStyle w:val="Lienhypertexte"/>
                <w:rFonts w:eastAsia="Times New Roman"/>
                <w:noProof/>
              </w:rPr>
              <w:t>Recommandations issues de l'analyse SWOT</w:t>
            </w:r>
            <w:r>
              <w:rPr>
                <w:noProof/>
                <w:webHidden/>
              </w:rPr>
              <w:tab/>
            </w:r>
            <w:r>
              <w:rPr>
                <w:noProof/>
                <w:webHidden/>
              </w:rPr>
              <w:fldChar w:fldCharType="begin"/>
            </w:r>
            <w:r>
              <w:rPr>
                <w:noProof/>
                <w:webHidden/>
              </w:rPr>
              <w:instrText xml:space="preserve"> PAGEREF _Toc227409284 \h </w:instrText>
            </w:r>
            <w:r>
              <w:rPr>
                <w:noProof/>
                <w:webHidden/>
              </w:rPr>
            </w:r>
            <w:r>
              <w:rPr>
                <w:noProof/>
                <w:webHidden/>
              </w:rPr>
              <w:fldChar w:fldCharType="separate"/>
            </w:r>
            <w:r>
              <w:rPr>
                <w:noProof/>
                <w:webHidden/>
              </w:rPr>
              <w:t>157</w:t>
            </w:r>
            <w:r>
              <w:rPr>
                <w:noProof/>
                <w:webHidden/>
              </w:rPr>
              <w:fldChar w:fldCharType="end"/>
            </w:r>
          </w:hyperlink>
        </w:p>
        <w:p w14:paraId="24C6FB4D" w14:textId="3E1C2DF9" w:rsidR="00452745" w:rsidRDefault="00452745" w:rsidP="00416AC3">
          <w:pPr>
            <w:pStyle w:val="TM2"/>
            <w:tabs>
              <w:tab w:val="left" w:pos="1100"/>
              <w:tab w:val="right" w:leader="dot" w:pos="9394"/>
            </w:tabs>
            <w:spacing w:before="0"/>
            <w:rPr>
              <w:rFonts w:eastAsiaTheme="minorEastAsia" w:cstheme="minorBidi"/>
              <w:b w:val="0"/>
              <w:bCs w:val="0"/>
              <w:noProof/>
              <w:kern w:val="2"/>
              <w:sz w:val="24"/>
              <w:lang w:eastAsia="fr-FR"/>
              <w14:ligatures w14:val="standardContextual"/>
            </w:rPr>
          </w:pPr>
          <w:hyperlink w:anchor="_Toc227409285" w:history="1">
            <w:r w:rsidRPr="0076216F">
              <w:rPr>
                <w:rStyle w:val="Lienhypertexte"/>
                <w:rFonts w:eastAsia="Times New Roman"/>
                <w:noProof/>
              </w:rPr>
              <w:t>8.3</w:t>
            </w:r>
            <w:r>
              <w:rPr>
                <w:rFonts w:eastAsiaTheme="minorEastAsia" w:cstheme="minorBidi"/>
                <w:b w:val="0"/>
                <w:bCs w:val="0"/>
                <w:noProof/>
                <w:kern w:val="2"/>
                <w:sz w:val="24"/>
                <w:lang w:eastAsia="fr-FR"/>
                <w14:ligatures w14:val="standardContextual"/>
              </w:rPr>
              <w:tab/>
            </w:r>
            <w:r w:rsidRPr="0076216F">
              <w:rPr>
                <w:rStyle w:val="Lienhypertexte"/>
                <w:rFonts w:eastAsia="Times New Roman"/>
                <w:noProof/>
              </w:rPr>
              <w:t>Priorités de relèvement de l'ambition pour la CDN 3.0</w:t>
            </w:r>
            <w:r>
              <w:rPr>
                <w:noProof/>
                <w:webHidden/>
              </w:rPr>
              <w:tab/>
            </w:r>
            <w:r>
              <w:rPr>
                <w:noProof/>
                <w:webHidden/>
              </w:rPr>
              <w:fldChar w:fldCharType="begin"/>
            </w:r>
            <w:r>
              <w:rPr>
                <w:noProof/>
                <w:webHidden/>
              </w:rPr>
              <w:instrText xml:space="preserve"> PAGEREF _Toc227409285 \h </w:instrText>
            </w:r>
            <w:r>
              <w:rPr>
                <w:noProof/>
                <w:webHidden/>
              </w:rPr>
            </w:r>
            <w:r>
              <w:rPr>
                <w:noProof/>
                <w:webHidden/>
              </w:rPr>
              <w:fldChar w:fldCharType="separate"/>
            </w:r>
            <w:r>
              <w:rPr>
                <w:noProof/>
                <w:webHidden/>
              </w:rPr>
              <w:t>159</w:t>
            </w:r>
            <w:r>
              <w:rPr>
                <w:noProof/>
                <w:webHidden/>
              </w:rPr>
              <w:fldChar w:fldCharType="end"/>
            </w:r>
          </w:hyperlink>
        </w:p>
        <w:p w14:paraId="00A36FE6" w14:textId="10310B74"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6" w:history="1">
            <w:r w:rsidRPr="0076216F">
              <w:rPr>
                <w:rStyle w:val="Lienhypertexte"/>
                <w:rFonts w:eastAsia="Times New Roman"/>
                <w:noProof/>
              </w:rPr>
              <w:t>8.3.1</w:t>
            </w:r>
            <w:r>
              <w:rPr>
                <w:rFonts w:eastAsiaTheme="minorEastAsia" w:cstheme="minorBidi"/>
                <w:noProof/>
                <w:kern w:val="2"/>
                <w:sz w:val="24"/>
                <w:lang w:eastAsia="fr-FR"/>
                <w14:ligatures w14:val="standardContextual"/>
              </w:rPr>
              <w:tab/>
            </w:r>
            <w:r w:rsidRPr="0076216F">
              <w:rPr>
                <w:rStyle w:val="Lienhypertexte"/>
                <w:rFonts w:eastAsia="Times New Roman"/>
                <w:noProof/>
              </w:rPr>
              <w:t>Priorité 1 : Garantir la rigueur méthodologique et la transparence</w:t>
            </w:r>
            <w:r>
              <w:rPr>
                <w:noProof/>
                <w:webHidden/>
              </w:rPr>
              <w:tab/>
            </w:r>
            <w:r>
              <w:rPr>
                <w:noProof/>
                <w:webHidden/>
              </w:rPr>
              <w:fldChar w:fldCharType="begin"/>
            </w:r>
            <w:r>
              <w:rPr>
                <w:noProof/>
                <w:webHidden/>
              </w:rPr>
              <w:instrText xml:space="preserve"> PAGEREF _Toc227409286 \h </w:instrText>
            </w:r>
            <w:r>
              <w:rPr>
                <w:noProof/>
                <w:webHidden/>
              </w:rPr>
            </w:r>
            <w:r>
              <w:rPr>
                <w:noProof/>
                <w:webHidden/>
              </w:rPr>
              <w:fldChar w:fldCharType="separate"/>
            </w:r>
            <w:r>
              <w:rPr>
                <w:noProof/>
                <w:webHidden/>
              </w:rPr>
              <w:t>159</w:t>
            </w:r>
            <w:r>
              <w:rPr>
                <w:noProof/>
                <w:webHidden/>
              </w:rPr>
              <w:fldChar w:fldCharType="end"/>
            </w:r>
          </w:hyperlink>
        </w:p>
        <w:p w14:paraId="19088381" w14:textId="0C1BAB39"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7" w:history="1">
            <w:r w:rsidRPr="0076216F">
              <w:rPr>
                <w:rStyle w:val="Lienhypertexte"/>
                <w:rFonts w:eastAsia="Times New Roman"/>
                <w:noProof/>
              </w:rPr>
              <w:t>8.3.2</w:t>
            </w:r>
            <w:r>
              <w:rPr>
                <w:rFonts w:eastAsiaTheme="minorEastAsia" w:cstheme="minorBidi"/>
                <w:noProof/>
                <w:kern w:val="2"/>
                <w:sz w:val="24"/>
                <w:lang w:eastAsia="fr-FR"/>
                <w14:ligatures w14:val="standardContextual"/>
              </w:rPr>
              <w:tab/>
            </w:r>
            <w:r w:rsidRPr="0076216F">
              <w:rPr>
                <w:rStyle w:val="Lienhypertexte"/>
                <w:rFonts w:eastAsia="Times New Roman"/>
                <w:noProof/>
              </w:rPr>
              <w:t>Priorité 2 : Construire un portefeuille réaliste et hiérarchisé</w:t>
            </w:r>
            <w:r>
              <w:rPr>
                <w:noProof/>
                <w:webHidden/>
              </w:rPr>
              <w:tab/>
            </w:r>
            <w:r>
              <w:rPr>
                <w:noProof/>
                <w:webHidden/>
              </w:rPr>
              <w:fldChar w:fldCharType="begin"/>
            </w:r>
            <w:r>
              <w:rPr>
                <w:noProof/>
                <w:webHidden/>
              </w:rPr>
              <w:instrText xml:space="preserve"> PAGEREF _Toc227409287 \h </w:instrText>
            </w:r>
            <w:r>
              <w:rPr>
                <w:noProof/>
                <w:webHidden/>
              </w:rPr>
            </w:r>
            <w:r>
              <w:rPr>
                <w:noProof/>
                <w:webHidden/>
              </w:rPr>
              <w:fldChar w:fldCharType="separate"/>
            </w:r>
            <w:r>
              <w:rPr>
                <w:noProof/>
                <w:webHidden/>
              </w:rPr>
              <w:t>159</w:t>
            </w:r>
            <w:r>
              <w:rPr>
                <w:noProof/>
                <w:webHidden/>
              </w:rPr>
              <w:fldChar w:fldCharType="end"/>
            </w:r>
          </w:hyperlink>
        </w:p>
        <w:p w14:paraId="76A9A123" w14:textId="1B9055EA"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8" w:history="1">
            <w:r w:rsidRPr="0076216F">
              <w:rPr>
                <w:rStyle w:val="Lienhypertexte"/>
                <w:rFonts w:eastAsia="Times New Roman"/>
                <w:noProof/>
              </w:rPr>
              <w:t>8.3.3</w:t>
            </w:r>
            <w:r>
              <w:rPr>
                <w:rFonts w:eastAsiaTheme="minorEastAsia" w:cstheme="minorBidi"/>
                <w:noProof/>
                <w:kern w:val="2"/>
                <w:sz w:val="24"/>
                <w:lang w:eastAsia="fr-FR"/>
                <w14:ligatures w14:val="standardContextual"/>
              </w:rPr>
              <w:tab/>
            </w:r>
            <w:r w:rsidRPr="0076216F">
              <w:rPr>
                <w:rStyle w:val="Lienhypertexte"/>
                <w:rFonts w:eastAsia="Times New Roman"/>
                <w:noProof/>
              </w:rPr>
              <w:t>Priorité 3 : Élargir et rééquilibrer la couverture sectorielle</w:t>
            </w:r>
            <w:r>
              <w:rPr>
                <w:noProof/>
                <w:webHidden/>
              </w:rPr>
              <w:tab/>
            </w:r>
            <w:r>
              <w:rPr>
                <w:noProof/>
                <w:webHidden/>
              </w:rPr>
              <w:fldChar w:fldCharType="begin"/>
            </w:r>
            <w:r>
              <w:rPr>
                <w:noProof/>
                <w:webHidden/>
              </w:rPr>
              <w:instrText xml:space="preserve"> PAGEREF _Toc227409288 \h </w:instrText>
            </w:r>
            <w:r>
              <w:rPr>
                <w:noProof/>
                <w:webHidden/>
              </w:rPr>
            </w:r>
            <w:r>
              <w:rPr>
                <w:noProof/>
                <w:webHidden/>
              </w:rPr>
              <w:fldChar w:fldCharType="separate"/>
            </w:r>
            <w:r>
              <w:rPr>
                <w:noProof/>
                <w:webHidden/>
              </w:rPr>
              <w:t>159</w:t>
            </w:r>
            <w:r>
              <w:rPr>
                <w:noProof/>
                <w:webHidden/>
              </w:rPr>
              <w:fldChar w:fldCharType="end"/>
            </w:r>
          </w:hyperlink>
        </w:p>
        <w:p w14:paraId="6497A6AC" w14:textId="33099C2C"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89" w:history="1">
            <w:r w:rsidRPr="0076216F">
              <w:rPr>
                <w:rStyle w:val="Lienhypertexte"/>
                <w:rFonts w:eastAsia="Times New Roman"/>
                <w:noProof/>
              </w:rPr>
              <w:t>8.3.4</w:t>
            </w:r>
            <w:r>
              <w:rPr>
                <w:rFonts w:eastAsiaTheme="minorEastAsia" w:cstheme="minorBidi"/>
                <w:noProof/>
                <w:kern w:val="2"/>
                <w:sz w:val="24"/>
                <w:lang w:eastAsia="fr-FR"/>
                <w14:ligatures w14:val="standardContextual"/>
              </w:rPr>
              <w:tab/>
            </w:r>
            <w:r w:rsidRPr="0076216F">
              <w:rPr>
                <w:rStyle w:val="Lienhypertexte"/>
                <w:rFonts w:eastAsia="Times New Roman"/>
                <w:noProof/>
              </w:rPr>
              <w:t>Priorité 4 : Sécuriser les moyens de mise en œuvre</w:t>
            </w:r>
            <w:r>
              <w:rPr>
                <w:noProof/>
                <w:webHidden/>
              </w:rPr>
              <w:tab/>
            </w:r>
            <w:r>
              <w:rPr>
                <w:noProof/>
                <w:webHidden/>
              </w:rPr>
              <w:fldChar w:fldCharType="begin"/>
            </w:r>
            <w:r>
              <w:rPr>
                <w:noProof/>
                <w:webHidden/>
              </w:rPr>
              <w:instrText xml:space="preserve"> PAGEREF _Toc227409289 \h </w:instrText>
            </w:r>
            <w:r>
              <w:rPr>
                <w:noProof/>
                <w:webHidden/>
              </w:rPr>
            </w:r>
            <w:r>
              <w:rPr>
                <w:noProof/>
                <w:webHidden/>
              </w:rPr>
              <w:fldChar w:fldCharType="separate"/>
            </w:r>
            <w:r>
              <w:rPr>
                <w:noProof/>
                <w:webHidden/>
              </w:rPr>
              <w:t>159</w:t>
            </w:r>
            <w:r>
              <w:rPr>
                <w:noProof/>
                <w:webHidden/>
              </w:rPr>
              <w:fldChar w:fldCharType="end"/>
            </w:r>
          </w:hyperlink>
        </w:p>
        <w:p w14:paraId="28E20CBF" w14:textId="63581236"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90" w:history="1">
            <w:r w:rsidRPr="0076216F">
              <w:rPr>
                <w:rStyle w:val="Lienhypertexte"/>
                <w:rFonts w:eastAsia="Times New Roman"/>
                <w:noProof/>
              </w:rPr>
              <w:t>8.3.5</w:t>
            </w:r>
            <w:r>
              <w:rPr>
                <w:rFonts w:eastAsiaTheme="minorEastAsia" w:cstheme="minorBidi"/>
                <w:noProof/>
                <w:kern w:val="2"/>
                <w:sz w:val="24"/>
                <w:lang w:eastAsia="fr-FR"/>
                <w14:ligatures w14:val="standardContextual"/>
              </w:rPr>
              <w:tab/>
            </w:r>
            <w:r w:rsidRPr="0076216F">
              <w:rPr>
                <w:rStyle w:val="Lienhypertexte"/>
                <w:rFonts w:eastAsia="Times New Roman"/>
                <w:noProof/>
              </w:rPr>
              <w:t>Priorité 5 : Renforcer la gouvernance et l'appropriation</w:t>
            </w:r>
            <w:r>
              <w:rPr>
                <w:noProof/>
                <w:webHidden/>
              </w:rPr>
              <w:tab/>
            </w:r>
            <w:r>
              <w:rPr>
                <w:noProof/>
                <w:webHidden/>
              </w:rPr>
              <w:fldChar w:fldCharType="begin"/>
            </w:r>
            <w:r>
              <w:rPr>
                <w:noProof/>
                <w:webHidden/>
              </w:rPr>
              <w:instrText xml:space="preserve"> PAGEREF _Toc227409290 \h </w:instrText>
            </w:r>
            <w:r>
              <w:rPr>
                <w:noProof/>
                <w:webHidden/>
              </w:rPr>
            </w:r>
            <w:r>
              <w:rPr>
                <w:noProof/>
                <w:webHidden/>
              </w:rPr>
              <w:fldChar w:fldCharType="separate"/>
            </w:r>
            <w:r>
              <w:rPr>
                <w:noProof/>
                <w:webHidden/>
              </w:rPr>
              <w:t>159</w:t>
            </w:r>
            <w:r>
              <w:rPr>
                <w:noProof/>
                <w:webHidden/>
              </w:rPr>
              <w:fldChar w:fldCharType="end"/>
            </w:r>
          </w:hyperlink>
        </w:p>
        <w:p w14:paraId="030FC352" w14:textId="0165E3E1" w:rsidR="00452745" w:rsidRDefault="00452745">
          <w:pPr>
            <w:pStyle w:val="TM3"/>
            <w:tabs>
              <w:tab w:val="left" w:pos="1100"/>
              <w:tab w:val="right" w:leader="dot" w:pos="9394"/>
            </w:tabs>
            <w:rPr>
              <w:rFonts w:eastAsiaTheme="minorEastAsia" w:cstheme="minorBidi"/>
              <w:noProof/>
              <w:kern w:val="2"/>
              <w:sz w:val="24"/>
              <w:lang w:eastAsia="fr-FR"/>
              <w14:ligatures w14:val="standardContextual"/>
            </w:rPr>
          </w:pPr>
          <w:hyperlink w:anchor="_Toc227409291" w:history="1">
            <w:r w:rsidRPr="0076216F">
              <w:rPr>
                <w:rStyle w:val="Lienhypertexte"/>
                <w:rFonts w:eastAsia="Times New Roman"/>
                <w:noProof/>
              </w:rPr>
              <w:t>8.3.6</w:t>
            </w:r>
            <w:r>
              <w:rPr>
                <w:rFonts w:eastAsiaTheme="minorEastAsia" w:cstheme="minorBidi"/>
                <w:noProof/>
                <w:kern w:val="2"/>
                <w:sz w:val="24"/>
                <w:lang w:eastAsia="fr-FR"/>
                <w14:ligatures w14:val="standardContextual"/>
              </w:rPr>
              <w:tab/>
            </w:r>
            <w:r w:rsidRPr="0076216F">
              <w:rPr>
                <w:rStyle w:val="Lienhypertexte"/>
                <w:rFonts w:eastAsia="Times New Roman"/>
                <w:noProof/>
              </w:rPr>
              <w:t>Priorité 6 : Opérationnaliser les engagements genre et inclusion sociale</w:t>
            </w:r>
            <w:r>
              <w:rPr>
                <w:noProof/>
                <w:webHidden/>
              </w:rPr>
              <w:tab/>
            </w:r>
            <w:r>
              <w:rPr>
                <w:noProof/>
                <w:webHidden/>
              </w:rPr>
              <w:fldChar w:fldCharType="begin"/>
            </w:r>
            <w:r>
              <w:rPr>
                <w:noProof/>
                <w:webHidden/>
              </w:rPr>
              <w:instrText xml:space="preserve"> PAGEREF _Toc227409291 \h </w:instrText>
            </w:r>
            <w:r>
              <w:rPr>
                <w:noProof/>
                <w:webHidden/>
              </w:rPr>
            </w:r>
            <w:r>
              <w:rPr>
                <w:noProof/>
                <w:webHidden/>
              </w:rPr>
              <w:fldChar w:fldCharType="separate"/>
            </w:r>
            <w:r>
              <w:rPr>
                <w:noProof/>
                <w:webHidden/>
              </w:rPr>
              <w:t>160</w:t>
            </w:r>
            <w:r>
              <w:rPr>
                <w:noProof/>
                <w:webHidden/>
              </w:rPr>
              <w:fldChar w:fldCharType="end"/>
            </w:r>
          </w:hyperlink>
        </w:p>
        <w:p w14:paraId="1F03BD5F" w14:textId="603F9697" w:rsidR="002D4162" w:rsidRDefault="000A5363" w:rsidP="00807A25">
          <w:pPr>
            <w:spacing w:after="0" w:line="360" w:lineRule="auto"/>
          </w:pPr>
          <w:r w:rsidRPr="00A03498">
            <w:rPr>
              <w:rFonts w:asciiTheme="minorHAnsi" w:eastAsiaTheme="majorEastAsia" w:hAnsiTheme="minorHAnsi" w:cstheme="minorHAnsi"/>
              <w:b/>
              <w:bCs/>
              <w:sz w:val="24"/>
              <w:szCs w:val="24"/>
            </w:rPr>
            <w:fldChar w:fldCharType="end"/>
          </w:r>
        </w:p>
      </w:sdtContent>
    </w:sdt>
    <w:p w14:paraId="00000040" w14:textId="53F521B4" w:rsidR="000334A0" w:rsidRPr="008F3344" w:rsidRDefault="003E69CF" w:rsidP="00807A25">
      <w:pPr>
        <w:pStyle w:val="Titre1"/>
        <w:numPr>
          <w:ilvl w:val="0"/>
          <w:numId w:val="0"/>
        </w:numPr>
        <w:spacing w:before="0" w:after="0" w:line="360" w:lineRule="auto"/>
        <w:rPr>
          <w:color w:val="0070C0"/>
          <w:sz w:val="32"/>
          <w:szCs w:val="32"/>
        </w:rPr>
      </w:pPr>
      <w:bookmarkStart w:id="11" w:name="_Toc227409188"/>
      <w:r w:rsidRPr="008C162A">
        <w:t>Liste des figures</w:t>
      </w:r>
      <w:bookmarkEnd w:id="11"/>
    </w:p>
    <w:p w14:paraId="3006BAAA" w14:textId="2EDE1730" w:rsidR="005E2D07" w:rsidRDefault="00BA7EA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r w:rsidRPr="00A03498">
        <w:rPr>
          <w:b/>
          <w:bCs/>
          <w:lang w:val="fr-FR"/>
        </w:rPr>
        <w:fldChar w:fldCharType="begin"/>
      </w:r>
      <w:r w:rsidRPr="00A03498">
        <w:rPr>
          <w:b/>
          <w:bCs/>
          <w:lang w:val="fr-FR"/>
        </w:rPr>
        <w:instrText xml:space="preserve"> TOC \h \z \c "Figure" </w:instrText>
      </w:r>
      <w:r w:rsidRPr="00A03498">
        <w:rPr>
          <w:b/>
          <w:bCs/>
          <w:lang w:val="fr-FR"/>
        </w:rPr>
        <w:fldChar w:fldCharType="separate"/>
      </w:r>
      <w:hyperlink w:anchor="_Toc227409516" w:history="1">
        <w:r w:rsidR="005E2D07" w:rsidRPr="00EE3B62">
          <w:rPr>
            <w:rStyle w:val="Lienhypertexte"/>
            <w:noProof/>
          </w:rPr>
          <w:t>Figure 1 : Objectifs spécifiques de l’évaluation</w:t>
        </w:r>
        <w:r w:rsidR="005E2D07">
          <w:rPr>
            <w:noProof/>
            <w:webHidden/>
          </w:rPr>
          <w:tab/>
        </w:r>
        <w:r w:rsidR="005E2D07">
          <w:rPr>
            <w:noProof/>
            <w:webHidden/>
          </w:rPr>
          <w:fldChar w:fldCharType="begin"/>
        </w:r>
        <w:r w:rsidR="005E2D07">
          <w:rPr>
            <w:noProof/>
            <w:webHidden/>
          </w:rPr>
          <w:instrText xml:space="preserve"> PAGEREF _Toc227409516 \h </w:instrText>
        </w:r>
        <w:r w:rsidR="005E2D07">
          <w:rPr>
            <w:noProof/>
            <w:webHidden/>
          </w:rPr>
        </w:r>
        <w:r w:rsidR="005E2D07">
          <w:rPr>
            <w:noProof/>
            <w:webHidden/>
          </w:rPr>
          <w:fldChar w:fldCharType="separate"/>
        </w:r>
        <w:r w:rsidR="005E2D07">
          <w:rPr>
            <w:noProof/>
            <w:webHidden/>
          </w:rPr>
          <w:t>13</w:t>
        </w:r>
        <w:r w:rsidR="005E2D07">
          <w:rPr>
            <w:noProof/>
            <w:webHidden/>
          </w:rPr>
          <w:fldChar w:fldCharType="end"/>
        </w:r>
      </w:hyperlink>
    </w:p>
    <w:p w14:paraId="0D33D890" w14:textId="53D02C55"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17" w:history="1">
        <w:r w:rsidRPr="00EE3B62">
          <w:rPr>
            <w:rStyle w:val="Lienhypertexte"/>
            <w:noProof/>
          </w:rPr>
          <w:t>Figure 2 : Démarche méthodologique de l'évaluation CDN 2.0</w:t>
        </w:r>
        <w:r>
          <w:rPr>
            <w:noProof/>
            <w:webHidden/>
          </w:rPr>
          <w:tab/>
        </w:r>
        <w:r>
          <w:rPr>
            <w:noProof/>
            <w:webHidden/>
          </w:rPr>
          <w:fldChar w:fldCharType="begin"/>
        </w:r>
        <w:r>
          <w:rPr>
            <w:noProof/>
            <w:webHidden/>
          </w:rPr>
          <w:instrText xml:space="preserve"> PAGEREF _Toc227409517 \h </w:instrText>
        </w:r>
        <w:r>
          <w:rPr>
            <w:noProof/>
            <w:webHidden/>
          </w:rPr>
        </w:r>
        <w:r>
          <w:rPr>
            <w:noProof/>
            <w:webHidden/>
          </w:rPr>
          <w:fldChar w:fldCharType="separate"/>
        </w:r>
        <w:r>
          <w:rPr>
            <w:noProof/>
            <w:webHidden/>
          </w:rPr>
          <w:t>14</w:t>
        </w:r>
        <w:r>
          <w:rPr>
            <w:noProof/>
            <w:webHidden/>
          </w:rPr>
          <w:fldChar w:fldCharType="end"/>
        </w:r>
      </w:hyperlink>
    </w:p>
    <w:p w14:paraId="1907C6C2" w14:textId="1244B2EA"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18" w:history="1">
        <w:r w:rsidRPr="00EE3B62">
          <w:rPr>
            <w:rStyle w:val="Lienhypertexte"/>
            <w:noProof/>
          </w:rPr>
          <w:t>Figure 3 : Principaux axes dans la CDN 2.0 du Mali</w:t>
        </w:r>
        <w:r>
          <w:rPr>
            <w:noProof/>
            <w:webHidden/>
          </w:rPr>
          <w:tab/>
        </w:r>
        <w:r>
          <w:rPr>
            <w:noProof/>
            <w:webHidden/>
          </w:rPr>
          <w:fldChar w:fldCharType="begin"/>
        </w:r>
        <w:r>
          <w:rPr>
            <w:noProof/>
            <w:webHidden/>
          </w:rPr>
          <w:instrText xml:space="preserve"> PAGEREF _Toc227409518 \h </w:instrText>
        </w:r>
        <w:r>
          <w:rPr>
            <w:noProof/>
            <w:webHidden/>
          </w:rPr>
        </w:r>
        <w:r>
          <w:rPr>
            <w:noProof/>
            <w:webHidden/>
          </w:rPr>
          <w:fldChar w:fldCharType="separate"/>
        </w:r>
        <w:r>
          <w:rPr>
            <w:noProof/>
            <w:webHidden/>
          </w:rPr>
          <w:t>15</w:t>
        </w:r>
        <w:r>
          <w:rPr>
            <w:noProof/>
            <w:webHidden/>
          </w:rPr>
          <w:fldChar w:fldCharType="end"/>
        </w:r>
      </w:hyperlink>
    </w:p>
    <w:p w14:paraId="5A60CE07" w14:textId="739A324C"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19" w:history="1">
        <w:r w:rsidRPr="00EE3B62">
          <w:rPr>
            <w:rStyle w:val="Lienhypertexte"/>
            <w:noProof/>
          </w:rPr>
          <w:t>Figure 4 : Objectif de réduction des émissions par rapport à un scénario de référence (BAU) - cas de la Gambie</w:t>
        </w:r>
        <w:r>
          <w:rPr>
            <w:noProof/>
            <w:webHidden/>
          </w:rPr>
          <w:tab/>
        </w:r>
        <w:r>
          <w:rPr>
            <w:noProof/>
            <w:webHidden/>
          </w:rPr>
          <w:fldChar w:fldCharType="begin"/>
        </w:r>
        <w:r>
          <w:rPr>
            <w:noProof/>
            <w:webHidden/>
          </w:rPr>
          <w:instrText xml:space="preserve"> PAGEREF _Toc227409519 \h </w:instrText>
        </w:r>
        <w:r>
          <w:rPr>
            <w:noProof/>
            <w:webHidden/>
          </w:rPr>
        </w:r>
        <w:r>
          <w:rPr>
            <w:noProof/>
            <w:webHidden/>
          </w:rPr>
          <w:fldChar w:fldCharType="separate"/>
        </w:r>
        <w:r>
          <w:rPr>
            <w:noProof/>
            <w:webHidden/>
          </w:rPr>
          <w:t>24</w:t>
        </w:r>
        <w:r>
          <w:rPr>
            <w:noProof/>
            <w:webHidden/>
          </w:rPr>
          <w:fldChar w:fldCharType="end"/>
        </w:r>
      </w:hyperlink>
    </w:p>
    <w:p w14:paraId="4ECCBC4E" w14:textId="7950C658"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0" w:history="1">
        <w:r w:rsidRPr="00EE3B62">
          <w:rPr>
            <w:rStyle w:val="Lienhypertexte"/>
            <w:noProof/>
          </w:rPr>
          <w:t>Figure 5 : Objectif de réduction absolue des émissions – cas des États-Unis</w:t>
        </w:r>
        <w:r>
          <w:rPr>
            <w:noProof/>
            <w:webHidden/>
          </w:rPr>
          <w:tab/>
        </w:r>
        <w:r>
          <w:rPr>
            <w:noProof/>
            <w:webHidden/>
          </w:rPr>
          <w:fldChar w:fldCharType="begin"/>
        </w:r>
        <w:r>
          <w:rPr>
            <w:noProof/>
            <w:webHidden/>
          </w:rPr>
          <w:instrText xml:space="preserve"> PAGEREF _Toc227409520 \h </w:instrText>
        </w:r>
        <w:r>
          <w:rPr>
            <w:noProof/>
            <w:webHidden/>
          </w:rPr>
        </w:r>
        <w:r>
          <w:rPr>
            <w:noProof/>
            <w:webHidden/>
          </w:rPr>
          <w:fldChar w:fldCharType="separate"/>
        </w:r>
        <w:r>
          <w:rPr>
            <w:noProof/>
            <w:webHidden/>
          </w:rPr>
          <w:t>25</w:t>
        </w:r>
        <w:r>
          <w:rPr>
            <w:noProof/>
            <w:webHidden/>
          </w:rPr>
          <w:fldChar w:fldCharType="end"/>
        </w:r>
      </w:hyperlink>
    </w:p>
    <w:p w14:paraId="1F60ED68" w14:textId="7064F15A"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1" w:history="1">
        <w:r w:rsidRPr="00EE3B62">
          <w:rPr>
            <w:rStyle w:val="Lienhypertexte"/>
            <w:noProof/>
          </w:rPr>
          <w:t>Figure 6 : Objectif de réduction de l’intensité carbone – cas de la Tunisie</w:t>
        </w:r>
        <w:r>
          <w:rPr>
            <w:noProof/>
            <w:webHidden/>
          </w:rPr>
          <w:tab/>
        </w:r>
        <w:r>
          <w:rPr>
            <w:noProof/>
            <w:webHidden/>
          </w:rPr>
          <w:fldChar w:fldCharType="begin"/>
        </w:r>
        <w:r>
          <w:rPr>
            <w:noProof/>
            <w:webHidden/>
          </w:rPr>
          <w:instrText xml:space="preserve"> PAGEREF _Toc227409521 \h </w:instrText>
        </w:r>
        <w:r>
          <w:rPr>
            <w:noProof/>
            <w:webHidden/>
          </w:rPr>
        </w:r>
        <w:r>
          <w:rPr>
            <w:noProof/>
            <w:webHidden/>
          </w:rPr>
          <w:fldChar w:fldCharType="separate"/>
        </w:r>
        <w:r>
          <w:rPr>
            <w:noProof/>
            <w:webHidden/>
          </w:rPr>
          <w:t>26</w:t>
        </w:r>
        <w:r>
          <w:rPr>
            <w:noProof/>
            <w:webHidden/>
          </w:rPr>
          <w:fldChar w:fldCharType="end"/>
        </w:r>
      </w:hyperlink>
    </w:p>
    <w:p w14:paraId="648065ED" w14:textId="76F727C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2" w:history="1">
        <w:r w:rsidRPr="00EE3B62">
          <w:rPr>
            <w:rStyle w:val="Lienhypertexte"/>
            <w:noProof/>
          </w:rPr>
          <w:t>Figure 7 : Émissions totales de GES en 2020 selon le modèle LEAP transmis</w:t>
        </w:r>
        <w:r>
          <w:rPr>
            <w:noProof/>
            <w:webHidden/>
          </w:rPr>
          <w:tab/>
        </w:r>
        <w:r>
          <w:rPr>
            <w:noProof/>
            <w:webHidden/>
          </w:rPr>
          <w:fldChar w:fldCharType="begin"/>
        </w:r>
        <w:r>
          <w:rPr>
            <w:noProof/>
            <w:webHidden/>
          </w:rPr>
          <w:instrText xml:space="preserve"> PAGEREF _Toc227409522 \h </w:instrText>
        </w:r>
        <w:r>
          <w:rPr>
            <w:noProof/>
            <w:webHidden/>
          </w:rPr>
        </w:r>
        <w:r>
          <w:rPr>
            <w:noProof/>
            <w:webHidden/>
          </w:rPr>
          <w:fldChar w:fldCharType="separate"/>
        </w:r>
        <w:r>
          <w:rPr>
            <w:noProof/>
            <w:webHidden/>
          </w:rPr>
          <w:t>29</w:t>
        </w:r>
        <w:r>
          <w:rPr>
            <w:noProof/>
            <w:webHidden/>
          </w:rPr>
          <w:fldChar w:fldCharType="end"/>
        </w:r>
      </w:hyperlink>
    </w:p>
    <w:p w14:paraId="2CD32950" w14:textId="4CFACB29"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3" w:history="1">
        <w:r w:rsidRPr="00EE3B62">
          <w:rPr>
            <w:rStyle w:val="Lienhypertexte"/>
            <w:noProof/>
          </w:rPr>
          <w:t>Figure 8 : Courbes BAU vs Atténuation (source : CDN 2.0 Mali)</w:t>
        </w:r>
        <w:r>
          <w:rPr>
            <w:noProof/>
            <w:webHidden/>
          </w:rPr>
          <w:tab/>
        </w:r>
        <w:r>
          <w:rPr>
            <w:noProof/>
            <w:webHidden/>
          </w:rPr>
          <w:fldChar w:fldCharType="begin"/>
        </w:r>
        <w:r>
          <w:rPr>
            <w:noProof/>
            <w:webHidden/>
          </w:rPr>
          <w:instrText xml:space="preserve"> PAGEREF _Toc227409523 \h </w:instrText>
        </w:r>
        <w:r>
          <w:rPr>
            <w:noProof/>
            <w:webHidden/>
          </w:rPr>
        </w:r>
        <w:r>
          <w:rPr>
            <w:noProof/>
            <w:webHidden/>
          </w:rPr>
          <w:fldChar w:fldCharType="separate"/>
        </w:r>
        <w:r>
          <w:rPr>
            <w:noProof/>
            <w:webHidden/>
          </w:rPr>
          <w:t>34</w:t>
        </w:r>
        <w:r>
          <w:rPr>
            <w:noProof/>
            <w:webHidden/>
          </w:rPr>
          <w:fldChar w:fldCharType="end"/>
        </w:r>
      </w:hyperlink>
    </w:p>
    <w:p w14:paraId="3BE4B156" w14:textId="50CDDAFF"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4" w:history="1">
        <w:r w:rsidRPr="00EE3B62">
          <w:rPr>
            <w:rStyle w:val="Lienhypertexte"/>
            <w:noProof/>
          </w:rPr>
          <w:t>Figure 9 : Répartition de la consommation finale d’énergie par source en 2017</w:t>
        </w:r>
        <w:r>
          <w:rPr>
            <w:noProof/>
            <w:webHidden/>
          </w:rPr>
          <w:tab/>
        </w:r>
        <w:r>
          <w:rPr>
            <w:noProof/>
            <w:webHidden/>
          </w:rPr>
          <w:fldChar w:fldCharType="begin"/>
        </w:r>
        <w:r>
          <w:rPr>
            <w:noProof/>
            <w:webHidden/>
          </w:rPr>
          <w:instrText xml:space="preserve"> PAGEREF _Toc227409524 \h </w:instrText>
        </w:r>
        <w:r>
          <w:rPr>
            <w:noProof/>
            <w:webHidden/>
          </w:rPr>
        </w:r>
        <w:r>
          <w:rPr>
            <w:noProof/>
            <w:webHidden/>
          </w:rPr>
          <w:fldChar w:fldCharType="separate"/>
        </w:r>
        <w:r>
          <w:rPr>
            <w:noProof/>
            <w:webHidden/>
          </w:rPr>
          <w:t>36</w:t>
        </w:r>
        <w:r>
          <w:rPr>
            <w:noProof/>
            <w:webHidden/>
          </w:rPr>
          <w:fldChar w:fldCharType="end"/>
        </w:r>
      </w:hyperlink>
    </w:p>
    <w:p w14:paraId="4F7410D3" w14:textId="243C015F"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5" w:history="1">
        <w:r w:rsidRPr="00EE3B62">
          <w:rPr>
            <w:rStyle w:val="Lienhypertexte"/>
            <w:noProof/>
          </w:rPr>
          <w:t>Figure 10 : Répartition des émissions directes par sous-secteur d’énergie en 2017</w:t>
        </w:r>
        <w:r>
          <w:rPr>
            <w:noProof/>
            <w:webHidden/>
          </w:rPr>
          <w:tab/>
        </w:r>
        <w:r>
          <w:rPr>
            <w:noProof/>
            <w:webHidden/>
          </w:rPr>
          <w:fldChar w:fldCharType="begin"/>
        </w:r>
        <w:r>
          <w:rPr>
            <w:noProof/>
            <w:webHidden/>
          </w:rPr>
          <w:instrText xml:space="preserve"> PAGEREF _Toc227409525 \h </w:instrText>
        </w:r>
        <w:r>
          <w:rPr>
            <w:noProof/>
            <w:webHidden/>
          </w:rPr>
        </w:r>
        <w:r>
          <w:rPr>
            <w:noProof/>
            <w:webHidden/>
          </w:rPr>
          <w:fldChar w:fldCharType="separate"/>
        </w:r>
        <w:r>
          <w:rPr>
            <w:noProof/>
            <w:webHidden/>
          </w:rPr>
          <w:t>37</w:t>
        </w:r>
        <w:r>
          <w:rPr>
            <w:noProof/>
            <w:webHidden/>
          </w:rPr>
          <w:fldChar w:fldCharType="end"/>
        </w:r>
      </w:hyperlink>
    </w:p>
    <w:p w14:paraId="32B64DAA" w14:textId="754BF52E"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6" w:history="1">
        <w:r w:rsidRPr="00EE3B62">
          <w:rPr>
            <w:rStyle w:val="Lienhypertexte"/>
            <w:noProof/>
          </w:rPr>
          <w:t>Figure 11 : Répartition des émissions de GES par source de GES – Secteur Energie</w:t>
        </w:r>
        <w:r>
          <w:rPr>
            <w:noProof/>
            <w:webHidden/>
          </w:rPr>
          <w:tab/>
        </w:r>
        <w:r>
          <w:rPr>
            <w:noProof/>
            <w:webHidden/>
          </w:rPr>
          <w:fldChar w:fldCharType="begin"/>
        </w:r>
        <w:r>
          <w:rPr>
            <w:noProof/>
            <w:webHidden/>
          </w:rPr>
          <w:instrText xml:space="preserve"> PAGEREF _Toc227409526 \h </w:instrText>
        </w:r>
        <w:r>
          <w:rPr>
            <w:noProof/>
            <w:webHidden/>
          </w:rPr>
        </w:r>
        <w:r>
          <w:rPr>
            <w:noProof/>
            <w:webHidden/>
          </w:rPr>
          <w:fldChar w:fldCharType="separate"/>
        </w:r>
        <w:r>
          <w:rPr>
            <w:noProof/>
            <w:webHidden/>
          </w:rPr>
          <w:t>38</w:t>
        </w:r>
        <w:r>
          <w:rPr>
            <w:noProof/>
            <w:webHidden/>
          </w:rPr>
          <w:fldChar w:fldCharType="end"/>
        </w:r>
      </w:hyperlink>
    </w:p>
    <w:p w14:paraId="16CE3286" w14:textId="5967BA8D"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7" w:history="1">
        <w:r w:rsidRPr="00EE3B62">
          <w:rPr>
            <w:rStyle w:val="Lienhypertexte"/>
            <w:noProof/>
          </w:rPr>
          <w:t>Figure 12 : Écart entre les réductions d’émissions estimées à partir des projets et la contribution sectorielle projetée dans la CDN 2.0</w:t>
        </w:r>
        <w:r>
          <w:rPr>
            <w:noProof/>
            <w:webHidden/>
          </w:rPr>
          <w:tab/>
        </w:r>
        <w:r>
          <w:rPr>
            <w:noProof/>
            <w:webHidden/>
          </w:rPr>
          <w:fldChar w:fldCharType="begin"/>
        </w:r>
        <w:r>
          <w:rPr>
            <w:noProof/>
            <w:webHidden/>
          </w:rPr>
          <w:instrText xml:space="preserve"> PAGEREF _Toc227409527 \h </w:instrText>
        </w:r>
        <w:r>
          <w:rPr>
            <w:noProof/>
            <w:webHidden/>
          </w:rPr>
        </w:r>
        <w:r>
          <w:rPr>
            <w:noProof/>
            <w:webHidden/>
          </w:rPr>
          <w:fldChar w:fldCharType="separate"/>
        </w:r>
        <w:r>
          <w:rPr>
            <w:noProof/>
            <w:webHidden/>
          </w:rPr>
          <w:t>40</w:t>
        </w:r>
        <w:r>
          <w:rPr>
            <w:noProof/>
            <w:webHidden/>
          </w:rPr>
          <w:fldChar w:fldCharType="end"/>
        </w:r>
      </w:hyperlink>
    </w:p>
    <w:p w14:paraId="7F750841" w14:textId="10B6D61B"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8" w:history="1">
        <w:r w:rsidRPr="00EE3B62">
          <w:rPr>
            <w:rStyle w:val="Lienhypertexte"/>
            <w:noProof/>
          </w:rPr>
          <w:t>Figure 13 : Émissions en KT éq-CO</w:t>
        </w:r>
        <w:r w:rsidRPr="00EE3B62">
          <w:rPr>
            <w:rStyle w:val="Lienhypertexte"/>
            <w:noProof/>
            <w:vertAlign w:val="subscript"/>
          </w:rPr>
          <w:t>2</w:t>
        </w:r>
        <w:r w:rsidRPr="00EE3B62">
          <w:rPr>
            <w:rStyle w:val="Lienhypertexte"/>
            <w:noProof/>
          </w:rPr>
          <w:t xml:space="preserve"> par sous-secteur et type de gaz - Période 2015-2019 (Source : Rapport BUR 2023)</w:t>
        </w:r>
        <w:r>
          <w:rPr>
            <w:noProof/>
            <w:webHidden/>
          </w:rPr>
          <w:tab/>
        </w:r>
        <w:r>
          <w:rPr>
            <w:noProof/>
            <w:webHidden/>
          </w:rPr>
          <w:fldChar w:fldCharType="begin"/>
        </w:r>
        <w:r>
          <w:rPr>
            <w:noProof/>
            <w:webHidden/>
          </w:rPr>
          <w:instrText xml:space="preserve"> PAGEREF _Toc227409528 \h </w:instrText>
        </w:r>
        <w:r>
          <w:rPr>
            <w:noProof/>
            <w:webHidden/>
          </w:rPr>
        </w:r>
        <w:r>
          <w:rPr>
            <w:noProof/>
            <w:webHidden/>
          </w:rPr>
          <w:fldChar w:fldCharType="separate"/>
        </w:r>
        <w:r>
          <w:rPr>
            <w:noProof/>
            <w:webHidden/>
          </w:rPr>
          <w:t>56</w:t>
        </w:r>
        <w:r>
          <w:rPr>
            <w:noProof/>
            <w:webHidden/>
          </w:rPr>
          <w:fldChar w:fldCharType="end"/>
        </w:r>
      </w:hyperlink>
    </w:p>
    <w:p w14:paraId="47CAB40D" w14:textId="32862605"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29" w:history="1">
        <w:r w:rsidRPr="00EE3B62">
          <w:rPr>
            <w:rStyle w:val="Lienhypertexte"/>
            <w:noProof/>
          </w:rPr>
          <w:t>Figure 14 : Répartition des émissions par sous-secteur (Agriculture vs Élevage) – 2019</w:t>
        </w:r>
        <w:r>
          <w:rPr>
            <w:noProof/>
            <w:webHidden/>
          </w:rPr>
          <w:tab/>
        </w:r>
        <w:r>
          <w:rPr>
            <w:noProof/>
            <w:webHidden/>
          </w:rPr>
          <w:fldChar w:fldCharType="begin"/>
        </w:r>
        <w:r>
          <w:rPr>
            <w:noProof/>
            <w:webHidden/>
          </w:rPr>
          <w:instrText xml:space="preserve"> PAGEREF _Toc227409529 \h </w:instrText>
        </w:r>
        <w:r>
          <w:rPr>
            <w:noProof/>
            <w:webHidden/>
          </w:rPr>
        </w:r>
        <w:r>
          <w:rPr>
            <w:noProof/>
            <w:webHidden/>
          </w:rPr>
          <w:fldChar w:fldCharType="separate"/>
        </w:r>
        <w:r>
          <w:rPr>
            <w:noProof/>
            <w:webHidden/>
          </w:rPr>
          <w:t>56</w:t>
        </w:r>
        <w:r>
          <w:rPr>
            <w:noProof/>
            <w:webHidden/>
          </w:rPr>
          <w:fldChar w:fldCharType="end"/>
        </w:r>
      </w:hyperlink>
    </w:p>
    <w:p w14:paraId="466A3C1A" w14:textId="01683E24"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30" w:history="1">
        <w:r w:rsidRPr="00EE3B62">
          <w:rPr>
            <w:rStyle w:val="Lienhypertexte"/>
            <w:noProof/>
          </w:rPr>
          <w:t>Figure 15 : Évolution comparative des scénarios de base et d'atténuation — Secteur Agriculture 2020-2030</w:t>
        </w:r>
        <w:r>
          <w:rPr>
            <w:noProof/>
            <w:webHidden/>
          </w:rPr>
          <w:lastRenderedPageBreak/>
          <w:tab/>
        </w:r>
        <w:r>
          <w:rPr>
            <w:noProof/>
            <w:webHidden/>
          </w:rPr>
          <w:fldChar w:fldCharType="begin"/>
        </w:r>
        <w:r>
          <w:rPr>
            <w:noProof/>
            <w:webHidden/>
          </w:rPr>
          <w:instrText xml:space="preserve"> PAGEREF _Toc227409530 \h </w:instrText>
        </w:r>
        <w:r>
          <w:rPr>
            <w:noProof/>
            <w:webHidden/>
          </w:rPr>
        </w:r>
        <w:r>
          <w:rPr>
            <w:noProof/>
            <w:webHidden/>
          </w:rPr>
          <w:fldChar w:fldCharType="separate"/>
        </w:r>
        <w:r>
          <w:rPr>
            <w:noProof/>
            <w:webHidden/>
          </w:rPr>
          <w:t>57</w:t>
        </w:r>
        <w:r>
          <w:rPr>
            <w:noProof/>
            <w:webHidden/>
          </w:rPr>
          <w:fldChar w:fldCharType="end"/>
        </w:r>
      </w:hyperlink>
    </w:p>
    <w:p w14:paraId="74908211" w14:textId="72AA01D8"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31" w:history="1">
        <w:r w:rsidRPr="00EE3B62">
          <w:rPr>
            <w:rStyle w:val="Lienhypertexte"/>
            <w:noProof/>
          </w:rPr>
          <w:t>Figure 16 : Bilan des émissions et séquestrations du secteur forestier 2015-2017 – source BUR</w:t>
        </w:r>
        <w:r>
          <w:rPr>
            <w:noProof/>
            <w:webHidden/>
          </w:rPr>
          <w:tab/>
        </w:r>
        <w:r>
          <w:rPr>
            <w:noProof/>
            <w:webHidden/>
          </w:rPr>
          <w:fldChar w:fldCharType="begin"/>
        </w:r>
        <w:r>
          <w:rPr>
            <w:noProof/>
            <w:webHidden/>
          </w:rPr>
          <w:instrText xml:space="preserve"> PAGEREF _Toc227409531 \h </w:instrText>
        </w:r>
        <w:r>
          <w:rPr>
            <w:noProof/>
            <w:webHidden/>
          </w:rPr>
        </w:r>
        <w:r>
          <w:rPr>
            <w:noProof/>
            <w:webHidden/>
          </w:rPr>
          <w:fldChar w:fldCharType="separate"/>
        </w:r>
        <w:r>
          <w:rPr>
            <w:noProof/>
            <w:webHidden/>
          </w:rPr>
          <w:t>72</w:t>
        </w:r>
        <w:r>
          <w:rPr>
            <w:noProof/>
            <w:webHidden/>
          </w:rPr>
          <w:fldChar w:fldCharType="end"/>
        </w:r>
      </w:hyperlink>
    </w:p>
    <w:p w14:paraId="66DAB119" w14:textId="7C903C93"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32" w:history="1">
        <w:r w:rsidRPr="00EE3B62">
          <w:rPr>
            <w:rStyle w:val="Lienhypertexte"/>
            <w:noProof/>
          </w:rPr>
          <w:t>Figure 17 : Évolution comparative des scénarios de séquestration forestière 2020-2030 (données sectorielles)</w:t>
        </w:r>
        <w:r>
          <w:rPr>
            <w:noProof/>
            <w:webHidden/>
          </w:rPr>
          <w:tab/>
        </w:r>
        <w:r>
          <w:rPr>
            <w:noProof/>
            <w:webHidden/>
          </w:rPr>
          <w:fldChar w:fldCharType="begin"/>
        </w:r>
        <w:r>
          <w:rPr>
            <w:noProof/>
            <w:webHidden/>
          </w:rPr>
          <w:instrText xml:space="preserve"> PAGEREF _Toc227409532 \h </w:instrText>
        </w:r>
        <w:r>
          <w:rPr>
            <w:noProof/>
            <w:webHidden/>
          </w:rPr>
        </w:r>
        <w:r>
          <w:rPr>
            <w:noProof/>
            <w:webHidden/>
          </w:rPr>
          <w:fldChar w:fldCharType="separate"/>
        </w:r>
        <w:r>
          <w:rPr>
            <w:noProof/>
            <w:webHidden/>
          </w:rPr>
          <w:t>73</w:t>
        </w:r>
        <w:r>
          <w:rPr>
            <w:noProof/>
            <w:webHidden/>
          </w:rPr>
          <w:fldChar w:fldCharType="end"/>
        </w:r>
      </w:hyperlink>
    </w:p>
    <w:p w14:paraId="6EC8EDB6" w14:textId="38E8623E"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33" w:history="1">
        <w:r w:rsidRPr="00EE3B62">
          <w:rPr>
            <w:rStyle w:val="Lienhypertexte"/>
            <w:noProof/>
          </w:rPr>
          <w:t>Figure 18 : Répartition des émissions par type de gaz - Secteur Déchets 2019 -BUR</w:t>
        </w:r>
        <w:r>
          <w:rPr>
            <w:noProof/>
            <w:webHidden/>
          </w:rPr>
          <w:tab/>
        </w:r>
        <w:r>
          <w:rPr>
            <w:noProof/>
            <w:webHidden/>
          </w:rPr>
          <w:fldChar w:fldCharType="begin"/>
        </w:r>
        <w:r>
          <w:rPr>
            <w:noProof/>
            <w:webHidden/>
          </w:rPr>
          <w:instrText xml:space="preserve"> PAGEREF _Toc227409533 \h </w:instrText>
        </w:r>
        <w:r>
          <w:rPr>
            <w:noProof/>
            <w:webHidden/>
          </w:rPr>
        </w:r>
        <w:r>
          <w:rPr>
            <w:noProof/>
            <w:webHidden/>
          </w:rPr>
          <w:fldChar w:fldCharType="separate"/>
        </w:r>
        <w:r>
          <w:rPr>
            <w:noProof/>
            <w:webHidden/>
          </w:rPr>
          <w:t>80</w:t>
        </w:r>
        <w:r>
          <w:rPr>
            <w:noProof/>
            <w:webHidden/>
          </w:rPr>
          <w:fldChar w:fldCharType="end"/>
        </w:r>
      </w:hyperlink>
    </w:p>
    <w:p w14:paraId="2D5452F5" w14:textId="197A99E1"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34" w:history="1">
        <w:r w:rsidRPr="00EE3B62">
          <w:rPr>
            <w:rStyle w:val="Lienhypertexte"/>
            <w:noProof/>
          </w:rPr>
          <w:t>Figure 19 : Évolution comparative des scénarios de base et d'atténuation — Secteur Déchets 2020-2030</w:t>
        </w:r>
        <w:r>
          <w:rPr>
            <w:noProof/>
            <w:webHidden/>
          </w:rPr>
          <w:tab/>
        </w:r>
        <w:r>
          <w:rPr>
            <w:noProof/>
            <w:webHidden/>
          </w:rPr>
          <w:fldChar w:fldCharType="begin"/>
        </w:r>
        <w:r>
          <w:rPr>
            <w:noProof/>
            <w:webHidden/>
          </w:rPr>
          <w:instrText xml:space="preserve"> PAGEREF _Toc227409534 \h </w:instrText>
        </w:r>
        <w:r>
          <w:rPr>
            <w:noProof/>
            <w:webHidden/>
          </w:rPr>
        </w:r>
        <w:r>
          <w:rPr>
            <w:noProof/>
            <w:webHidden/>
          </w:rPr>
          <w:fldChar w:fldCharType="separate"/>
        </w:r>
        <w:r>
          <w:rPr>
            <w:noProof/>
            <w:webHidden/>
          </w:rPr>
          <w:t>81</w:t>
        </w:r>
        <w:r>
          <w:rPr>
            <w:noProof/>
            <w:webHidden/>
          </w:rPr>
          <w:fldChar w:fldCharType="end"/>
        </w:r>
      </w:hyperlink>
    </w:p>
    <w:p w14:paraId="16FF53F4" w14:textId="0E1E80B6"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535" w:history="1">
        <w:r w:rsidRPr="00EE3B62">
          <w:rPr>
            <w:rStyle w:val="Lienhypertexte"/>
            <w:noProof/>
          </w:rPr>
          <w:t>Figure 20 : Architecture institutionnelle de la CDN 2.0 du Mali</w:t>
        </w:r>
        <w:r>
          <w:rPr>
            <w:noProof/>
            <w:webHidden/>
          </w:rPr>
          <w:tab/>
        </w:r>
        <w:r>
          <w:rPr>
            <w:noProof/>
            <w:webHidden/>
          </w:rPr>
          <w:fldChar w:fldCharType="begin"/>
        </w:r>
        <w:r>
          <w:rPr>
            <w:noProof/>
            <w:webHidden/>
          </w:rPr>
          <w:instrText xml:space="preserve"> PAGEREF _Toc227409535 \h </w:instrText>
        </w:r>
        <w:r>
          <w:rPr>
            <w:noProof/>
            <w:webHidden/>
          </w:rPr>
        </w:r>
        <w:r>
          <w:rPr>
            <w:noProof/>
            <w:webHidden/>
          </w:rPr>
          <w:fldChar w:fldCharType="separate"/>
        </w:r>
        <w:r>
          <w:rPr>
            <w:noProof/>
            <w:webHidden/>
          </w:rPr>
          <w:t>141</w:t>
        </w:r>
        <w:r>
          <w:rPr>
            <w:noProof/>
            <w:webHidden/>
          </w:rPr>
          <w:fldChar w:fldCharType="end"/>
        </w:r>
      </w:hyperlink>
    </w:p>
    <w:p w14:paraId="00000056" w14:textId="5C446E0A" w:rsidR="000334A0" w:rsidRPr="00A03498" w:rsidRDefault="00BA7EA7" w:rsidP="007E377E">
      <w:pPr>
        <w:pStyle w:val="Tabledesillustrations"/>
        <w:tabs>
          <w:tab w:val="right" w:leader="dot" w:pos="9394"/>
        </w:tabs>
        <w:rPr>
          <w:color w:val="0070C0"/>
          <w:lang w:val="fr-FR"/>
        </w:rPr>
      </w:pPr>
      <w:r w:rsidRPr="00A03498">
        <w:rPr>
          <w:b/>
          <w:bCs/>
          <w:lang w:val="fr-FR"/>
        </w:rPr>
        <w:fldChar w:fldCharType="end"/>
      </w:r>
    </w:p>
    <w:p w14:paraId="00000057" w14:textId="7BF3BE5B" w:rsidR="000334A0" w:rsidRPr="008F3344" w:rsidRDefault="003E69CF" w:rsidP="007E377E">
      <w:pPr>
        <w:pStyle w:val="Titre1"/>
        <w:numPr>
          <w:ilvl w:val="0"/>
          <w:numId w:val="0"/>
        </w:numPr>
        <w:spacing w:before="0" w:after="0" w:line="360" w:lineRule="auto"/>
        <w:rPr>
          <w:color w:val="0070C0"/>
          <w:sz w:val="32"/>
          <w:szCs w:val="32"/>
        </w:rPr>
      </w:pPr>
      <w:bookmarkStart w:id="12" w:name="_Toc227409189"/>
      <w:r w:rsidRPr="008C162A">
        <w:t>Liste des tableaux</w:t>
      </w:r>
      <w:bookmarkEnd w:id="12"/>
    </w:p>
    <w:p w14:paraId="4D4964FD" w14:textId="1004658A" w:rsidR="005E2D07" w:rsidRDefault="005C6A78">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r w:rsidRPr="001F37E9">
        <w:rPr>
          <w:sz w:val="20"/>
          <w:szCs w:val="22"/>
          <w:lang w:val="fr-FR"/>
        </w:rPr>
        <w:fldChar w:fldCharType="begin"/>
      </w:r>
      <w:r w:rsidRPr="00A03498">
        <w:rPr>
          <w:sz w:val="20"/>
          <w:szCs w:val="22"/>
          <w:lang w:val="fr-FR"/>
        </w:rPr>
        <w:instrText xml:space="preserve"> TOC \h \z \c "Tableau" </w:instrText>
      </w:r>
      <w:r w:rsidRPr="001F37E9">
        <w:rPr>
          <w:sz w:val="20"/>
          <w:szCs w:val="22"/>
          <w:lang w:val="fr-FR"/>
        </w:rPr>
        <w:fldChar w:fldCharType="separate"/>
      </w:r>
      <w:hyperlink w:anchor="_Toc227409715" w:history="1">
        <w:r w:rsidR="005E2D07" w:rsidRPr="00FD38A3">
          <w:rPr>
            <w:rStyle w:val="Lienhypertexte"/>
            <w:noProof/>
          </w:rPr>
          <w:t>Tableau 1 : Synthèse des principales caractéristiques de la CDN 2.0 du Mali</w:t>
        </w:r>
        <w:r w:rsidR="005E2D07">
          <w:rPr>
            <w:noProof/>
            <w:webHidden/>
          </w:rPr>
          <w:tab/>
        </w:r>
        <w:r w:rsidR="005E2D07">
          <w:rPr>
            <w:noProof/>
            <w:webHidden/>
          </w:rPr>
          <w:fldChar w:fldCharType="begin"/>
        </w:r>
        <w:r w:rsidR="005E2D07">
          <w:rPr>
            <w:noProof/>
            <w:webHidden/>
          </w:rPr>
          <w:instrText xml:space="preserve"> PAGEREF _Toc227409715 \h </w:instrText>
        </w:r>
        <w:r w:rsidR="005E2D07">
          <w:rPr>
            <w:noProof/>
            <w:webHidden/>
          </w:rPr>
        </w:r>
        <w:r w:rsidR="005E2D07">
          <w:rPr>
            <w:noProof/>
            <w:webHidden/>
          </w:rPr>
          <w:fldChar w:fldCharType="separate"/>
        </w:r>
        <w:r w:rsidR="005E2D07">
          <w:rPr>
            <w:noProof/>
            <w:webHidden/>
          </w:rPr>
          <w:t>15</w:t>
        </w:r>
        <w:r w:rsidR="005E2D07">
          <w:rPr>
            <w:noProof/>
            <w:webHidden/>
          </w:rPr>
          <w:fldChar w:fldCharType="end"/>
        </w:r>
      </w:hyperlink>
    </w:p>
    <w:p w14:paraId="13B424A4" w14:textId="18A0317C"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16" w:history="1">
        <w:r w:rsidRPr="00FD38A3">
          <w:rPr>
            <w:rStyle w:val="Lienhypertexte"/>
            <w:noProof/>
          </w:rPr>
          <w:t>Tableau 2 : Principaux types de cibles d’atténuation</w:t>
        </w:r>
        <w:r>
          <w:rPr>
            <w:noProof/>
            <w:webHidden/>
          </w:rPr>
          <w:tab/>
        </w:r>
        <w:r>
          <w:rPr>
            <w:noProof/>
            <w:webHidden/>
          </w:rPr>
          <w:fldChar w:fldCharType="begin"/>
        </w:r>
        <w:r>
          <w:rPr>
            <w:noProof/>
            <w:webHidden/>
          </w:rPr>
          <w:instrText xml:space="preserve"> PAGEREF _Toc227409716 \h </w:instrText>
        </w:r>
        <w:r>
          <w:rPr>
            <w:noProof/>
            <w:webHidden/>
          </w:rPr>
        </w:r>
        <w:r>
          <w:rPr>
            <w:noProof/>
            <w:webHidden/>
          </w:rPr>
          <w:fldChar w:fldCharType="separate"/>
        </w:r>
        <w:r>
          <w:rPr>
            <w:noProof/>
            <w:webHidden/>
          </w:rPr>
          <w:t>24</w:t>
        </w:r>
        <w:r>
          <w:rPr>
            <w:noProof/>
            <w:webHidden/>
          </w:rPr>
          <w:fldChar w:fldCharType="end"/>
        </w:r>
      </w:hyperlink>
    </w:p>
    <w:p w14:paraId="00EE5C2F" w14:textId="42EDC9AE"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17" w:history="1">
        <w:r w:rsidRPr="00FD38A3">
          <w:rPr>
            <w:rStyle w:val="Lienhypertexte"/>
            <w:noProof/>
          </w:rPr>
          <w:t>Tableau 3 : Évolution des émissions de GES entre la période historique et le scénario de base (BAU) par secteur</w:t>
        </w:r>
        <w:r>
          <w:rPr>
            <w:noProof/>
            <w:webHidden/>
          </w:rPr>
          <w:tab/>
        </w:r>
        <w:r>
          <w:rPr>
            <w:noProof/>
            <w:webHidden/>
          </w:rPr>
          <w:fldChar w:fldCharType="begin"/>
        </w:r>
        <w:r>
          <w:rPr>
            <w:noProof/>
            <w:webHidden/>
          </w:rPr>
          <w:instrText xml:space="preserve"> PAGEREF _Toc227409717 \h </w:instrText>
        </w:r>
        <w:r>
          <w:rPr>
            <w:noProof/>
            <w:webHidden/>
          </w:rPr>
        </w:r>
        <w:r>
          <w:rPr>
            <w:noProof/>
            <w:webHidden/>
          </w:rPr>
          <w:fldChar w:fldCharType="separate"/>
        </w:r>
        <w:r>
          <w:rPr>
            <w:noProof/>
            <w:webHidden/>
          </w:rPr>
          <w:t>28</w:t>
        </w:r>
        <w:r>
          <w:rPr>
            <w:noProof/>
            <w:webHidden/>
          </w:rPr>
          <w:fldChar w:fldCharType="end"/>
        </w:r>
      </w:hyperlink>
    </w:p>
    <w:p w14:paraId="535317D1" w14:textId="5005B391"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18" w:history="1">
        <w:r w:rsidRPr="00FD38A3">
          <w:rPr>
            <w:rStyle w:val="Lienhypertexte"/>
            <w:noProof/>
          </w:rPr>
          <w:t>Tableau 4 : Couverture sectorielle de la CDN du Mali</w:t>
        </w:r>
        <w:r>
          <w:rPr>
            <w:noProof/>
            <w:webHidden/>
          </w:rPr>
          <w:tab/>
        </w:r>
        <w:r>
          <w:rPr>
            <w:noProof/>
            <w:webHidden/>
          </w:rPr>
          <w:fldChar w:fldCharType="begin"/>
        </w:r>
        <w:r>
          <w:rPr>
            <w:noProof/>
            <w:webHidden/>
          </w:rPr>
          <w:instrText xml:space="preserve"> PAGEREF _Toc227409718 \h </w:instrText>
        </w:r>
        <w:r>
          <w:rPr>
            <w:noProof/>
            <w:webHidden/>
          </w:rPr>
        </w:r>
        <w:r>
          <w:rPr>
            <w:noProof/>
            <w:webHidden/>
          </w:rPr>
          <w:fldChar w:fldCharType="separate"/>
        </w:r>
        <w:r>
          <w:rPr>
            <w:noProof/>
            <w:webHidden/>
          </w:rPr>
          <w:t>30</w:t>
        </w:r>
        <w:r>
          <w:rPr>
            <w:noProof/>
            <w:webHidden/>
          </w:rPr>
          <w:fldChar w:fldCharType="end"/>
        </w:r>
      </w:hyperlink>
    </w:p>
    <w:p w14:paraId="35C5953A" w14:textId="30EC95BF"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19" w:history="1">
        <w:r w:rsidRPr="00FD38A3">
          <w:rPr>
            <w:rStyle w:val="Lienhypertexte"/>
            <w:noProof/>
          </w:rPr>
          <w:t>Tableau 5 : Couverture des principaux gaz à effet de serre dans la CDN 2.0 du Mali au regard des référentiels internationaux</w:t>
        </w:r>
        <w:r>
          <w:rPr>
            <w:noProof/>
            <w:webHidden/>
          </w:rPr>
          <w:tab/>
        </w:r>
        <w:r>
          <w:rPr>
            <w:noProof/>
            <w:webHidden/>
          </w:rPr>
          <w:fldChar w:fldCharType="begin"/>
        </w:r>
        <w:r>
          <w:rPr>
            <w:noProof/>
            <w:webHidden/>
          </w:rPr>
          <w:instrText xml:space="preserve"> PAGEREF _Toc227409719 \h </w:instrText>
        </w:r>
        <w:r>
          <w:rPr>
            <w:noProof/>
            <w:webHidden/>
          </w:rPr>
        </w:r>
        <w:r>
          <w:rPr>
            <w:noProof/>
            <w:webHidden/>
          </w:rPr>
          <w:fldChar w:fldCharType="separate"/>
        </w:r>
        <w:r>
          <w:rPr>
            <w:noProof/>
            <w:webHidden/>
          </w:rPr>
          <w:t>31</w:t>
        </w:r>
        <w:r>
          <w:rPr>
            <w:noProof/>
            <w:webHidden/>
          </w:rPr>
          <w:fldChar w:fldCharType="end"/>
        </w:r>
      </w:hyperlink>
    </w:p>
    <w:p w14:paraId="77FAB160" w14:textId="5BDF22C8"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0" w:history="1">
        <w:r w:rsidRPr="00FD38A3">
          <w:rPr>
            <w:rStyle w:val="Lienhypertexte"/>
            <w:noProof/>
          </w:rPr>
          <w:t>Tableau 6 : Données sectorielles ligne de base Vs ligne d’atténuation</w:t>
        </w:r>
        <w:r>
          <w:rPr>
            <w:noProof/>
            <w:webHidden/>
          </w:rPr>
          <w:tab/>
        </w:r>
        <w:r>
          <w:rPr>
            <w:noProof/>
            <w:webHidden/>
          </w:rPr>
          <w:fldChar w:fldCharType="begin"/>
        </w:r>
        <w:r>
          <w:rPr>
            <w:noProof/>
            <w:webHidden/>
          </w:rPr>
          <w:instrText xml:space="preserve"> PAGEREF _Toc227409720 \h </w:instrText>
        </w:r>
        <w:r>
          <w:rPr>
            <w:noProof/>
            <w:webHidden/>
          </w:rPr>
        </w:r>
        <w:r>
          <w:rPr>
            <w:noProof/>
            <w:webHidden/>
          </w:rPr>
          <w:fldChar w:fldCharType="separate"/>
        </w:r>
        <w:r>
          <w:rPr>
            <w:noProof/>
            <w:webHidden/>
          </w:rPr>
          <w:t>34</w:t>
        </w:r>
        <w:r>
          <w:rPr>
            <w:noProof/>
            <w:webHidden/>
          </w:rPr>
          <w:fldChar w:fldCharType="end"/>
        </w:r>
      </w:hyperlink>
    </w:p>
    <w:p w14:paraId="6773B1E0" w14:textId="127EC64B"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1" w:history="1">
        <w:r w:rsidRPr="00FD38A3">
          <w:rPr>
            <w:rStyle w:val="Lienhypertexte"/>
            <w:noProof/>
          </w:rPr>
          <w:t>Tableau 7 : Synthèse agrégé de ligne de base et ligne d’atténuation présenté dans la CDN 2.0</w:t>
        </w:r>
        <w:r>
          <w:rPr>
            <w:noProof/>
            <w:webHidden/>
          </w:rPr>
          <w:tab/>
        </w:r>
        <w:r>
          <w:rPr>
            <w:noProof/>
            <w:webHidden/>
          </w:rPr>
          <w:fldChar w:fldCharType="begin"/>
        </w:r>
        <w:r>
          <w:rPr>
            <w:noProof/>
            <w:webHidden/>
          </w:rPr>
          <w:instrText xml:space="preserve"> PAGEREF _Toc227409721 \h </w:instrText>
        </w:r>
        <w:r>
          <w:rPr>
            <w:noProof/>
            <w:webHidden/>
          </w:rPr>
        </w:r>
        <w:r>
          <w:rPr>
            <w:noProof/>
            <w:webHidden/>
          </w:rPr>
          <w:fldChar w:fldCharType="separate"/>
        </w:r>
        <w:r>
          <w:rPr>
            <w:noProof/>
            <w:webHidden/>
          </w:rPr>
          <w:t>35</w:t>
        </w:r>
        <w:r>
          <w:rPr>
            <w:noProof/>
            <w:webHidden/>
          </w:rPr>
          <w:fldChar w:fldCharType="end"/>
        </w:r>
      </w:hyperlink>
    </w:p>
    <w:p w14:paraId="5C7BBDE8" w14:textId="58C1EA69"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2" w:history="1">
        <w:r w:rsidRPr="00FD38A3">
          <w:rPr>
            <w:rStyle w:val="Lienhypertexte"/>
            <w:noProof/>
          </w:rPr>
          <w:t>Tableau 8 : Mesures d’atténuation du secteur énergie</w:t>
        </w:r>
        <w:r>
          <w:rPr>
            <w:noProof/>
            <w:webHidden/>
          </w:rPr>
          <w:tab/>
        </w:r>
        <w:r>
          <w:rPr>
            <w:noProof/>
            <w:webHidden/>
          </w:rPr>
          <w:fldChar w:fldCharType="begin"/>
        </w:r>
        <w:r>
          <w:rPr>
            <w:noProof/>
            <w:webHidden/>
          </w:rPr>
          <w:instrText xml:space="preserve"> PAGEREF _Toc227409722 \h </w:instrText>
        </w:r>
        <w:r>
          <w:rPr>
            <w:noProof/>
            <w:webHidden/>
          </w:rPr>
        </w:r>
        <w:r>
          <w:rPr>
            <w:noProof/>
            <w:webHidden/>
          </w:rPr>
          <w:fldChar w:fldCharType="separate"/>
        </w:r>
        <w:r>
          <w:rPr>
            <w:noProof/>
            <w:webHidden/>
          </w:rPr>
          <w:t>38</w:t>
        </w:r>
        <w:r>
          <w:rPr>
            <w:noProof/>
            <w:webHidden/>
          </w:rPr>
          <w:fldChar w:fldCharType="end"/>
        </w:r>
      </w:hyperlink>
    </w:p>
    <w:p w14:paraId="12315DD4" w14:textId="2641C75B"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3" w:history="1">
        <w:r w:rsidRPr="00FD38A3">
          <w:rPr>
            <w:rStyle w:val="Lienhypertexte"/>
            <w:noProof/>
          </w:rPr>
          <w:t>Tableau 9 : État d’avancement des mesures du secteur énergie (CDN 2.0)</w:t>
        </w:r>
        <w:r>
          <w:rPr>
            <w:noProof/>
            <w:webHidden/>
          </w:rPr>
          <w:tab/>
        </w:r>
        <w:r>
          <w:rPr>
            <w:noProof/>
            <w:webHidden/>
          </w:rPr>
          <w:fldChar w:fldCharType="begin"/>
        </w:r>
        <w:r>
          <w:rPr>
            <w:noProof/>
            <w:webHidden/>
          </w:rPr>
          <w:instrText xml:space="preserve"> PAGEREF _Toc227409723 \h </w:instrText>
        </w:r>
        <w:r>
          <w:rPr>
            <w:noProof/>
            <w:webHidden/>
          </w:rPr>
        </w:r>
        <w:r>
          <w:rPr>
            <w:noProof/>
            <w:webHidden/>
          </w:rPr>
          <w:fldChar w:fldCharType="separate"/>
        </w:r>
        <w:r>
          <w:rPr>
            <w:noProof/>
            <w:webHidden/>
          </w:rPr>
          <w:t>41</w:t>
        </w:r>
        <w:r>
          <w:rPr>
            <w:noProof/>
            <w:webHidden/>
          </w:rPr>
          <w:fldChar w:fldCharType="end"/>
        </w:r>
      </w:hyperlink>
    </w:p>
    <w:p w14:paraId="0AE93AC0" w14:textId="6F461398"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4" w:history="1">
        <w:r w:rsidRPr="00FD38A3">
          <w:rPr>
            <w:rStyle w:val="Lienhypertexte"/>
            <w:noProof/>
          </w:rPr>
          <w:t>Tableau 10 : Projets du secteur énergie (CDN 2.0) par structure et caractéristiques principales</w:t>
        </w:r>
        <w:r>
          <w:rPr>
            <w:noProof/>
            <w:webHidden/>
          </w:rPr>
          <w:tab/>
        </w:r>
        <w:r>
          <w:rPr>
            <w:noProof/>
            <w:webHidden/>
          </w:rPr>
          <w:fldChar w:fldCharType="begin"/>
        </w:r>
        <w:r>
          <w:rPr>
            <w:noProof/>
            <w:webHidden/>
          </w:rPr>
          <w:instrText xml:space="preserve"> PAGEREF _Toc227409724 \h </w:instrText>
        </w:r>
        <w:r>
          <w:rPr>
            <w:noProof/>
            <w:webHidden/>
          </w:rPr>
        </w:r>
        <w:r>
          <w:rPr>
            <w:noProof/>
            <w:webHidden/>
          </w:rPr>
          <w:fldChar w:fldCharType="separate"/>
        </w:r>
        <w:r>
          <w:rPr>
            <w:noProof/>
            <w:webHidden/>
          </w:rPr>
          <w:t>41</w:t>
        </w:r>
        <w:r>
          <w:rPr>
            <w:noProof/>
            <w:webHidden/>
          </w:rPr>
          <w:fldChar w:fldCharType="end"/>
        </w:r>
      </w:hyperlink>
    </w:p>
    <w:p w14:paraId="307F9C16" w14:textId="0B8A4FD1"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5" w:history="1">
        <w:r w:rsidRPr="00FD38A3">
          <w:rPr>
            <w:rStyle w:val="Lienhypertexte"/>
            <w:noProof/>
          </w:rPr>
          <w:t>Tableau 11 : Suivi des indicateurs de réalisation du projet (SHER) – cibles et résultats atteints</w:t>
        </w:r>
        <w:r>
          <w:rPr>
            <w:noProof/>
            <w:webHidden/>
          </w:rPr>
          <w:tab/>
        </w:r>
        <w:r>
          <w:rPr>
            <w:noProof/>
            <w:webHidden/>
          </w:rPr>
          <w:fldChar w:fldCharType="begin"/>
        </w:r>
        <w:r>
          <w:rPr>
            <w:noProof/>
            <w:webHidden/>
          </w:rPr>
          <w:instrText xml:space="preserve"> PAGEREF _Toc227409725 \h </w:instrText>
        </w:r>
        <w:r>
          <w:rPr>
            <w:noProof/>
            <w:webHidden/>
          </w:rPr>
        </w:r>
        <w:r>
          <w:rPr>
            <w:noProof/>
            <w:webHidden/>
          </w:rPr>
          <w:fldChar w:fldCharType="separate"/>
        </w:r>
        <w:r>
          <w:rPr>
            <w:noProof/>
            <w:webHidden/>
          </w:rPr>
          <w:t>44</w:t>
        </w:r>
        <w:r>
          <w:rPr>
            <w:noProof/>
            <w:webHidden/>
          </w:rPr>
          <w:fldChar w:fldCharType="end"/>
        </w:r>
      </w:hyperlink>
    </w:p>
    <w:p w14:paraId="2A93C4A5" w14:textId="1E98268B"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6" w:history="1">
        <w:r w:rsidRPr="00FD38A3">
          <w:rPr>
            <w:rStyle w:val="Lienhypertexte"/>
            <w:noProof/>
          </w:rPr>
          <w:t>Tableau 12 : Structure du financement du projet SHER par source</w:t>
        </w:r>
        <w:r>
          <w:rPr>
            <w:noProof/>
            <w:webHidden/>
          </w:rPr>
          <w:tab/>
        </w:r>
        <w:r>
          <w:rPr>
            <w:noProof/>
            <w:webHidden/>
          </w:rPr>
          <w:fldChar w:fldCharType="begin"/>
        </w:r>
        <w:r>
          <w:rPr>
            <w:noProof/>
            <w:webHidden/>
          </w:rPr>
          <w:instrText xml:space="preserve"> PAGEREF _Toc227409726 \h </w:instrText>
        </w:r>
        <w:r>
          <w:rPr>
            <w:noProof/>
            <w:webHidden/>
          </w:rPr>
        </w:r>
        <w:r>
          <w:rPr>
            <w:noProof/>
            <w:webHidden/>
          </w:rPr>
          <w:fldChar w:fldCharType="separate"/>
        </w:r>
        <w:r>
          <w:rPr>
            <w:noProof/>
            <w:webHidden/>
          </w:rPr>
          <w:t>45</w:t>
        </w:r>
        <w:r>
          <w:rPr>
            <w:noProof/>
            <w:webHidden/>
          </w:rPr>
          <w:fldChar w:fldCharType="end"/>
        </w:r>
      </w:hyperlink>
    </w:p>
    <w:p w14:paraId="01EBC0D1" w14:textId="24D9B88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7" w:history="1">
        <w:r w:rsidRPr="00FD38A3">
          <w:rPr>
            <w:rStyle w:val="Lienhypertexte"/>
            <w:noProof/>
          </w:rPr>
          <w:t>Tableau 13 : Suivi des indicateurs de réalisation du projet (PERSHY-32) – cibles et résultats atteints</w:t>
        </w:r>
        <w:r>
          <w:rPr>
            <w:noProof/>
            <w:webHidden/>
          </w:rPr>
          <w:tab/>
        </w:r>
        <w:r>
          <w:rPr>
            <w:noProof/>
            <w:webHidden/>
          </w:rPr>
          <w:fldChar w:fldCharType="begin"/>
        </w:r>
        <w:r>
          <w:rPr>
            <w:noProof/>
            <w:webHidden/>
          </w:rPr>
          <w:instrText xml:space="preserve"> PAGEREF _Toc227409727 \h </w:instrText>
        </w:r>
        <w:r>
          <w:rPr>
            <w:noProof/>
            <w:webHidden/>
          </w:rPr>
        </w:r>
        <w:r>
          <w:rPr>
            <w:noProof/>
            <w:webHidden/>
          </w:rPr>
          <w:fldChar w:fldCharType="separate"/>
        </w:r>
        <w:r>
          <w:rPr>
            <w:noProof/>
            <w:webHidden/>
          </w:rPr>
          <w:t>46</w:t>
        </w:r>
        <w:r>
          <w:rPr>
            <w:noProof/>
            <w:webHidden/>
          </w:rPr>
          <w:fldChar w:fldCharType="end"/>
        </w:r>
      </w:hyperlink>
    </w:p>
    <w:p w14:paraId="4C50C15B" w14:textId="4E3D221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8" w:history="1">
        <w:r w:rsidRPr="00FD38A3">
          <w:rPr>
            <w:rStyle w:val="Lienhypertexte"/>
            <w:noProof/>
          </w:rPr>
          <w:t>Tableau 14 : Structure du financement du projet PERSHY-32 par source</w:t>
        </w:r>
        <w:r>
          <w:rPr>
            <w:noProof/>
            <w:webHidden/>
          </w:rPr>
          <w:tab/>
        </w:r>
        <w:r>
          <w:rPr>
            <w:noProof/>
            <w:webHidden/>
          </w:rPr>
          <w:fldChar w:fldCharType="begin"/>
        </w:r>
        <w:r>
          <w:rPr>
            <w:noProof/>
            <w:webHidden/>
          </w:rPr>
          <w:instrText xml:space="preserve"> PAGEREF _Toc227409728 \h </w:instrText>
        </w:r>
        <w:r>
          <w:rPr>
            <w:noProof/>
            <w:webHidden/>
          </w:rPr>
        </w:r>
        <w:r>
          <w:rPr>
            <w:noProof/>
            <w:webHidden/>
          </w:rPr>
          <w:fldChar w:fldCharType="separate"/>
        </w:r>
        <w:r>
          <w:rPr>
            <w:noProof/>
            <w:webHidden/>
          </w:rPr>
          <w:t>47</w:t>
        </w:r>
        <w:r>
          <w:rPr>
            <w:noProof/>
            <w:webHidden/>
          </w:rPr>
          <w:fldChar w:fldCharType="end"/>
        </w:r>
      </w:hyperlink>
    </w:p>
    <w:p w14:paraId="51169913" w14:textId="49FCD6DA"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29" w:history="1">
        <w:r w:rsidRPr="00FD38A3">
          <w:rPr>
            <w:rStyle w:val="Lienhypertexte"/>
            <w:noProof/>
          </w:rPr>
          <w:t>Tableau 15 : Analyse des contraintes rencontrées dans la mise en œuvre du projet PERSHY-32 et de leurs effets</w:t>
        </w:r>
        <w:r>
          <w:rPr>
            <w:noProof/>
            <w:webHidden/>
          </w:rPr>
          <w:tab/>
        </w:r>
        <w:r>
          <w:rPr>
            <w:noProof/>
            <w:webHidden/>
          </w:rPr>
          <w:fldChar w:fldCharType="begin"/>
        </w:r>
        <w:r>
          <w:rPr>
            <w:noProof/>
            <w:webHidden/>
          </w:rPr>
          <w:instrText xml:space="preserve"> PAGEREF _Toc227409729 \h </w:instrText>
        </w:r>
        <w:r>
          <w:rPr>
            <w:noProof/>
            <w:webHidden/>
          </w:rPr>
        </w:r>
        <w:r>
          <w:rPr>
            <w:noProof/>
            <w:webHidden/>
          </w:rPr>
          <w:fldChar w:fldCharType="separate"/>
        </w:r>
        <w:r>
          <w:rPr>
            <w:noProof/>
            <w:webHidden/>
          </w:rPr>
          <w:t>47</w:t>
        </w:r>
        <w:r>
          <w:rPr>
            <w:noProof/>
            <w:webHidden/>
          </w:rPr>
          <w:fldChar w:fldCharType="end"/>
        </w:r>
      </w:hyperlink>
    </w:p>
    <w:p w14:paraId="6AFB56A6" w14:textId="28EB758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0" w:history="1">
        <w:r w:rsidRPr="00FD38A3">
          <w:rPr>
            <w:rStyle w:val="Lienhypertexte"/>
            <w:noProof/>
          </w:rPr>
          <w:t>Tableau 16 : Suivi des indicateurs de réalisation du projet (PHARE) – cibles et résultats atteints</w:t>
        </w:r>
        <w:r>
          <w:rPr>
            <w:noProof/>
            <w:webHidden/>
          </w:rPr>
          <w:tab/>
        </w:r>
        <w:r>
          <w:rPr>
            <w:noProof/>
            <w:webHidden/>
          </w:rPr>
          <w:fldChar w:fldCharType="begin"/>
        </w:r>
        <w:r>
          <w:rPr>
            <w:noProof/>
            <w:webHidden/>
          </w:rPr>
          <w:instrText xml:space="preserve"> PAGEREF _Toc227409730 \h </w:instrText>
        </w:r>
        <w:r>
          <w:rPr>
            <w:noProof/>
            <w:webHidden/>
          </w:rPr>
        </w:r>
        <w:r>
          <w:rPr>
            <w:noProof/>
            <w:webHidden/>
          </w:rPr>
          <w:fldChar w:fldCharType="separate"/>
        </w:r>
        <w:r>
          <w:rPr>
            <w:noProof/>
            <w:webHidden/>
          </w:rPr>
          <w:t>49</w:t>
        </w:r>
        <w:r>
          <w:rPr>
            <w:noProof/>
            <w:webHidden/>
          </w:rPr>
          <w:fldChar w:fldCharType="end"/>
        </w:r>
      </w:hyperlink>
    </w:p>
    <w:p w14:paraId="47381BF6" w14:textId="1E8DA63E"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1" w:history="1">
        <w:r w:rsidRPr="00FD38A3">
          <w:rPr>
            <w:rStyle w:val="Lienhypertexte"/>
            <w:noProof/>
          </w:rPr>
          <w:t>Tableau 17 : Structure du financement du projet PHARE par source en Millions FCFA</w:t>
        </w:r>
        <w:r>
          <w:rPr>
            <w:noProof/>
            <w:webHidden/>
          </w:rPr>
          <w:tab/>
        </w:r>
        <w:r>
          <w:rPr>
            <w:noProof/>
            <w:webHidden/>
          </w:rPr>
          <w:fldChar w:fldCharType="begin"/>
        </w:r>
        <w:r>
          <w:rPr>
            <w:noProof/>
            <w:webHidden/>
          </w:rPr>
          <w:instrText xml:space="preserve"> PAGEREF _Toc227409731 \h </w:instrText>
        </w:r>
        <w:r>
          <w:rPr>
            <w:noProof/>
            <w:webHidden/>
          </w:rPr>
        </w:r>
        <w:r>
          <w:rPr>
            <w:noProof/>
            <w:webHidden/>
          </w:rPr>
          <w:fldChar w:fldCharType="separate"/>
        </w:r>
        <w:r>
          <w:rPr>
            <w:noProof/>
            <w:webHidden/>
          </w:rPr>
          <w:t>50</w:t>
        </w:r>
        <w:r>
          <w:rPr>
            <w:noProof/>
            <w:webHidden/>
          </w:rPr>
          <w:fldChar w:fldCharType="end"/>
        </w:r>
      </w:hyperlink>
    </w:p>
    <w:p w14:paraId="4E95775F" w14:textId="253AB75B"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2" w:history="1">
        <w:r w:rsidRPr="00FD38A3">
          <w:rPr>
            <w:rStyle w:val="Lienhypertexte"/>
            <w:noProof/>
          </w:rPr>
          <w:t>Tableau 18 : Analyse des contraintes rencontrées dans la mise en œuvre du projet PHARE et de leurs effets</w:t>
        </w:r>
        <w:r>
          <w:rPr>
            <w:noProof/>
            <w:webHidden/>
          </w:rPr>
          <w:tab/>
        </w:r>
        <w:r>
          <w:rPr>
            <w:noProof/>
            <w:webHidden/>
          </w:rPr>
          <w:fldChar w:fldCharType="begin"/>
        </w:r>
        <w:r>
          <w:rPr>
            <w:noProof/>
            <w:webHidden/>
          </w:rPr>
          <w:instrText xml:space="preserve"> PAGEREF _Toc227409732 \h </w:instrText>
        </w:r>
        <w:r>
          <w:rPr>
            <w:noProof/>
            <w:webHidden/>
          </w:rPr>
        </w:r>
        <w:r>
          <w:rPr>
            <w:noProof/>
            <w:webHidden/>
          </w:rPr>
          <w:fldChar w:fldCharType="separate"/>
        </w:r>
        <w:r>
          <w:rPr>
            <w:noProof/>
            <w:webHidden/>
          </w:rPr>
          <w:t>50</w:t>
        </w:r>
        <w:r>
          <w:rPr>
            <w:noProof/>
            <w:webHidden/>
          </w:rPr>
          <w:fldChar w:fldCharType="end"/>
        </w:r>
      </w:hyperlink>
    </w:p>
    <w:p w14:paraId="57114A88" w14:textId="7EAD4CC2"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3" w:history="1">
        <w:r w:rsidRPr="00FD38A3">
          <w:rPr>
            <w:rStyle w:val="Lienhypertexte"/>
            <w:noProof/>
          </w:rPr>
          <w:t>Tableau 19 : Structure du financement du projet PESDR par source</w:t>
        </w:r>
        <w:r>
          <w:rPr>
            <w:noProof/>
            <w:webHidden/>
          </w:rPr>
          <w:tab/>
        </w:r>
        <w:r>
          <w:rPr>
            <w:noProof/>
            <w:webHidden/>
          </w:rPr>
          <w:fldChar w:fldCharType="begin"/>
        </w:r>
        <w:r>
          <w:rPr>
            <w:noProof/>
            <w:webHidden/>
          </w:rPr>
          <w:instrText xml:space="preserve"> PAGEREF _Toc227409733 \h </w:instrText>
        </w:r>
        <w:r>
          <w:rPr>
            <w:noProof/>
            <w:webHidden/>
          </w:rPr>
        </w:r>
        <w:r>
          <w:rPr>
            <w:noProof/>
            <w:webHidden/>
          </w:rPr>
          <w:fldChar w:fldCharType="separate"/>
        </w:r>
        <w:r>
          <w:rPr>
            <w:noProof/>
            <w:webHidden/>
          </w:rPr>
          <w:t>52</w:t>
        </w:r>
        <w:r>
          <w:rPr>
            <w:noProof/>
            <w:webHidden/>
          </w:rPr>
          <w:fldChar w:fldCharType="end"/>
        </w:r>
      </w:hyperlink>
    </w:p>
    <w:p w14:paraId="4D652723" w14:textId="53BB15C9"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4" w:history="1">
        <w:r w:rsidRPr="00FD38A3">
          <w:rPr>
            <w:rStyle w:val="Lienhypertexte"/>
            <w:noProof/>
          </w:rPr>
          <w:t>Tableau 20 : Analyse des contraintes rencontrées dans la mise en œuvre du projet PESDR et de leurs effets</w:t>
        </w:r>
        <w:r>
          <w:rPr>
            <w:noProof/>
            <w:webHidden/>
          </w:rPr>
          <w:tab/>
        </w:r>
        <w:r>
          <w:rPr>
            <w:noProof/>
            <w:webHidden/>
          </w:rPr>
          <w:fldChar w:fldCharType="begin"/>
        </w:r>
        <w:r>
          <w:rPr>
            <w:noProof/>
            <w:webHidden/>
          </w:rPr>
          <w:instrText xml:space="preserve"> PAGEREF _Toc227409734 \h </w:instrText>
        </w:r>
        <w:r>
          <w:rPr>
            <w:noProof/>
            <w:webHidden/>
          </w:rPr>
        </w:r>
        <w:r>
          <w:rPr>
            <w:noProof/>
            <w:webHidden/>
          </w:rPr>
          <w:fldChar w:fldCharType="separate"/>
        </w:r>
        <w:r>
          <w:rPr>
            <w:noProof/>
            <w:webHidden/>
          </w:rPr>
          <w:t>52</w:t>
        </w:r>
        <w:r>
          <w:rPr>
            <w:noProof/>
            <w:webHidden/>
          </w:rPr>
          <w:fldChar w:fldCharType="end"/>
        </w:r>
      </w:hyperlink>
    </w:p>
    <w:p w14:paraId="3C9B3A7D" w14:textId="61438700"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5" w:history="1">
        <w:r w:rsidRPr="00FD38A3">
          <w:rPr>
            <w:rStyle w:val="Lienhypertexte"/>
            <w:noProof/>
          </w:rPr>
          <w:t>Tableau 21 : Mesures d'Atténuation dans le Secteur Agricole de la CDN du Mali</w:t>
        </w:r>
        <w:r>
          <w:rPr>
            <w:noProof/>
            <w:webHidden/>
          </w:rPr>
          <w:tab/>
        </w:r>
        <w:r>
          <w:rPr>
            <w:noProof/>
            <w:webHidden/>
          </w:rPr>
          <w:fldChar w:fldCharType="begin"/>
        </w:r>
        <w:r>
          <w:rPr>
            <w:noProof/>
            <w:webHidden/>
          </w:rPr>
          <w:instrText xml:space="preserve"> PAGEREF _Toc227409735 \h </w:instrText>
        </w:r>
        <w:r>
          <w:rPr>
            <w:noProof/>
            <w:webHidden/>
          </w:rPr>
        </w:r>
        <w:r>
          <w:rPr>
            <w:noProof/>
            <w:webHidden/>
          </w:rPr>
          <w:fldChar w:fldCharType="separate"/>
        </w:r>
        <w:r>
          <w:rPr>
            <w:noProof/>
            <w:webHidden/>
          </w:rPr>
          <w:t>58</w:t>
        </w:r>
        <w:r>
          <w:rPr>
            <w:noProof/>
            <w:webHidden/>
          </w:rPr>
          <w:fldChar w:fldCharType="end"/>
        </w:r>
      </w:hyperlink>
    </w:p>
    <w:p w14:paraId="2A1F9FE8" w14:textId="4892BFB8"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6" w:history="1">
        <w:r w:rsidRPr="00FD38A3">
          <w:rPr>
            <w:rStyle w:val="Lienhypertexte"/>
            <w:noProof/>
          </w:rPr>
          <w:t>Tableau 22 : État d’avancement des projets d’atténuation du secteur agriculture</w:t>
        </w:r>
        <w:r>
          <w:rPr>
            <w:noProof/>
            <w:webHidden/>
          </w:rPr>
          <w:tab/>
        </w:r>
        <w:r>
          <w:rPr>
            <w:noProof/>
            <w:webHidden/>
          </w:rPr>
          <w:fldChar w:fldCharType="begin"/>
        </w:r>
        <w:r>
          <w:rPr>
            <w:noProof/>
            <w:webHidden/>
          </w:rPr>
          <w:instrText xml:space="preserve"> PAGEREF _Toc227409736 \h </w:instrText>
        </w:r>
        <w:r>
          <w:rPr>
            <w:noProof/>
            <w:webHidden/>
          </w:rPr>
        </w:r>
        <w:r>
          <w:rPr>
            <w:noProof/>
            <w:webHidden/>
          </w:rPr>
          <w:fldChar w:fldCharType="separate"/>
        </w:r>
        <w:r>
          <w:rPr>
            <w:noProof/>
            <w:webHidden/>
          </w:rPr>
          <w:t>61</w:t>
        </w:r>
        <w:r>
          <w:rPr>
            <w:noProof/>
            <w:webHidden/>
          </w:rPr>
          <w:fldChar w:fldCharType="end"/>
        </w:r>
      </w:hyperlink>
    </w:p>
    <w:p w14:paraId="1A466099" w14:textId="49CED8A1"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7" w:history="1">
        <w:r w:rsidRPr="00FD38A3">
          <w:rPr>
            <w:rStyle w:val="Lienhypertexte"/>
            <w:noProof/>
          </w:rPr>
          <w:t>Tableau 23 : Mesures d’atténuation du secteur forêt</w:t>
        </w:r>
        <w:r>
          <w:rPr>
            <w:noProof/>
            <w:webHidden/>
          </w:rPr>
          <w:tab/>
        </w:r>
        <w:r>
          <w:rPr>
            <w:noProof/>
            <w:webHidden/>
          </w:rPr>
          <w:fldChar w:fldCharType="begin"/>
        </w:r>
        <w:r>
          <w:rPr>
            <w:noProof/>
            <w:webHidden/>
          </w:rPr>
          <w:instrText xml:space="preserve"> PAGEREF _Toc227409737 \h </w:instrText>
        </w:r>
        <w:r>
          <w:rPr>
            <w:noProof/>
            <w:webHidden/>
          </w:rPr>
        </w:r>
        <w:r>
          <w:rPr>
            <w:noProof/>
            <w:webHidden/>
          </w:rPr>
          <w:fldChar w:fldCharType="separate"/>
        </w:r>
        <w:r>
          <w:rPr>
            <w:noProof/>
            <w:webHidden/>
          </w:rPr>
          <w:t>74</w:t>
        </w:r>
        <w:r>
          <w:rPr>
            <w:noProof/>
            <w:webHidden/>
          </w:rPr>
          <w:fldChar w:fldCharType="end"/>
        </w:r>
      </w:hyperlink>
    </w:p>
    <w:p w14:paraId="18F494D7" w14:textId="44F418A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8" w:history="1">
        <w:r w:rsidRPr="00FD38A3">
          <w:rPr>
            <w:rStyle w:val="Lienhypertexte"/>
            <w:noProof/>
          </w:rPr>
          <w:t>Tableau 24 : Émissions de GES du secteur déchets en KT éq-CO2 - Période 2015-2019 (Source : Rapport BUR 2019)</w:t>
        </w:r>
        <w:r>
          <w:rPr>
            <w:noProof/>
            <w:webHidden/>
          </w:rPr>
          <w:tab/>
        </w:r>
        <w:r>
          <w:rPr>
            <w:noProof/>
            <w:webHidden/>
          </w:rPr>
          <w:fldChar w:fldCharType="begin"/>
        </w:r>
        <w:r>
          <w:rPr>
            <w:noProof/>
            <w:webHidden/>
          </w:rPr>
          <w:instrText xml:space="preserve"> PAGEREF _Toc227409738 \h </w:instrText>
        </w:r>
        <w:r>
          <w:rPr>
            <w:noProof/>
            <w:webHidden/>
          </w:rPr>
        </w:r>
        <w:r>
          <w:rPr>
            <w:noProof/>
            <w:webHidden/>
          </w:rPr>
          <w:fldChar w:fldCharType="separate"/>
        </w:r>
        <w:r>
          <w:rPr>
            <w:noProof/>
            <w:webHidden/>
          </w:rPr>
          <w:t>80</w:t>
        </w:r>
        <w:r>
          <w:rPr>
            <w:noProof/>
            <w:webHidden/>
          </w:rPr>
          <w:fldChar w:fldCharType="end"/>
        </w:r>
      </w:hyperlink>
    </w:p>
    <w:p w14:paraId="79FECBFA" w14:textId="5A926D1A"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39" w:history="1">
        <w:r w:rsidRPr="00FD38A3">
          <w:rPr>
            <w:rStyle w:val="Lienhypertexte"/>
            <w:noProof/>
          </w:rPr>
          <w:t>Tableau 25 : Mesures d’atténuation du secteur déchet</w:t>
        </w:r>
        <w:r>
          <w:rPr>
            <w:noProof/>
            <w:webHidden/>
          </w:rPr>
          <w:tab/>
        </w:r>
        <w:r>
          <w:rPr>
            <w:noProof/>
            <w:webHidden/>
          </w:rPr>
          <w:fldChar w:fldCharType="begin"/>
        </w:r>
        <w:r>
          <w:rPr>
            <w:noProof/>
            <w:webHidden/>
          </w:rPr>
          <w:instrText xml:space="preserve"> PAGEREF _Toc227409739 \h </w:instrText>
        </w:r>
        <w:r>
          <w:rPr>
            <w:noProof/>
            <w:webHidden/>
          </w:rPr>
        </w:r>
        <w:r>
          <w:rPr>
            <w:noProof/>
            <w:webHidden/>
          </w:rPr>
          <w:fldChar w:fldCharType="separate"/>
        </w:r>
        <w:r>
          <w:rPr>
            <w:noProof/>
            <w:webHidden/>
          </w:rPr>
          <w:t>81</w:t>
        </w:r>
        <w:r>
          <w:rPr>
            <w:noProof/>
            <w:webHidden/>
          </w:rPr>
          <w:fldChar w:fldCharType="end"/>
        </w:r>
      </w:hyperlink>
    </w:p>
    <w:p w14:paraId="3EE427C9" w14:textId="783F6B72"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0" w:history="1">
        <w:r w:rsidRPr="00FD38A3">
          <w:rPr>
            <w:rStyle w:val="Lienhypertexte"/>
            <w:noProof/>
          </w:rPr>
          <w:t>Tableau 26 : État d’avancement des projets d’atténuation du secteur des déchets</w:t>
        </w:r>
        <w:r>
          <w:rPr>
            <w:noProof/>
            <w:webHidden/>
          </w:rPr>
          <w:tab/>
        </w:r>
        <w:r>
          <w:rPr>
            <w:noProof/>
            <w:webHidden/>
          </w:rPr>
          <w:fldChar w:fldCharType="begin"/>
        </w:r>
        <w:r>
          <w:rPr>
            <w:noProof/>
            <w:webHidden/>
          </w:rPr>
          <w:instrText xml:space="preserve"> PAGEREF _Toc227409740 \h </w:instrText>
        </w:r>
        <w:r>
          <w:rPr>
            <w:noProof/>
            <w:webHidden/>
          </w:rPr>
        </w:r>
        <w:r>
          <w:rPr>
            <w:noProof/>
            <w:webHidden/>
          </w:rPr>
          <w:fldChar w:fldCharType="separate"/>
        </w:r>
        <w:r>
          <w:rPr>
            <w:noProof/>
            <w:webHidden/>
          </w:rPr>
          <w:t>83</w:t>
        </w:r>
        <w:r>
          <w:rPr>
            <w:noProof/>
            <w:webHidden/>
          </w:rPr>
          <w:fldChar w:fldCharType="end"/>
        </w:r>
      </w:hyperlink>
    </w:p>
    <w:p w14:paraId="51D72E7F" w14:textId="7B7EB43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1" w:history="1">
        <w:r w:rsidRPr="00FD38A3">
          <w:rPr>
            <w:rStyle w:val="Lienhypertexte"/>
            <w:noProof/>
          </w:rPr>
          <w:t>Tableau 27 : Mesures d'adaptation dans le Secteur Agricole de la CDN du Mali</w:t>
        </w:r>
        <w:r>
          <w:rPr>
            <w:noProof/>
            <w:webHidden/>
          </w:rPr>
          <w:tab/>
        </w:r>
        <w:r>
          <w:rPr>
            <w:noProof/>
            <w:webHidden/>
          </w:rPr>
          <w:fldChar w:fldCharType="begin"/>
        </w:r>
        <w:r>
          <w:rPr>
            <w:noProof/>
            <w:webHidden/>
          </w:rPr>
          <w:instrText xml:space="preserve"> PAGEREF _Toc227409741 \h </w:instrText>
        </w:r>
        <w:r>
          <w:rPr>
            <w:noProof/>
            <w:webHidden/>
          </w:rPr>
        </w:r>
        <w:r>
          <w:rPr>
            <w:noProof/>
            <w:webHidden/>
          </w:rPr>
          <w:fldChar w:fldCharType="separate"/>
        </w:r>
        <w:r>
          <w:rPr>
            <w:noProof/>
            <w:webHidden/>
          </w:rPr>
          <w:t>88</w:t>
        </w:r>
        <w:r>
          <w:rPr>
            <w:noProof/>
            <w:webHidden/>
          </w:rPr>
          <w:fldChar w:fldCharType="end"/>
        </w:r>
      </w:hyperlink>
    </w:p>
    <w:p w14:paraId="471FAE3B" w14:textId="62A181F6"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2" w:history="1">
        <w:r w:rsidRPr="00FD38A3">
          <w:rPr>
            <w:rStyle w:val="Lienhypertexte"/>
            <w:noProof/>
          </w:rPr>
          <w:t>Tableau 28 : Mesures d'adaptation dans le Secteur Energie de la CDN du Mali</w:t>
        </w:r>
        <w:r>
          <w:rPr>
            <w:noProof/>
            <w:webHidden/>
          </w:rPr>
          <w:tab/>
        </w:r>
        <w:r>
          <w:rPr>
            <w:noProof/>
            <w:webHidden/>
          </w:rPr>
          <w:fldChar w:fldCharType="begin"/>
        </w:r>
        <w:r>
          <w:rPr>
            <w:noProof/>
            <w:webHidden/>
          </w:rPr>
          <w:instrText xml:space="preserve"> PAGEREF _Toc227409742 \h </w:instrText>
        </w:r>
        <w:r>
          <w:rPr>
            <w:noProof/>
            <w:webHidden/>
          </w:rPr>
        </w:r>
        <w:r>
          <w:rPr>
            <w:noProof/>
            <w:webHidden/>
          </w:rPr>
          <w:fldChar w:fldCharType="separate"/>
        </w:r>
        <w:r>
          <w:rPr>
            <w:noProof/>
            <w:webHidden/>
          </w:rPr>
          <w:t>92</w:t>
        </w:r>
        <w:r>
          <w:rPr>
            <w:noProof/>
            <w:webHidden/>
          </w:rPr>
          <w:fldChar w:fldCharType="end"/>
        </w:r>
      </w:hyperlink>
    </w:p>
    <w:p w14:paraId="256BDD16" w14:textId="4A0E9EC7"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3" w:history="1">
        <w:r w:rsidRPr="00FD38A3">
          <w:rPr>
            <w:rStyle w:val="Lienhypertexte"/>
            <w:noProof/>
          </w:rPr>
          <w:t>Tableau 29 : Mesures d'adaptation dans le domaine Météo de la CDN du Mali</w:t>
        </w:r>
        <w:r>
          <w:rPr>
            <w:noProof/>
            <w:webHidden/>
          </w:rPr>
          <w:tab/>
        </w:r>
        <w:r>
          <w:rPr>
            <w:noProof/>
            <w:webHidden/>
          </w:rPr>
          <w:fldChar w:fldCharType="begin"/>
        </w:r>
        <w:r>
          <w:rPr>
            <w:noProof/>
            <w:webHidden/>
          </w:rPr>
          <w:instrText xml:space="preserve"> PAGEREF _Toc227409743 \h </w:instrText>
        </w:r>
        <w:r>
          <w:rPr>
            <w:noProof/>
            <w:webHidden/>
          </w:rPr>
        </w:r>
        <w:r>
          <w:rPr>
            <w:noProof/>
            <w:webHidden/>
          </w:rPr>
          <w:fldChar w:fldCharType="separate"/>
        </w:r>
        <w:r>
          <w:rPr>
            <w:noProof/>
            <w:webHidden/>
          </w:rPr>
          <w:t>94</w:t>
        </w:r>
        <w:r>
          <w:rPr>
            <w:noProof/>
            <w:webHidden/>
          </w:rPr>
          <w:fldChar w:fldCharType="end"/>
        </w:r>
      </w:hyperlink>
    </w:p>
    <w:p w14:paraId="360D4BB1" w14:textId="227F4569"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4" w:history="1">
        <w:r w:rsidRPr="00FD38A3">
          <w:rPr>
            <w:rStyle w:val="Lienhypertexte"/>
            <w:noProof/>
          </w:rPr>
          <w:t>Tableau 30 : Mesures d'adaptation dans le domaine société civile et collectivités territoriales de la CDN du Mali</w:t>
        </w:r>
        <w:r>
          <w:rPr>
            <w:noProof/>
            <w:webHidden/>
          </w:rPr>
          <w:tab/>
        </w:r>
        <w:r>
          <w:rPr>
            <w:noProof/>
            <w:webHidden/>
          </w:rPr>
          <w:fldChar w:fldCharType="begin"/>
        </w:r>
        <w:r>
          <w:rPr>
            <w:noProof/>
            <w:webHidden/>
          </w:rPr>
          <w:instrText xml:space="preserve"> PAGEREF _Toc227409744 \h </w:instrText>
        </w:r>
        <w:r>
          <w:rPr>
            <w:noProof/>
            <w:webHidden/>
          </w:rPr>
        </w:r>
        <w:r>
          <w:rPr>
            <w:noProof/>
            <w:webHidden/>
          </w:rPr>
          <w:fldChar w:fldCharType="separate"/>
        </w:r>
        <w:r>
          <w:rPr>
            <w:noProof/>
            <w:webHidden/>
          </w:rPr>
          <w:t>97</w:t>
        </w:r>
        <w:r>
          <w:rPr>
            <w:noProof/>
            <w:webHidden/>
          </w:rPr>
          <w:fldChar w:fldCharType="end"/>
        </w:r>
      </w:hyperlink>
    </w:p>
    <w:p w14:paraId="371D8FB5" w14:textId="38B38D2D"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5" w:history="1">
        <w:r w:rsidRPr="00FD38A3">
          <w:rPr>
            <w:rStyle w:val="Lienhypertexte"/>
            <w:noProof/>
          </w:rPr>
          <w:t>Tableau 31 : Mesures d'adaptation dans le Secteur Déchets de la CDN du Mali</w:t>
        </w:r>
        <w:r>
          <w:rPr>
            <w:noProof/>
            <w:webHidden/>
          </w:rPr>
          <w:tab/>
        </w:r>
        <w:r>
          <w:rPr>
            <w:noProof/>
            <w:webHidden/>
          </w:rPr>
          <w:fldChar w:fldCharType="begin"/>
        </w:r>
        <w:r>
          <w:rPr>
            <w:noProof/>
            <w:webHidden/>
          </w:rPr>
          <w:instrText xml:space="preserve"> PAGEREF _Toc227409745 \h </w:instrText>
        </w:r>
        <w:r>
          <w:rPr>
            <w:noProof/>
            <w:webHidden/>
          </w:rPr>
        </w:r>
        <w:r>
          <w:rPr>
            <w:noProof/>
            <w:webHidden/>
          </w:rPr>
          <w:fldChar w:fldCharType="separate"/>
        </w:r>
        <w:r>
          <w:rPr>
            <w:noProof/>
            <w:webHidden/>
          </w:rPr>
          <w:t>101</w:t>
        </w:r>
        <w:r>
          <w:rPr>
            <w:noProof/>
            <w:webHidden/>
          </w:rPr>
          <w:fldChar w:fldCharType="end"/>
        </w:r>
      </w:hyperlink>
    </w:p>
    <w:p w14:paraId="041ED465" w14:textId="22533EE9"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6" w:history="1">
        <w:r w:rsidRPr="00FD38A3">
          <w:rPr>
            <w:rStyle w:val="Lienhypertexte"/>
            <w:noProof/>
          </w:rPr>
          <w:t>Tableau 32 : Contraintes de mise en œuvre et proposition de solutions</w:t>
        </w:r>
        <w:r>
          <w:rPr>
            <w:noProof/>
            <w:webHidden/>
          </w:rPr>
          <w:tab/>
        </w:r>
        <w:r>
          <w:rPr>
            <w:noProof/>
            <w:webHidden/>
          </w:rPr>
          <w:fldChar w:fldCharType="begin"/>
        </w:r>
        <w:r>
          <w:rPr>
            <w:noProof/>
            <w:webHidden/>
          </w:rPr>
          <w:instrText xml:space="preserve"> PAGEREF _Toc227409746 \h </w:instrText>
        </w:r>
        <w:r>
          <w:rPr>
            <w:noProof/>
            <w:webHidden/>
          </w:rPr>
        </w:r>
        <w:r>
          <w:rPr>
            <w:noProof/>
            <w:webHidden/>
          </w:rPr>
          <w:fldChar w:fldCharType="separate"/>
        </w:r>
        <w:r>
          <w:rPr>
            <w:noProof/>
            <w:webHidden/>
          </w:rPr>
          <w:t>103</w:t>
        </w:r>
        <w:r>
          <w:rPr>
            <w:noProof/>
            <w:webHidden/>
          </w:rPr>
          <w:fldChar w:fldCharType="end"/>
        </w:r>
      </w:hyperlink>
    </w:p>
    <w:p w14:paraId="2DC6DEAA" w14:textId="3AFB7C82"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7" w:history="1">
        <w:r w:rsidRPr="00FD38A3">
          <w:rPr>
            <w:rStyle w:val="Lienhypertexte"/>
            <w:noProof/>
          </w:rPr>
          <w:t>Tableau 33 : Mesures d'adaptation dans le domaine de renforcement des capacités de la CDN du Mali</w:t>
        </w:r>
        <w:r>
          <w:rPr>
            <w:noProof/>
            <w:webHidden/>
          </w:rPr>
          <w:tab/>
        </w:r>
        <w:r>
          <w:rPr>
            <w:noProof/>
            <w:webHidden/>
          </w:rPr>
          <w:fldChar w:fldCharType="begin"/>
        </w:r>
        <w:r>
          <w:rPr>
            <w:noProof/>
            <w:webHidden/>
          </w:rPr>
          <w:instrText xml:space="preserve"> PAGEREF _Toc227409747 \h </w:instrText>
        </w:r>
        <w:r>
          <w:rPr>
            <w:noProof/>
            <w:webHidden/>
          </w:rPr>
        </w:r>
        <w:r>
          <w:rPr>
            <w:noProof/>
            <w:webHidden/>
          </w:rPr>
          <w:fldChar w:fldCharType="separate"/>
        </w:r>
        <w:r>
          <w:rPr>
            <w:noProof/>
            <w:webHidden/>
          </w:rPr>
          <w:t>107</w:t>
        </w:r>
        <w:r>
          <w:rPr>
            <w:noProof/>
            <w:webHidden/>
          </w:rPr>
          <w:fldChar w:fldCharType="end"/>
        </w:r>
      </w:hyperlink>
    </w:p>
    <w:p w14:paraId="4158ED89" w14:textId="3D1F80DF"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8" w:history="1">
        <w:r w:rsidRPr="00FD38A3">
          <w:rPr>
            <w:rStyle w:val="Lienhypertexte"/>
            <w:noProof/>
          </w:rPr>
          <w:t>Tableau 35 : Synthèse des recommandations genre pour la CDN 3.0 selon les parties du document concernées</w:t>
        </w:r>
        <w:r>
          <w:rPr>
            <w:noProof/>
            <w:webHidden/>
          </w:rPr>
          <w:tab/>
        </w:r>
        <w:r>
          <w:rPr>
            <w:noProof/>
            <w:webHidden/>
          </w:rPr>
          <w:fldChar w:fldCharType="begin"/>
        </w:r>
        <w:r>
          <w:rPr>
            <w:noProof/>
            <w:webHidden/>
          </w:rPr>
          <w:instrText xml:space="preserve"> PAGEREF _Toc227409748 \h </w:instrText>
        </w:r>
        <w:r>
          <w:rPr>
            <w:noProof/>
            <w:webHidden/>
          </w:rPr>
        </w:r>
        <w:r>
          <w:rPr>
            <w:noProof/>
            <w:webHidden/>
          </w:rPr>
          <w:fldChar w:fldCharType="separate"/>
        </w:r>
        <w:r>
          <w:rPr>
            <w:noProof/>
            <w:webHidden/>
          </w:rPr>
          <w:t>133</w:t>
        </w:r>
        <w:r>
          <w:rPr>
            <w:noProof/>
            <w:webHidden/>
          </w:rPr>
          <w:fldChar w:fldCharType="end"/>
        </w:r>
      </w:hyperlink>
    </w:p>
    <w:p w14:paraId="0B9D6914" w14:textId="15D74D52"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49" w:history="1">
        <w:r w:rsidRPr="00FD38A3">
          <w:rPr>
            <w:rStyle w:val="Lienhypertexte"/>
            <w:noProof/>
          </w:rPr>
          <w:t>Tableau 36 : Projets d’atténuation réalisés et financements associés mobilisés (2021–2025)</w:t>
        </w:r>
        <w:r>
          <w:rPr>
            <w:noProof/>
            <w:webHidden/>
          </w:rPr>
          <w:tab/>
        </w:r>
        <w:r>
          <w:rPr>
            <w:noProof/>
            <w:webHidden/>
          </w:rPr>
          <w:fldChar w:fldCharType="begin"/>
        </w:r>
        <w:r>
          <w:rPr>
            <w:noProof/>
            <w:webHidden/>
          </w:rPr>
          <w:instrText xml:space="preserve"> PAGEREF _Toc227409749 \h </w:instrText>
        </w:r>
        <w:r>
          <w:rPr>
            <w:noProof/>
            <w:webHidden/>
          </w:rPr>
        </w:r>
        <w:r>
          <w:rPr>
            <w:noProof/>
            <w:webHidden/>
          </w:rPr>
          <w:fldChar w:fldCharType="separate"/>
        </w:r>
        <w:r>
          <w:rPr>
            <w:noProof/>
            <w:webHidden/>
          </w:rPr>
          <w:t>147</w:t>
        </w:r>
        <w:r>
          <w:rPr>
            <w:noProof/>
            <w:webHidden/>
          </w:rPr>
          <w:fldChar w:fldCharType="end"/>
        </w:r>
      </w:hyperlink>
    </w:p>
    <w:p w14:paraId="30D4E29B" w14:textId="393536FE"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50" w:history="1">
        <w:r w:rsidRPr="00FD38A3">
          <w:rPr>
            <w:rStyle w:val="Lienhypertexte"/>
            <w:noProof/>
          </w:rPr>
          <w:t>Tableau 37 : Projets d’adaptation réalisés et financements associés mobilisés (2021–2025)</w:t>
        </w:r>
        <w:r>
          <w:rPr>
            <w:noProof/>
            <w:webHidden/>
          </w:rPr>
          <w:tab/>
        </w:r>
        <w:r>
          <w:rPr>
            <w:noProof/>
            <w:webHidden/>
          </w:rPr>
          <w:fldChar w:fldCharType="begin"/>
        </w:r>
        <w:r>
          <w:rPr>
            <w:noProof/>
            <w:webHidden/>
          </w:rPr>
          <w:instrText xml:space="preserve"> PAGEREF _Toc227409750 \h </w:instrText>
        </w:r>
        <w:r>
          <w:rPr>
            <w:noProof/>
            <w:webHidden/>
          </w:rPr>
        </w:r>
        <w:r>
          <w:rPr>
            <w:noProof/>
            <w:webHidden/>
          </w:rPr>
          <w:fldChar w:fldCharType="separate"/>
        </w:r>
        <w:r>
          <w:rPr>
            <w:noProof/>
            <w:webHidden/>
          </w:rPr>
          <w:t>147</w:t>
        </w:r>
        <w:r>
          <w:rPr>
            <w:noProof/>
            <w:webHidden/>
          </w:rPr>
          <w:fldChar w:fldCharType="end"/>
        </w:r>
      </w:hyperlink>
    </w:p>
    <w:p w14:paraId="720632F1" w14:textId="06BE2B8F"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51" w:history="1">
        <w:r w:rsidRPr="00FD38A3">
          <w:rPr>
            <w:rStyle w:val="Lienhypertexte"/>
            <w:noProof/>
          </w:rPr>
          <w:t>Tableau 38 : Niveau de mobilisation des financements par volet de la CDN 2.0</w:t>
        </w:r>
        <w:r>
          <w:rPr>
            <w:noProof/>
            <w:webHidden/>
          </w:rPr>
          <w:tab/>
        </w:r>
        <w:r>
          <w:rPr>
            <w:noProof/>
            <w:webHidden/>
          </w:rPr>
          <w:fldChar w:fldCharType="begin"/>
        </w:r>
        <w:r>
          <w:rPr>
            <w:noProof/>
            <w:webHidden/>
          </w:rPr>
          <w:instrText xml:space="preserve"> PAGEREF _Toc227409751 \h </w:instrText>
        </w:r>
        <w:r>
          <w:rPr>
            <w:noProof/>
            <w:webHidden/>
          </w:rPr>
        </w:r>
        <w:r>
          <w:rPr>
            <w:noProof/>
            <w:webHidden/>
          </w:rPr>
          <w:fldChar w:fldCharType="separate"/>
        </w:r>
        <w:r>
          <w:rPr>
            <w:noProof/>
            <w:webHidden/>
          </w:rPr>
          <w:t>148</w:t>
        </w:r>
        <w:r>
          <w:rPr>
            <w:noProof/>
            <w:webHidden/>
          </w:rPr>
          <w:fldChar w:fldCharType="end"/>
        </w:r>
      </w:hyperlink>
    </w:p>
    <w:p w14:paraId="72DD3132" w14:textId="4DB7246C" w:rsidR="005E2D07" w:rsidRDefault="005E2D07">
      <w:pPr>
        <w:pStyle w:val="Tabledesillustrations"/>
        <w:tabs>
          <w:tab w:val="right" w:leader="dot" w:pos="9394"/>
        </w:tabs>
        <w:rPr>
          <w:rFonts w:asciiTheme="minorHAnsi" w:eastAsiaTheme="minorEastAsia" w:hAnsiTheme="minorHAnsi" w:cstheme="minorBidi"/>
          <w:noProof/>
          <w:kern w:val="2"/>
          <w:sz w:val="24"/>
          <w:lang w:val="fr-FR" w:eastAsia="fr-FR"/>
          <w14:ligatures w14:val="standardContextual"/>
        </w:rPr>
      </w:pPr>
      <w:hyperlink w:anchor="_Toc227409752" w:history="1">
        <w:r w:rsidRPr="00FD38A3">
          <w:rPr>
            <w:rStyle w:val="Lienhypertexte"/>
            <w:noProof/>
          </w:rPr>
          <w:t>Tableau 39 : Recommandations stratégiques pour l’opérationnalisation de la CDN 3.0</w:t>
        </w:r>
        <w:r>
          <w:rPr>
            <w:noProof/>
            <w:webHidden/>
          </w:rPr>
          <w:tab/>
        </w:r>
        <w:r>
          <w:rPr>
            <w:noProof/>
            <w:webHidden/>
          </w:rPr>
          <w:fldChar w:fldCharType="begin"/>
        </w:r>
        <w:r>
          <w:rPr>
            <w:noProof/>
            <w:webHidden/>
          </w:rPr>
          <w:instrText xml:space="preserve"> PAGEREF _Toc227409752 \h </w:instrText>
        </w:r>
        <w:r>
          <w:rPr>
            <w:noProof/>
            <w:webHidden/>
          </w:rPr>
        </w:r>
        <w:r>
          <w:rPr>
            <w:noProof/>
            <w:webHidden/>
          </w:rPr>
          <w:fldChar w:fldCharType="separate"/>
        </w:r>
        <w:r>
          <w:rPr>
            <w:noProof/>
            <w:webHidden/>
          </w:rPr>
          <w:t>156</w:t>
        </w:r>
        <w:r>
          <w:rPr>
            <w:noProof/>
            <w:webHidden/>
          </w:rPr>
          <w:fldChar w:fldCharType="end"/>
        </w:r>
      </w:hyperlink>
    </w:p>
    <w:p w14:paraId="6839D5BF" w14:textId="2AB54FDD" w:rsidR="007959A8" w:rsidRPr="0045083C" w:rsidRDefault="005C6A78" w:rsidP="005C224B">
      <w:pPr>
        <w:spacing w:after="0"/>
        <w:sectPr w:rsidR="007959A8" w:rsidRPr="0045083C" w:rsidSect="002E725F">
          <w:pgSz w:w="12240" w:h="15840"/>
          <w:pgMar w:top="1418" w:right="1418" w:bottom="1418" w:left="1418" w:header="709" w:footer="709" w:gutter="0"/>
          <w:cols w:space="708"/>
          <w:docGrid w:linePitch="360"/>
        </w:sectPr>
      </w:pPr>
      <w:r w:rsidRPr="001F37E9">
        <w:rPr>
          <w:sz w:val="20"/>
          <w:szCs w:val="20"/>
        </w:rPr>
        <w:fldChar w:fldCharType="end"/>
      </w:r>
    </w:p>
    <w:p w14:paraId="534DD0F8" w14:textId="37F77A03" w:rsidR="00255AEE" w:rsidRPr="005E2D07" w:rsidRDefault="00255AEE" w:rsidP="000E5F48">
      <w:pPr>
        <w:pStyle w:val="Titre1"/>
        <w:numPr>
          <w:ilvl w:val="0"/>
          <w:numId w:val="0"/>
        </w:numPr>
        <w:ind w:left="432" w:hanging="432"/>
      </w:pPr>
      <w:bookmarkStart w:id="13" w:name="_Toc227409190"/>
      <w:r w:rsidRPr="005E2D07">
        <w:lastRenderedPageBreak/>
        <w:t>RÉSUMÉ EXÉCUTIF</w:t>
      </w:r>
      <w:bookmarkEnd w:id="13"/>
    </w:p>
    <w:p w14:paraId="625B02CE" w14:textId="77777777" w:rsidR="001C138B" w:rsidRPr="005E2D07" w:rsidRDefault="001C138B" w:rsidP="001C138B">
      <w:pPr>
        <w:rPr>
          <w:b/>
          <w:bCs/>
          <w:color w:val="002060"/>
          <w:u w:val="single"/>
          <w:lang w:eastAsia="en-US"/>
        </w:rPr>
      </w:pPr>
      <w:r w:rsidRPr="005E2D07">
        <w:rPr>
          <w:b/>
          <w:bCs/>
          <w:color w:val="002060"/>
          <w:u w:val="single"/>
          <w:lang w:eastAsia="en-US"/>
        </w:rPr>
        <w:t>Contexte et objectif de l’évaluation</w:t>
      </w:r>
    </w:p>
    <w:p w14:paraId="58878076" w14:textId="4F8EE517" w:rsidR="001C138B" w:rsidRPr="005E2D07" w:rsidRDefault="001C138B" w:rsidP="000E5F48">
      <w:pPr>
        <w:jc w:val="both"/>
        <w:rPr>
          <w:lang w:eastAsia="en-US"/>
        </w:rPr>
      </w:pPr>
      <w:r w:rsidRPr="005E2D07">
        <w:rPr>
          <w:lang w:eastAsia="en-US"/>
        </w:rPr>
        <w:t>Le présent rapport évalue la mise en œuvre de la deuxième Contribution Déterminée au niveau National (CDN 2.0) du Mali sur la période 2021–2025, dans la perspective de l’élaboration de la CDN 3.0. Cette évaluation, conduite sous la coordination du Ministère de l’Environnement, de l’Assainissement et du Développement Durable (MEADD), à travers l’Agence de l’Environnement et du Développement Durable (AEDD), avec l’appui du Programme des Nations Unies pour le Développement (PNUD), repose sur un</w:t>
      </w:r>
      <w:r w:rsidR="0039582C" w:rsidRPr="005E2D07">
        <w:rPr>
          <w:lang w:eastAsia="en-US"/>
        </w:rPr>
        <w:t xml:space="preserve"> croisement</w:t>
      </w:r>
      <w:r w:rsidRPr="005E2D07">
        <w:rPr>
          <w:lang w:eastAsia="en-US"/>
        </w:rPr>
        <w:t xml:space="preserve"> de données issues de questionnaires sectoriels, de consultations bilatérales et d’une </w:t>
      </w:r>
      <w:r w:rsidR="0039582C" w:rsidRPr="005E2D07">
        <w:rPr>
          <w:lang w:eastAsia="en-US"/>
        </w:rPr>
        <w:t>analyse</w:t>
      </w:r>
      <w:r w:rsidRPr="005E2D07">
        <w:rPr>
          <w:lang w:eastAsia="en-US"/>
        </w:rPr>
        <w:t xml:space="preserve"> documentaire.</w:t>
      </w:r>
    </w:p>
    <w:p w14:paraId="615810B9" w14:textId="37F788CF" w:rsidR="001C138B" w:rsidRPr="005E2D07" w:rsidRDefault="00FF2050" w:rsidP="000E5F48">
      <w:pPr>
        <w:jc w:val="both"/>
        <w:rPr>
          <w:lang w:eastAsia="en-US"/>
        </w:rPr>
      </w:pPr>
      <w:r>
        <w:rPr>
          <w:lang w:eastAsia="en-US"/>
        </w:rPr>
        <w:t>Il</w:t>
      </w:r>
      <w:r w:rsidR="001C138B" w:rsidRPr="005E2D07">
        <w:rPr>
          <w:lang w:eastAsia="en-US"/>
        </w:rPr>
        <w:t xml:space="preserve"> examine l’état d’avancement des engagements d’atténuation et d’adaptation, analyse les acquis et les lacunes de mise en œuvre, et formule des enseignements et recommandations en vue de la formulation de la CDN 3.0, conformément aux orientations du premier Bilan mondial (Global Stocktake, COP28) et aux exigences du cadre de transparence renforcé (ETF) de l’Accord de Paris.</w:t>
      </w:r>
    </w:p>
    <w:p w14:paraId="66B204D8" w14:textId="77777777" w:rsidR="004E0C14" w:rsidRPr="005E2D07" w:rsidRDefault="004E0C14" w:rsidP="004E0C14">
      <w:pPr>
        <w:jc w:val="both"/>
        <w:rPr>
          <w:b/>
          <w:bCs/>
          <w:color w:val="002060"/>
          <w:u w:val="single"/>
          <w:lang w:eastAsia="en-US"/>
        </w:rPr>
      </w:pPr>
      <w:r w:rsidRPr="005E2D07">
        <w:rPr>
          <w:b/>
          <w:bCs/>
          <w:color w:val="002060"/>
          <w:u w:val="single"/>
          <w:lang w:eastAsia="en-US"/>
        </w:rPr>
        <w:t>Rappel des engagements de la CDN 2.0</w:t>
      </w:r>
    </w:p>
    <w:p w14:paraId="3BB2DDF2" w14:textId="77777777" w:rsidR="002F7C31" w:rsidRPr="005E2D07" w:rsidRDefault="002F7C31" w:rsidP="009258AF">
      <w:pPr>
        <w:pStyle w:val="Paragraphedeliste"/>
        <w:numPr>
          <w:ilvl w:val="0"/>
          <w:numId w:val="73"/>
        </w:numPr>
        <w:spacing w:after="0"/>
        <w:jc w:val="both"/>
        <w:rPr>
          <w:rFonts w:asciiTheme="minorHAnsi" w:hAnsiTheme="minorHAnsi" w:cstheme="minorHAnsi"/>
          <w:lang w:eastAsia="en-US"/>
        </w:rPr>
      </w:pPr>
      <w:r w:rsidRPr="005E2D07">
        <w:rPr>
          <w:rFonts w:asciiTheme="minorHAnsi" w:hAnsiTheme="minorHAnsi" w:cstheme="minorHAnsi"/>
          <w:b/>
          <w:bCs/>
          <w:lang w:eastAsia="en-US"/>
        </w:rPr>
        <w:t xml:space="preserve">Objectif global : </w:t>
      </w:r>
      <w:r w:rsidRPr="005E2D07">
        <w:rPr>
          <w:rFonts w:asciiTheme="minorHAnsi" w:hAnsiTheme="minorHAnsi" w:cstheme="minorHAnsi"/>
          <w:lang w:eastAsia="en-US"/>
        </w:rPr>
        <w:t xml:space="preserve">Réduction d’environ </w:t>
      </w:r>
      <w:r w:rsidRPr="005E2D07">
        <w:rPr>
          <w:rFonts w:asciiTheme="minorHAnsi" w:hAnsiTheme="minorHAnsi" w:cstheme="minorHAnsi"/>
          <w:b/>
          <w:bCs/>
          <w:lang w:eastAsia="en-US"/>
        </w:rPr>
        <w:t>40 %</w:t>
      </w:r>
      <w:r w:rsidRPr="005E2D07">
        <w:rPr>
          <w:rFonts w:asciiTheme="minorHAnsi" w:hAnsiTheme="minorHAnsi" w:cstheme="minorHAnsi"/>
          <w:lang w:eastAsia="en-US"/>
        </w:rPr>
        <w:t xml:space="preserve"> des émissions de GES à l’horizon 2030 par rapport au scénario BAU.</w:t>
      </w:r>
    </w:p>
    <w:p w14:paraId="20EA780C" w14:textId="77777777" w:rsidR="002F7C31" w:rsidRPr="005E2D07" w:rsidRDefault="002F7C31" w:rsidP="009258AF">
      <w:pPr>
        <w:pStyle w:val="Paragraphedeliste"/>
        <w:numPr>
          <w:ilvl w:val="0"/>
          <w:numId w:val="73"/>
        </w:numPr>
        <w:spacing w:after="0"/>
        <w:jc w:val="both"/>
        <w:rPr>
          <w:rFonts w:asciiTheme="minorHAnsi" w:hAnsiTheme="minorHAnsi" w:cstheme="minorHAnsi"/>
          <w:lang w:eastAsia="en-US"/>
        </w:rPr>
      </w:pPr>
      <w:r w:rsidRPr="005E2D07">
        <w:rPr>
          <w:rFonts w:asciiTheme="minorHAnsi" w:hAnsiTheme="minorHAnsi" w:cstheme="minorHAnsi"/>
          <w:b/>
          <w:bCs/>
          <w:lang w:eastAsia="en-US"/>
        </w:rPr>
        <w:t xml:space="preserve">Nature de l’engagement : </w:t>
      </w:r>
      <w:r w:rsidRPr="005E2D07">
        <w:rPr>
          <w:rFonts w:asciiTheme="minorHAnsi" w:hAnsiTheme="minorHAnsi" w:cstheme="minorHAnsi"/>
          <w:lang w:eastAsia="en-US"/>
        </w:rPr>
        <w:t>Entièrement conditionnel, subordonné à la mobilisation des financements du Plan d’investissement.</w:t>
      </w:r>
    </w:p>
    <w:p w14:paraId="18EB6600" w14:textId="77777777" w:rsidR="002F7C31" w:rsidRPr="005E2D07" w:rsidRDefault="002F7C31" w:rsidP="009258AF">
      <w:pPr>
        <w:pStyle w:val="Paragraphedeliste"/>
        <w:numPr>
          <w:ilvl w:val="0"/>
          <w:numId w:val="73"/>
        </w:numPr>
        <w:spacing w:after="0"/>
        <w:jc w:val="both"/>
        <w:rPr>
          <w:rFonts w:asciiTheme="minorHAnsi" w:hAnsiTheme="minorHAnsi" w:cstheme="minorHAnsi"/>
          <w:lang w:eastAsia="en-US"/>
        </w:rPr>
      </w:pPr>
      <w:r w:rsidRPr="005E2D07">
        <w:rPr>
          <w:rFonts w:asciiTheme="minorHAnsi" w:hAnsiTheme="minorHAnsi" w:cstheme="minorHAnsi"/>
          <w:b/>
          <w:bCs/>
          <w:lang w:eastAsia="en-US"/>
        </w:rPr>
        <w:t xml:space="preserve">Besoins financiers : </w:t>
      </w:r>
      <w:r w:rsidRPr="005E2D07">
        <w:rPr>
          <w:rFonts w:asciiTheme="minorHAnsi" w:hAnsiTheme="minorHAnsi" w:cstheme="minorHAnsi"/>
          <w:lang w:eastAsia="en-US"/>
        </w:rPr>
        <w:t>12,34 milliards USD (dont 8 Mds pour l’adaptation, 4,34 Mds pour l’atténuation, 2,5 Mds pour le transfert de technologies).</w:t>
      </w:r>
    </w:p>
    <w:p w14:paraId="32FE594D" w14:textId="68AFB5DC" w:rsidR="002F7C31" w:rsidRPr="005E2D07" w:rsidRDefault="002F7C31" w:rsidP="009258AF">
      <w:pPr>
        <w:pStyle w:val="Paragraphedeliste"/>
        <w:numPr>
          <w:ilvl w:val="0"/>
          <w:numId w:val="73"/>
        </w:numPr>
        <w:spacing w:after="0"/>
        <w:jc w:val="both"/>
        <w:rPr>
          <w:rFonts w:asciiTheme="minorHAnsi" w:hAnsiTheme="minorHAnsi" w:cstheme="minorHAnsi"/>
          <w:lang w:eastAsia="en-US"/>
        </w:rPr>
      </w:pPr>
      <w:r w:rsidRPr="005E2D07">
        <w:rPr>
          <w:rFonts w:asciiTheme="minorHAnsi" w:hAnsiTheme="minorHAnsi" w:cstheme="minorHAnsi"/>
          <w:b/>
          <w:bCs/>
          <w:lang w:eastAsia="en-US"/>
        </w:rPr>
        <w:t xml:space="preserve">Couverture sectorielle : </w:t>
      </w:r>
      <w:r w:rsidRPr="005E2D07">
        <w:rPr>
          <w:rFonts w:asciiTheme="minorHAnsi" w:hAnsiTheme="minorHAnsi" w:cstheme="minorHAnsi"/>
          <w:lang w:eastAsia="en-US"/>
        </w:rPr>
        <w:t>4 secteurs en atténuation (énergie, agriculture, forêts, déchets) et 6 domaines en adaptation (agriculture, énergie, météo, société civile/C</w:t>
      </w:r>
      <w:r w:rsidR="001C52DD" w:rsidRPr="005E2D07">
        <w:rPr>
          <w:rFonts w:asciiTheme="minorHAnsi" w:hAnsiTheme="minorHAnsi" w:cstheme="minorHAnsi"/>
          <w:lang w:eastAsia="en-US"/>
        </w:rPr>
        <w:t xml:space="preserve">ollectivité </w:t>
      </w:r>
      <w:r w:rsidR="00330FF8" w:rsidRPr="005E2D07">
        <w:rPr>
          <w:rFonts w:asciiTheme="minorHAnsi" w:hAnsiTheme="minorHAnsi" w:cstheme="minorHAnsi"/>
          <w:lang w:eastAsia="en-US"/>
        </w:rPr>
        <w:t>Territoriale</w:t>
      </w:r>
      <w:r w:rsidRPr="005E2D07">
        <w:rPr>
          <w:rFonts w:asciiTheme="minorHAnsi" w:hAnsiTheme="minorHAnsi" w:cstheme="minorHAnsi"/>
          <w:lang w:eastAsia="en-US"/>
        </w:rPr>
        <w:t>, déchets, renforcement des capacités).</w:t>
      </w:r>
    </w:p>
    <w:p w14:paraId="6C52D1EE" w14:textId="12917B7B" w:rsidR="002F7C31" w:rsidRPr="005E2D07" w:rsidRDefault="002F7C31" w:rsidP="009258AF">
      <w:pPr>
        <w:pStyle w:val="Paragraphedeliste"/>
        <w:numPr>
          <w:ilvl w:val="0"/>
          <w:numId w:val="73"/>
        </w:numPr>
        <w:spacing w:after="0"/>
        <w:jc w:val="both"/>
        <w:rPr>
          <w:rFonts w:asciiTheme="minorHAnsi" w:hAnsiTheme="minorHAnsi" w:cstheme="minorHAnsi"/>
          <w:lang w:eastAsia="en-US"/>
        </w:rPr>
      </w:pPr>
      <w:r w:rsidRPr="005E2D07">
        <w:rPr>
          <w:rFonts w:asciiTheme="minorHAnsi" w:hAnsiTheme="minorHAnsi" w:cstheme="minorHAnsi"/>
          <w:b/>
          <w:bCs/>
          <w:lang w:eastAsia="en-US"/>
        </w:rPr>
        <w:t xml:space="preserve">Gaz couverts : </w:t>
      </w:r>
      <w:r w:rsidRPr="005E2D07">
        <w:rPr>
          <w:rFonts w:asciiTheme="minorHAnsi" w:hAnsiTheme="minorHAnsi" w:cstheme="minorHAnsi"/>
          <w:lang w:eastAsia="en-US"/>
        </w:rPr>
        <w:t>CO₂, CH₄, N₂O (les gaz fluorés et le secteur IPPU ne sont pas intégrés).</w:t>
      </w:r>
    </w:p>
    <w:p w14:paraId="404C84EE" w14:textId="509052EF" w:rsidR="002F7C31" w:rsidRPr="005E2D07" w:rsidRDefault="002F7C31" w:rsidP="009258AF">
      <w:pPr>
        <w:pStyle w:val="Paragraphedeliste"/>
        <w:numPr>
          <w:ilvl w:val="0"/>
          <w:numId w:val="73"/>
        </w:numPr>
        <w:spacing w:after="0"/>
        <w:jc w:val="both"/>
        <w:rPr>
          <w:rFonts w:asciiTheme="minorHAnsi" w:hAnsiTheme="minorHAnsi" w:cstheme="minorHAnsi"/>
          <w:b/>
          <w:bCs/>
          <w:lang w:eastAsia="en-US"/>
        </w:rPr>
      </w:pPr>
      <w:r w:rsidRPr="005E2D07">
        <w:rPr>
          <w:rFonts w:asciiTheme="minorHAnsi" w:hAnsiTheme="minorHAnsi" w:cstheme="minorHAnsi"/>
          <w:b/>
          <w:bCs/>
          <w:lang w:eastAsia="en-US"/>
        </w:rPr>
        <w:t>Objectifs sectoriels d’atténuation (% de réduction vs BAU 2030)</w:t>
      </w:r>
      <w:r w:rsidR="009258AF" w:rsidRPr="005E2D07">
        <w:rPr>
          <w:rFonts w:asciiTheme="minorHAnsi" w:hAnsiTheme="minorHAnsi" w:cstheme="minorHAnsi"/>
          <w:b/>
          <w:bCs/>
          <w:lang w:eastAsia="en-US"/>
        </w:rPr>
        <w:t> :</w:t>
      </w:r>
    </w:p>
    <w:p w14:paraId="0465D2EF" w14:textId="77777777" w:rsidR="009258AF" w:rsidRPr="005E2D07" w:rsidRDefault="009258AF" w:rsidP="00244A19">
      <w:pPr>
        <w:spacing w:after="0"/>
        <w:jc w:val="both"/>
        <w:rPr>
          <w:rFonts w:asciiTheme="minorHAnsi" w:hAnsiTheme="minorHAnsi" w:cstheme="minorHAnsi"/>
          <w:lang w:eastAsia="en-US"/>
        </w:rPr>
      </w:pPr>
    </w:p>
    <w:tbl>
      <w:tblPr>
        <w:tblW w:w="98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2460"/>
        <w:gridCol w:w="2460"/>
        <w:gridCol w:w="2460"/>
        <w:gridCol w:w="2460"/>
      </w:tblGrid>
      <w:tr w:rsidR="002F7C31" w:rsidRPr="005E2D07" w14:paraId="35F4B626" w14:textId="77777777">
        <w:tc>
          <w:tcPr>
            <w:tcW w:w="2460" w:type="dxa"/>
            <w:tcBorders>
              <w:top w:val="single" w:sz="2" w:space="0" w:color="B0B0B0"/>
              <w:left w:val="single" w:sz="2" w:space="0" w:color="B0B0B0"/>
              <w:bottom w:val="single" w:sz="2" w:space="0" w:color="B0B0B0"/>
              <w:right w:val="single" w:sz="2" w:space="0" w:color="B0B0B0"/>
            </w:tcBorders>
            <w:shd w:val="clear" w:color="auto" w:fill="1F4E79"/>
            <w:tcMar>
              <w:top w:w="70" w:type="dxa"/>
              <w:left w:w="110" w:type="dxa"/>
              <w:bottom w:w="70" w:type="dxa"/>
              <w:right w:w="110" w:type="dxa"/>
            </w:tcMar>
            <w:vAlign w:val="center"/>
            <w:hideMark/>
          </w:tcPr>
          <w:p w14:paraId="529486D6" w14:textId="77777777" w:rsidR="002F7C31" w:rsidRPr="005E2D07" w:rsidRDefault="002F7C31" w:rsidP="00244A19">
            <w:pPr>
              <w:spacing w:after="0"/>
              <w:jc w:val="center"/>
              <w:rPr>
                <w:rFonts w:asciiTheme="minorHAnsi" w:hAnsiTheme="minorHAnsi" w:cstheme="minorHAnsi"/>
                <w:color w:val="FFFFFF" w:themeColor="background1"/>
                <w:lang w:eastAsia="en-US"/>
              </w:rPr>
            </w:pPr>
            <w:r w:rsidRPr="005E2D07">
              <w:rPr>
                <w:rFonts w:asciiTheme="minorHAnsi" w:hAnsiTheme="minorHAnsi" w:cstheme="minorHAnsi"/>
                <w:b/>
                <w:bCs/>
                <w:color w:val="FFFFFF" w:themeColor="background1"/>
                <w:lang w:eastAsia="en-US"/>
              </w:rPr>
              <w:t>Énergie</w:t>
            </w:r>
          </w:p>
        </w:tc>
        <w:tc>
          <w:tcPr>
            <w:tcW w:w="2460" w:type="dxa"/>
            <w:tcBorders>
              <w:top w:val="single" w:sz="2" w:space="0" w:color="B0B0B0"/>
              <w:left w:val="single" w:sz="2" w:space="0" w:color="B0B0B0"/>
              <w:bottom w:val="single" w:sz="2" w:space="0" w:color="B0B0B0"/>
              <w:right w:val="single" w:sz="2" w:space="0" w:color="B0B0B0"/>
            </w:tcBorders>
            <w:shd w:val="clear" w:color="auto" w:fill="1F4E79"/>
            <w:tcMar>
              <w:top w:w="70" w:type="dxa"/>
              <w:left w:w="110" w:type="dxa"/>
              <w:bottom w:w="70" w:type="dxa"/>
              <w:right w:w="110" w:type="dxa"/>
            </w:tcMar>
            <w:vAlign w:val="center"/>
            <w:hideMark/>
          </w:tcPr>
          <w:p w14:paraId="27059A8F" w14:textId="77777777" w:rsidR="002F7C31" w:rsidRPr="005E2D07" w:rsidRDefault="002F7C31" w:rsidP="00244A19">
            <w:pPr>
              <w:spacing w:after="0"/>
              <w:jc w:val="center"/>
              <w:rPr>
                <w:rFonts w:asciiTheme="minorHAnsi" w:hAnsiTheme="minorHAnsi" w:cstheme="minorHAnsi"/>
                <w:color w:val="FFFFFF" w:themeColor="background1"/>
                <w:lang w:eastAsia="en-US"/>
              </w:rPr>
            </w:pPr>
            <w:r w:rsidRPr="005E2D07">
              <w:rPr>
                <w:rFonts w:asciiTheme="minorHAnsi" w:hAnsiTheme="minorHAnsi" w:cstheme="minorHAnsi"/>
                <w:b/>
                <w:bCs/>
                <w:color w:val="FFFFFF" w:themeColor="background1"/>
                <w:lang w:eastAsia="en-US"/>
              </w:rPr>
              <w:t>Agriculture</w:t>
            </w:r>
          </w:p>
        </w:tc>
        <w:tc>
          <w:tcPr>
            <w:tcW w:w="2460" w:type="dxa"/>
            <w:tcBorders>
              <w:top w:val="single" w:sz="2" w:space="0" w:color="B0B0B0"/>
              <w:left w:val="single" w:sz="2" w:space="0" w:color="B0B0B0"/>
              <w:bottom w:val="single" w:sz="2" w:space="0" w:color="B0B0B0"/>
              <w:right w:val="single" w:sz="2" w:space="0" w:color="B0B0B0"/>
            </w:tcBorders>
            <w:shd w:val="clear" w:color="auto" w:fill="1F4E79"/>
            <w:tcMar>
              <w:top w:w="70" w:type="dxa"/>
              <w:left w:w="110" w:type="dxa"/>
              <w:bottom w:w="70" w:type="dxa"/>
              <w:right w:w="110" w:type="dxa"/>
            </w:tcMar>
            <w:vAlign w:val="center"/>
            <w:hideMark/>
          </w:tcPr>
          <w:p w14:paraId="1D07191F" w14:textId="77777777" w:rsidR="002F7C31" w:rsidRPr="005E2D07" w:rsidRDefault="002F7C31" w:rsidP="00244A19">
            <w:pPr>
              <w:spacing w:after="0"/>
              <w:jc w:val="center"/>
              <w:rPr>
                <w:rFonts w:asciiTheme="minorHAnsi" w:hAnsiTheme="minorHAnsi" w:cstheme="minorHAnsi"/>
                <w:color w:val="FFFFFF" w:themeColor="background1"/>
                <w:lang w:eastAsia="en-US"/>
              </w:rPr>
            </w:pPr>
            <w:r w:rsidRPr="005E2D07">
              <w:rPr>
                <w:rFonts w:asciiTheme="minorHAnsi" w:hAnsiTheme="minorHAnsi" w:cstheme="minorHAnsi"/>
                <w:b/>
                <w:bCs/>
                <w:color w:val="FFFFFF" w:themeColor="background1"/>
                <w:lang w:eastAsia="en-US"/>
              </w:rPr>
              <w:t>Forêts &amp; terres</w:t>
            </w:r>
          </w:p>
        </w:tc>
        <w:tc>
          <w:tcPr>
            <w:tcW w:w="2460" w:type="dxa"/>
            <w:tcBorders>
              <w:top w:val="single" w:sz="2" w:space="0" w:color="B0B0B0"/>
              <w:left w:val="single" w:sz="2" w:space="0" w:color="B0B0B0"/>
              <w:bottom w:val="single" w:sz="2" w:space="0" w:color="B0B0B0"/>
              <w:right w:val="single" w:sz="2" w:space="0" w:color="B0B0B0"/>
            </w:tcBorders>
            <w:shd w:val="clear" w:color="auto" w:fill="1F4E79"/>
            <w:tcMar>
              <w:top w:w="70" w:type="dxa"/>
              <w:left w:w="110" w:type="dxa"/>
              <w:bottom w:w="70" w:type="dxa"/>
              <w:right w:w="110" w:type="dxa"/>
            </w:tcMar>
            <w:vAlign w:val="center"/>
            <w:hideMark/>
          </w:tcPr>
          <w:p w14:paraId="345B8471" w14:textId="77777777" w:rsidR="002F7C31" w:rsidRPr="005E2D07" w:rsidRDefault="002F7C31" w:rsidP="00244A19">
            <w:pPr>
              <w:spacing w:after="0"/>
              <w:jc w:val="center"/>
              <w:rPr>
                <w:rFonts w:asciiTheme="minorHAnsi" w:hAnsiTheme="minorHAnsi" w:cstheme="minorHAnsi"/>
                <w:color w:val="FFFFFF" w:themeColor="background1"/>
                <w:lang w:eastAsia="en-US"/>
              </w:rPr>
            </w:pPr>
            <w:r w:rsidRPr="005E2D07">
              <w:rPr>
                <w:rFonts w:asciiTheme="minorHAnsi" w:hAnsiTheme="minorHAnsi" w:cstheme="minorHAnsi"/>
                <w:b/>
                <w:bCs/>
                <w:color w:val="FFFFFF" w:themeColor="background1"/>
                <w:lang w:eastAsia="en-US"/>
              </w:rPr>
              <w:t>Déchets</w:t>
            </w:r>
          </w:p>
        </w:tc>
      </w:tr>
      <w:tr w:rsidR="002F7C31" w:rsidRPr="005E2D07" w14:paraId="5EB07E3E" w14:textId="77777777">
        <w:tc>
          <w:tcPr>
            <w:tcW w:w="2460" w:type="dxa"/>
            <w:tcBorders>
              <w:top w:val="single" w:sz="2" w:space="0" w:color="B0B0B0"/>
              <w:left w:val="single" w:sz="2" w:space="0" w:color="B0B0B0"/>
              <w:bottom w:val="single" w:sz="2" w:space="0" w:color="B0B0B0"/>
              <w:right w:val="single" w:sz="2" w:space="0" w:color="B0B0B0"/>
            </w:tcBorders>
            <w:shd w:val="clear" w:color="auto" w:fill="D6E4F0"/>
            <w:tcMar>
              <w:top w:w="70" w:type="dxa"/>
              <w:left w:w="110" w:type="dxa"/>
              <w:bottom w:w="70" w:type="dxa"/>
              <w:right w:w="110" w:type="dxa"/>
            </w:tcMar>
            <w:vAlign w:val="center"/>
            <w:hideMark/>
          </w:tcPr>
          <w:p w14:paraId="07FC9425"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b/>
                <w:bCs/>
                <w:lang w:eastAsia="en-US"/>
              </w:rPr>
              <w:t>31 %</w:t>
            </w:r>
          </w:p>
        </w:tc>
        <w:tc>
          <w:tcPr>
            <w:tcW w:w="2460" w:type="dxa"/>
            <w:tcBorders>
              <w:top w:val="single" w:sz="2" w:space="0" w:color="B0B0B0"/>
              <w:left w:val="single" w:sz="2" w:space="0" w:color="B0B0B0"/>
              <w:bottom w:val="single" w:sz="2" w:space="0" w:color="B0B0B0"/>
              <w:right w:val="single" w:sz="2" w:space="0" w:color="B0B0B0"/>
            </w:tcBorders>
            <w:tcMar>
              <w:top w:w="70" w:type="dxa"/>
              <w:left w:w="110" w:type="dxa"/>
              <w:bottom w:w="70" w:type="dxa"/>
              <w:right w:w="110" w:type="dxa"/>
            </w:tcMar>
            <w:vAlign w:val="center"/>
            <w:hideMark/>
          </w:tcPr>
          <w:p w14:paraId="7FCBF5BA"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b/>
                <w:bCs/>
                <w:lang w:eastAsia="en-US"/>
              </w:rPr>
              <w:t>25 %</w:t>
            </w:r>
          </w:p>
        </w:tc>
        <w:tc>
          <w:tcPr>
            <w:tcW w:w="2460" w:type="dxa"/>
            <w:tcBorders>
              <w:top w:val="single" w:sz="2" w:space="0" w:color="B0B0B0"/>
              <w:left w:val="single" w:sz="2" w:space="0" w:color="B0B0B0"/>
              <w:bottom w:val="single" w:sz="2" w:space="0" w:color="B0B0B0"/>
              <w:right w:val="single" w:sz="2" w:space="0" w:color="B0B0B0"/>
            </w:tcBorders>
            <w:shd w:val="clear" w:color="auto" w:fill="D6E4F0"/>
            <w:tcMar>
              <w:top w:w="70" w:type="dxa"/>
              <w:left w:w="110" w:type="dxa"/>
              <w:bottom w:w="70" w:type="dxa"/>
              <w:right w:w="110" w:type="dxa"/>
            </w:tcMar>
            <w:vAlign w:val="center"/>
            <w:hideMark/>
          </w:tcPr>
          <w:p w14:paraId="4E9ED9CE"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b/>
                <w:bCs/>
                <w:lang w:eastAsia="en-US"/>
              </w:rPr>
              <w:t>39 %</w:t>
            </w:r>
          </w:p>
        </w:tc>
        <w:tc>
          <w:tcPr>
            <w:tcW w:w="2460" w:type="dxa"/>
            <w:tcBorders>
              <w:top w:val="single" w:sz="2" w:space="0" w:color="B0B0B0"/>
              <w:left w:val="single" w:sz="2" w:space="0" w:color="B0B0B0"/>
              <w:bottom w:val="single" w:sz="2" w:space="0" w:color="B0B0B0"/>
              <w:right w:val="single" w:sz="2" w:space="0" w:color="B0B0B0"/>
            </w:tcBorders>
            <w:tcMar>
              <w:top w:w="70" w:type="dxa"/>
              <w:left w:w="110" w:type="dxa"/>
              <w:bottom w:w="70" w:type="dxa"/>
              <w:right w:w="110" w:type="dxa"/>
            </w:tcMar>
            <w:vAlign w:val="center"/>
            <w:hideMark/>
          </w:tcPr>
          <w:p w14:paraId="3F1689C7"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b/>
                <w:bCs/>
                <w:lang w:eastAsia="en-US"/>
              </w:rPr>
              <w:t>31 %</w:t>
            </w:r>
          </w:p>
        </w:tc>
      </w:tr>
      <w:tr w:rsidR="002F7C31" w:rsidRPr="005E2D07" w14:paraId="1ECD661C" w14:textId="77777777">
        <w:tc>
          <w:tcPr>
            <w:tcW w:w="2460" w:type="dxa"/>
            <w:tcBorders>
              <w:top w:val="single" w:sz="2" w:space="0" w:color="B0B0B0"/>
              <w:left w:val="single" w:sz="2" w:space="0" w:color="B0B0B0"/>
              <w:bottom w:val="single" w:sz="2" w:space="0" w:color="B0B0B0"/>
              <w:right w:val="single" w:sz="2" w:space="0" w:color="B0B0B0"/>
            </w:tcBorders>
            <w:shd w:val="clear" w:color="auto" w:fill="D6E4F0"/>
            <w:tcMar>
              <w:top w:w="70" w:type="dxa"/>
              <w:left w:w="110" w:type="dxa"/>
              <w:bottom w:w="70" w:type="dxa"/>
              <w:right w:w="110" w:type="dxa"/>
            </w:tcMar>
            <w:vAlign w:val="center"/>
            <w:hideMark/>
          </w:tcPr>
          <w:p w14:paraId="33E80064"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lang w:eastAsia="en-US"/>
              </w:rPr>
              <w:t>11,96 MtCO₂e</w:t>
            </w:r>
          </w:p>
        </w:tc>
        <w:tc>
          <w:tcPr>
            <w:tcW w:w="2460" w:type="dxa"/>
            <w:tcBorders>
              <w:top w:val="single" w:sz="2" w:space="0" w:color="B0B0B0"/>
              <w:left w:val="single" w:sz="2" w:space="0" w:color="B0B0B0"/>
              <w:bottom w:val="single" w:sz="2" w:space="0" w:color="B0B0B0"/>
              <w:right w:val="single" w:sz="2" w:space="0" w:color="B0B0B0"/>
            </w:tcBorders>
            <w:tcMar>
              <w:top w:w="70" w:type="dxa"/>
              <w:left w:w="110" w:type="dxa"/>
              <w:bottom w:w="70" w:type="dxa"/>
              <w:right w:w="110" w:type="dxa"/>
            </w:tcMar>
            <w:vAlign w:val="center"/>
            <w:hideMark/>
          </w:tcPr>
          <w:p w14:paraId="6663DD6F"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lang w:eastAsia="en-US"/>
              </w:rPr>
              <w:t>21,22 MtCO₂e</w:t>
            </w:r>
          </w:p>
        </w:tc>
        <w:tc>
          <w:tcPr>
            <w:tcW w:w="2460" w:type="dxa"/>
            <w:tcBorders>
              <w:top w:val="single" w:sz="2" w:space="0" w:color="B0B0B0"/>
              <w:left w:val="single" w:sz="2" w:space="0" w:color="B0B0B0"/>
              <w:bottom w:val="single" w:sz="2" w:space="0" w:color="B0B0B0"/>
              <w:right w:val="single" w:sz="2" w:space="0" w:color="B0B0B0"/>
            </w:tcBorders>
            <w:shd w:val="clear" w:color="auto" w:fill="D6E4F0"/>
            <w:tcMar>
              <w:top w:w="70" w:type="dxa"/>
              <w:left w:w="110" w:type="dxa"/>
              <w:bottom w:w="70" w:type="dxa"/>
              <w:right w:w="110" w:type="dxa"/>
            </w:tcMar>
            <w:vAlign w:val="center"/>
            <w:hideMark/>
          </w:tcPr>
          <w:p w14:paraId="2032D4C0"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lang w:eastAsia="en-US"/>
              </w:rPr>
              <w:t>129,45 MtCO₂e (séq.)</w:t>
            </w:r>
          </w:p>
        </w:tc>
        <w:tc>
          <w:tcPr>
            <w:tcW w:w="2460" w:type="dxa"/>
            <w:tcBorders>
              <w:top w:val="single" w:sz="2" w:space="0" w:color="B0B0B0"/>
              <w:left w:val="single" w:sz="2" w:space="0" w:color="B0B0B0"/>
              <w:bottom w:val="single" w:sz="2" w:space="0" w:color="B0B0B0"/>
              <w:right w:val="single" w:sz="2" w:space="0" w:color="B0B0B0"/>
            </w:tcBorders>
            <w:tcMar>
              <w:top w:w="70" w:type="dxa"/>
              <w:left w:w="110" w:type="dxa"/>
              <w:bottom w:w="70" w:type="dxa"/>
              <w:right w:w="110" w:type="dxa"/>
            </w:tcMar>
            <w:vAlign w:val="center"/>
            <w:hideMark/>
          </w:tcPr>
          <w:p w14:paraId="59189307" w14:textId="77777777" w:rsidR="002F7C31" w:rsidRPr="005E2D07" w:rsidRDefault="002F7C31" w:rsidP="00244A19">
            <w:pPr>
              <w:spacing w:after="0"/>
              <w:jc w:val="center"/>
              <w:rPr>
                <w:rFonts w:asciiTheme="minorHAnsi" w:hAnsiTheme="minorHAnsi" w:cstheme="minorHAnsi"/>
                <w:lang w:eastAsia="en-US"/>
              </w:rPr>
            </w:pPr>
            <w:r w:rsidRPr="005E2D07">
              <w:rPr>
                <w:rFonts w:asciiTheme="minorHAnsi" w:hAnsiTheme="minorHAnsi" w:cstheme="minorHAnsi"/>
                <w:lang w:eastAsia="en-US"/>
              </w:rPr>
              <w:t>0,693 MtCO₂e</w:t>
            </w:r>
          </w:p>
        </w:tc>
      </w:tr>
    </w:tbl>
    <w:p w14:paraId="0C8D88E5" w14:textId="3ED6806F" w:rsidR="00617F7A" w:rsidRPr="005E2D07" w:rsidRDefault="00617F7A" w:rsidP="00330FF8">
      <w:pPr>
        <w:spacing w:before="240"/>
        <w:jc w:val="both"/>
        <w:rPr>
          <w:b/>
          <w:bCs/>
          <w:color w:val="002060"/>
          <w:u w:val="single"/>
          <w:lang w:eastAsia="en-US"/>
        </w:rPr>
      </w:pPr>
      <w:r w:rsidRPr="005E2D07">
        <w:rPr>
          <w:b/>
          <w:bCs/>
          <w:color w:val="002060"/>
          <w:u w:val="single"/>
          <w:lang w:eastAsia="en-US"/>
        </w:rPr>
        <w:t>Constats clés de l’évaluation - Volet atténuation</w:t>
      </w:r>
    </w:p>
    <w:p w14:paraId="7820B9A3" w14:textId="77777777" w:rsidR="008E243A" w:rsidRPr="005E2D07" w:rsidRDefault="008E243A" w:rsidP="00617F7A">
      <w:pPr>
        <w:jc w:val="both"/>
        <w:rPr>
          <w:lang w:eastAsia="en-US"/>
        </w:rPr>
      </w:pPr>
      <w:r w:rsidRPr="005E2D07">
        <w:rPr>
          <w:lang w:eastAsia="en-US"/>
        </w:rPr>
        <w:t>L'évaluation de la mise en œuvre des mesures d'atténuation sur la période 2021–2025 fait apparaître un niveau de réalisation globalement partiel, avec des dynamiques contrastées selon les secteurs. Le secteur de l'énergie se distingue comme le plus avancé.</w:t>
      </w:r>
    </w:p>
    <w:p w14:paraId="5BE8715D" w14:textId="1E72CF03" w:rsidR="005A6C36" w:rsidRPr="005E2D07" w:rsidRDefault="005A6C36" w:rsidP="005A6C36">
      <w:pPr>
        <w:jc w:val="both"/>
        <w:rPr>
          <w:lang w:eastAsia="en-US"/>
        </w:rPr>
      </w:pPr>
      <w:r w:rsidRPr="005E2D07">
        <w:rPr>
          <w:lang w:eastAsia="en-US"/>
        </w:rPr>
        <w:t xml:space="preserve">L'analyse des facteurs explicatifs met en évidence deux causes principales et récurrentes. En premier lieu, les ressources financières nécessaires à la mise en œuvre n'ont, pour une grande partie des mesures, pas été effectivement mobilisées. L'ensemble du portefeuille étant de nature conditionnelle, sa réalisation dépendait de financements extérieurs dont la sécurisation est restée incomplète, dans un contexte rendu </w:t>
      </w:r>
      <w:r w:rsidRPr="005E2D07">
        <w:rPr>
          <w:lang w:eastAsia="en-US"/>
        </w:rPr>
        <w:lastRenderedPageBreak/>
        <w:t>plus difficile par les sanctions régionales de 2022, la crise sécuritaire et les effets résiduels de la pandémie de COVID-19. En second lieu, le niveau de maturité de nombreuses mesures au moment de leur inscription dans la CDN 2.0 s'est révélé insuffisant pour permettre un passage à l'exécution : plusieurs d'entre elles relevaient davantage d'intentions programmatiques ou d'idées de projets que d'initiatives véritablement structurées, c'est-à-dire disposant d'un porteur clairement identifié, d'un cadre budgétaire défini, d'un calendrier opérationnel et d'indicateurs de suivi permettant d'en mesurer l'avancement.</w:t>
      </w:r>
    </w:p>
    <w:p w14:paraId="0C0F8B62" w14:textId="7F51EE5F" w:rsidR="005A6C36" w:rsidRPr="005E2D07" w:rsidRDefault="005A6C36" w:rsidP="005A6C36">
      <w:pPr>
        <w:jc w:val="both"/>
        <w:rPr>
          <w:lang w:eastAsia="en-US"/>
        </w:rPr>
      </w:pPr>
      <w:r w:rsidRPr="005E2D07">
        <w:rPr>
          <w:lang w:eastAsia="en-US"/>
        </w:rPr>
        <w:t>Ce constat constitue l'un des enseignements majeurs de l'évaluation : l'inscription d'une mesure dans une CDN ne garantit pas sa mise en œuvre. C'est la combinaison d'un financement sécurisé, d'une structuration technique suffisante et d'un ancrage institutionnel opérationnel qui conditionne le passage de l'ambition à l'exécution.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531"/>
        <w:gridCol w:w="2297"/>
        <w:gridCol w:w="2297"/>
        <w:gridCol w:w="3289"/>
      </w:tblGrid>
      <w:tr w:rsidR="00617F7A" w:rsidRPr="005E2D07" w14:paraId="2C4DF9E2" w14:textId="77777777" w:rsidTr="005A6C36">
        <w:tc>
          <w:tcPr>
            <w:tcW w:w="813"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49A7C7C5" w14:textId="77777777" w:rsidR="00617F7A" w:rsidRPr="005E2D07" w:rsidRDefault="00617F7A" w:rsidP="00617F7A">
            <w:pPr>
              <w:spacing w:after="0"/>
              <w:jc w:val="center"/>
              <w:rPr>
                <w:color w:val="FFFFFF" w:themeColor="background1"/>
                <w:lang w:eastAsia="en-US"/>
              </w:rPr>
            </w:pPr>
            <w:r w:rsidRPr="005E2D07">
              <w:rPr>
                <w:b/>
                <w:bCs/>
                <w:color w:val="FFFFFF" w:themeColor="background1"/>
                <w:lang w:eastAsia="en-US"/>
              </w:rPr>
              <w:t>Secteur</w:t>
            </w:r>
          </w:p>
        </w:tc>
        <w:tc>
          <w:tcPr>
            <w:tcW w:w="1220"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44A7B9FE" w14:textId="77777777" w:rsidR="00617F7A" w:rsidRPr="005E2D07" w:rsidRDefault="00617F7A" w:rsidP="00617F7A">
            <w:pPr>
              <w:spacing w:after="0"/>
              <w:jc w:val="center"/>
              <w:rPr>
                <w:color w:val="FFFFFF" w:themeColor="background1"/>
                <w:lang w:eastAsia="en-US"/>
              </w:rPr>
            </w:pPr>
            <w:r w:rsidRPr="005E2D07">
              <w:rPr>
                <w:b/>
                <w:bCs/>
                <w:color w:val="FFFFFF" w:themeColor="background1"/>
                <w:lang w:eastAsia="en-US"/>
              </w:rPr>
              <w:t>Mesures inscrites</w:t>
            </w:r>
          </w:p>
        </w:tc>
        <w:tc>
          <w:tcPr>
            <w:tcW w:w="1220"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71970E8D" w14:textId="77777777" w:rsidR="00617F7A" w:rsidRPr="005E2D07" w:rsidRDefault="00617F7A" w:rsidP="00617F7A">
            <w:pPr>
              <w:spacing w:after="0"/>
              <w:jc w:val="center"/>
              <w:rPr>
                <w:color w:val="FFFFFF" w:themeColor="background1"/>
                <w:lang w:eastAsia="en-US"/>
              </w:rPr>
            </w:pPr>
            <w:r w:rsidRPr="005E2D07">
              <w:rPr>
                <w:b/>
                <w:bCs/>
                <w:color w:val="FFFFFF" w:themeColor="background1"/>
                <w:lang w:eastAsia="en-US"/>
              </w:rPr>
              <w:t>Réalisations</w:t>
            </w:r>
          </w:p>
        </w:tc>
        <w:tc>
          <w:tcPr>
            <w:tcW w:w="1748"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4B1629CA" w14:textId="77777777" w:rsidR="00617F7A" w:rsidRPr="005E2D07" w:rsidRDefault="00617F7A" w:rsidP="00617F7A">
            <w:pPr>
              <w:spacing w:after="0"/>
              <w:jc w:val="center"/>
              <w:rPr>
                <w:color w:val="FFFFFF" w:themeColor="background1"/>
                <w:lang w:eastAsia="en-US"/>
              </w:rPr>
            </w:pPr>
            <w:r w:rsidRPr="005E2D07">
              <w:rPr>
                <w:b/>
                <w:bCs/>
                <w:color w:val="FFFFFF" w:themeColor="background1"/>
                <w:lang w:eastAsia="en-US"/>
              </w:rPr>
              <w:t>Constats clés</w:t>
            </w:r>
          </w:p>
        </w:tc>
      </w:tr>
      <w:tr w:rsidR="00617F7A" w:rsidRPr="005E2D07" w14:paraId="7D4DA8AF" w14:textId="77777777" w:rsidTr="005A6C36">
        <w:tc>
          <w:tcPr>
            <w:tcW w:w="813"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4678223A" w14:textId="77777777" w:rsidR="00617F7A" w:rsidRPr="005E2D07" w:rsidRDefault="00617F7A" w:rsidP="00617F7A">
            <w:pPr>
              <w:spacing w:after="0"/>
              <w:jc w:val="both"/>
              <w:rPr>
                <w:lang w:eastAsia="en-US"/>
              </w:rPr>
            </w:pPr>
            <w:r w:rsidRPr="005E2D07">
              <w:rPr>
                <w:b/>
                <w:bCs/>
                <w:lang w:eastAsia="en-US"/>
              </w:rPr>
              <w:t>Énergie</w:t>
            </w:r>
          </w:p>
        </w:tc>
        <w:tc>
          <w:tcPr>
            <w:tcW w:w="122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09C5DDB8" w14:textId="20BF43C8" w:rsidR="00617F7A" w:rsidRPr="005E2D07" w:rsidRDefault="00617F7A" w:rsidP="00617F7A">
            <w:pPr>
              <w:spacing w:after="0"/>
              <w:rPr>
                <w:lang w:eastAsia="en-US"/>
              </w:rPr>
            </w:pPr>
            <w:r w:rsidRPr="005E2D07">
              <w:rPr>
                <w:lang w:eastAsia="en-US"/>
              </w:rPr>
              <w:t xml:space="preserve">54 </w:t>
            </w:r>
            <w:r w:rsidR="00B54E8B" w:rsidRPr="005E2D07">
              <w:rPr>
                <w:lang w:eastAsia="en-US"/>
              </w:rPr>
              <w:t>mesures</w:t>
            </w:r>
            <w:r w:rsidRPr="005E2D07">
              <w:rPr>
                <w:lang w:eastAsia="en-US"/>
              </w:rPr>
              <w:t xml:space="preserve"> répertoriés dans le portefeuille CDN</w:t>
            </w:r>
          </w:p>
        </w:tc>
        <w:tc>
          <w:tcPr>
            <w:tcW w:w="122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06D79CBC" w14:textId="3B7713DA" w:rsidR="00617F7A" w:rsidRPr="005E2D07" w:rsidRDefault="00617F7A" w:rsidP="00617F7A">
            <w:pPr>
              <w:spacing w:after="0"/>
              <w:rPr>
                <w:lang w:eastAsia="en-US"/>
              </w:rPr>
            </w:pPr>
            <w:r w:rsidRPr="005E2D07">
              <w:rPr>
                <w:b/>
                <w:bCs/>
                <w:lang w:eastAsia="en-US"/>
              </w:rPr>
              <w:t xml:space="preserve">9 projets </w:t>
            </w:r>
            <w:r w:rsidR="00B54E8B" w:rsidRPr="005E2D07">
              <w:rPr>
                <w:b/>
                <w:bCs/>
                <w:lang w:eastAsia="en-US"/>
              </w:rPr>
              <w:t>mesures</w:t>
            </w:r>
            <w:r w:rsidRPr="005E2D07">
              <w:rPr>
                <w:lang w:eastAsia="en-US"/>
              </w:rPr>
              <w:t xml:space="preserve"> (dont 3 études) ; </w:t>
            </w:r>
          </w:p>
        </w:tc>
        <w:tc>
          <w:tcPr>
            <w:tcW w:w="1748"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18A49750" w14:textId="2583E030" w:rsidR="00617F7A" w:rsidRPr="00254152" w:rsidRDefault="00C43B51" w:rsidP="00617F7A">
            <w:pPr>
              <w:spacing w:after="0"/>
              <w:rPr>
                <w:lang w:eastAsia="en-US"/>
              </w:rPr>
            </w:pPr>
            <w:r w:rsidRPr="00A5286D">
              <w:rPr>
                <w:lang w:eastAsia="en-US"/>
              </w:rPr>
              <w:t>5</w:t>
            </w:r>
            <w:r w:rsidR="00617F7A" w:rsidRPr="00254152">
              <w:rPr>
                <w:lang w:eastAsia="en-US"/>
              </w:rPr>
              <w:t>,</w:t>
            </w:r>
            <w:r w:rsidRPr="00A5286D">
              <w:rPr>
                <w:lang w:eastAsia="en-US"/>
              </w:rPr>
              <w:t>26</w:t>
            </w:r>
            <w:r w:rsidR="00617F7A" w:rsidRPr="00254152">
              <w:rPr>
                <w:lang w:eastAsia="en-US"/>
              </w:rPr>
              <w:t xml:space="preserve"> % du potentiel atteint. Réalisations notables : SHER (7,2 MWc), centrales hybrides minières (53,9 MW), Gouina (140 MW). Transport (40 % des émissions) non couvert.</w:t>
            </w:r>
          </w:p>
        </w:tc>
      </w:tr>
      <w:tr w:rsidR="00617F7A" w:rsidRPr="005E2D07" w14:paraId="391B7692" w14:textId="77777777" w:rsidTr="005A6C36">
        <w:tc>
          <w:tcPr>
            <w:tcW w:w="813"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274D2C80" w14:textId="77777777" w:rsidR="00617F7A" w:rsidRPr="005E2D07" w:rsidRDefault="00617F7A" w:rsidP="00617F7A">
            <w:pPr>
              <w:spacing w:after="0"/>
              <w:jc w:val="both"/>
              <w:rPr>
                <w:lang w:eastAsia="en-US"/>
              </w:rPr>
            </w:pPr>
            <w:r w:rsidRPr="005E2D07">
              <w:rPr>
                <w:b/>
                <w:bCs/>
                <w:lang w:eastAsia="en-US"/>
              </w:rPr>
              <w:t>Agriculture</w:t>
            </w:r>
          </w:p>
        </w:tc>
        <w:tc>
          <w:tcPr>
            <w:tcW w:w="122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56B0E5C4" w14:textId="0341E24A" w:rsidR="00617F7A" w:rsidRPr="005E2D07" w:rsidRDefault="00B54E8B" w:rsidP="00617F7A">
            <w:pPr>
              <w:spacing w:after="0"/>
              <w:rPr>
                <w:lang w:eastAsia="en-US"/>
              </w:rPr>
            </w:pPr>
            <w:r w:rsidRPr="005E2D07">
              <w:rPr>
                <w:lang w:eastAsia="en-US"/>
              </w:rPr>
              <w:t xml:space="preserve">8 </w:t>
            </w:r>
            <w:r w:rsidR="00617F7A" w:rsidRPr="005E2D07">
              <w:rPr>
                <w:lang w:eastAsia="en-US"/>
              </w:rPr>
              <w:t>Mesures identifiées (fumure organique, SRI, CEP/CEAP)</w:t>
            </w:r>
          </w:p>
        </w:tc>
        <w:tc>
          <w:tcPr>
            <w:tcW w:w="122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5B6B840A" w14:textId="77777777" w:rsidR="00617F7A" w:rsidRPr="005E2D07" w:rsidRDefault="00617F7A" w:rsidP="00617F7A">
            <w:pPr>
              <w:spacing w:after="0"/>
              <w:rPr>
                <w:lang w:eastAsia="en-US"/>
              </w:rPr>
            </w:pPr>
            <w:r w:rsidRPr="005E2D07">
              <w:rPr>
                <w:lang w:eastAsia="en-US"/>
              </w:rPr>
              <w:t>Aucun retour exploitable via questionnaires</w:t>
            </w:r>
          </w:p>
        </w:tc>
        <w:tc>
          <w:tcPr>
            <w:tcW w:w="1748"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46B56CCB" w14:textId="4F3C4D01" w:rsidR="00617F7A" w:rsidRPr="005E2D07" w:rsidRDefault="00C870A7" w:rsidP="00617F7A">
            <w:pPr>
              <w:spacing w:after="0"/>
              <w:rPr>
                <w:lang w:eastAsia="en-US"/>
              </w:rPr>
            </w:pPr>
            <w:r>
              <w:rPr>
                <w:lang w:eastAsia="en-US"/>
              </w:rPr>
              <w:t>Pas de mesures CDN 2.0 mises en œuvre. Cependant des i</w:t>
            </w:r>
            <w:r w:rsidR="00617F7A" w:rsidRPr="005E2D07">
              <w:rPr>
                <w:lang w:eastAsia="en-US"/>
              </w:rPr>
              <w:t xml:space="preserve">nitiatives connexes </w:t>
            </w:r>
            <w:r>
              <w:rPr>
                <w:lang w:eastAsia="en-US"/>
              </w:rPr>
              <w:t xml:space="preserve">ont été </w:t>
            </w:r>
            <w:r w:rsidR="00617F7A" w:rsidRPr="005E2D07">
              <w:rPr>
                <w:lang w:eastAsia="en-US"/>
              </w:rPr>
              <w:t>identifiées (PAFHa, PACP) sans rattachement formel à la CDN 2.0. Désagrégation et porteurs à clarifier.</w:t>
            </w:r>
          </w:p>
        </w:tc>
      </w:tr>
      <w:tr w:rsidR="00617F7A" w:rsidRPr="005E2D07" w14:paraId="62C57D68" w14:textId="77777777" w:rsidTr="005A6C36">
        <w:tc>
          <w:tcPr>
            <w:tcW w:w="813"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6DA09C2C" w14:textId="77777777" w:rsidR="00617F7A" w:rsidRPr="005E2D07" w:rsidRDefault="00617F7A" w:rsidP="00617F7A">
            <w:pPr>
              <w:spacing w:after="0"/>
              <w:jc w:val="both"/>
              <w:rPr>
                <w:lang w:eastAsia="en-US"/>
              </w:rPr>
            </w:pPr>
            <w:r w:rsidRPr="005E2D07">
              <w:rPr>
                <w:b/>
                <w:bCs/>
                <w:lang w:eastAsia="en-US"/>
              </w:rPr>
              <w:t>Forêts</w:t>
            </w:r>
          </w:p>
        </w:tc>
        <w:tc>
          <w:tcPr>
            <w:tcW w:w="122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45943BB8" w14:textId="77777777" w:rsidR="00617F7A" w:rsidRPr="005E2D07" w:rsidRDefault="00617F7A" w:rsidP="00617F7A">
            <w:pPr>
              <w:spacing w:after="0"/>
              <w:rPr>
                <w:lang w:eastAsia="en-US"/>
              </w:rPr>
            </w:pPr>
            <w:r w:rsidRPr="005E2D07">
              <w:rPr>
                <w:lang w:eastAsia="en-US"/>
              </w:rPr>
              <w:t>3 mesures conditionnelles</w:t>
            </w:r>
          </w:p>
        </w:tc>
        <w:tc>
          <w:tcPr>
            <w:tcW w:w="122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62C3E5DF" w14:textId="3FA82BFB" w:rsidR="00617F7A" w:rsidRPr="005E2D07" w:rsidRDefault="00EA5050" w:rsidP="00617F7A">
            <w:pPr>
              <w:spacing w:after="0"/>
              <w:rPr>
                <w:lang w:eastAsia="en-US"/>
              </w:rPr>
            </w:pPr>
            <w:r w:rsidRPr="005E2D07">
              <w:rPr>
                <w:lang w:eastAsia="en-US"/>
              </w:rPr>
              <w:t>Aucune</w:t>
            </w:r>
            <w:r w:rsidR="00617F7A" w:rsidRPr="005E2D07">
              <w:rPr>
                <w:lang w:eastAsia="en-US"/>
              </w:rPr>
              <w:t xml:space="preserve"> mesure mise en œuvre</w:t>
            </w:r>
          </w:p>
        </w:tc>
        <w:tc>
          <w:tcPr>
            <w:tcW w:w="1748"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105688A9" w14:textId="0CC2FE4D" w:rsidR="00617F7A" w:rsidRPr="005E2D07" w:rsidRDefault="00C870A7" w:rsidP="00617F7A">
            <w:pPr>
              <w:spacing w:after="0"/>
              <w:rPr>
                <w:lang w:eastAsia="en-US"/>
              </w:rPr>
            </w:pPr>
            <w:r>
              <w:rPr>
                <w:lang w:eastAsia="en-US"/>
              </w:rPr>
              <w:t>Aucune mesure portée dans la CDN 2.0 n’a été mise en œuvre. Cependant, des a</w:t>
            </w:r>
            <w:r w:rsidR="00617F7A" w:rsidRPr="005E2D07">
              <w:rPr>
                <w:lang w:eastAsia="en-US"/>
              </w:rPr>
              <w:t xml:space="preserve">ctivités </w:t>
            </w:r>
            <w:r w:rsidR="00532326">
              <w:rPr>
                <w:lang w:eastAsia="en-US"/>
              </w:rPr>
              <w:t>portée</w:t>
            </w:r>
            <w:r w:rsidR="00C76B7C">
              <w:rPr>
                <w:lang w:eastAsia="en-US"/>
              </w:rPr>
              <w:t>s</w:t>
            </w:r>
            <w:r w:rsidR="00532326">
              <w:rPr>
                <w:lang w:eastAsia="en-US"/>
              </w:rPr>
              <w:t xml:space="preserve"> par la </w:t>
            </w:r>
            <w:r w:rsidR="00617F7A" w:rsidRPr="005E2D07">
              <w:rPr>
                <w:lang w:eastAsia="en-US"/>
              </w:rPr>
              <w:t>D</w:t>
            </w:r>
            <w:r w:rsidR="00F12088" w:rsidRPr="005E2D07">
              <w:rPr>
                <w:lang w:eastAsia="en-US"/>
              </w:rPr>
              <w:t>G</w:t>
            </w:r>
            <w:r w:rsidR="00617F7A" w:rsidRPr="005E2D07">
              <w:rPr>
                <w:lang w:eastAsia="en-US"/>
              </w:rPr>
              <w:t xml:space="preserve">EF </w:t>
            </w:r>
            <w:r w:rsidR="00532326">
              <w:rPr>
                <w:lang w:eastAsia="en-US"/>
              </w:rPr>
              <w:t>sur la période 2021-202</w:t>
            </w:r>
            <w:r w:rsidR="00C76B7C">
              <w:rPr>
                <w:lang w:eastAsia="en-US"/>
              </w:rPr>
              <w:t>5</w:t>
            </w:r>
            <w:r w:rsidR="00532326">
              <w:rPr>
                <w:lang w:eastAsia="en-US"/>
              </w:rPr>
              <w:t xml:space="preserve"> ont été </w:t>
            </w:r>
            <w:r w:rsidR="00C76B7C">
              <w:rPr>
                <w:lang w:eastAsia="en-US"/>
              </w:rPr>
              <w:t>réalisées</w:t>
            </w:r>
            <w:r w:rsidR="00576A41">
              <w:rPr>
                <w:lang w:eastAsia="en-US"/>
              </w:rPr>
              <w:t xml:space="preserve"> dans le cadre du programme national de reboisement </w:t>
            </w:r>
            <w:r w:rsidR="00DD62EC">
              <w:rPr>
                <w:lang w:eastAsia="en-US"/>
              </w:rPr>
              <w:t xml:space="preserve">intensif </w:t>
            </w:r>
            <w:r w:rsidR="00C76B7C" w:rsidRPr="005E2D07">
              <w:rPr>
                <w:lang w:eastAsia="en-US"/>
              </w:rPr>
              <w:t xml:space="preserve"> (</w:t>
            </w:r>
            <w:r w:rsidR="00617F7A" w:rsidRPr="005E2D07">
              <w:rPr>
                <w:lang w:eastAsia="en-US"/>
              </w:rPr>
              <w:t>33 000 ha reboisés en 2021–2022</w:t>
            </w:r>
            <w:r w:rsidR="007D2171">
              <w:rPr>
                <w:lang w:eastAsia="en-US"/>
              </w:rPr>
              <w:t xml:space="preserve"> , et 79</w:t>
            </w:r>
            <w:r w:rsidR="00F02C14">
              <w:rPr>
                <w:lang w:eastAsia="en-US"/>
              </w:rPr>
              <w:t xml:space="preserve"> 724,09 ha </w:t>
            </w:r>
            <w:r w:rsidR="009D431F">
              <w:rPr>
                <w:lang w:eastAsia="en-US"/>
              </w:rPr>
              <w:t>de 2021 à 2025</w:t>
            </w:r>
            <w:r w:rsidR="00617F7A" w:rsidRPr="005E2D07">
              <w:rPr>
                <w:lang w:eastAsia="en-US"/>
              </w:rPr>
              <w:t>)</w:t>
            </w:r>
            <w:r w:rsidR="00C76B7C">
              <w:rPr>
                <w:lang w:eastAsia="en-US"/>
              </w:rPr>
              <w:t xml:space="preserve">. Ces activités réalisées sont </w:t>
            </w:r>
            <w:r w:rsidR="00617F7A" w:rsidRPr="005E2D07">
              <w:rPr>
                <w:lang w:eastAsia="en-US"/>
              </w:rPr>
              <w:t>non inscrites dans la CDN</w:t>
            </w:r>
            <w:r w:rsidR="00C76B7C">
              <w:rPr>
                <w:lang w:eastAsia="en-US"/>
              </w:rPr>
              <w:t xml:space="preserve"> 2.0</w:t>
            </w:r>
            <w:r w:rsidR="00617F7A" w:rsidRPr="005E2D07">
              <w:rPr>
                <w:lang w:eastAsia="en-US"/>
              </w:rPr>
              <w:t xml:space="preserve">. </w:t>
            </w:r>
            <w:r w:rsidR="00C76B7C">
              <w:rPr>
                <w:lang w:eastAsia="en-US"/>
              </w:rPr>
              <w:t>Des i</w:t>
            </w:r>
            <w:r w:rsidR="00617F7A" w:rsidRPr="005E2D07">
              <w:rPr>
                <w:lang w:eastAsia="en-US"/>
              </w:rPr>
              <w:t xml:space="preserve">ncohérences </w:t>
            </w:r>
            <w:r w:rsidR="00C76B7C">
              <w:rPr>
                <w:lang w:eastAsia="en-US"/>
              </w:rPr>
              <w:t xml:space="preserve">ont été observées au niveau des </w:t>
            </w:r>
            <w:r w:rsidR="00617F7A" w:rsidRPr="005E2D07">
              <w:rPr>
                <w:lang w:eastAsia="en-US"/>
              </w:rPr>
              <w:t>chiffr</w:t>
            </w:r>
            <w:r w:rsidR="00C76B7C">
              <w:rPr>
                <w:lang w:eastAsia="en-US"/>
              </w:rPr>
              <w:t>e</w:t>
            </w:r>
            <w:r w:rsidR="00617F7A" w:rsidRPr="005E2D07">
              <w:rPr>
                <w:lang w:eastAsia="en-US"/>
              </w:rPr>
              <w:t>s.</w:t>
            </w:r>
          </w:p>
        </w:tc>
      </w:tr>
      <w:tr w:rsidR="00617F7A" w:rsidRPr="005E2D07" w14:paraId="23A0114E" w14:textId="77777777" w:rsidTr="00A5286D">
        <w:trPr>
          <w:trHeight w:val="850"/>
        </w:trPr>
        <w:tc>
          <w:tcPr>
            <w:tcW w:w="813"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4D68D998" w14:textId="77777777" w:rsidR="00617F7A" w:rsidRPr="005E2D07" w:rsidRDefault="00617F7A" w:rsidP="00617F7A">
            <w:pPr>
              <w:spacing w:after="0"/>
              <w:jc w:val="both"/>
              <w:rPr>
                <w:lang w:eastAsia="en-US"/>
              </w:rPr>
            </w:pPr>
            <w:r w:rsidRPr="005E2D07">
              <w:rPr>
                <w:b/>
                <w:bCs/>
                <w:lang w:eastAsia="en-US"/>
              </w:rPr>
              <w:t>Déchets</w:t>
            </w:r>
          </w:p>
        </w:tc>
        <w:tc>
          <w:tcPr>
            <w:tcW w:w="122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4A707BC1" w14:textId="77777777" w:rsidR="00617F7A" w:rsidRPr="005E2D07" w:rsidRDefault="00617F7A" w:rsidP="00617F7A">
            <w:pPr>
              <w:spacing w:after="0"/>
              <w:rPr>
                <w:lang w:eastAsia="en-US"/>
              </w:rPr>
            </w:pPr>
            <w:r w:rsidRPr="005E2D07">
              <w:rPr>
                <w:lang w:eastAsia="en-US"/>
              </w:rPr>
              <w:t>7 mesures d’atténuation</w:t>
            </w:r>
          </w:p>
        </w:tc>
        <w:tc>
          <w:tcPr>
            <w:tcW w:w="122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5848654B" w14:textId="77777777" w:rsidR="00617F7A" w:rsidRPr="005E2D07" w:rsidRDefault="00617F7A" w:rsidP="00617F7A">
            <w:pPr>
              <w:spacing w:after="0"/>
              <w:rPr>
                <w:lang w:eastAsia="en-US"/>
              </w:rPr>
            </w:pPr>
            <w:r w:rsidRPr="005E2D07">
              <w:rPr>
                <w:b/>
                <w:bCs/>
                <w:lang w:eastAsia="en-US"/>
              </w:rPr>
              <w:t>1 mesure réalisée</w:t>
            </w:r>
            <w:r w:rsidRPr="005E2D07">
              <w:rPr>
                <w:lang w:eastAsia="en-US"/>
              </w:rPr>
              <w:t xml:space="preserve"> (recyclage plastiques Gao)</w:t>
            </w:r>
          </w:p>
        </w:tc>
        <w:tc>
          <w:tcPr>
            <w:tcW w:w="1748"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6C62C157" w14:textId="07BF2E48" w:rsidR="00B00E7A" w:rsidRPr="00B00E7A" w:rsidRDefault="00B00E7A" w:rsidP="00617F7A">
            <w:pPr>
              <w:spacing w:after="0"/>
              <w:rPr>
                <w:lang w:eastAsia="en-US"/>
              </w:rPr>
            </w:pPr>
            <w:r w:rsidRPr="00A5286D">
              <w:rPr>
                <w:lang w:eastAsia="en-US"/>
              </w:rPr>
              <w:t>Émissions évitées :</w:t>
            </w:r>
            <w:r w:rsidRPr="00B00E7A">
              <w:rPr>
                <w:lang w:eastAsia="en-US"/>
              </w:rPr>
              <w:t xml:space="preserve"> non quantifiables, faute de données disponibles.</w:t>
            </w:r>
            <w:r w:rsidRPr="00B00E7A">
              <w:rPr>
                <w:lang w:eastAsia="en-US"/>
              </w:rPr>
              <w:br/>
            </w:r>
            <w:r w:rsidRPr="00A5286D">
              <w:rPr>
                <w:lang w:eastAsia="en-US"/>
              </w:rPr>
              <w:lastRenderedPageBreak/>
              <w:t>Financement mobilisé :</w:t>
            </w:r>
            <w:r w:rsidRPr="00B00E7A">
              <w:rPr>
                <w:lang w:eastAsia="en-US"/>
              </w:rPr>
              <w:t xml:space="preserve"> environ </w:t>
            </w:r>
            <w:r w:rsidRPr="00A5286D">
              <w:rPr>
                <w:lang w:eastAsia="en-US"/>
              </w:rPr>
              <w:t>12 millions FCFA</w:t>
            </w:r>
            <w:r w:rsidRPr="00B00E7A">
              <w:rPr>
                <w:lang w:eastAsia="en-US"/>
              </w:rPr>
              <w:t>.</w:t>
            </w:r>
          </w:p>
        </w:tc>
      </w:tr>
    </w:tbl>
    <w:p w14:paraId="6E7372D4" w14:textId="1CA12703" w:rsidR="00927254" w:rsidRPr="005E2D07" w:rsidRDefault="00927254" w:rsidP="00A4419B">
      <w:pPr>
        <w:spacing w:before="240"/>
        <w:rPr>
          <w:b/>
          <w:bCs/>
          <w:color w:val="002060"/>
          <w:lang w:eastAsia="en-US"/>
        </w:rPr>
      </w:pPr>
      <w:r w:rsidRPr="005E2D07">
        <w:rPr>
          <w:b/>
          <w:bCs/>
          <w:color w:val="002060"/>
          <w:lang w:eastAsia="en-US"/>
        </w:rPr>
        <w:lastRenderedPageBreak/>
        <w:t>Constats clés de l’évaluation - Volet adaptation</w:t>
      </w:r>
    </w:p>
    <w:p w14:paraId="47311920" w14:textId="1241D138" w:rsidR="004B34EC" w:rsidRPr="005E2D07" w:rsidRDefault="004B34EC" w:rsidP="008B6345">
      <w:pPr>
        <w:jc w:val="both"/>
        <w:rPr>
          <w:lang w:eastAsia="en-US"/>
        </w:rPr>
      </w:pPr>
      <w:r w:rsidRPr="005E2D07">
        <w:rPr>
          <w:lang w:eastAsia="en-US"/>
        </w:rPr>
        <w:t>L'évaluation du volet adaptation révèle un taux de mise en œuvre particulièrement faible : sur les 29 mesures inscrites dans la CDN 2.0, couvrant six domaines (agriculture, énergie, météorologie, société civile et collectivités territoriales, déchets, renforcement des capacités), seules trois ont été effectivement réalisées ou sont en cours d'exécution à ce stade.</w:t>
      </w:r>
      <w:r w:rsidR="008B6345" w:rsidRPr="005E2D07">
        <w:t xml:space="preserve"> </w:t>
      </w:r>
      <w:r w:rsidR="008B6345" w:rsidRPr="005E2D07">
        <w:rPr>
          <w:lang w:eastAsia="en-US"/>
        </w:rPr>
        <w:t>Les facteurs explicatifs de cette situation rejoignent largement ceux identifiés pour le volet atténuation, tout en présentant des spécificités propres au volet adaptation. En premier lieu, la non-mobilisation des financements constitue, là encore, le principal facteur de blocage.</w:t>
      </w:r>
    </w:p>
    <w:tbl>
      <w:tblPr>
        <w:tblW w:w="98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2200"/>
        <w:gridCol w:w="3200"/>
        <w:gridCol w:w="2200"/>
        <w:gridCol w:w="2240"/>
      </w:tblGrid>
      <w:tr w:rsidR="00927254" w:rsidRPr="005E2D07" w14:paraId="3E37C9C7" w14:textId="77777777" w:rsidTr="00927254">
        <w:tc>
          <w:tcPr>
            <w:tcW w:w="2200"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1DB67383" w14:textId="77777777" w:rsidR="00927254" w:rsidRPr="005E2D07" w:rsidRDefault="00927254" w:rsidP="00927254">
            <w:pPr>
              <w:spacing w:after="0"/>
              <w:jc w:val="center"/>
              <w:rPr>
                <w:color w:val="FFFFFF" w:themeColor="background1"/>
                <w:lang w:eastAsia="en-US"/>
              </w:rPr>
            </w:pPr>
            <w:r w:rsidRPr="005E2D07">
              <w:rPr>
                <w:b/>
                <w:bCs/>
                <w:color w:val="FFFFFF" w:themeColor="background1"/>
                <w:lang w:eastAsia="en-US"/>
              </w:rPr>
              <w:t>Domaine</w:t>
            </w:r>
          </w:p>
        </w:tc>
        <w:tc>
          <w:tcPr>
            <w:tcW w:w="3200"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7B7A2B93" w14:textId="77777777" w:rsidR="00927254" w:rsidRPr="005E2D07" w:rsidRDefault="00927254" w:rsidP="00927254">
            <w:pPr>
              <w:spacing w:after="0"/>
              <w:jc w:val="center"/>
              <w:rPr>
                <w:color w:val="FFFFFF" w:themeColor="background1"/>
                <w:lang w:eastAsia="en-US"/>
              </w:rPr>
            </w:pPr>
            <w:r w:rsidRPr="005E2D07">
              <w:rPr>
                <w:b/>
                <w:bCs/>
                <w:color w:val="FFFFFF" w:themeColor="background1"/>
                <w:lang w:eastAsia="en-US"/>
              </w:rPr>
              <w:t>Projet</w:t>
            </w:r>
          </w:p>
        </w:tc>
        <w:tc>
          <w:tcPr>
            <w:tcW w:w="2200"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18E68F14" w14:textId="77777777" w:rsidR="00927254" w:rsidRPr="005E2D07" w:rsidRDefault="00927254" w:rsidP="00927254">
            <w:pPr>
              <w:spacing w:after="0"/>
              <w:jc w:val="center"/>
              <w:rPr>
                <w:color w:val="FFFFFF" w:themeColor="background1"/>
                <w:lang w:eastAsia="en-US"/>
              </w:rPr>
            </w:pPr>
            <w:r w:rsidRPr="005E2D07">
              <w:rPr>
                <w:b/>
                <w:bCs/>
                <w:color w:val="FFFFFF" w:themeColor="background1"/>
                <w:lang w:eastAsia="en-US"/>
              </w:rPr>
              <w:t>Statut</w:t>
            </w:r>
          </w:p>
        </w:tc>
        <w:tc>
          <w:tcPr>
            <w:tcW w:w="2240"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600BC2A9" w14:textId="77777777" w:rsidR="00927254" w:rsidRPr="005E2D07" w:rsidRDefault="00927254" w:rsidP="00927254">
            <w:pPr>
              <w:spacing w:after="0"/>
              <w:jc w:val="center"/>
              <w:rPr>
                <w:color w:val="FFFFFF" w:themeColor="background1"/>
                <w:lang w:eastAsia="en-US"/>
              </w:rPr>
            </w:pPr>
            <w:r w:rsidRPr="005E2D07">
              <w:rPr>
                <w:b/>
                <w:bCs/>
                <w:color w:val="FFFFFF" w:themeColor="background1"/>
                <w:lang w:eastAsia="en-US"/>
              </w:rPr>
              <w:t>Financement</w:t>
            </w:r>
          </w:p>
        </w:tc>
      </w:tr>
      <w:tr w:rsidR="00927254" w:rsidRPr="005E2D07" w14:paraId="792D2733" w14:textId="77777777">
        <w:tc>
          <w:tcPr>
            <w:tcW w:w="220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7D449ED9" w14:textId="77777777" w:rsidR="00927254" w:rsidRPr="005E2D07" w:rsidRDefault="00927254" w:rsidP="00927254">
            <w:pPr>
              <w:spacing w:after="0"/>
              <w:rPr>
                <w:lang w:eastAsia="en-US"/>
              </w:rPr>
            </w:pPr>
            <w:r w:rsidRPr="005E2D07">
              <w:rPr>
                <w:lang w:eastAsia="en-US"/>
              </w:rPr>
              <w:t>Météorologie</w:t>
            </w:r>
          </w:p>
        </w:tc>
        <w:tc>
          <w:tcPr>
            <w:tcW w:w="320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4C8ED694" w14:textId="112161D7" w:rsidR="00927254" w:rsidRPr="005E2D07" w:rsidRDefault="00927254" w:rsidP="00927254">
            <w:pPr>
              <w:spacing w:after="0"/>
              <w:rPr>
                <w:lang w:eastAsia="en-US"/>
              </w:rPr>
            </w:pPr>
            <w:r w:rsidRPr="005E2D07">
              <w:rPr>
                <w:lang w:eastAsia="en-US"/>
              </w:rPr>
              <w:t>Programme renforcement capacités climatiques (</w:t>
            </w:r>
            <w:r w:rsidR="00121A26" w:rsidRPr="005E2D07">
              <w:rPr>
                <w:lang w:eastAsia="en-US"/>
              </w:rPr>
              <w:t>MALI-METEO</w:t>
            </w:r>
            <w:r w:rsidRPr="005E2D07">
              <w:rPr>
                <w:lang w:eastAsia="en-US"/>
              </w:rPr>
              <w:t>)</w:t>
            </w:r>
          </w:p>
        </w:tc>
        <w:tc>
          <w:tcPr>
            <w:tcW w:w="220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1ECACD66" w14:textId="77777777" w:rsidR="00927254" w:rsidRPr="005E2D07" w:rsidRDefault="00927254" w:rsidP="00927254">
            <w:pPr>
              <w:spacing w:after="0"/>
              <w:rPr>
                <w:lang w:eastAsia="en-US"/>
              </w:rPr>
            </w:pPr>
            <w:r w:rsidRPr="005E2D07">
              <w:rPr>
                <w:b/>
                <w:bCs/>
                <w:lang w:eastAsia="en-US"/>
              </w:rPr>
              <w:t>Réalisé</w:t>
            </w:r>
          </w:p>
        </w:tc>
        <w:tc>
          <w:tcPr>
            <w:tcW w:w="224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65368F87" w14:textId="77777777" w:rsidR="00927254" w:rsidRPr="005E2D07" w:rsidRDefault="00927254" w:rsidP="00927254">
            <w:pPr>
              <w:spacing w:after="0"/>
              <w:rPr>
                <w:lang w:eastAsia="en-US"/>
              </w:rPr>
            </w:pPr>
            <w:r w:rsidRPr="005E2D07">
              <w:rPr>
                <w:lang w:eastAsia="en-US"/>
              </w:rPr>
              <w:t>60 M USD</w:t>
            </w:r>
          </w:p>
        </w:tc>
      </w:tr>
      <w:tr w:rsidR="00927254" w:rsidRPr="005E2D07" w14:paraId="126B7820" w14:textId="77777777">
        <w:tc>
          <w:tcPr>
            <w:tcW w:w="220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5445C4B7" w14:textId="77777777" w:rsidR="00927254" w:rsidRPr="005E2D07" w:rsidRDefault="00927254" w:rsidP="00927254">
            <w:pPr>
              <w:spacing w:after="0"/>
              <w:rPr>
                <w:lang w:eastAsia="en-US"/>
              </w:rPr>
            </w:pPr>
            <w:r w:rsidRPr="005E2D07">
              <w:rPr>
                <w:lang w:eastAsia="en-US"/>
              </w:rPr>
              <w:t>Énergie / Résilience</w:t>
            </w:r>
          </w:p>
        </w:tc>
        <w:tc>
          <w:tcPr>
            <w:tcW w:w="320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13987D9F" w14:textId="1D52F9B1" w:rsidR="00927254" w:rsidRPr="005E2D07" w:rsidRDefault="00927254" w:rsidP="00927254">
            <w:pPr>
              <w:spacing w:after="0"/>
              <w:rPr>
                <w:lang w:eastAsia="en-US"/>
              </w:rPr>
            </w:pPr>
            <w:r w:rsidRPr="005E2D07">
              <w:rPr>
                <w:lang w:eastAsia="en-US"/>
              </w:rPr>
              <w:t xml:space="preserve">MERIT </w:t>
            </w:r>
            <w:r w:rsidR="006A0AE8" w:rsidRPr="005E2D07">
              <w:rPr>
                <w:lang w:eastAsia="en-US"/>
              </w:rPr>
              <w:t xml:space="preserve">- </w:t>
            </w:r>
            <w:r w:rsidRPr="005E2D07">
              <w:rPr>
                <w:lang w:eastAsia="en-US"/>
              </w:rPr>
              <w:t>Multi-Énergies Résilience (FIDA/FEM)</w:t>
            </w:r>
          </w:p>
        </w:tc>
        <w:tc>
          <w:tcPr>
            <w:tcW w:w="220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5C17E7C5" w14:textId="77777777" w:rsidR="00927254" w:rsidRPr="005E2D07" w:rsidRDefault="00927254" w:rsidP="00927254">
            <w:pPr>
              <w:spacing w:after="0"/>
              <w:rPr>
                <w:lang w:eastAsia="en-US"/>
              </w:rPr>
            </w:pPr>
            <w:r w:rsidRPr="005E2D07">
              <w:rPr>
                <w:b/>
                <w:bCs/>
                <w:lang w:eastAsia="en-US"/>
              </w:rPr>
              <w:t>En cours</w:t>
            </w:r>
          </w:p>
        </w:tc>
        <w:tc>
          <w:tcPr>
            <w:tcW w:w="224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1C235473" w14:textId="5F04F48A" w:rsidR="00927254" w:rsidRPr="005E2D07" w:rsidRDefault="00001EE0" w:rsidP="00927254">
            <w:pPr>
              <w:spacing w:after="0"/>
              <w:rPr>
                <w:lang w:eastAsia="en-US"/>
              </w:rPr>
            </w:pPr>
            <w:r w:rsidRPr="00001EE0">
              <w:rPr>
                <w:lang w:eastAsia="en-US"/>
              </w:rPr>
              <w:t>29,0 milliards de FCFA</w:t>
            </w:r>
          </w:p>
        </w:tc>
      </w:tr>
      <w:tr w:rsidR="00927254" w:rsidRPr="005E2D07" w14:paraId="0C9E611A" w14:textId="77777777">
        <w:tc>
          <w:tcPr>
            <w:tcW w:w="220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3FEC2DE1" w14:textId="77777777" w:rsidR="00927254" w:rsidRPr="005E2D07" w:rsidRDefault="00927254" w:rsidP="00927254">
            <w:pPr>
              <w:spacing w:after="0"/>
              <w:rPr>
                <w:lang w:eastAsia="en-US"/>
              </w:rPr>
            </w:pPr>
            <w:r w:rsidRPr="005E2D07">
              <w:rPr>
                <w:lang w:eastAsia="en-US"/>
              </w:rPr>
              <w:t>Société civile / Capacités</w:t>
            </w:r>
          </w:p>
        </w:tc>
        <w:tc>
          <w:tcPr>
            <w:tcW w:w="320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62A8EACD" w14:textId="77777777" w:rsidR="00927254" w:rsidRPr="005E2D07" w:rsidRDefault="00927254" w:rsidP="00927254">
            <w:pPr>
              <w:spacing w:after="0"/>
              <w:rPr>
                <w:lang w:eastAsia="en-US"/>
              </w:rPr>
            </w:pPr>
            <w:r w:rsidRPr="005E2D07">
              <w:rPr>
                <w:lang w:eastAsia="en-US"/>
              </w:rPr>
              <w:t>Voie des citoyens pour les CC (Mali, Burkina, Bénin, Côte d’Ivoire)</w:t>
            </w:r>
          </w:p>
        </w:tc>
        <w:tc>
          <w:tcPr>
            <w:tcW w:w="220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0544A10E" w14:textId="77777777" w:rsidR="00927254" w:rsidRPr="005E2D07" w:rsidRDefault="00927254" w:rsidP="00927254">
            <w:pPr>
              <w:spacing w:after="0"/>
              <w:rPr>
                <w:lang w:eastAsia="en-US"/>
              </w:rPr>
            </w:pPr>
            <w:r w:rsidRPr="005E2D07">
              <w:rPr>
                <w:b/>
                <w:bCs/>
                <w:lang w:eastAsia="en-US"/>
              </w:rPr>
              <w:t>Quasi-achevé</w:t>
            </w:r>
          </w:p>
        </w:tc>
        <w:tc>
          <w:tcPr>
            <w:tcW w:w="2240" w:type="dxa"/>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34E33CC0" w14:textId="77777777" w:rsidR="00927254" w:rsidRPr="005E2D07" w:rsidRDefault="00927254" w:rsidP="00927254">
            <w:pPr>
              <w:spacing w:after="0"/>
              <w:rPr>
                <w:lang w:eastAsia="en-US"/>
              </w:rPr>
            </w:pPr>
            <w:r w:rsidRPr="005E2D07">
              <w:rPr>
                <w:lang w:eastAsia="en-US"/>
              </w:rPr>
              <w:t>60 M USD</w:t>
            </w:r>
          </w:p>
        </w:tc>
      </w:tr>
    </w:tbl>
    <w:p w14:paraId="32FFE3A2" w14:textId="44A642DB" w:rsidR="00927254" w:rsidRPr="005E2D07" w:rsidRDefault="00927254" w:rsidP="00451654">
      <w:pPr>
        <w:spacing w:before="240"/>
        <w:jc w:val="both"/>
        <w:rPr>
          <w:lang w:eastAsia="en-US"/>
        </w:rPr>
      </w:pPr>
      <w:r w:rsidRPr="005E2D07">
        <w:rPr>
          <w:lang w:eastAsia="en-US"/>
        </w:rPr>
        <w:t xml:space="preserve">Les 26 autres </w:t>
      </w:r>
      <w:r w:rsidR="00AB74B8" w:rsidRPr="005E2D07">
        <w:rPr>
          <w:lang w:eastAsia="en-US"/>
        </w:rPr>
        <w:t>mesures</w:t>
      </w:r>
      <w:r w:rsidRPr="005E2D07">
        <w:rPr>
          <w:lang w:eastAsia="en-US"/>
        </w:rPr>
        <w:t xml:space="preserve"> présentent soit une absence de données, soit </w:t>
      </w:r>
      <w:r w:rsidR="004C577D" w:rsidRPr="005E2D07">
        <w:rPr>
          <w:lang w:eastAsia="en-US"/>
        </w:rPr>
        <w:t>d’un</w:t>
      </w:r>
      <w:r w:rsidR="00EA5260" w:rsidRPr="005E2D07">
        <w:rPr>
          <w:lang w:eastAsia="en-US"/>
        </w:rPr>
        <w:t xml:space="preserve"> statut de « </w:t>
      </w:r>
      <w:r w:rsidRPr="005E2D07">
        <w:rPr>
          <w:lang w:eastAsia="en-US"/>
        </w:rPr>
        <w:t>non</w:t>
      </w:r>
      <w:r w:rsidR="00EA5260" w:rsidRPr="005E2D07">
        <w:rPr>
          <w:lang w:eastAsia="en-US"/>
        </w:rPr>
        <w:t>-exécuté »</w:t>
      </w:r>
      <w:r w:rsidRPr="005E2D07">
        <w:rPr>
          <w:lang w:eastAsia="en-US"/>
        </w:rPr>
        <w:t>, soit des initiatives antérieures dont le lien avec la CDN 2.0 n’a pu être établi.</w:t>
      </w:r>
    </w:p>
    <w:p w14:paraId="4F00572B" w14:textId="77777777" w:rsidR="00793176" w:rsidRPr="005E2D07" w:rsidRDefault="00793176" w:rsidP="00793176">
      <w:pPr>
        <w:rPr>
          <w:b/>
          <w:bCs/>
          <w:color w:val="002060"/>
          <w:u w:val="single"/>
          <w:lang w:eastAsia="en-US"/>
        </w:rPr>
      </w:pPr>
      <w:r w:rsidRPr="005E2D07">
        <w:rPr>
          <w:b/>
          <w:bCs/>
          <w:color w:val="002060"/>
          <w:u w:val="single"/>
          <w:lang w:eastAsia="en-US"/>
        </w:rPr>
        <w:t>Financement climatique</w:t>
      </w:r>
    </w:p>
    <w:p w14:paraId="6760DEEB" w14:textId="77777777" w:rsidR="00C82277" w:rsidRPr="005E2D07" w:rsidRDefault="00C82277" w:rsidP="00295107">
      <w:pPr>
        <w:jc w:val="both"/>
        <w:rPr>
          <w:lang w:eastAsia="en-US"/>
        </w:rPr>
      </w:pPr>
      <w:r w:rsidRPr="005E2D07">
        <w:rPr>
          <w:lang w:eastAsia="en-US"/>
        </w:rPr>
        <w:t>L'analyse de la mobilisation financière sur la période 2021–2025 met en évidence un écart significatif entre les besoins identifiés dans la CDN 2.0 et les ressources effectivement mobilisées, tant pour le volet atténuation que pour le volet adaptation.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2353"/>
        <w:gridCol w:w="2353"/>
        <w:gridCol w:w="2354"/>
        <w:gridCol w:w="2354"/>
      </w:tblGrid>
      <w:tr w:rsidR="00793176" w:rsidRPr="005E2D07" w14:paraId="40A74014" w14:textId="77777777" w:rsidTr="00F33094">
        <w:tc>
          <w:tcPr>
            <w:tcW w:w="1250"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5B1CDAEB" w14:textId="77777777" w:rsidR="00793176" w:rsidRPr="005E2D07" w:rsidRDefault="00793176" w:rsidP="00793176">
            <w:pPr>
              <w:spacing w:after="0"/>
              <w:jc w:val="center"/>
              <w:rPr>
                <w:color w:val="FFFFFF" w:themeColor="background1"/>
                <w:lang w:eastAsia="en-US"/>
              </w:rPr>
            </w:pPr>
            <w:r w:rsidRPr="005E2D07">
              <w:rPr>
                <w:b/>
                <w:bCs/>
                <w:color w:val="FFFFFF" w:themeColor="background1"/>
                <w:lang w:eastAsia="en-US"/>
              </w:rPr>
              <w:t>Volet</w:t>
            </w:r>
          </w:p>
        </w:tc>
        <w:tc>
          <w:tcPr>
            <w:tcW w:w="1250"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7D076274" w14:textId="77777777" w:rsidR="00793176" w:rsidRPr="005E2D07" w:rsidRDefault="00793176" w:rsidP="00793176">
            <w:pPr>
              <w:spacing w:after="0"/>
              <w:jc w:val="center"/>
              <w:rPr>
                <w:color w:val="FFFFFF" w:themeColor="background1"/>
                <w:lang w:eastAsia="en-US"/>
              </w:rPr>
            </w:pPr>
            <w:r w:rsidRPr="005E2D07">
              <w:rPr>
                <w:b/>
                <w:bCs/>
                <w:color w:val="FFFFFF" w:themeColor="background1"/>
                <w:lang w:eastAsia="en-US"/>
              </w:rPr>
              <w:t>Besoins CDN 2.0</w:t>
            </w:r>
          </w:p>
        </w:tc>
        <w:tc>
          <w:tcPr>
            <w:tcW w:w="1250"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1F58EA5D" w14:textId="77777777" w:rsidR="00793176" w:rsidRPr="005E2D07" w:rsidRDefault="00793176" w:rsidP="00793176">
            <w:pPr>
              <w:spacing w:after="0"/>
              <w:jc w:val="center"/>
              <w:rPr>
                <w:color w:val="FFFFFF" w:themeColor="background1"/>
                <w:lang w:eastAsia="en-US"/>
              </w:rPr>
            </w:pPr>
            <w:r w:rsidRPr="005E2D07">
              <w:rPr>
                <w:b/>
                <w:bCs/>
                <w:color w:val="FFFFFF" w:themeColor="background1"/>
                <w:lang w:eastAsia="en-US"/>
              </w:rPr>
              <w:t>Financements mobilisés</w:t>
            </w:r>
          </w:p>
        </w:tc>
        <w:tc>
          <w:tcPr>
            <w:tcW w:w="1250" w:type="pct"/>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3123ACC1" w14:textId="77777777" w:rsidR="00793176" w:rsidRPr="005E2D07" w:rsidRDefault="00793176" w:rsidP="00793176">
            <w:pPr>
              <w:spacing w:after="0"/>
              <w:jc w:val="center"/>
              <w:rPr>
                <w:color w:val="FFFFFF" w:themeColor="background1"/>
                <w:lang w:eastAsia="en-US"/>
              </w:rPr>
            </w:pPr>
            <w:r w:rsidRPr="005E2D07">
              <w:rPr>
                <w:b/>
                <w:bCs/>
                <w:color w:val="FFFFFF" w:themeColor="background1"/>
                <w:lang w:eastAsia="en-US"/>
              </w:rPr>
              <w:t>Taux</w:t>
            </w:r>
          </w:p>
        </w:tc>
      </w:tr>
      <w:tr w:rsidR="00793176" w:rsidRPr="005E2D07" w14:paraId="427EAB3C" w14:textId="77777777" w:rsidTr="00F33094">
        <w:tc>
          <w:tcPr>
            <w:tcW w:w="125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6B52228B" w14:textId="77777777" w:rsidR="00793176" w:rsidRPr="005E2D07" w:rsidRDefault="00793176" w:rsidP="00793176">
            <w:pPr>
              <w:spacing w:after="0"/>
              <w:jc w:val="both"/>
              <w:rPr>
                <w:lang w:eastAsia="en-US"/>
              </w:rPr>
            </w:pPr>
            <w:r w:rsidRPr="005E2D07">
              <w:rPr>
                <w:b/>
                <w:bCs/>
                <w:lang w:eastAsia="en-US"/>
              </w:rPr>
              <w:t>Atténuation</w:t>
            </w:r>
          </w:p>
        </w:tc>
        <w:tc>
          <w:tcPr>
            <w:tcW w:w="125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4904222F" w14:textId="77777777" w:rsidR="00793176" w:rsidRPr="005E2D07" w:rsidRDefault="00793176" w:rsidP="00793176">
            <w:pPr>
              <w:spacing w:after="0"/>
              <w:jc w:val="center"/>
              <w:rPr>
                <w:lang w:eastAsia="en-US"/>
              </w:rPr>
            </w:pPr>
            <w:r w:rsidRPr="005E2D07">
              <w:rPr>
                <w:lang w:eastAsia="en-US"/>
              </w:rPr>
              <w:t>4,34 Mds USD</w:t>
            </w:r>
          </w:p>
        </w:tc>
        <w:tc>
          <w:tcPr>
            <w:tcW w:w="125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3EA0504C" w14:textId="4218229C" w:rsidR="00793176" w:rsidRPr="005E2D07" w:rsidRDefault="00AE0634" w:rsidP="00793176">
            <w:pPr>
              <w:spacing w:after="0"/>
              <w:jc w:val="center"/>
              <w:rPr>
                <w:lang w:eastAsia="en-US"/>
              </w:rPr>
            </w:pPr>
            <w:r w:rsidRPr="0030322E">
              <w:rPr>
                <w:lang w:eastAsia="en-US"/>
              </w:rPr>
              <w:t xml:space="preserve">1,011 </w:t>
            </w:r>
            <w:r>
              <w:rPr>
                <w:lang w:eastAsia="en-US"/>
              </w:rPr>
              <w:t xml:space="preserve">Mds </w:t>
            </w:r>
            <w:r w:rsidRPr="0030322E">
              <w:rPr>
                <w:lang w:eastAsia="en-US"/>
              </w:rPr>
              <w:t>USD</w:t>
            </w:r>
            <w:r>
              <w:rPr>
                <w:rStyle w:val="Appelnotedebasdep"/>
                <w:lang w:eastAsia="en-US"/>
              </w:rPr>
              <w:footnoteReference w:id="2"/>
            </w:r>
          </w:p>
        </w:tc>
        <w:tc>
          <w:tcPr>
            <w:tcW w:w="1250" w:type="pct"/>
            <w:tcBorders>
              <w:top w:val="single" w:sz="1" w:space="0" w:color="B0B0B0"/>
              <w:left w:val="single" w:sz="1" w:space="0" w:color="B0B0B0"/>
              <w:bottom w:val="single" w:sz="1" w:space="0" w:color="B0B0B0"/>
              <w:right w:val="single" w:sz="1" w:space="0" w:color="B0B0B0"/>
            </w:tcBorders>
            <w:shd w:val="clear" w:color="auto" w:fill="D6E4F0"/>
            <w:tcMar>
              <w:top w:w="70" w:type="dxa"/>
              <w:left w:w="110" w:type="dxa"/>
              <w:bottom w:w="70" w:type="dxa"/>
              <w:right w:w="110" w:type="dxa"/>
            </w:tcMar>
          </w:tcPr>
          <w:p w14:paraId="27354AAE" w14:textId="69DB8F50" w:rsidR="00793176" w:rsidRPr="005E2D07" w:rsidRDefault="008F707F" w:rsidP="00793176">
            <w:pPr>
              <w:spacing w:after="0"/>
              <w:jc w:val="center"/>
              <w:rPr>
                <w:lang w:eastAsia="en-US"/>
              </w:rPr>
            </w:pPr>
            <w:r>
              <w:rPr>
                <w:b/>
                <w:bCs/>
                <w:lang w:eastAsia="en-US"/>
              </w:rPr>
              <w:t>2</w:t>
            </w:r>
            <w:r w:rsidR="00793176" w:rsidRPr="005E2D07">
              <w:rPr>
                <w:b/>
                <w:bCs/>
                <w:lang w:eastAsia="en-US"/>
              </w:rPr>
              <w:t>3,</w:t>
            </w:r>
            <w:r>
              <w:rPr>
                <w:b/>
                <w:bCs/>
                <w:lang w:eastAsia="en-US"/>
              </w:rPr>
              <w:t>27</w:t>
            </w:r>
            <w:r w:rsidR="00793176" w:rsidRPr="005E2D07">
              <w:rPr>
                <w:b/>
                <w:bCs/>
                <w:lang w:eastAsia="en-US"/>
              </w:rPr>
              <w:t xml:space="preserve"> %</w:t>
            </w:r>
          </w:p>
        </w:tc>
      </w:tr>
      <w:tr w:rsidR="00793176" w:rsidRPr="005E2D07" w14:paraId="65BA0280" w14:textId="77777777" w:rsidTr="00F33094">
        <w:tc>
          <w:tcPr>
            <w:tcW w:w="125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107BF537" w14:textId="77777777" w:rsidR="00793176" w:rsidRPr="005E2D07" w:rsidRDefault="00793176" w:rsidP="00793176">
            <w:pPr>
              <w:spacing w:after="0"/>
              <w:jc w:val="both"/>
              <w:rPr>
                <w:lang w:eastAsia="en-US"/>
              </w:rPr>
            </w:pPr>
            <w:r w:rsidRPr="005E2D07">
              <w:rPr>
                <w:b/>
                <w:bCs/>
                <w:lang w:eastAsia="en-US"/>
              </w:rPr>
              <w:t>Adaptation</w:t>
            </w:r>
          </w:p>
        </w:tc>
        <w:tc>
          <w:tcPr>
            <w:tcW w:w="125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7E7AFF57" w14:textId="77777777" w:rsidR="00793176" w:rsidRPr="005E2D07" w:rsidRDefault="00793176" w:rsidP="00793176">
            <w:pPr>
              <w:spacing w:after="0"/>
              <w:jc w:val="center"/>
              <w:rPr>
                <w:lang w:eastAsia="en-US"/>
              </w:rPr>
            </w:pPr>
            <w:r w:rsidRPr="005E2D07">
              <w:rPr>
                <w:lang w:eastAsia="en-US"/>
              </w:rPr>
              <w:t>8 Mds USD</w:t>
            </w:r>
          </w:p>
        </w:tc>
        <w:tc>
          <w:tcPr>
            <w:tcW w:w="125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4FA2ADEE" w14:textId="2715EF11" w:rsidR="00793176" w:rsidRPr="005E2D07" w:rsidRDefault="00793176" w:rsidP="00793176">
            <w:pPr>
              <w:spacing w:after="0"/>
              <w:jc w:val="center"/>
              <w:rPr>
                <w:lang w:eastAsia="en-US"/>
              </w:rPr>
            </w:pPr>
            <w:r w:rsidRPr="005E2D07">
              <w:rPr>
                <w:lang w:eastAsia="en-US"/>
              </w:rPr>
              <w:t>171 M USD</w:t>
            </w:r>
          </w:p>
        </w:tc>
        <w:tc>
          <w:tcPr>
            <w:tcW w:w="1250" w:type="pct"/>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2EF77115" w14:textId="16C4E152" w:rsidR="00793176" w:rsidRPr="005E2D07" w:rsidRDefault="00793176" w:rsidP="00793176">
            <w:pPr>
              <w:spacing w:after="0"/>
              <w:jc w:val="center"/>
              <w:rPr>
                <w:lang w:eastAsia="en-US"/>
              </w:rPr>
            </w:pPr>
            <w:r w:rsidRPr="005E2D07">
              <w:rPr>
                <w:b/>
                <w:bCs/>
                <w:lang w:eastAsia="en-US"/>
              </w:rPr>
              <w:t>2,1 %</w:t>
            </w:r>
          </w:p>
        </w:tc>
      </w:tr>
    </w:tbl>
    <w:p w14:paraId="2BFEDA78" w14:textId="3B38D1EE" w:rsidR="00793176" w:rsidRPr="005E2D07" w:rsidRDefault="00793176" w:rsidP="00793176">
      <w:pPr>
        <w:spacing w:before="240"/>
        <w:jc w:val="both"/>
        <w:rPr>
          <w:lang w:eastAsia="en-US"/>
        </w:rPr>
      </w:pPr>
      <w:r w:rsidRPr="005E2D07">
        <w:rPr>
          <w:lang w:eastAsia="en-US"/>
        </w:rPr>
        <w:lastRenderedPageBreak/>
        <w:t>Ce déficit s’explique par un contexte macro-politique exceptionnel (sanctions CEDEAO 2022, crise sécuritaire, COVID-19), le faible accès aux fonds climatiques internationaux, l’insuffisance du pipeline de projets bancables</w:t>
      </w:r>
      <w:r w:rsidR="00330FF5" w:rsidRPr="005E2D07">
        <w:rPr>
          <w:lang w:eastAsia="en-US"/>
        </w:rPr>
        <w:t xml:space="preserve"> et structuré en note conceptuelle</w:t>
      </w:r>
      <w:r w:rsidRPr="005E2D07">
        <w:rPr>
          <w:lang w:eastAsia="en-US"/>
        </w:rPr>
        <w:t xml:space="preserve">. </w:t>
      </w:r>
    </w:p>
    <w:p w14:paraId="776D6788" w14:textId="503FC271" w:rsidR="00F9560C" w:rsidRPr="005E2D07" w:rsidRDefault="00F9560C" w:rsidP="00405F4A">
      <w:pPr>
        <w:rPr>
          <w:b/>
          <w:bCs/>
          <w:color w:val="002060"/>
          <w:u w:val="single"/>
          <w:lang w:eastAsia="en-US"/>
        </w:rPr>
      </w:pPr>
      <w:r w:rsidRPr="005E2D07">
        <w:rPr>
          <w:b/>
          <w:bCs/>
          <w:color w:val="002060"/>
          <w:u w:val="single"/>
          <w:lang w:eastAsia="en-US"/>
        </w:rPr>
        <w:t>Gouvernance, genre et capacités</w:t>
      </w:r>
    </w:p>
    <w:p w14:paraId="3B29D6E0" w14:textId="77777777" w:rsidR="00F9560C" w:rsidRPr="005E2D07" w:rsidRDefault="00F9560C" w:rsidP="0093287B">
      <w:pPr>
        <w:pStyle w:val="Paragraphedeliste"/>
        <w:numPr>
          <w:ilvl w:val="0"/>
          <w:numId w:val="74"/>
        </w:numPr>
        <w:spacing w:before="240" w:after="0"/>
        <w:jc w:val="both"/>
        <w:rPr>
          <w:lang w:eastAsia="en-US"/>
        </w:rPr>
      </w:pPr>
      <w:r w:rsidRPr="005E2D07">
        <w:rPr>
          <w:lang w:eastAsia="en-US"/>
        </w:rPr>
        <w:t>Gouvernance et transparence</w:t>
      </w:r>
    </w:p>
    <w:p w14:paraId="4F251CA0" w14:textId="77777777" w:rsidR="00F9560C" w:rsidRPr="005E2D07" w:rsidRDefault="00F9560C" w:rsidP="0093287B">
      <w:pPr>
        <w:spacing w:after="0"/>
        <w:jc w:val="both"/>
        <w:rPr>
          <w:lang w:eastAsia="en-US"/>
        </w:rPr>
      </w:pPr>
      <w:r w:rsidRPr="005E2D07">
        <w:rPr>
          <w:lang w:eastAsia="en-US"/>
        </w:rPr>
        <w:t>L’architecture institutionnelle (MEADD/AEDD, unité CDN, comité de suivi, points focaux sectoriels) est en place mais son opérationnalisation reste à consolider. Le système MRV est en cours de mise en place avec l’appui du projet PRTD (Banque mondiale, depuis 2025). Le taux de réponse aux questionnaires d’évaluation demeure faible, révélant un déficit de remontée d’information sectorielle.</w:t>
      </w:r>
    </w:p>
    <w:p w14:paraId="5DC80A61" w14:textId="77777777" w:rsidR="00F9560C" w:rsidRPr="005E2D07" w:rsidRDefault="00F9560C" w:rsidP="0093287B">
      <w:pPr>
        <w:pStyle w:val="Paragraphedeliste"/>
        <w:numPr>
          <w:ilvl w:val="0"/>
          <w:numId w:val="74"/>
        </w:numPr>
        <w:spacing w:before="240" w:after="0"/>
        <w:jc w:val="both"/>
        <w:rPr>
          <w:lang w:eastAsia="en-US"/>
        </w:rPr>
      </w:pPr>
      <w:r w:rsidRPr="005E2D07">
        <w:rPr>
          <w:lang w:eastAsia="en-US"/>
        </w:rPr>
        <w:t>Genre et inclusion sociale</w:t>
      </w:r>
    </w:p>
    <w:p w14:paraId="5E43066D" w14:textId="77777777" w:rsidR="00F9560C" w:rsidRPr="005E2D07" w:rsidRDefault="00F9560C" w:rsidP="0093287B">
      <w:pPr>
        <w:spacing w:after="0"/>
        <w:jc w:val="both"/>
        <w:rPr>
          <w:lang w:eastAsia="en-US"/>
        </w:rPr>
      </w:pPr>
      <w:r w:rsidRPr="005E2D07">
        <w:rPr>
          <w:lang w:eastAsia="en-US"/>
        </w:rPr>
        <w:t>La CDN 2.0 a marqué une avancée par l’intégration transversale du genre. Cependant, cette intégration reste inégale : absence de budgétisation sensible au genre dans la majorité des projets, données désagrégées insuffisantes, et participation des femmes dans les instances de gouvernance climatique à renforcer.</w:t>
      </w:r>
    </w:p>
    <w:p w14:paraId="4C5A5F9C" w14:textId="77777777" w:rsidR="00F9560C" w:rsidRPr="005E2D07" w:rsidRDefault="00F9560C" w:rsidP="0093287B">
      <w:pPr>
        <w:pStyle w:val="Paragraphedeliste"/>
        <w:numPr>
          <w:ilvl w:val="0"/>
          <w:numId w:val="74"/>
        </w:numPr>
        <w:spacing w:before="240" w:after="0"/>
        <w:jc w:val="both"/>
        <w:rPr>
          <w:lang w:eastAsia="en-US"/>
        </w:rPr>
      </w:pPr>
      <w:r w:rsidRPr="005E2D07">
        <w:rPr>
          <w:lang w:eastAsia="en-US"/>
        </w:rPr>
        <w:t>Transfert de technologies et renforcement des capacités</w:t>
      </w:r>
    </w:p>
    <w:p w14:paraId="4212BF9C" w14:textId="77777777" w:rsidR="00774AD1" w:rsidRDefault="00F9560C" w:rsidP="00A5286D">
      <w:pPr>
        <w:jc w:val="both"/>
        <w:rPr>
          <w:lang w:eastAsia="en-US"/>
        </w:rPr>
      </w:pPr>
      <w:r w:rsidRPr="005E2D07">
        <w:rPr>
          <w:lang w:eastAsia="en-US"/>
        </w:rPr>
        <w:t>Le transfert technologique est le plus avancé dans le secteur énergie (solaire PV, hybridation mini-réseaux), mais reste diffus et peu structuré dans les autres secteurs. Le renforcement des capacités demeure ponctuel et lié aux projets, sans stratégie institutionnalisée.</w:t>
      </w:r>
    </w:p>
    <w:p w14:paraId="6A799E14" w14:textId="1F00F481" w:rsidR="00774AD1" w:rsidRPr="00A5286D" w:rsidRDefault="00774AD1" w:rsidP="00A5286D">
      <w:pPr>
        <w:rPr>
          <w:b/>
          <w:bCs/>
          <w:color w:val="002060"/>
          <w:u w:val="single"/>
          <w:lang w:eastAsia="en-US"/>
        </w:rPr>
      </w:pPr>
      <w:r w:rsidRPr="00A5286D">
        <w:rPr>
          <w:b/>
          <w:bCs/>
          <w:color w:val="002060"/>
          <w:u w:val="single"/>
          <w:lang w:eastAsia="en-US"/>
        </w:rPr>
        <w:t xml:space="preserve">Principaux acquis de la CDN 2.0 </w:t>
      </w:r>
    </w:p>
    <w:p w14:paraId="129B58E9" w14:textId="77777777" w:rsidR="00774AD1" w:rsidRPr="00774AD1" w:rsidRDefault="00774AD1" w:rsidP="00A5286D">
      <w:pPr>
        <w:jc w:val="both"/>
        <w:rPr>
          <w:lang w:eastAsia="en-US"/>
        </w:rPr>
      </w:pPr>
      <w:r w:rsidRPr="00774AD1">
        <w:rPr>
          <w:lang w:eastAsia="en-US"/>
        </w:rPr>
        <w:t>Malgré ce niveau d’exécution globalement modéré, l’évaluation met en évidence certains acquis à capitaliser. Le premier concerne l’expérience opérationnelle développée dans le secteur de l’énergie, qui apparaît comme le secteur le plus avancé en matière de mise en œuvre et de remontée des informations. Cette dynamique traduit une meilleure structuration des projets, une capacité plus importante de mobilisation des données et une coordination sectorielle relativement plus fonctionnelle.</w:t>
      </w:r>
    </w:p>
    <w:p w14:paraId="6CAE9A9D" w14:textId="77777777" w:rsidR="00774AD1" w:rsidRPr="00774AD1" w:rsidRDefault="00774AD1" w:rsidP="00A5286D">
      <w:pPr>
        <w:jc w:val="both"/>
        <w:rPr>
          <w:lang w:eastAsia="en-US"/>
        </w:rPr>
      </w:pPr>
      <w:r w:rsidRPr="00774AD1">
        <w:rPr>
          <w:lang w:eastAsia="en-US"/>
        </w:rPr>
        <w:t>Le deuxième acquis concerne le renforcement du cadre de gouvernance et de coordination de la CDN, à travers l’existence d’une unité dédiée à la CDN au sein de l’AEDD et la désignation de points focaux dans l’ensemble des secteurs concernés. Ce dispositif constitue un socle institutionnel important pour organiser la coordination intersectorielle, faciliter la remontée des informations et appuyer le suivi de la mise en œuvre des engagements climatiques.</w:t>
      </w:r>
    </w:p>
    <w:p w14:paraId="5A84D0B7" w14:textId="18D88886" w:rsidR="0080503F" w:rsidRPr="005E2D07" w:rsidRDefault="0080503F" w:rsidP="0080503F">
      <w:pPr>
        <w:rPr>
          <w:b/>
          <w:bCs/>
          <w:color w:val="002060"/>
          <w:u w:val="single"/>
          <w:lang w:eastAsia="en-US"/>
        </w:rPr>
      </w:pPr>
      <w:r w:rsidRPr="005E2D07">
        <w:rPr>
          <w:b/>
          <w:bCs/>
          <w:color w:val="002060"/>
          <w:u w:val="single"/>
          <w:lang w:eastAsia="en-US"/>
        </w:rPr>
        <w:t xml:space="preserve">Lacunes et faiblesses identifiées </w:t>
      </w:r>
    </w:p>
    <w:tbl>
      <w:tblPr>
        <w:tblW w:w="98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9840"/>
      </w:tblGrid>
      <w:tr w:rsidR="0080503F" w:rsidRPr="005E2D07" w14:paraId="27841A81" w14:textId="77777777">
        <w:tc>
          <w:tcPr>
            <w:tcW w:w="9840" w:type="dxa"/>
            <w:tcBorders>
              <w:top w:val="single" w:sz="6" w:space="0" w:color="1F4E79"/>
              <w:left w:val="single" w:sz="1" w:space="0" w:color="CCCCCC"/>
              <w:bottom w:val="single" w:sz="1" w:space="0" w:color="CCCCCC"/>
              <w:right w:val="single" w:sz="1" w:space="0" w:color="CCCCCC"/>
            </w:tcBorders>
            <w:shd w:val="clear" w:color="auto" w:fill="F5F5F5"/>
            <w:tcMar>
              <w:top w:w="100" w:type="dxa"/>
              <w:left w:w="150" w:type="dxa"/>
              <w:bottom w:w="100" w:type="dxa"/>
              <w:right w:w="150" w:type="dxa"/>
            </w:tcMar>
          </w:tcPr>
          <w:p w14:paraId="09EE6054" w14:textId="70580497" w:rsidR="009C64B1" w:rsidRPr="005E2D07" w:rsidRDefault="009C64B1" w:rsidP="0080503F">
            <w:pPr>
              <w:spacing w:before="40" w:after="60" w:line="240" w:lineRule="auto"/>
              <w:rPr>
                <w:rFonts w:asciiTheme="minorHAnsi" w:eastAsia="Arial" w:hAnsiTheme="minorHAnsi" w:cstheme="minorHAnsi"/>
                <w:b/>
                <w:bCs/>
                <w:color w:val="1F4E79"/>
                <w:lang w:eastAsia="fr-FR"/>
              </w:rPr>
            </w:pPr>
            <w:r w:rsidRPr="005E2D07">
              <w:rPr>
                <w:rFonts w:asciiTheme="minorHAnsi" w:eastAsia="Arial" w:hAnsiTheme="minorHAnsi" w:cstheme="minorHAnsi"/>
                <w:b/>
                <w:bCs/>
                <w:color w:val="1F4E79"/>
                <w:lang w:eastAsia="fr-FR"/>
              </w:rPr>
              <w:t>Écarts ponctuels entre les données sectorielles et les tableaux de synthèse agrégés du volet atténuation</w:t>
            </w:r>
          </w:p>
          <w:p w14:paraId="193F2BE8" w14:textId="1016A3AB" w:rsidR="00D9063E" w:rsidRPr="005E2D07" w:rsidRDefault="00D9063E" w:rsidP="00374181">
            <w:pPr>
              <w:spacing w:before="40" w:after="60" w:line="240" w:lineRule="auto"/>
              <w:jc w:val="both"/>
              <w:rPr>
                <w:rFonts w:asciiTheme="minorHAnsi" w:eastAsia="Arial" w:hAnsiTheme="minorHAnsi" w:cstheme="minorHAnsi"/>
                <w:color w:val="4A4A4A"/>
                <w:lang w:eastAsia="fr-FR"/>
              </w:rPr>
            </w:pPr>
            <w:r w:rsidRPr="005E2D07">
              <w:rPr>
                <w:rFonts w:asciiTheme="minorHAnsi" w:eastAsia="Arial" w:hAnsiTheme="minorHAnsi" w:cstheme="minorHAnsi"/>
                <w:color w:val="4A4A4A"/>
                <w:lang w:eastAsia="fr-FR"/>
              </w:rPr>
              <w:t>L'évaluation a identifié des divergences entre certaines données présentées dans les sections sectorielles et celles figurant dans les tableaux de synthèse</w:t>
            </w:r>
            <w:r w:rsidR="00480B13" w:rsidRPr="005E2D07">
              <w:rPr>
                <w:rFonts w:asciiTheme="minorHAnsi" w:eastAsia="Arial" w:hAnsiTheme="minorHAnsi" w:cstheme="minorHAnsi"/>
                <w:color w:val="4A4A4A"/>
                <w:lang w:eastAsia="fr-FR"/>
              </w:rPr>
              <w:t>,</w:t>
            </w:r>
            <w:r w:rsidRPr="005E2D07">
              <w:rPr>
                <w:rFonts w:asciiTheme="minorHAnsi" w:eastAsia="Arial" w:hAnsiTheme="minorHAnsi" w:cstheme="minorHAnsi"/>
                <w:color w:val="4A4A4A"/>
                <w:lang w:eastAsia="fr-FR"/>
              </w:rPr>
              <w:t xml:space="preserve"> notamment dans le secteur des forêts (deux valeurs distinctes pour le même scénario 2030) et dans le secteur de l'énergie (écart entre le potentiel d'atténuation des projets et l'objectif sectoriel). Des échanges sont en cours entre le PNUD, l'AEDD et le bureau d'études pour accéder au modèle LEAP de la CDN 2.0 afin de clarifier ces écarts. Il convient de préciser qu'ils relèvent vraisemblablement d'erreurs de report intervenues lors de la rédaction du document et ne remettent pas en cause les fondements méthodologiques des scénarios. Leur clarification reste néanmoins nécessaire </w:t>
            </w:r>
            <w:r w:rsidRPr="005E2D07">
              <w:rPr>
                <w:rFonts w:asciiTheme="minorHAnsi" w:eastAsia="Arial" w:hAnsiTheme="minorHAnsi" w:cstheme="minorHAnsi"/>
                <w:color w:val="4A4A4A"/>
                <w:lang w:eastAsia="fr-FR"/>
              </w:rPr>
              <w:lastRenderedPageBreak/>
              <w:t>pour les besoins de l'évaluation, afin de disposer de valeurs de référence fiables permettant de mesurer le niveau d'atteinte des objectifs sectoriels.</w:t>
            </w:r>
          </w:p>
        </w:tc>
      </w:tr>
      <w:tr w:rsidR="0080503F" w:rsidRPr="005E2D07" w14:paraId="4F0E68EA" w14:textId="77777777">
        <w:tc>
          <w:tcPr>
            <w:tcW w:w="9840" w:type="dxa"/>
            <w:tcBorders>
              <w:top w:val="single" w:sz="6" w:space="0" w:color="1F4E79"/>
              <w:left w:val="single" w:sz="1" w:space="0" w:color="CCCCCC"/>
              <w:bottom w:val="single" w:sz="1" w:space="0" w:color="CCCCCC"/>
              <w:right w:val="single" w:sz="1" w:space="0" w:color="CCCCCC"/>
            </w:tcBorders>
            <w:shd w:val="clear" w:color="auto" w:fill="F5F5F5"/>
            <w:tcMar>
              <w:top w:w="100" w:type="dxa"/>
              <w:left w:w="150" w:type="dxa"/>
              <w:bottom w:w="100" w:type="dxa"/>
              <w:right w:w="150" w:type="dxa"/>
            </w:tcMar>
          </w:tcPr>
          <w:p w14:paraId="09A05A25" w14:textId="77777777" w:rsidR="001300CA" w:rsidRPr="005E2D07" w:rsidRDefault="001300CA" w:rsidP="001300CA">
            <w:pPr>
              <w:spacing w:before="40" w:after="60" w:line="240" w:lineRule="auto"/>
              <w:rPr>
                <w:rFonts w:eastAsia="Arial"/>
                <w:b/>
                <w:bCs/>
                <w:color w:val="1F4E79"/>
                <w:lang w:eastAsia="fr-FR"/>
              </w:rPr>
            </w:pPr>
            <w:r w:rsidRPr="005E2D07">
              <w:rPr>
                <w:rFonts w:eastAsia="Arial"/>
                <w:b/>
                <w:bCs/>
                <w:color w:val="1F4E79"/>
                <w:lang w:eastAsia="fr-FR"/>
              </w:rPr>
              <w:lastRenderedPageBreak/>
              <w:t>Objectifs d'atténuation agrégés sans ventilation par mesure et mesures insuffisamment structurées</w:t>
            </w:r>
          </w:p>
          <w:p w14:paraId="67AEE680" w14:textId="77777777" w:rsidR="001300CA" w:rsidRPr="005E2D07" w:rsidRDefault="001300CA" w:rsidP="001300CA">
            <w:pPr>
              <w:spacing w:before="30" w:after="30" w:line="240" w:lineRule="auto"/>
              <w:jc w:val="both"/>
              <w:rPr>
                <w:rFonts w:eastAsia="Arial"/>
                <w:color w:val="4A4A4A"/>
                <w:lang w:eastAsia="fr-FR"/>
              </w:rPr>
            </w:pPr>
            <w:r w:rsidRPr="005E2D07">
              <w:rPr>
                <w:rFonts w:eastAsia="Arial"/>
                <w:color w:val="4A4A4A"/>
                <w:lang w:eastAsia="fr-FR"/>
              </w:rPr>
              <w:t>Les objectifs d'atténuation de la CDN 2.0 sont présentés de manière agrégée à l'échelle de chaque secteur, sans ventilation par mesure individuelle. Cette approche ne permet pas d'identifier la contribution spécifique de chaque action à l'objectif sectoriel, ni d'en assurer un suivi différencié. Par ailleurs, plusieurs mesures inscrites dans la CDN sont formulées sous forme de cadres programmatiques larges, sans précision sur le porteur institutionnel, le périmètre d'intervention, le budget estimatif ou les indicateurs de réalisation et de résultat. Ce niveau de formulation, s'il traduit une ambition légitime, limite la capacité à piloter la mise en œuvre, à mesurer les progrès et à mobiliser des financements auprès de partenaires exigeant un degré de structuration plus avancé.</w:t>
            </w:r>
          </w:p>
          <w:p w14:paraId="51308FED" w14:textId="291F8BC9" w:rsidR="001300CA" w:rsidRPr="005E2D07" w:rsidRDefault="001300CA" w:rsidP="001A5C4A">
            <w:pPr>
              <w:spacing w:before="30" w:after="30" w:line="240" w:lineRule="auto"/>
              <w:jc w:val="both"/>
              <w:rPr>
                <w:rFonts w:eastAsia="Arial"/>
                <w:color w:val="4A4A4A"/>
                <w:lang w:eastAsia="fr-FR"/>
              </w:rPr>
            </w:pPr>
          </w:p>
        </w:tc>
      </w:tr>
      <w:tr w:rsidR="0080503F" w:rsidRPr="005E2D07" w14:paraId="2FE87150" w14:textId="77777777">
        <w:tc>
          <w:tcPr>
            <w:tcW w:w="9840" w:type="dxa"/>
            <w:tcBorders>
              <w:top w:val="single" w:sz="6" w:space="0" w:color="1F4E79"/>
              <w:left w:val="single" w:sz="1" w:space="0" w:color="CCCCCC"/>
              <w:bottom w:val="single" w:sz="1" w:space="0" w:color="CCCCCC"/>
              <w:right w:val="single" w:sz="1" w:space="0" w:color="CCCCCC"/>
            </w:tcBorders>
            <w:shd w:val="clear" w:color="auto" w:fill="F5F5F5"/>
            <w:tcMar>
              <w:top w:w="100" w:type="dxa"/>
              <w:left w:w="150" w:type="dxa"/>
              <w:bottom w:w="100" w:type="dxa"/>
              <w:right w:w="150" w:type="dxa"/>
            </w:tcMar>
          </w:tcPr>
          <w:p w14:paraId="01EFC76D" w14:textId="77777777" w:rsidR="001300CA" w:rsidRPr="005E2D07" w:rsidRDefault="001300CA" w:rsidP="002473E3">
            <w:pPr>
              <w:spacing w:before="40" w:after="60" w:line="240" w:lineRule="auto"/>
              <w:rPr>
                <w:rFonts w:eastAsia="Arial"/>
                <w:b/>
                <w:bCs/>
                <w:color w:val="1F4E79"/>
                <w:lang w:eastAsia="fr-FR"/>
              </w:rPr>
            </w:pPr>
            <w:r w:rsidRPr="005E2D07">
              <w:rPr>
                <w:rFonts w:eastAsia="Arial"/>
                <w:b/>
                <w:bCs/>
                <w:color w:val="1F4E79"/>
                <w:lang w:eastAsia="fr-FR"/>
              </w:rPr>
              <w:t>Mise en œuvre limitée des mesures d'atténuation et d'adaptation, avec un déficit d'information sur les causes de non-réalisation</w:t>
            </w:r>
          </w:p>
          <w:p w14:paraId="72472F24" w14:textId="361298B1" w:rsidR="001300CA" w:rsidRPr="005E2D07" w:rsidRDefault="00E7041C" w:rsidP="00DF46E7">
            <w:pPr>
              <w:spacing w:before="30" w:after="30" w:line="240" w:lineRule="auto"/>
              <w:jc w:val="both"/>
              <w:rPr>
                <w:rFonts w:eastAsia="Arial"/>
                <w:lang w:eastAsia="fr-FR"/>
              </w:rPr>
            </w:pPr>
            <w:r w:rsidRPr="005E2D07">
              <w:rPr>
                <w:rFonts w:eastAsia="Arial"/>
                <w:lang w:eastAsia="fr-FR"/>
              </w:rPr>
              <w:t>Sur l'ensemble de la CDN 2.0, seules 10 mesures ont été effectivement mises en œuvre sur le volet atténuation et 3 sur le volet adaptation, sur un total de plus de 80 mesures inscrites dans les deux volets. L'ensemble de ces mesures étant de nature conditionnelle, leur réalisation était subordonnée à la mobilisation de financements extérieurs. Or, au-delà du Plan d'investissement, l'évaluation n'a pas identifié de documents complémentaires tels que des notes conceptuelles ou des dossiers de montage financier pour les projets du portefeuille. Cette absence ne permet pas d'apprécier</w:t>
            </w:r>
            <w:r w:rsidR="00DD00D5" w:rsidRPr="005E2D07">
              <w:rPr>
                <w:rFonts w:eastAsia="Arial"/>
                <w:lang w:eastAsia="fr-FR"/>
              </w:rPr>
              <w:t xml:space="preserve"> mesure par mesure</w:t>
            </w:r>
            <w:r w:rsidRPr="005E2D07">
              <w:rPr>
                <w:rFonts w:eastAsia="Arial"/>
                <w:lang w:eastAsia="fr-FR"/>
              </w:rPr>
              <w:t xml:space="preserve"> les causes réelles ayant empêché la mobilisation des financements</w:t>
            </w:r>
            <w:r w:rsidR="00DD00D5" w:rsidRPr="005E2D07">
              <w:rPr>
                <w:rFonts w:eastAsia="Arial"/>
                <w:lang w:eastAsia="fr-FR"/>
              </w:rPr>
              <w:t xml:space="preserve">, </w:t>
            </w:r>
            <w:r w:rsidRPr="005E2D07">
              <w:rPr>
                <w:rFonts w:eastAsia="Arial"/>
                <w:lang w:eastAsia="fr-FR"/>
              </w:rPr>
              <w:t>qu'elles soient liées à la structuration des projets, à l'accès aux guichets de financement ou au contexte macro-politique. Ce déficit d'information limite la capacité à tirer des enseignements opérationnels exploitables pour la CDN 3.0.</w:t>
            </w:r>
          </w:p>
        </w:tc>
      </w:tr>
    </w:tbl>
    <w:p w14:paraId="5AABA812" w14:textId="16519B2A" w:rsidR="00224023" w:rsidRPr="005E2D07" w:rsidRDefault="00224023" w:rsidP="00CA426B">
      <w:pPr>
        <w:spacing w:before="240"/>
        <w:rPr>
          <w:b/>
          <w:bCs/>
          <w:color w:val="002060"/>
          <w:u w:val="single"/>
          <w:lang w:eastAsia="en-US"/>
        </w:rPr>
      </w:pPr>
      <w:r w:rsidRPr="005E2D07">
        <w:rPr>
          <w:b/>
          <w:bCs/>
          <w:color w:val="002060"/>
          <w:u w:val="single"/>
          <w:lang w:eastAsia="en-US"/>
        </w:rPr>
        <w:t>Priorités identifiées pour la CDN 3.0</w:t>
      </w:r>
    </w:p>
    <w:tbl>
      <w:tblPr>
        <w:tblW w:w="98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500"/>
        <w:gridCol w:w="2618"/>
        <w:gridCol w:w="6722"/>
      </w:tblGrid>
      <w:tr w:rsidR="00224023" w:rsidRPr="005E2D07" w14:paraId="62EF6988" w14:textId="77777777" w:rsidTr="00A5286D">
        <w:tc>
          <w:tcPr>
            <w:tcW w:w="500"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065BA038" w14:textId="77777777" w:rsidR="00224023" w:rsidRPr="005E2D07" w:rsidRDefault="00224023" w:rsidP="00224023">
            <w:pPr>
              <w:spacing w:after="0"/>
              <w:jc w:val="both"/>
              <w:rPr>
                <w:color w:val="FFFFFF" w:themeColor="background1"/>
                <w:lang w:eastAsia="en-US"/>
              </w:rPr>
            </w:pPr>
            <w:r w:rsidRPr="005E2D07">
              <w:rPr>
                <w:b/>
                <w:bCs/>
                <w:color w:val="FFFFFF" w:themeColor="background1"/>
                <w:lang w:eastAsia="en-US"/>
              </w:rPr>
              <w:t>N°</w:t>
            </w:r>
          </w:p>
        </w:tc>
        <w:tc>
          <w:tcPr>
            <w:tcW w:w="2618"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041E4A7B" w14:textId="77777777" w:rsidR="00224023" w:rsidRPr="005E2D07" w:rsidRDefault="00224023" w:rsidP="00224023">
            <w:pPr>
              <w:spacing w:after="0"/>
              <w:jc w:val="both"/>
              <w:rPr>
                <w:color w:val="FFFFFF" w:themeColor="background1"/>
                <w:lang w:eastAsia="en-US"/>
              </w:rPr>
            </w:pPr>
            <w:r w:rsidRPr="005E2D07">
              <w:rPr>
                <w:b/>
                <w:bCs/>
                <w:color w:val="FFFFFF" w:themeColor="background1"/>
                <w:lang w:eastAsia="en-US"/>
              </w:rPr>
              <w:t>Priorité</w:t>
            </w:r>
          </w:p>
        </w:tc>
        <w:tc>
          <w:tcPr>
            <w:tcW w:w="6722" w:type="dxa"/>
            <w:tcBorders>
              <w:top w:val="single" w:sz="1" w:space="0" w:color="B0B0B0"/>
              <w:left w:val="single" w:sz="1" w:space="0" w:color="B0B0B0"/>
              <w:bottom w:val="single" w:sz="1" w:space="0" w:color="B0B0B0"/>
              <w:right w:val="single" w:sz="1" w:space="0" w:color="B0B0B0"/>
            </w:tcBorders>
            <w:shd w:val="clear" w:color="auto" w:fill="1F4E79" w:themeFill="accent1" w:themeFillShade="80"/>
            <w:tcMar>
              <w:top w:w="70" w:type="dxa"/>
              <w:left w:w="110" w:type="dxa"/>
              <w:bottom w:w="70" w:type="dxa"/>
              <w:right w:w="110" w:type="dxa"/>
            </w:tcMar>
            <w:vAlign w:val="center"/>
          </w:tcPr>
          <w:p w14:paraId="191C04C3" w14:textId="77777777" w:rsidR="00224023" w:rsidRPr="005E2D07" w:rsidRDefault="00224023" w:rsidP="00224023">
            <w:pPr>
              <w:spacing w:after="0"/>
              <w:jc w:val="both"/>
              <w:rPr>
                <w:color w:val="FFFFFF" w:themeColor="background1"/>
                <w:lang w:eastAsia="en-US"/>
              </w:rPr>
            </w:pPr>
            <w:r w:rsidRPr="005E2D07">
              <w:rPr>
                <w:b/>
                <w:bCs/>
                <w:color w:val="FFFFFF" w:themeColor="background1"/>
                <w:lang w:eastAsia="en-US"/>
              </w:rPr>
              <w:t>Actions clés</w:t>
            </w:r>
          </w:p>
        </w:tc>
      </w:tr>
      <w:tr w:rsidR="00224023" w:rsidRPr="005E2D07" w14:paraId="2F6A0237" w14:textId="77777777" w:rsidTr="00A5286D">
        <w:tc>
          <w:tcPr>
            <w:tcW w:w="500"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15B06532" w14:textId="77777777" w:rsidR="00224023" w:rsidRPr="005E2D07" w:rsidRDefault="00224023" w:rsidP="00224023">
            <w:pPr>
              <w:spacing w:after="0"/>
              <w:jc w:val="both"/>
              <w:rPr>
                <w:lang w:eastAsia="en-US"/>
              </w:rPr>
            </w:pPr>
            <w:r w:rsidRPr="005E2D07">
              <w:rPr>
                <w:b/>
                <w:bCs/>
                <w:lang w:eastAsia="en-US"/>
              </w:rPr>
              <w:t>1</w:t>
            </w:r>
          </w:p>
        </w:tc>
        <w:tc>
          <w:tcPr>
            <w:tcW w:w="2618"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2B26DA06" w14:textId="77777777" w:rsidR="00224023" w:rsidRPr="005E2D07" w:rsidRDefault="00224023" w:rsidP="00224023">
            <w:pPr>
              <w:spacing w:after="0"/>
              <w:rPr>
                <w:lang w:eastAsia="en-US"/>
              </w:rPr>
            </w:pPr>
            <w:r w:rsidRPr="005E2D07">
              <w:rPr>
                <w:b/>
                <w:bCs/>
                <w:lang w:eastAsia="en-US"/>
              </w:rPr>
              <w:t>Rigueur méthodologique et transparence</w:t>
            </w:r>
          </w:p>
        </w:tc>
        <w:tc>
          <w:tcPr>
            <w:tcW w:w="6722"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551DC817" w14:textId="7292092C" w:rsidR="000F409E" w:rsidRPr="005E2D07" w:rsidRDefault="000F409E" w:rsidP="00224023">
            <w:pPr>
              <w:spacing w:after="0"/>
              <w:rPr>
                <w:lang w:eastAsia="en-US"/>
              </w:rPr>
            </w:pPr>
            <w:r w:rsidRPr="005E2D07">
              <w:rPr>
                <w:lang w:eastAsia="en-US"/>
              </w:rPr>
              <w:t>Documenter toutes les hypothèses BAU.</w:t>
            </w:r>
          </w:p>
          <w:p w14:paraId="0BBC0305" w14:textId="44DC5E63" w:rsidR="000F409E" w:rsidRPr="005E2D07" w:rsidRDefault="000F409E" w:rsidP="00224023">
            <w:pPr>
              <w:spacing w:after="0"/>
              <w:rPr>
                <w:lang w:eastAsia="en-US"/>
              </w:rPr>
            </w:pPr>
            <w:r w:rsidRPr="005E2D07">
              <w:rPr>
                <w:lang w:eastAsia="en-US"/>
              </w:rPr>
              <w:t>Actualiser</w:t>
            </w:r>
            <w:r w:rsidR="00224023" w:rsidRPr="005E2D07">
              <w:rPr>
                <w:lang w:eastAsia="en-US"/>
              </w:rPr>
              <w:t xml:space="preserve"> la ligne de base (modèle LEAP actualisé). </w:t>
            </w:r>
          </w:p>
          <w:p w14:paraId="2DE847AE" w14:textId="77777777" w:rsidR="000F409E" w:rsidRPr="005E2D07" w:rsidRDefault="00224023" w:rsidP="00224023">
            <w:pPr>
              <w:spacing w:after="0"/>
              <w:rPr>
                <w:lang w:eastAsia="en-US"/>
              </w:rPr>
            </w:pPr>
            <w:r w:rsidRPr="005E2D07">
              <w:rPr>
                <w:lang w:eastAsia="en-US"/>
              </w:rPr>
              <w:t xml:space="preserve">Harmoniser données sectorielles/agrégées. </w:t>
            </w:r>
          </w:p>
          <w:p w14:paraId="0C86EE20" w14:textId="52818918" w:rsidR="00224023" w:rsidRPr="005E2D07" w:rsidRDefault="00224023" w:rsidP="00224023">
            <w:pPr>
              <w:spacing w:after="0"/>
              <w:rPr>
                <w:lang w:eastAsia="en-US"/>
              </w:rPr>
            </w:pPr>
            <w:r w:rsidRPr="005E2D07">
              <w:rPr>
                <w:lang w:eastAsia="en-US"/>
              </w:rPr>
              <w:t xml:space="preserve">Opérationnaliser le MRV. </w:t>
            </w:r>
          </w:p>
        </w:tc>
      </w:tr>
      <w:tr w:rsidR="00224023" w:rsidRPr="005E2D07" w14:paraId="1FA61880" w14:textId="77777777" w:rsidTr="00A5286D">
        <w:tc>
          <w:tcPr>
            <w:tcW w:w="50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10E3C17D" w14:textId="77777777" w:rsidR="00224023" w:rsidRPr="005E2D07" w:rsidRDefault="00224023" w:rsidP="00224023">
            <w:pPr>
              <w:spacing w:after="0"/>
              <w:jc w:val="both"/>
              <w:rPr>
                <w:lang w:eastAsia="en-US"/>
              </w:rPr>
            </w:pPr>
            <w:r w:rsidRPr="005E2D07">
              <w:rPr>
                <w:b/>
                <w:bCs/>
                <w:lang w:eastAsia="en-US"/>
              </w:rPr>
              <w:t>2</w:t>
            </w:r>
          </w:p>
        </w:tc>
        <w:tc>
          <w:tcPr>
            <w:tcW w:w="2618"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0C829328" w14:textId="77777777" w:rsidR="00224023" w:rsidRPr="005E2D07" w:rsidRDefault="00224023" w:rsidP="00224023">
            <w:pPr>
              <w:spacing w:after="0"/>
              <w:rPr>
                <w:lang w:eastAsia="en-US"/>
              </w:rPr>
            </w:pPr>
            <w:r w:rsidRPr="005E2D07">
              <w:rPr>
                <w:b/>
                <w:bCs/>
                <w:lang w:eastAsia="en-US"/>
              </w:rPr>
              <w:t>Portefeuille réaliste et hiérarchisé</w:t>
            </w:r>
          </w:p>
        </w:tc>
        <w:tc>
          <w:tcPr>
            <w:tcW w:w="6722"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2CCF0676" w14:textId="1BAC1DAA" w:rsidR="00546BC0" w:rsidRPr="005E2D07" w:rsidRDefault="00224023" w:rsidP="00224023">
            <w:pPr>
              <w:spacing w:after="0"/>
              <w:rPr>
                <w:lang w:eastAsia="en-US"/>
              </w:rPr>
            </w:pPr>
            <w:r w:rsidRPr="005E2D07">
              <w:rPr>
                <w:lang w:eastAsia="en-US"/>
              </w:rPr>
              <w:t xml:space="preserve">Introduire </w:t>
            </w:r>
            <w:r w:rsidR="000F409E" w:rsidRPr="005E2D07">
              <w:rPr>
                <w:lang w:eastAsia="en-US"/>
              </w:rPr>
              <w:t xml:space="preserve">une contribution </w:t>
            </w:r>
            <w:r w:rsidRPr="005E2D07">
              <w:rPr>
                <w:lang w:eastAsia="en-US"/>
              </w:rPr>
              <w:t>inconditionnelle</w:t>
            </w:r>
            <w:r w:rsidR="000F409E" w:rsidRPr="005E2D07">
              <w:rPr>
                <w:lang w:eastAsia="en-US"/>
              </w:rPr>
              <w:t xml:space="preserve"> basée sur les </w:t>
            </w:r>
            <w:r w:rsidR="00D355EA" w:rsidRPr="005E2D07">
              <w:rPr>
                <w:lang w:eastAsia="en-US"/>
              </w:rPr>
              <w:t>efforts</w:t>
            </w:r>
            <w:r w:rsidR="000F409E" w:rsidRPr="005E2D07">
              <w:rPr>
                <w:lang w:eastAsia="en-US"/>
              </w:rPr>
              <w:t xml:space="preserve"> nationaux afin de valoriser l’effort </w:t>
            </w:r>
            <w:r w:rsidR="00546BC0" w:rsidRPr="005E2D07">
              <w:rPr>
                <w:lang w:eastAsia="en-US"/>
              </w:rPr>
              <w:t>climatique du pays</w:t>
            </w:r>
            <w:r w:rsidRPr="005E2D07">
              <w:rPr>
                <w:lang w:eastAsia="en-US"/>
              </w:rPr>
              <w:t xml:space="preserve">. </w:t>
            </w:r>
          </w:p>
          <w:p w14:paraId="7AB72E76" w14:textId="77777777" w:rsidR="00546BC0" w:rsidRPr="005E2D07" w:rsidRDefault="00224023" w:rsidP="00224023">
            <w:pPr>
              <w:spacing w:after="0"/>
              <w:rPr>
                <w:lang w:eastAsia="en-US"/>
              </w:rPr>
            </w:pPr>
            <w:r w:rsidRPr="005E2D07">
              <w:rPr>
                <w:lang w:eastAsia="en-US"/>
              </w:rPr>
              <w:t xml:space="preserve">Désagréger objectifs par mesure. </w:t>
            </w:r>
          </w:p>
          <w:p w14:paraId="08542899" w14:textId="158D8D22" w:rsidR="00224023" w:rsidRPr="005E2D07" w:rsidRDefault="00546BC0" w:rsidP="00224023">
            <w:pPr>
              <w:spacing w:after="0"/>
              <w:rPr>
                <w:lang w:eastAsia="en-US"/>
              </w:rPr>
            </w:pPr>
            <w:r w:rsidRPr="005E2D07">
              <w:rPr>
                <w:lang w:eastAsia="en-US"/>
              </w:rPr>
              <w:t>Elaborer des f</w:t>
            </w:r>
            <w:r w:rsidR="00224023" w:rsidRPr="005E2D07">
              <w:rPr>
                <w:lang w:eastAsia="en-US"/>
              </w:rPr>
              <w:t>iches-projets normalisées (porteur, budget, calendrier, potentiel, maturité)</w:t>
            </w:r>
            <w:r w:rsidRPr="005E2D07">
              <w:rPr>
                <w:lang w:eastAsia="en-US"/>
              </w:rPr>
              <w:t xml:space="preserve"> pour toutes les mesures qui seront inscrites dans la CDN 3.0</w:t>
            </w:r>
            <w:r w:rsidR="00224023" w:rsidRPr="005E2D07">
              <w:rPr>
                <w:lang w:eastAsia="en-US"/>
              </w:rPr>
              <w:t>.</w:t>
            </w:r>
          </w:p>
        </w:tc>
      </w:tr>
      <w:tr w:rsidR="00224023" w:rsidRPr="005E2D07" w14:paraId="2A06F066" w14:textId="77777777" w:rsidTr="00A5286D">
        <w:tc>
          <w:tcPr>
            <w:tcW w:w="500"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4206B2B4" w14:textId="77777777" w:rsidR="00224023" w:rsidRPr="005E2D07" w:rsidRDefault="00224023" w:rsidP="00224023">
            <w:pPr>
              <w:spacing w:after="0"/>
              <w:jc w:val="both"/>
              <w:rPr>
                <w:lang w:eastAsia="en-US"/>
              </w:rPr>
            </w:pPr>
            <w:r w:rsidRPr="005E2D07">
              <w:rPr>
                <w:b/>
                <w:bCs/>
                <w:lang w:eastAsia="en-US"/>
              </w:rPr>
              <w:t>3</w:t>
            </w:r>
          </w:p>
        </w:tc>
        <w:tc>
          <w:tcPr>
            <w:tcW w:w="2618"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160272D1" w14:textId="77777777" w:rsidR="00224023" w:rsidRPr="005E2D07" w:rsidRDefault="00224023" w:rsidP="00224023">
            <w:pPr>
              <w:spacing w:after="0"/>
              <w:rPr>
                <w:lang w:eastAsia="en-US"/>
              </w:rPr>
            </w:pPr>
            <w:r w:rsidRPr="005E2D07">
              <w:rPr>
                <w:b/>
                <w:bCs/>
                <w:lang w:eastAsia="en-US"/>
              </w:rPr>
              <w:t>Couverture sectorielle élargie</w:t>
            </w:r>
          </w:p>
        </w:tc>
        <w:tc>
          <w:tcPr>
            <w:tcW w:w="6722"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32EA945F" w14:textId="77777777" w:rsidR="00224023" w:rsidRDefault="00224023" w:rsidP="00224023">
            <w:pPr>
              <w:spacing w:after="0"/>
              <w:rPr>
                <w:lang w:eastAsia="en-US"/>
              </w:rPr>
            </w:pPr>
            <w:r w:rsidRPr="005E2D07">
              <w:rPr>
                <w:lang w:eastAsia="en-US"/>
              </w:rPr>
              <w:t>Explorer l’intégration des HFC (Amendement de Kigali)</w:t>
            </w:r>
            <w:r w:rsidR="00EF17AF" w:rsidRPr="005E2D07">
              <w:rPr>
                <w:lang w:eastAsia="en-US"/>
              </w:rPr>
              <w:t xml:space="preserve"> dans la CDN 3.0</w:t>
            </w:r>
            <w:r w:rsidRPr="005E2D07">
              <w:rPr>
                <w:lang w:eastAsia="en-US"/>
              </w:rPr>
              <w:t>.</w:t>
            </w:r>
          </w:p>
          <w:p w14:paraId="76FB8414" w14:textId="6F524C94" w:rsidR="00D14522" w:rsidRPr="005E2D07" w:rsidRDefault="00D14522" w:rsidP="00224023">
            <w:pPr>
              <w:spacing w:after="0"/>
              <w:rPr>
                <w:lang w:eastAsia="en-US"/>
              </w:rPr>
            </w:pPr>
            <w:r>
              <w:rPr>
                <w:lang w:eastAsia="en-US"/>
              </w:rPr>
              <w:t>Proposer des mesures d’atténuation pour le sous-secteur transport vu sa forte contribution aux émissions de GES u niveau national</w:t>
            </w:r>
          </w:p>
        </w:tc>
      </w:tr>
      <w:tr w:rsidR="00224023" w:rsidRPr="005E2D07" w14:paraId="1DCC7DF2" w14:textId="77777777" w:rsidTr="00A5286D">
        <w:tc>
          <w:tcPr>
            <w:tcW w:w="50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674139B7" w14:textId="77777777" w:rsidR="00224023" w:rsidRPr="005E2D07" w:rsidRDefault="00224023" w:rsidP="00224023">
            <w:pPr>
              <w:spacing w:after="0"/>
              <w:jc w:val="both"/>
              <w:rPr>
                <w:lang w:eastAsia="en-US"/>
              </w:rPr>
            </w:pPr>
            <w:r w:rsidRPr="005E2D07">
              <w:rPr>
                <w:b/>
                <w:bCs/>
                <w:lang w:eastAsia="en-US"/>
              </w:rPr>
              <w:lastRenderedPageBreak/>
              <w:t>4</w:t>
            </w:r>
          </w:p>
        </w:tc>
        <w:tc>
          <w:tcPr>
            <w:tcW w:w="2618"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4C501851" w14:textId="77777777" w:rsidR="00224023" w:rsidRPr="005E2D07" w:rsidRDefault="00224023" w:rsidP="00224023">
            <w:pPr>
              <w:spacing w:after="0"/>
              <w:rPr>
                <w:lang w:eastAsia="en-US"/>
              </w:rPr>
            </w:pPr>
            <w:r w:rsidRPr="005E2D07">
              <w:rPr>
                <w:b/>
                <w:bCs/>
                <w:lang w:eastAsia="en-US"/>
              </w:rPr>
              <w:t>Moyens de mise en œuvre sécurisés</w:t>
            </w:r>
          </w:p>
        </w:tc>
        <w:tc>
          <w:tcPr>
            <w:tcW w:w="6722"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37C1B86A" w14:textId="6B362446" w:rsidR="00224023" w:rsidRPr="005E2D07" w:rsidRDefault="00770057" w:rsidP="00224023">
            <w:pPr>
              <w:spacing w:after="0"/>
              <w:rPr>
                <w:lang w:eastAsia="en-US"/>
              </w:rPr>
            </w:pPr>
            <w:r w:rsidRPr="005E2D07">
              <w:rPr>
                <w:lang w:eastAsia="en-US"/>
              </w:rPr>
              <w:t xml:space="preserve">Intégrer dans le plan d’investissement les nouveaux </w:t>
            </w:r>
            <w:r w:rsidR="00617071" w:rsidRPr="005E2D07">
              <w:rPr>
                <w:lang w:eastAsia="en-US"/>
              </w:rPr>
              <w:t>mécanismes</w:t>
            </w:r>
            <w:r w:rsidR="00224023" w:rsidRPr="005E2D07">
              <w:rPr>
                <w:lang w:eastAsia="en-US"/>
              </w:rPr>
              <w:t xml:space="preserve"> de financement </w:t>
            </w:r>
            <w:r w:rsidRPr="005E2D07">
              <w:rPr>
                <w:lang w:eastAsia="en-US"/>
              </w:rPr>
              <w:t>comme l’</w:t>
            </w:r>
            <w:r w:rsidR="00224023" w:rsidRPr="005E2D07">
              <w:rPr>
                <w:lang w:eastAsia="en-US"/>
              </w:rPr>
              <w:t xml:space="preserve">Article 6.2 </w:t>
            </w:r>
            <w:r w:rsidR="00AB7BEC" w:rsidRPr="005E2D07">
              <w:rPr>
                <w:lang w:eastAsia="en-US"/>
              </w:rPr>
              <w:t>et 6.4</w:t>
            </w:r>
            <w:r w:rsidR="00224023" w:rsidRPr="005E2D07">
              <w:rPr>
                <w:lang w:eastAsia="en-US"/>
              </w:rPr>
              <w:t xml:space="preserve"> </w:t>
            </w:r>
            <w:r w:rsidR="00AB7BEC" w:rsidRPr="005E2D07">
              <w:rPr>
                <w:lang w:eastAsia="en-US"/>
              </w:rPr>
              <w:t>pour les mesures d’atténuation</w:t>
            </w:r>
            <w:r w:rsidR="00224023" w:rsidRPr="005E2D07">
              <w:rPr>
                <w:lang w:eastAsia="en-US"/>
              </w:rPr>
              <w:t>.</w:t>
            </w:r>
          </w:p>
        </w:tc>
      </w:tr>
      <w:tr w:rsidR="00224023" w:rsidRPr="005E2D07" w14:paraId="15CDAF08" w14:textId="77777777" w:rsidTr="00A5286D">
        <w:tc>
          <w:tcPr>
            <w:tcW w:w="500"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490872AC" w14:textId="77777777" w:rsidR="00224023" w:rsidRPr="005E2D07" w:rsidRDefault="00224023" w:rsidP="00224023">
            <w:pPr>
              <w:spacing w:after="0"/>
              <w:jc w:val="both"/>
              <w:rPr>
                <w:lang w:eastAsia="en-US"/>
              </w:rPr>
            </w:pPr>
            <w:r w:rsidRPr="005E2D07">
              <w:rPr>
                <w:b/>
                <w:bCs/>
                <w:lang w:eastAsia="en-US"/>
              </w:rPr>
              <w:t>5</w:t>
            </w:r>
          </w:p>
        </w:tc>
        <w:tc>
          <w:tcPr>
            <w:tcW w:w="2618"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64240E71" w14:textId="77777777" w:rsidR="00224023" w:rsidRPr="005E2D07" w:rsidRDefault="00224023" w:rsidP="00224023">
            <w:pPr>
              <w:spacing w:after="0"/>
              <w:rPr>
                <w:lang w:eastAsia="en-US"/>
              </w:rPr>
            </w:pPr>
            <w:r w:rsidRPr="005E2D07">
              <w:rPr>
                <w:b/>
                <w:bCs/>
                <w:lang w:eastAsia="en-US"/>
              </w:rPr>
              <w:t>Gouvernance et appropriation</w:t>
            </w:r>
          </w:p>
        </w:tc>
        <w:tc>
          <w:tcPr>
            <w:tcW w:w="6722" w:type="dxa"/>
            <w:tcBorders>
              <w:top w:val="single" w:sz="1" w:space="0" w:color="B0B0B0"/>
              <w:left w:val="single" w:sz="1" w:space="0" w:color="B0B0B0"/>
              <w:bottom w:val="single" w:sz="1" w:space="0" w:color="B0B0B0"/>
              <w:right w:val="single" w:sz="1" w:space="0" w:color="B0B0B0"/>
            </w:tcBorders>
            <w:shd w:val="clear" w:color="auto" w:fill="F5F5F5"/>
            <w:tcMar>
              <w:top w:w="70" w:type="dxa"/>
              <w:left w:w="110" w:type="dxa"/>
              <w:bottom w:w="70" w:type="dxa"/>
              <w:right w:w="110" w:type="dxa"/>
            </w:tcMar>
          </w:tcPr>
          <w:p w14:paraId="564AFCB6" w14:textId="64843614" w:rsidR="00224023" w:rsidRPr="005E2D07" w:rsidRDefault="00EE10FC" w:rsidP="00224023">
            <w:pPr>
              <w:spacing w:after="0"/>
              <w:rPr>
                <w:lang w:eastAsia="en-US"/>
              </w:rPr>
            </w:pPr>
            <w:r w:rsidRPr="005E2D07">
              <w:rPr>
                <w:lang w:eastAsia="en-US"/>
              </w:rPr>
              <w:t>Présenter</w:t>
            </w:r>
            <w:r w:rsidR="00FC4E30" w:rsidRPr="005E2D07">
              <w:rPr>
                <w:lang w:eastAsia="en-US"/>
              </w:rPr>
              <w:t xml:space="preserve"> </w:t>
            </w:r>
            <w:r w:rsidR="00FB0A50" w:rsidRPr="005E2D07">
              <w:rPr>
                <w:lang w:eastAsia="en-US"/>
              </w:rPr>
              <w:t>le</w:t>
            </w:r>
            <w:r w:rsidR="00FC4E30" w:rsidRPr="005E2D07">
              <w:rPr>
                <w:lang w:eastAsia="en-US"/>
              </w:rPr>
              <w:t xml:space="preserve"> </w:t>
            </w:r>
            <w:r w:rsidR="004948B9" w:rsidRPr="005E2D07">
              <w:rPr>
                <w:lang w:eastAsia="en-US"/>
              </w:rPr>
              <w:t>cadre</w:t>
            </w:r>
            <w:r w:rsidR="00FC4E30" w:rsidRPr="005E2D07">
              <w:rPr>
                <w:lang w:eastAsia="en-US"/>
              </w:rPr>
              <w:t xml:space="preserve"> de r</w:t>
            </w:r>
            <w:r w:rsidR="00224023" w:rsidRPr="005E2D07">
              <w:rPr>
                <w:lang w:eastAsia="en-US"/>
              </w:rPr>
              <w:t xml:space="preserve">eporting sectoriel </w:t>
            </w:r>
            <w:r w:rsidR="00AC2ED2" w:rsidRPr="005E2D07">
              <w:rPr>
                <w:lang w:eastAsia="en-US"/>
              </w:rPr>
              <w:t xml:space="preserve">pour </w:t>
            </w:r>
            <w:r w:rsidR="00FC4E30" w:rsidRPr="005E2D07">
              <w:rPr>
                <w:lang w:eastAsia="en-US"/>
              </w:rPr>
              <w:t xml:space="preserve">la collecte de données </w:t>
            </w:r>
            <w:r w:rsidR="00AC2ED2" w:rsidRPr="005E2D07">
              <w:rPr>
                <w:lang w:eastAsia="en-US"/>
              </w:rPr>
              <w:t>de</w:t>
            </w:r>
            <w:r w:rsidR="00FC4E30" w:rsidRPr="005E2D07">
              <w:rPr>
                <w:lang w:eastAsia="en-US"/>
              </w:rPr>
              <w:t xml:space="preserve"> suivi de la mise en œuvre</w:t>
            </w:r>
            <w:r w:rsidR="00FC1FF2" w:rsidRPr="005E2D07">
              <w:rPr>
                <w:lang w:eastAsia="en-US"/>
              </w:rPr>
              <w:t xml:space="preserve"> des mesures</w:t>
            </w:r>
            <w:r w:rsidR="00224023" w:rsidRPr="005E2D07">
              <w:rPr>
                <w:lang w:eastAsia="en-US"/>
              </w:rPr>
              <w:t xml:space="preserve">. </w:t>
            </w:r>
          </w:p>
        </w:tc>
      </w:tr>
      <w:tr w:rsidR="00224023" w:rsidRPr="005E2D07" w14:paraId="2E4FC2D9" w14:textId="77777777" w:rsidTr="00A5286D">
        <w:tc>
          <w:tcPr>
            <w:tcW w:w="500"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0EC08260" w14:textId="77777777" w:rsidR="00224023" w:rsidRPr="005E2D07" w:rsidRDefault="00224023" w:rsidP="00224023">
            <w:pPr>
              <w:spacing w:after="0"/>
              <w:jc w:val="both"/>
              <w:rPr>
                <w:lang w:eastAsia="en-US"/>
              </w:rPr>
            </w:pPr>
            <w:r w:rsidRPr="005E2D07">
              <w:rPr>
                <w:b/>
                <w:bCs/>
                <w:lang w:eastAsia="en-US"/>
              </w:rPr>
              <w:t>6</w:t>
            </w:r>
          </w:p>
        </w:tc>
        <w:tc>
          <w:tcPr>
            <w:tcW w:w="2618"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0A5666C2" w14:textId="77777777" w:rsidR="00224023" w:rsidRPr="005E2D07" w:rsidRDefault="00224023" w:rsidP="00224023">
            <w:pPr>
              <w:spacing w:after="0"/>
              <w:rPr>
                <w:lang w:eastAsia="en-US"/>
              </w:rPr>
            </w:pPr>
            <w:r w:rsidRPr="005E2D07">
              <w:rPr>
                <w:b/>
                <w:bCs/>
                <w:lang w:eastAsia="en-US"/>
              </w:rPr>
              <w:t>Genre et inclusion sociale</w:t>
            </w:r>
          </w:p>
        </w:tc>
        <w:tc>
          <w:tcPr>
            <w:tcW w:w="6722" w:type="dxa"/>
            <w:tcBorders>
              <w:top w:val="single" w:sz="1" w:space="0" w:color="B0B0B0"/>
              <w:left w:val="single" w:sz="1" w:space="0" w:color="B0B0B0"/>
              <w:bottom w:val="single" w:sz="1" w:space="0" w:color="B0B0B0"/>
              <w:right w:val="single" w:sz="1" w:space="0" w:color="B0B0B0"/>
            </w:tcBorders>
            <w:tcMar>
              <w:top w:w="70" w:type="dxa"/>
              <w:left w:w="110" w:type="dxa"/>
              <w:bottom w:w="70" w:type="dxa"/>
              <w:right w:w="110" w:type="dxa"/>
            </w:tcMar>
          </w:tcPr>
          <w:p w14:paraId="2FB0D7B3" w14:textId="71734DC3" w:rsidR="00224023" w:rsidRPr="005E2D07" w:rsidRDefault="007C09D4" w:rsidP="00224023">
            <w:pPr>
              <w:spacing w:after="0"/>
              <w:rPr>
                <w:lang w:eastAsia="en-US"/>
              </w:rPr>
            </w:pPr>
            <w:r w:rsidRPr="005E2D07">
              <w:rPr>
                <w:lang w:eastAsia="en-US"/>
              </w:rPr>
              <w:t>Inscrire</w:t>
            </w:r>
            <w:r w:rsidR="004948B9" w:rsidRPr="005E2D07">
              <w:rPr>
                <w:lang w:eastAsia="en-US"/>
              </w:rPr>
              <w:t xml:space="preserve"> des i</w:t>
            </w:r>
            <w:r w:rsidR="00224023" w:rsidRPr="005E2D07">
              <w:rPr>
                <w:lang w:eastAsia="en-US"/>
              </w:rPr>
              <w:t>ndicateurs désagrégés SMART</w:t>
            </w:r>
            <w:r w:rsidR="004948B9" w:rsidRPr="005E2D07">
              <w:rPr>
                <w:lang w:eastAsia="en-US"/>
              </w:rPr>
              <w:t xml:space="preserve"> pour chaque mesure</w:t>
            </w:r>
            <w:r w:rsidR="00224023" w:rsidRPr="005E2D07">
              <w:rPr>
                <w:lang w:eastAsia="en-US"/>
              </w:rPr>
              <w:t xml:space="preserve">. </w:t>
            </w:r>
          </w:p>
        </w:tc>
      </w:tr>
    </w:tbl>
    <w:p w14:paraId="62E7D554" w14:textId="62DAE74E" w:rsidR="00D136ED" w:rsidRPr="005E2D07" w:rsidRDefault="00865948" w:rsidP="00865948">
      <w:pPr>
        <w:spacing w:before="240"/>
        <w:jc w:val="both"/>
        <w:rPr>
          <w:lang w:eastAsia="en-US"/>
        </w:rPr>
      </w:pPr>
      <w:r w:rsidRPr="005E2D07">
        <w:rPr>
          <w:b/>
          <w:bCs/>
          <w:lang w:eastAsia="en-US"/>
        </w:rPr>
        <w:t>Le présent rapport constitue une base de travail évolutive</w:t>
      </w:r>
      <w:r w:rsidRPr="005E2D07">
        <w:rPr>
          <w:lang w:eastAsia="en-US"/>
        </w:rPr>
        <w:t xml:space="preserve">. Il sera soumis à l’examen des acteurs sectoriels et institutionnels lors </w:t>
      </w:r>
      <w:r w:rsidR="00A03498" w:rsidRPr="005E2D07">
        <w:rPr>
          <w:lang w:eastAsia="en-US"/>
        </w:rPr>
        <w:t>des</w:t>
      </w:r>
      <w:r w:rsidRPr="005E2D07">
        <w:rPr>
          <w:lang w:eastAsia="en-US"/>
        </w:rPr>
        <w:t xml:space="preserve"> atelier</w:t>
      </w:r>
      <w:r w:rsidR="00A03498" w:rsidRPr="005E2D07">
        <w:rPr>
          <w:lang w:eastAsia="en-US"/>
        </w:rPr>
        <w:t>s d’examen et</w:t>
      </w:r>
      <w:r w:rsidRPr="005E2D07">
        <w:rPr>
          <w:lang w:eastAsia="en-US"/>
        </w:rPr>
        <w:t xml:space="preserve"> de validation, dont les contributions viendront enrichir et consolider les analyses et recommandations formulées en vue de la CDN 3.0.</w:t>
      </w:r>
      <w:r w:rsidR="00D136ED" w:rsidRPr="005E2D07">
        <w:rPr>
          <w:lang w:eastAsia="en-US"/>
        </w:rPr>
        <w:br w:type="page"/>
      </w:r>
    </w:p>
    <w:p w14:paraId="021325E4" w14:textId="2B1B59B9" w:rsidR="00D02572" w:rsidRPr="005E2D07" w:rsidRDefault="00D02572" w:rsidP="00D02572">
      <w:pPr>
        <w:pStyle w:val="Titre1"/>
      </w:pPr>
      <w:bookmarkStart w:id="14" w:name="_Toc227409191"/>
      <w:r w:rsidRPr="005E2D07">
        <w:lastRenderedPageBreak/>
        <w:t>CADRE, PORTEE ET METHODOLOGIE D’EVALUATION</w:t>
      </w:r>
      <w:bookmarkEnd w:id="14"/>
    </w:p>
    <w:p w14:paraId="6C73C1DD" w14:textId="34F12575" w:rsidR="00D02C57" w:rsidRPr="005E2D07" w:rsidRDefault="00D02C57" w:rsidP="00D02C57">
      <w:pPr>
        <w:jc w:val="both"/>
        <w:rPr>
          <w:lang w:eastAsia="en-US"/>
        </w:rPr>
      </w:pPr>
      <w:r w:rsidRPr="005E2D07">
        <w:rPr>
          <w:lang w:eastAsia="en-US"/>
        </w:rPr>
        <w:t xml:space="preserve">Le présent rapport s'inscrit dans le cadre de la préparation de la troisième Contribution Déterminée au niveau National (CDN 3.0) du Mali, engagée sous la coordination du </w:t>
      </w:r>
      <w:r w:rsidR="00F76D67" w:rsidRPr="005E2D07">
        <w:rPr>
          <w:lang w:eastAsia="en-US"/>
        </w:rPr>
        <w:t>ministère de l’Environnement</w:t>
      </w:r>
      <w:r w:rsidRPr="005E2D07">
        <w:rPr>
          <w:lang w:eastAsia="en-US"/>
        </w:rPr>
        <w:t>, de l'Assainissement et du Développement Durable, à travers l'Agence de l'Environnement et du Développement Durable (AEDD), avec l'appui du Programme des Nations Unies pour le Développement (PNUD).</w:t>
      </w:r>
    </w:p>
    <w:p w14:paraId="0F6E7DBD" w14:textId="2FE12217" w:rsidR="00D02C57" w:rsidRPr="005E2D07" w:rsidRDefault="00D02C57" w:rsidP="00D02C57">
      <w:pPr>
        <w:jc w:val="both"/>
        <w:rPr>
          <w:lang w:eastAsia="en-US"/>
        </w:rPr>
      </w:pPr>
      <w:r w:rsidRPr="005E2D07">
        <w:rPr>
          <w:lang w:eastAsia="en-US"/>
        </w:rPr>
        <w:t>Ce rapport évalue la CDN 2.0 du Mali sur la période 2021–2025. Il examine l'état d'avancement des engagements pris en matière d'atténuation et d'adaptation aux changements climatiques, analyse les acquis et les lacunes de mise en œuvre, et formule des enseignements et des recommandations en vue de la formulation de la CDN 3.0.</w:t>
      </w:r>
    </w:p>
    <w:p w14:paraId="1379178F" w14:textId="02245AA5" w:rsidR="00775BEB" w:rsidRPr="005E2D07" w:rsidRDefault="00775BEB" w:rsidP="00481F5B">
      <w:pPr>
        <w:pStyle w:val="Titre2"/>
      </w:pPr>
      <w:bookmarkStart w:id="15" w:name="_Toc227409192"/>
      <w:r w:rsidRPr="005E2D07">
        <w:t>Contexte international de l’évaluation de la CDN 2.0 du Mali</w:t>
      </w:r>
      <w:bookmarkEnd w:id="15"/>
    </w:p>
    <w:p w14:paraId="25D9D0C4" w14:textId="343D1446" w:rsidR="003F541F" w:rsidRPr="005E2D07" w:rsidRDefault="003F541F" w:rsidP="003F541F">
      <w:pPr>
        <w:jc w:val="both"/>
        <w:rPr>
          <w:lang w:eastAsia="en-US"/>
        </w:rPr>
      </w:pPr>
      <w:r w:rsidRPr="005E2D07">
        <w:rPr>
          <w:lang w:eastAsia="en-US"/>
        </w:rPr>
        <w:t>Le Mali, en tant que Partie à la Convention-cadre des Nations unies sur les changements climatiques (CCNUCC) et à l’Accord de Paris, est tenu d’élaborer, de communiquer et d’actualiser périodiquement ses contributions déterminées au niveau national (CDN), qui constituent le cadre de référence de ses engagements climatiques. Conformément à l’article 4 de l’Accord de Paris, chaque nouvelle contribution doit représenter une progression par rapport à la précédente et refléter le niveau d’ambition le plus élevé possible, au regard des circonstances nationales. Cette dynamique s’inscrit dans un cycle quinquennal d’actualisation des engagements.</w:t>
      </w:r>
    </w:p>
    <w:p w14:paraId="302AA6A7" w14:textId="77777777" w:rsidR="003F541F" w:rsidRPr="005E2D07" w:rsidRDefault="003F541F" w:rsidP="003F541F">
      <w:pPr>
        <w:jc w:val="both"/>
        <w:rPr>
          <w:lang w:eastAsia="en-US"/>
        </w:rPr>
      </w:pPr>
      <w:r w:rsidRPr="005E2D07">
        <w:rPr>
          <w:lang w:eastAsia="en-US"/>
        </w:rPr>
        <w:t xml:space="preserve">Dans cette perspective, la préparation d’une nouvelle CDN ne peut être dissociée d’une analyse de la contribution en vigueur. Une telle analyse est nécessaire pour apprécier le niveau de mise en œuvre des engagements déjà pris, examiner les résultats obtenus, identifier les principales contraintes rencontrées et tirer les enseignements utiles pour le cycle suivant. L’évaluation de la CDN en cours constitue ainsi une étape préalable au renforcement de l’ambition climatique, mais également à l’amélioration du réalisme et de la faisabilité de la prochaine contribution. Cette logique est cohérente avec l’architecture de l’Accord de Paris, qui articule progression de l’ambition, redevabilité et suivi des progrès accomplis. </w:t>
      </w:r>
    </w:p>
    <w:p w14:paraId="6F481807" w14:textId="77777777" w:rsidR="003F541F" w:rsidRPr="005E2D07" w:rsidRDefault="003F541F" w:rsidP="003F541F">
      <w:pPr>
        <w:jc w:val="both"/>
        <w:rPr>
          <w:lang w:eastAsia="en-US"/>
        </w:rPr>
      </w:pPr>
      <w:r w:rsidRPr="005E2D07">
        <w:rPr>
          <w:lang w:eastAsia="en-US"/>
        </w:rPr>
        <w:t xml:space="preserve">Le cycle actuellement en préparation est en outre marqué par deux éléments structurants. D’une part, les contributions attendues en 2025 s’inscrivent dans un nouveau cycle, communément désigné comme celui des </w:t>
      </w:r>
      <w:r w:rsidRPr="005E2D07">
        <w:rPr>
          <w:b/>
          <w:bCs/>
          <w:lang w:eastAsia="en-US"/>
        </w:rPr>
        <w:t>CDN 3.0</w:t>
      </w:r>
      <w:r w:rsidRPr="005E2D07">
        <w:rPr>
          <w:lang w:eastAsia="en-US"/>
        </w:rPr>
        <w:t xml:space="preserve">. D’autre part, ce cycle doit être éclairé par les résultats du premier </w:t>
      </w:r>
      <w:r w:rsidRPr="005E2D07">
        <w:rPr>
          <w:b/>
          <w:bCs/>
          <w:lang w:eastAsia="en-US"/>
        </w:rPr>
        <w:t>bilan mondial (Global Stocktake)</w:t>
      </w:r>
      <w:r w:rsidRPr="005E2D07">
        <w:rPr>
          <w:lang w:eastAsia="en-US"/>
        </w:rPr>
        <w:t xml:space="preserve">, conclu en 2023 à la COP28, qui a confirmé que les trajectoires actuelles restent insuffisantes pour atteindre les objectifs de long terme de l’Accord de Paris. Dans ce contexte, l’actualisation des contributions nationales appelle non seulement un relèvement de l’ambition, mais aussi une appréciation plus rigoureuse des acquis, des lacunes et des conditions effectives de mise en œuvre des contributions en cours. </w:t>
      </w:r>
    </w:p>
    <w:p w14:paraId="3BCEA9B2" w14:textId="4F932C91" w:rsidR="003F541F" w:rsidRPr="005E2D07" w:rsidRDefault="003F541F" w:rsidP="003F541F">
      <w:pPr>
        <w:jc w:val="both"/>
        <w:rPr>
          <w:lang w:eastAsia="en-US"/>
        </w:rPr>
      </w:pPr>
      <w:r w:rsidRPr="005E2D07">
        <w:rPr>
          <w:lang w:eastAsia="en-US"/>
        </w:rPr>
        <w:t>C’est dans cette dynamique que s’inscrit l’évaluation de la CDN 2.0 du Mali. Son évaluation, engagée dans la perspective de la préparation de la future CDN 3.0, vise à apprécier le niveau de mise en œuvre des engagements retenus, à identifier les acquis et les limites observés au cours de l’exécution, et à dégager les principaux enseignements pour l’élaboration de la prochaine contribution nationale.</w:t>
      </w:r>
    </w:p>
    <w:p w14:paraId="1A4A3D2E" w14:textId="7983751B" w:rsidR="005A59EB" w:rsidRPr="005E2D07" w:rsidRDefault="005A59EB" w:rsidP="005A59EB">
      <w:pPr>
        <w:pStyle w:val="Titre2"/>
      </w:pPr>
      <w:bookmarkStart w:id="16" w:name="_Toc227409193"/>
      <w:r w:rsidRPr="005E2D07">
        <w:lastRenderedPageBreak/>
        <w:t>Portée et objectifs de l’évaluation</w:t>
      </w:r>
      <w:bookmarkEnd w:id="16"/>
    </w:p>
    <w:p w14:paraId="7D592545" w14:textId="5557CC41" w:rsidR="00957E73" w:rsidRPr="005E2D07" w:rsidRDefault="00957E73" w:rsidP="00957E73">
      <w:pPr>
        <w:jc w:val="both"/>
      </w:pPr>
      <w:r w:rsidRPr="005E2D07">
        <w:t>L’évaluation couvre la période 2021-2025 correspondant à la mise en œuvre de la CDN 2.0, et porte sur l’ensemble des secteurs et domaines d’intervention visés par les engagements climatiques du Mali.</w:t>
      </w:r>
    </w:p>
    <w:p w14:paraId="5FF7B862" w14:textId="77777777" w:rsidR="00957E73" w:rsidRPr="005E2D07" w:rsidRDefault="00957E73" w:rsidP="00957E73">
      <w:pPr>
        <w:jc w:val="both"/>
      </w:pPr>
      <w:r w:rsidRPr="005E2D07">
        <w:t>Son objectif est d’apprécier l’état d’avancement de la mise en œuvre de la CDN 2.0, d’identifier les acquis, les forces et les lacunes observés au cours de son exécution, et d’en tirer les principaux enseignements en vue de l’élaboration de la CDN 3.0.</w:t>
      </w:r>
    </w:p>
    <w:p w14:paraId="3D696C3B" w14:textId="77777777" w:rsidR="00957E73" w:rsidRPr="005E2D07" w:rsidRDefault="00957E73" w:rsidP="00957E73">
      <w:pPr>
        <w:jc w:val="both"/>
      </w:pPr>
      <w:r w:rsidRPr="005E2D07">
        <w:t>Les objectifs spécifiques de l’évaluation sont présentés ci-après.</w:t>
      </w:r>
    </w:p>
    <w:p w14:paraId="6257C289" w14:textId="359F1C5B" w:rsidR="00465A1E" w:rsidRPr="005E2D07" w:rsidRDefault="00BD4C36" w:rsidP="00465A1E">
      <w:pPr>
        <w:keepNext/>
      </w:pPr>
      <w:r w:rsidRPr="005E2D07">
        <w:rPr>
          <w:noProof/>
        </w:rPr>
        <w:drawing>
          <wp:inline distT="0" distB="0" distL="0" distR="0" wp14:anchorId="483475E7" wp14:editId="516E81B0">
            <wp:extent cx="5956300" cy="3121070"/>
            <wp:effectExtent l="0" t="0" r="6350" b="3175"/>
            <wp:docPr id="72184016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974993" cy="3130865"/>
                    </a:xfrm>
                    <a:prstGeom prst="rect">
                      <a:avLst/>
                    </a:prstGeom>
                    <a:noFill/>
                  </pic:spPr>
                </pic:pic>
              </a:graphicData>
            </a:graphic>
          </wp:inline>
        </w:drawing>
      </w:r>
    </w:p>
    <w:p w14:paraId="4CF1827D" w14:textId="11C8254C" w:rsidR="00493F7F" w:rsidRPr="005E2D07" w:rsidRDefault="00465A1E" w:rsidP="00465A1E">
      <w:pPr>
        <w:pStyle w:val="Lgende"/>
        <w:jc w:val="center"/>
        <w:rPr>
          <w:sz w:val="20"/>
          <w:szCs w:val="20"/>
        </w:rPr>
      </w:pPr>
      <w:bookmarkStart w:id="17" w:name="_Toc227409516"/>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w:t>
      </w:r>
      <w:r w:rsidRPr="005E2D07">
        <w:rPr>
          <w:sz w:val="20"/>
          <w:szCs w:val="20"/>
        </w:rPr>
        <w:fldChar w:fldCharType="end"/>
      </w:r>
      <w:r w:rsidRPr="005E2D07">
        <w:rPr>
          <w:sz w:val="20"/>
          <w:szCs w:val="20"/>
        </w:rPr>
        <w:t> : Objectifs spécifiques de l’évaluation</w:t>
      </w:r>
      <w:bookmarkEnd w:id="17"/>
    </w:p>
    <w:p w14:paraId="703CC441" w14:textId="0A0ED7F5" w:rsidR="003C7610" w:rsidRPr="005E2D07" w:rsidRDefault="00C8292E" w:rsidP="00C8292E">
      <w:pPr>
        <w:pStyle w:val="Titre2"/>
      </w:pPr>
      <w:bookmarkStart w:id="18" w:name="_Toc227409194"/>
      <w:r w:rsidRPr="005E2D07">
        <w:t>Démarche méthodologique</w:t>
      </w:r>
      <w:bookmarkEnd w:id="18"/>
    </w:p>
    <w:p w14:paraId="3AEED188" w14:textId="77777777" w:rsidR="00635A84" w:rsidRPr="005E2D07" w:rsidRDefault="00635A84" w:rsidP="00635A84">
      <w:pPr>
        <w:jc w:val="both"/>
        <w:rPr>
          <w:lang w:eastAsia="en-US"/>
        </w:rPr>
      </w:pPr>
      <w:r w:rsidRPr="005E2D07">
        <w:rPr>
          <w:lang w:eastAsia="en-US"/>
        </w:rPr>
        <w:t>L’évaluation de l’état d’avancement de la CDN 2.0 repose sur une approche de triangulation des données, combinant trois principales sources d’information : les questionnaires adressés aux porteurs de mesures, les consultations bilatérales avec les parties prenantes, et la revue documentaire des documents stratégiques, rapports sectoriels et études disponibles.</w:t>
      </w:r>
    </w:p>
    <w:p w14:paraId="76E92DB6" w14:textId="77777777" w:rsidR="00635A84" w:rsidRPr="005E2D07" w:rsidRDefault="00635A84" w:rsidP="00635A84">
      <w:pPr>
        <w:jc w:val="both"/>
        <w:rPr>
          <w:lang w:eastAsia="en-US"/>
        </w:rPr>
      </w:pPr>
      <w:r w:rsidRPr="005E2D07">
        <w:rPr>
          <w:lang w:eastAsia="en-US"/>
        </w:rPr>
        <w:t>Les informations collectées sont ensuite consolidées, structurées et vérifiées afin d’en apprécier la cohérence et la fiabilité. Cette base permet de conduire l’analyse de l’état d’avancement de la CDN 2.0, en mettant en évidence les progrès réalisés, les forces et lacunes de mise en œuvre, ainsi que les principales contraintes explicatives.</w:t>
      </w:r>
    </w:p>
    <w:p w14:paraId="02EBE696" w14:textId="6AED4B45" w:rsidR="00635A84" w:rsidRPr="005E2D07" w:rsidRDefault="002509B2" w:rsidP="00E13611">
      <w:pPr>
        <w:jc w:val="both"/>
        <w:rPr>
          <w:lang w:eastAsia="en-US"/>
        </w:rPr>
      </w:pPr>
      <w:r w:rsidRPr="005E2D07">
        <w:rPr>
          <w:lang w:eastAsia="en-US"/>
        </w:rPr>
        <w:t xml:space="preserve">À ce stade, le présent rapport s’appuie sur un ensemble d’informations déjà collectées, analysées et croisées, permettant de dégager des constats et des conclusions solides sur l’état de mise en œuvre de la CDN 2.0. Il conserve toutefois un caractère évolutif, dans la mesure où des données ou contributions </w:t>
      </w:r>
      <w:r w:rsidRPr="005E2D07">
        <w:rPr>
          <w:lang w:eastAsia="en-US"/>
        </w:rPr>
        <w:lastRenderedPageBreak/>
        <w:t>complémentaires issues des questionnaires, des consultations bilatérales ou d’autres échanges avec les parties prenantes pourront venir préciser, compléter ou affiner certains éléments d’analyse.</w:t>
      </w:r>
    </w:p>
    <w:p w14:paraId="3463701E" w14:textId="2EE6B9A9" w:rsidR="007040E0" w:rsidRPr="005E2D07" w:rsidRDefault="00A24D54" w:rsidP="00E13611">
      <w:pPr>
        <w:keepNext/>
        <w:jc w:val="center"/>
      </w:pPr>
      <w:r w:rsidRPr="005E2D07">
        <w:rPr>
          <w:noProof/>
        </w:rPr>
        <w:drawing>
          <wp:inline distT="0" distB="0" distL="0" distR="0" wp14:anchorId="71EDE1E6" wp14:editId="57DCAEB0">
            <wp:extent cx="5886664" cy="1574800"/>
            <wp:effectExtent l="0" t="0" r="0" b="0"/>
            <wp:docPr id="839808697" name="Imag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886664" cy="1574800"/>
                    </a:xfrm>
                    <a:prstGeom prst="rect">
                      <a:avLst/>
                    </a:prstGeom>
                    <a:noFill/>
                  </pic:spPr>
                </pic:pic>
              </a:graphicData>
            </a:graphic>
          </wp:inline>
        </w:drawing>
      </w:r>
    </w:p>
    <w:p w14:paraId="4E1C38A9" w14:textId="0AE9FD66" w:rsidR="00617E81" w:rsidRPr="005E2D07" w:rsidRDefault="007040E0" w:rsidP="00A24D54">
      <w:pPr>
        <w:pStyle w:val="Lgende"/>
        <w:jc w:val="center"/>
        <w:rPr>
          <w:sz w:val="20"/>
          <w:szCs w:val="20"/>
        </w:rPr>
      </w:pPr>
      <w:bookmarkStart w:id="19" w:name="_Toc227409517"/>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sz w:val="20"/>
          <w:szCs w:val="20"/>
        </w:rPr>
        <w:t>2</w:t>
      </w:r>
      <w:r w:rsidRPr="005E2D07">
        <w:rPr>
          <w:sz w:val="20"/>
          <w:szCs w:val="20"/>
        </w:rPr>
        <w:fldChar w:fldCharType="end"/>
      </w:r>
      <w:r w:rsidRPr="005E2D07">
        <w:rPr>
          <w:sz w:val="20"/>
          <w:szCs w:val="20"/>
        </w:rPr>
        <w:t xml:space="preserve"> : </w:t>
      </w:r>
      <w:r w:rsidR="00A24D54" w:rsidRPr="005E2D07">
        <w:rPr>
          <w:sz w:val="20"/>
          <w:szCs w:val="20"/>
        </w:rPr>
        <w:t>Démarche méthodologique de l'évaluation CDN 2.0</w:t>
      </w:r>
      <w:bookmarkEnd w:id="19"/>
    </w:p>
    <w:p w14:paraId="767F5FED" w14:textId="25F9F342" w:rsidR="008A551D" w:rsidRPr="005E2D07" w:rsidRDefault="008A551D" w:rsidP="008A551D">
      <w:pPr>
        <w:jc w:val="both"/>
      </w:pPr>
      <w:r w:rsidRPr="005E2D07">
        <w:t>Le dispositif méthodologique ainsi défini constitue le socle de l’analyse développée dans le présent rapport. Il permet d’apprécier de façon structurée l’état d’avancement de la CDN 2.0 et d’identifier les enseignements à retenir en vue d’éclairer le processus d’élaboration de la CDN 3.0.</w:t>
      </w:r>
    </w:p>
    <w:p w14:paraId="33ABD5A8" w14:textId="089CFFF3" w:rsidR="00D02572" w:rsidRPr="005E2D07" w:rsidRDefault="00D02572" w:rsidP="00D02572">
      <w:pPr>
        <w:pStyle w:val="Titre1"/>
      </w:pPr>
      <w:bookmarkStart w:id="20" w:name="_Toc227409195"/>
      <w:r w:rsidRPr="005E2D07">
        <w:t>RAPPEL DU CONTENU DE LA CDN 2.0</w:t>
      </w:r>
      <w:bookmarkEnd w:id="20"/>
    </w:p>
    <w:p w14:paraId="0AF670B2" w14:textId="721C3EF3" w:rsidR="00B03F77" w:rsidRPr="005E2D07" w:rsidRDefault="00B03F77" w:rsidP="00B03F77">
      <w:pPr>
        <w:jc w:val="both"/>
      </w:pPr>
      <w:r w:rsidRPr="005E2D07">
        <w:t xml:space="preserve">La </w:t>
      </w:r>
      <w:r w:rsidR="00EE450F" w:rsidRPr="005E2D07">
        <w:rPr>
          <w:b/>
          <w:bCs/>
        </w:rPr>
        <w:t>deuxième</w:t>
      </w:r>
      <w:r w:rsidRPr="005E2D07">
        <w:rPr>
          <w:b/>
        </w:rPr>
        <w:t xml:space="preserve"> Contribution Déterminée au niveau National (CDN 2.0)</w:t>
      </w:r>
      <w:r w:rsidRPr="005E2D07">
        <w:t xml:space="preserve"> du Mali constitue le cadre de référence des engagements climatiques du pays dans le cadre de l’Accord de Paris. Elle traduit la volonté du Mali de contribuer aux efforts internationaux de lutte contre les changements climatiques tout en tenant compte des contraintes structurelles du pays, caractérisé par une forte dépendance aux ressources naturelles et une vulnérabilité élevée aux aléas climatiques. Dans ce contexte, la CDN </w:t>
      </w:r>
      <w:r w:rsidR="00644F55" w:rsidRPr="005E2D07">
        <w:t>2.0</w:t>
      </w:r>
      <w:r w:rsidRPr="005E2D07">
        <w:t xml:space="preserve"> vise à inscrire le développement national dans une trajectoire à la fois sobre en carbone et résiliente aux changements climatiques, en intégrant progressivement les enjeux climatiques dans les politiques, stratégies et programmes de développement du pays.</w:t>
      </w:r>
    </w:p>
    <w:p w14:paraId="7942FF4A" w14:textId="76E3FCCB" w:rsidR="0011398B" w:rsidRPr="005E2D07" w:rsidRDefault="0011398B" w:rsidP="00B03F77">
      <w:pPr>
        <w:jc w:val="both"/>
      </w:pPr>
      <w:r w:rsidRPr="005E2D07">
        <w:t>La CDN 2.0 couvre un horizon de mise en œuvre allant jusqu’en 2030 et s’inscrit dans le cycle de révision périodique des contributions nationales prévu par l’Accord de Paris. Elle s’inscrit également dans une perspective de développement durable, dans laquelle les actions climatiques sont envisagées comme des leviers de renforcement de la sécurité alimentaire, de préservation des ressources naturelles et d’amélioration des conditions de vie des populations, en particulier dans les zones les plus exposées aux effets du changement climatique. À travers cette contribution, le Mali affirme ainsi son ambition de concilier les impératifs de développement économique et social avec la nécessité de réduire sa vulnérabilité et de contribuer à l’effort mondial de limitation du réchauffement climatique.</w:t>
      </w:r>
    </w:p>
    <w:p w14:paraId="379274E3" w14:textId="18E9812C" w:rsidR="00CC0B2C" w:rsidRPr="005E2D07" w:rsidRDefault="00CC0B2C" w:rsidP="00B03F77">
      <w:pPr>
        <w:jc w:val="both"/>
      </w:pPr>
      <w:r w:rsidRPr="005E2D07">
        <w:t xml:space="preserve">Sur le plan de son architecture, la CDN 2.0 s’articule autour de plusieurs volets complémentaires. Elle comprend, d’une part, un volet atténuation, centré sur les actions visant à réduire les émissions de gaz à effet de serre dans les principaux secteurs concernés. Dans cette version, le périmètre sectoriel de l’atténuation a été élargi avec l’intégration du secteur des déchets, qui vient s’ajouter aux secteurs déjà couverts dans la contribution précédente. Elle comprend, d’autre part, un volet adaptation, orienté vers le renforcement de la résilience des populations, des systèmes productifs et des écosystèmes face aux impacts du changement climatique. En complément de ces deux dimensions, la CDN 2.0 intègre également </w:t>
      </w:r>
      <w:r w:rsidRPr="005E2D07">
        <w:lastRenderedPageBreak/>
        <w:t xml:space="preserve">des composantes transversales relatives notamment au </w:t>
      </w:r>
      <w:r w:rsidR="00B4587D" w:rsidRPr="005E2D07">
        <w:t>financement climatique</w:t>
      </w:r>
      <w:r w:rsidRPr="005E2D07">
        <w:t>, au transfert de technologies, au renforcement des capacités et à la gouvernance.</w:t>
      </w:r>
    </w:p>
    <w:p w14:paraId="430735AC" w14:textId="1EACD849" w:rsidR="009B0870" w:rsidRPr="005E2D07" w:rsidRDefault="009B0870" w:rsidP="00A54284">
      <w:pPr>
        <w:jc w:val="both"/>
      </w:pPr>
      <w:r w:rsidRPr="005E2D07">
        <w:t xml:space="preserve">La CDN 2.0 accorde par ailleurs une attention renforcée à certaines thématiques spécifiques. Elle intègre notamment la prise en compte des </w:t>
      </w:r>
      <w:r w:rsidRPr="005E2D07">
        <w:rPr>
          <w:b/>
          <w:bCs/>
        </w:rPr>
        <w:t>polluants climatiques à courte durée de vie (Short-Lived Climate Pollutants – SLCP)</w:t>
      </w:r>
      <w:r w:rsidRPr="005E2D07">
        <w:t>, ainsi que des dimensions telles que le genre, l’inclusion sociale et l’implication des parties prenantes dans la mise en œuvre de l’action climatique. Elle met également davantage l’accent sur les dispositifs de gouvernance, de coordination et de suivi de la mise en œuvre, afin de renforcer le pilotage institutionnel de la contribution et d’améliorer le suivi des progrès réalisés.</w:t>
      </w:r>
    </w:p>
    <w:p w14:paraId="43A4076C" w14:textId="77777777" w:rsidR="001B4B3F" w:rsidRPr="005E2D07" w:rsidRDefault="003F4DA0" w:rsidP="001B4B3F">
      <w:pPr>
        <w:pStyle w:val="Corpsdetexte"/>
        <w:keepNext/>
        <w:jc w:val="center"/>
        <w:rPr>
          <w:lang w:val="fr-FR"/>
        </w:rPr>
      </w:pPr>
      <w:r w:rsidRPr="005E2D07">
        <w:rPr>
          <w:rFonts w:ascii="Calibri" w:eastAsia="Calibri" w:hAnsi="Calibri"/>
          <w:noProof/>
          <w:sz w:val="22"/>
          <w:szCs w:val="22"/>
          <w:lang w:val="fr-FR"/>
        </w:rPr>
        <w:drawing>
          <wp:inline distT="0" distB="0" distL="0" distR="0" wp14:anchorId="0440865E" wp14:editId="0D410C85">
            <wp:extent cx="4202870" cy="2384224"/>
            <wp:effectExtent l="0" t="0" r="7620" b="0"/>
            <wp:docPr id="135527415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4216455" cy="2391930"/>
                    </a:xfrm>
                    <a:prstGeom prst="rect">
                      <a:avLst/>
                    </a:prstGeom>
                    <a:noFill/>
                  </pic:spPr>
                </pic:pic>
              </a:graphicData>
            </a:graphic>
          </wp:inline>
        </w:drawing>
      </w:r>
    </w:p>
    <w:p w14:paraId="289CAC51" w14:textId="4E9EED86" w:rsidR="00D82D27" w:rsidRPr="005E2D07" w:rsidRDefault="001B4B3F" w:rsidP="001B4B3F">
      <w:pPr>
        <w:pStyle w:val="Lgende"/>
        <w:spacing w:before="240"/>
        <w:jc w:val="center"/>
        <w:rPr>
          <w:sz w:val="20"/>
          <w:szCs w:val="20"/>
        </w:rPr>
      </w:pPr>
      <w:bookmarkStart w:id="21" w:name="_Toc227409518"/>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sz w:val="20"/>
          <w:szCs w:val="20"/>
        </w:rPr>
        <w:t>3</w:t>
      </w:r>
      <w:r w:rsidRPr="005E2D07">
        <w:rPr>
          <w:sz w:val="20"/>
          <w:szCs w:val="20"/>
        </w:rPr>
        <w:fldChar w:fldCharType="end"/>
      </w:r>
      <w:r w:rsidRPr="005E2D07">
        <w:rPr>
          <w:sz w:val="20"/>
          <w:szCs w:val="20"/>
        </w:rPr>
        <w:t xml:space="preserve"> : Principaux axes dans la CDN 2.0 du Mali</w:t>
      </w:r>
      <w:bookmarkEnd w:id="21"/>
    </w:p>
    <w:p w14:paraId="3AE22151" w14:textId="653E71EB" w:rsidR="008B2CAE" w:rsidRPr="005E2D07" w:rsidRDefault="008B2CAE" w:rsidP="008B2CAE">
      <w:pPr>
        <w:jc w:val="both"/>
      </w:pPr>
      <w:r w:rsidRPr="005E2D07">
        <w:t>Afin de présenter de manière synthétique les principaux paramètres de la CDN 2.0 du Mali, le tableau ci-après récapitule les éléments essentiels relatifs à son périmètre, à ses objectifs, à ses secteurs d’intervention, ainsi qu’aux principales considérations méthodologiques et financières qui la structurent.</w:t>
      </w:r>
    </w:p>
    <w:p w14:paraId="7AD5B4C8" w14:textId="0DB4D01B" w:rsidR="00A1177E" w:rsidRPr="005E2D07" w:rsidRDefault="00A1177E" w:rsidP="00A1177E">
      <w:pPr>
        <w:pStyle w:val="Lgende"/>
        <w:keepNext/>
        <w:rPr>
          <w:sz w:val="20"/>
          <w:szCs w:val="20"/>
        </w:rPr>
      </w:pPr>
      <w:bookmarkStart w:id="22" w:name="_Toc227409715"/>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w:t>
      </w:r>
      <w:r w:rsidRPr="005E2D07">
        <w:rPr>
          <w:sz w:val="20"/>
          <w:szCs w:val="20"/>
        </w:rPr>
        <w:fldChar w:fldCharType="end"/>
      </w:r>
      <w:r w:rsidRPr="005E2D07">
        <w:rPr>
          <w:sz w:val="20"/>
          <w:szCs w:val="20"/>
        </w:rPr>
        <w:t xml:space="preserve"> : Synthèse des principales caractéristiques de la CDN 2.0 du Mali</w:t>
      </w:r>
      <w:bookmarkEnd w:id="22"/>
    </w:p>
    <w:tbl>
      <w:tblPr>
        <w:tblStyle w:val="Grilledutableau"/>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45"/>
        <w:gridCol w:w="7866"/>
      </w:tblGrid>
      <w:tr w:rsidR="0049315C" w:rsidRPr="005E2D07" w14:paraId="7E897008" w14:textId="77777777" w:rsidTr="009023EF">
        <w:trPr>
          <w:trHeight w:val="455"/>
        </w:trPr>
        <w:tc>
          <w:tcPr>
            <w:tcW w:w="9411" w:type="dxa"/>
            <w:gridSpan w:val="2"/>
            <w:shd w:val="clear" w:color="auto" w:fill="1F4E79" w:themeFill="accent1" w:themeFillShade="80"/>
            <w:vAlign w:val="center"/>
          </w:tcPr>
          <w:p w14:paraId="1A926DC2" w14:textId="4E1B46CC" w:rsidR="00D373E3" w:rsidRPr="005E2D07" w:rsidRDefault="00D373E3" w:rsidP="009023EF">
            <w:pPr>
              <w:jc w:val="center"/>
              <w:rPr>
                <w:b/>
                <w:bCs/>
                <w:color w:val="FFFFFF" w:themeColor="background1"/>
                <w:lang w:eastAsia="en-US"/>
              </w:rPr>
            </w:pPr>
            <w:r w:rsidRPr="005E2D07">
              <w:rPr>
                <w:b/>
                <w:bCs/>
                <w:color w:val="FFFFFF" w:themeColor="background1"/>
                <w:lang w:eastAsia="en-US"/>
              </w:rPr>
              <w:t>Volet Atténuation</w:t>
            </w:r>
          </w:p>
        </w:tc>
      </w:tr>
      <w:tr w:rsidR="003B554F" w:rsidRPr="005E2D07" w14:paraId="231F8836" w14:textId="77777777" w:rsidTr="002352A0">
        <w:trPr>
          <w:trHeight w:val="132"/>
        </w:trPr>
        <w:tc>
          <w:tcPr>
            <w:tcW w:w="1545" w:type="dxa"/>
            <w:shd w:val="clear" w:color="auto" w:fill="D9E2F3" w:themeFill="accent5" w:themeFillTint="33"/>
            <w:vAlign w:val="center"/>
          </w:tcPr>
          <w:p w14:paraId="3E8B305E" w14:textId="4E7B25B1" w:rsidR="00530D20" w:rsidRPr="005E2D07" w:rsidRDefault="005434B9" w:rsidP="00A23904">
            <w:pPr>
              <w:pStyle w:val="Corpsdetexte"/>
              <w:ind w:left="0"/>
              <w:rPr>
                <w:rFonts w:ascii="Calibri" w:hAnsi="Calibri"/>
                <w:b/>
                <w:sz w:val="22"/>
                <w:szCs w:val="22"/>
                <w:lang w:val="fr-FR"/>
              </w:rPr>
            </w:pPr>
            <w:r w:rsidRPr="005E2D07">
              <w:rPr>
                <w:rFonts w:ascii="Calibri" w:hAnsi="Calibri"/>
                <w:b/>
                <w:bCs/>
                <w:sz w:val="22"/>
                <w:szCs w:val="22"/>
                <w:lang w:val="fr-FR"/>
              </w:rPr>
              <w:t>Gaz couverts</w:t>
            </w:r>
          </w:p>
        </w:tc>
        <w:tc>
          <w:tcPr>
            <w:tcW w:w="7866" w:type="dxa"/>
          </w:tcPr>
          <w:p w14:paraId="0FF66536" w14:textId="77777777" w:rsidR="00660BF6" w:rsidRPr="005E2D07" w:rsidRDefault="00660BF6" w:rsidP="00660BF6">
            <w:pPr>
              <w:spacing w:after="120"/>
              <w:jc w:val="both"/>
              <w:rPr>
                <w:lang w:eastAsia="en-US"/>
              </w:rPr>
            </w:pPr>
            <w:r w:rsidRPr="005E2D07">
              <w:rPr>
                <w:lang w:eastAsia="en-US"/>
              </w:rPr>
              <w:t>Le volet atténuation de la CDN 2.0 du Mali vise à contribuer à la réduction des émissions nationales de gaz à effet de serre tout en accompagnant la transition vers des systèmes de production et d’utilisation des ressources plus durables. Les efforts d’atténuation portent sur les principaux gaz à effet de serre couverts par l’inventaire national, notamment le dioxyde de carbone (CO₂), le méthane (CH₄) et le protoxyde d’azote (N₂O), qui représentent l’essentiel des émissions liées aux activités économiques du pays.</w:t>
            </w:r>
          </w:p>
          <w:tbl>
            <w:tblPr>
              <w:tblStyle w:val="Grilledutableau"/>
              <w:tblW w:w="76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46"/>
              <w:gridCol w:w="2970"/>
            </w:tblGrid>
            <w:tr w:rsidR="00A15128" w:rsidRPr="005E2D07" w14:paraId="6F698D51" w14:textId="77777777" w:rsidTr="00565E4F">
              <w:trPr>
                <w:trHeight w:val="280"/>
              </w:trPr>
              <w:tc>
                <w:tcPr>
                  <w:tcW w:w="4646" w:type="dxa"/>
                  <w:shd w:val="clear" w:color="auto" w:fill="1F4E79" w:themeFill="accent1" w:themeFillShade="80"/>
                  <w:vAlign w:val="center"/>
                </w:tcPr>
                <w:p w14:paraId="7A959258" w14:textId="6B020F2E" w:rsidR="00660BF6" w:rsidRPr="005E2D07" w:rsidRDefault="00660BF6" w:rsidP="00660BF6">
                  <w:pPr>
                    <w:jc w:val="both"/>
                    <w:rPr>
                      <w:b/>
                      <w:color w:val="FFFFFF" w:themeColor="background1"/>
                      <w:lang w:eastAsia="en-US"/>
                    </w:rPr>
                  </w:pPr>
                  <w:r w:rsidRPr="005E2D07">
                    <w:rPr>
                      <w:b/>
                      <w:color w:val="FFFFFF" w:themeColor="background1"/>
                      <w:lang w:eastAsia="en-US"/>
                    </w:rPr>
                    <w:t>Gazs à effet de serre couverts dans la CDN</w:t>
                  </w:r>
                </w:p>
              </w:tc>
              <w:tc>
                <w:tcPr>
                  <w:tcW w:w="2970" w:type="dxa"/>
                  <w:vAlign w:val="center"/>
                </w:tcPr>
                <w:p w14:paraId="571C2FFB" w14:textId="6E6292DF" w:rsidR="00660BF6" w:rsidRPr="005E2D07" w:rsidRDefault="00565E4F" w:rsidP="00565E4F">
                  <w:pPr>
                    <w:ind w:right="175"/>
                    <w:jc w:val="center"/>
                    <w:rPr>
                      <w:b/>
                      <w:bCs/>
                      <w:lang w:eastAsia="en-US"/>
                    </w:rPr>
                  </w:pPr>
                  <w:r w:rsidRPr="005E2D07">
                    <w:rPr>
                      <w:b/>
                      <w:bCs/>
                      <w:lang w:eastAsia="en-US"/>
                    </w:rPr>
                    <w:t xml:space="preserve"> </w:t>
                  </w:r>
                  <w:r w:rsidR="00660BF6" w:rsidRPr="005E2D07">
                    <w:rPr>
                      <w:b/>
                      <w:bCs/>
                      <w:lang w:eastAsia="en-US"/>
                    </w:rPr>
                    <w:t>CO</w:t>
                  </w:r>
                  <w:r w:rsidR="00660BF6" w:rsidRPr="005E2D07">
                    <w:rPr>
                      <w:b/>
                      <w:bCs/>
                      <w:vertAlign w:val="subscript"/>
                      <w:lang w:eastAsia="en-US"/>
                    </w:rPr>
                    <w:t>2</w:t>
                  </w:r>
                  <w:r w:rsidR="00660BF6" w:rsidRPr="005E2D07">
                    <w:rPr>
                      <w:b/>
                      <w:bCs/>
                      <w:lang w:eastAsia="en-US"/>
                    </w:rPr>
                    <w:t> ; CH</w:t>
                  </w:r>
                  <w:r w:rsidR="00660BF6" w:rsidRPr="005E2D07">
                    <w:rPr>
                      <w:b/>
                      <w:bCs/>
                      <w:vertAlign w:val="subscript"/>
                      <w:lang w:eastAsia="en-US"/>
                    </w:rPr>
                    <w:t>4</w:t>
                  </w:r>
                  <w:r w:rsidR="00660BF6" w:rsidRPr="005E2D07">
                    <w:rPr>
                      <w:b/>
                      <w:bCs/>
                      <w:lang w:eastAsia="en-US"/>
                    </w:rPr>
                    <w:t> ; N</w:t>
                  </w:r>
                  <w:r w:rsidR="00660BF6" w:rsidRPr="005E2D07">
                    <w:rPr>
                      <w:b/>
                      <w:bCs/>
                      <w:vertAlign w:val="subscript"/>
                      <w:lang w:eastAsia="en-US"/>
                    </w:rPr>
                    <w:t>2</w:t>
                  </w:r>
                  <w:r w:rsidR="00660BF6" w:rsidRPr="005E2D07">
                    <w:rPr>
                      <w:b/>
                      <w:bCs/>
                      <w:lang w:eastAsia="en-US"/>
                    </w:rPr>
                    <w:t>O</w:t>
                  </w:r>
                </w:p>
              </w:tc>
            </w:tr>
            <w:tr w:rsidR="00A15128" w:rsidRPr="005E2D07" w14:paraId="13272662" w14:textId="77777777" w:rsidTr="00565E4F">
              <w:tc>
                <w:tcPr>
                  <w:tcW w:w="4646" w:type="dxa"/>
                  <w:shd w:val="clear" w:color="auto" w:fill="1F4E79" w:themeFill="accent1" w:themeFillShade="80"/>
                  <w:vAlign w:val="center"/>
                </w:tcPr>
                <w:p w14:paraId="3F5F5429" w14:textId="77777777" w:rsidR="00660BF6" w:rsidRPr="005E2D07" w:rsidRDefault="00660BF6" w:rsidP="00660BF6">
                  <w:pPr>
                    <w:jc w:val="both"/>
                    <w:rPr>
                      <w:b/>
                      <w:color w:val="FFFFFF" w:themeColor="background1"/>
                      <w:lang w:eastAsia="en-US"/>
                    </w:rPr>
                  </w:pPr>
                  <w:r w:rsidRPr="005E2D07">
                    <w:rPr>
                      <w:b/>
                      <w:color w:val="FFFFFF" w:themeColor="background1"/>
                      <w:lang w:eastAsia="en-US"/>
                    </w:rPr>
                    <w:t>Polluants atmosphériques couverts dans la CDN</w:t>
                  </w:r>
                </w:p>
              </w:tc>
              <w:tc>
                <w:tcPr>
                  <w:tcW w:w="2970" w:type="dxa"/>
                  <w:vAlign w:val="center"/>
                </w:tcPr>
                <w:p w14:paraId="472C8CEC" w14:textId="77777777" w:rsidR="00660BF6" w:rsidRPr="005E2D07" w:rsidRDefault="00660BF6" w:rsidP="00565E4F">
                  <w:pPr>
                    <w:jc w:val="center"/>
                    <w:rPr>
                      <w:b/>
                      <w:bCs/>
                      <w:lang w:eastAsia="en-US"/>
                    </w:rPr>
                  </w:pPr>
                  <w:r w:rsidRPr="005E2D07">
                    <w:rPr>
                      <w:b/>
                      <w:bCs/>
                      <w:lang w:eastAsia="en-US"/>
                    </w:rPr>
                    <w:t>NO</w:t>
                  </w:r>
                  <w:r w:rsidRPr="005E2D07">
                    <w:rPr>
                      <w:b/>
                      <w:bCs/>
                      <w:vertAlign w:val="subscript"/>
                      <w:lang w:eastAsia="en-US"/>
                    </w:rPr>
                    <w:t>x </w:t>
                  </w:r>
                  <w:r w:rsidRPr="005E2D07">
                    <w:rPr>
                      <w:b/>
                      <w:bCs/>
                      <w:lang w:eastAsia="en-US"/>
                    </w:rPr>
                    <w:t>; SO</w:t>
                  </w:r>
                  <w:r w:rsidRPr="005E2D07">
                    <w:rPr>
                      <w:b/>
                      <w:bCs/>
                      <w:vertAlign w:val="subscript"/>
                      <w:lang w:eastAsia="en-US"/>
                    </w:rPr>
                    <w:t>2</w:t>
                  </w:r>
                  <w:r w:rsidRPr="005E2D07">
                    <w:rPr>
                      <w:b/>
                      <w:bCs/>
                      <w:lang w:eastAsia="en-US"/>
                    </w:rPr>
                    <w:t> ; NH</w:t>
                  </w:r>
                  <w:r w:rsidRPr="005E2D07">
                    <w:rPr>
                      <w:b/>
                      <w:bCs/>
                      <w:vertAlign w:val="subscript"/>
                      <w:lang w:eastAsia="en-US"/>
                    </w:rPr>
                    <w:t>3</w:t>
                  </w:r>
                </w:p>
              </w:tc>
            </w:tr>
          </w:tbl>
          <w:p w14:paraId="7CCB6CF2" w14:textId="16EEFBE2" w:rsidR="00530D20" w:rsidRPr="005E2D07" w:rsidRDefault="00660BF6" w:rsidP="002352A0">
            <w:pPr>
              <w:spacing w:before="160"/>
              <w:jc w:val="both"/>
              <w:rPr>
                <w:lang w:eastAsia="en-US"/>
              </w:rPr>
            </w:pPr>
            <w:r w:rsidRPr="005E2D07">
              <w:rPr>
                <w:lang w:eastAsia="en-US"/>
              </w:rPr>
              <w:t>Les estimations des émissions de gaz à effet de serre présentées dans la CDN 2.0 reposent sur les lignes directrices du Groupe d’experts intergouvernemental sur l’évolution du climat (GIEC), conformément aux Directives 2006 pour les inventaires nationaux de gaz à effet de serre.</w:t>
            </w:r>
          </w:p>
        </w:tc>
      </w:tr>
      <w:tr w:rsidR="003B554F" w:rsidRPr="005E2D07" w14:paraId="75146BF9" w14:textId="77777777" w:rsidTr="00DC7132">
        <w:tc>
          <w:tcPr>
            <w:tcW w:w="1545" w:type="dxa"/>
            <w:shd w:val="clear" w:color="auto" w:fill="D9E2F3" w:themeFill="accent5" w:themeFillTint="33"/>
            <w:vAlign w:val="center"/>
          </w:tcPr>
          <w:p w14:paraId="0BB942AE" w14:textId="114DB0C8" w:rsidR="00530D20" w:rsidRPr="005E2D07" w:rsidRDefault="005434B9" w:rsidP="00A23904">
            <w:pPr>
              <w:pStyle w:val="Corpsdetexte"/>
              <w:ind w:left="0"/>
              <w:rPr>
                <w:rFonts w:ascii="Calibri" w:hAnsi="Calibri"/>
                <w:b/>
                <w:sz w:val="22"/>
                <w:szCs w:val="22"/>
                <w:lang w:val="fr-FR"/>
              </w:rPr>
            </w:pPr>
            <w:r w:rsidRPr="005E2D07">
              <w:rPr>
                <w:rFonts w:ascii="Calibri" w:hAnsi="Calibri"/>
                <w:b/>
                <w:bCs/>
                <w:sz w:val="22"/>
                <w:szCs w:val="22"/>
                <w:lang w:val="fr-FR"/>
              </w:rPr>
              <w:lastRenderedPageBreak/>
              <w:t>Objectif national</w:t>
            </w:r>
          </w:p>
        </w:tc>
        <w:tc>
          <w:tcPr>
            <w:tcW w:w="7866" w:type="dxa"/>
          </w:tcPr>
          <w:p w14:paraId="769EDB9F" w14:textId="10532605" w:rsidR="00660BF6" w:rsidRPr="005E2D07" w:rsidRDefault="00014E95" w:rsidP="00660BF6">
            <w:pPr>
              <w:spacing w:before="160"/>
              <w:jc w:val="both"/>
              <w:rPr>
                <w:lang w:eastAsia="en-US"/>
              </w:rPr>
            </w:pPr>
            <w:r w:rsidRPr="005E2D07">
              <w:rPr>
                <w:lang w:eastAsia="en-US"/>
              </w:rPr>
              <w:t>L</w:t>
            </w:r>
            <w:r w:rsidR="006C4211" w:rsidRPr="005E2D07">
              <w:rPr>
                <w:lang w:eastAsia="en-US"/>
              </w:rPr>
              <w:t>a</w:t>
            </w:r>
            <w:r w:rsidR="00660BF6" w:rsidRPr="005E2D07">
              <w:rPr>
                <w:lang w:eastAsia="en-US"/>
              </w:rPr>
              <w:t xml:space="preserve"> mise en œuvre de l’ensemble d</w:t>
            </w:r>
            <w:r w:rsidR="006C4211" w:rsidRPr="005E2D07">
              <w:rPr>
                <w:lang w:eastAsia="en-US"/>
              </w:rPr>
              <w:t>es</w:t>
            </w:r>
            <w:r w:rsidR="00660BF6" w:rsidRPr="005E2D07">
              <w:rPr>
                <w:lang w:eastAsia="en-US"/>
              </w:rPr>
              <w:t xml:space="preserve"> mesures </w:t>
            </w:r>
            <w:r w:rsidR="00EB7168" w:rsidRPr="005E2D07">
              <w:rPr>
                <w:lang w:eastAsia="en-US"/>
              </w:rPr>
              <w:t xml:space="preserve">inscrites dans la CDN </w:t>
            </w:r>
            <w:r w:rsidR="00651E03" w:rsidRPr="005E2D07">
              <w:rPr>
                <w:lang w:eastAsia="en-US"/>
              </w:rPr>
              <w:t>2.0</w:t>
            </w:r>
            <w:r w:rsidR="00EB7168" w:rsidRPr="005E2D07">
              <w:rPr>
                <w:lang w:eastAsia="en-US"/>
              </w:rPr>
              <w:t xml:space="preserve"> </w:t>
            </w:r>
            <w:r w:rsidR="00660BF6" w:rsidRPr="005E2D07">
              <w:rPr>
                <w:lang w:eastAsia="en-US"/>
              </w:rPr>
              <w:t xml:space="preserve">permettrait d’atteindre </w:t>
            </w:r>
            <w:r w:rsidR="00660BF6" w:rsidRPr="005E2D07">
              <w:rPr>
                <w:b/>
                <w:bCs/>
                <w:lang w:eastAsia="en-US"/>
              </w:rPr>
              <w:t>une réduction globale d’environ 40%</w:t>
            </w:r>
            <w:r w:rsidR="00660BF6" w:rsidRPr="005E2D07">
              <w:rPr>
                <w:lang w:eastAsia="en-US"/>
              </w:rPr>
              <w:t xml:space="preserve"> </w:t>
            </w:r>
            <w:r w:rsidR="00660BF6" w:rsidRPr="005E2D07">
              <w:rPr>
                <w:b/>
                <w:bCs/>
                <w:lang w:eastAsia="en-US"/>
              </w:rPr>
              <w:t>des émissions totales à l’horizon 2030</w:t>
            </w:r>
            <w:r w:rsidR="000E6CB8" w:rsidRPr="005E2D07">
              <w:rPr>
                <w:b/>
                <w:bCs/>
                <w:lang w:eastAsia="en-US"/>
              </w:rPr>
              <w:t xml:space="preserve"> </w:t>
            </w:r>
            <w:r w:rsidR="000E6CB8" w:rsidRPr="005E2D07">
              <w:rPr>
                <w:lang w:eastAsia="en-US"/>
              </w:rPr>
              <w:t>par rapport au scénario</w:t>
            </w:r>
            <w:r w:rsidR="00660BF6" w:rsidRPr="005E2D07">
              <w:rPr>
                <w:lang w:eastAsia="en-US"/>
              </w:rPr>
              <w:t xml:space="preserve"> de </w:t>
            </w:r>
            <w:r w:rsidR="000E6CB8" w:rsidRPr="005E2D07">
              <w:rPr>
                <w:lang w:eastAsia="en-US"/>
              </w:rPr>
              <w:t>référence</w:t>
            </w:r>
            <w:r w:rsidR="00660BF6" w:rsidRPr="005E2D07">
              <w:rPr>
                <w:lang w:eastAsia="en-US"/>
              </w:rPr>
              <w:t>.</w:t>
            </w:r>
          </w:p>
          <w:p w14:paraId="5D3FD67D" w14:textId="77777777" w:rsidR="00530D20" w:rsidRPr="005E2D07" w:rsidRDefault="00530D20" w:rsidP="00515F31">
            <w:pPr>
              <w:pStyle w:val="Corpsdetexte"/>
              <w:ind w:left="0"/>
              <w:rPr>
                <w:b/>
                <w:bCs/>
                <w:lang w:val="fr-FR"/>
              </w:rPr>
            </w:pPr>
          </w:p>
        </w:tc>
      </w:tr>
      <w:tr w:rsidR="003B554F" w:rsidRPr="005E2D07" w14:paraId="5EBC3EC3" w14:textId="77777777" w:rsidTr="00DC7132">
        <w:trPr>
          <w:trHeight w:val="2324"/>
        </w:trPr>
        <w:tc>
          <w:tcPr>
            <w:tcW w:w="1545" w:type="dxa"/>
            <w:shd w:val="clear" w:color="auto" w:fill="D9E2F3" w:themeFill="accent5" w:themeFillTint="33"/>
            <w:vAlign w:val="center"/>
          </w:tcPr>
          <w:p w14:paraId="2B7F253F" w14:textId="223861C6" w:rsidR="00530D20" w:rsidRPr="005E2D07" w:rsidRDefault="006971B0" w:rsidP="00A23904">
            <w:pPr>
              <w:pStyle w:val="Corpsdetexte"/>
              <w:ind w:left="0"/>
              <w:rPr>
                <w:rFonts w:ascii="Calibri" w:hAnsi="Calibri"/>
                <w:b/>
                <w:sz w:val="22"/>
                <w:szCs w:val="22"/>
                <w:lang w:val="fr-FR"/>
              </w:rPr>
            </w:pPr>
            <w:r w:rsidRPr="005E2D07">
              <w:rPr>
                <w:rFonts w:ascii="Calibri" w:hAnsi="Calibri"/>
                <w:b/>
                <w:bCs/>
                <w:sz w:val="22"/>
                <w:szCs w:val="22"/>
                <w:lang w:val="fr-FR"/>
              </w:rPr>
              <w:t>Secteurs couverts</w:t>
            </w:r>
          </w:p>
        </w:tc>
        <w:tc>
          <w:tcPr>
            <w:tcW w:w="7866" w:type="dxa"/>
          </w:tcPr>
          <w:p w14:paraId="3349A713" w14:textId="77777777" w:rsidR="00791519" w:rsidRPr="005E2D07" w:rsidRDefault="007D2901" w:rsidP="00B26C30">
            <w:pPr>
              <w:pStyle w:val="Corpsdetexte"/>
              <w:spacing w:before="120"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La</w:t>
            </w:r>
            <w:r w:rsidR="000E6CB8" w:rsidRPr="005E2D07">
              <w:rPr>
                <w:rFonts w:ascii="Calibri" w:eastAsia="Calibri" w:hAnsi="Calibri"/>
                <w:sz w:val="22"/>
                <w:szCs w:val="22"/>
                <w:lang w:val="fr-FR" w:eastAsia="en-US"/>
              </w:rPr>
              <w:t xml:space="preserve"> CDN 2.0 adopte une approche sectorielle et intégrée couvrant les principaux secteurs émetteurs de gaz à effet de serre au niveau national. Les efforts d’atténuation sont ainsi structurés autour de quatre secteurs clés : l’</w:t>
            </w:r>
            <w:r w:rsidR="000E6CB8" w:rsidRPr="005E2D07">
              <w:rPr>
                <w:rFonts w:ascii="Calibri" w:eastAsia="Calibri" w:hAnsi="Calibri"/>
                <w:b/>
                <w:sz w:val="22"/>
                <w:szCs w:val="22"/>
                <w:lang w:val="fr-FR" w:eastAsia="en-US"/>
              </w:rPr>
              <w:t>énergie</w:t>
            </w:r>
            <w:r w:rsidR="000E6CB8" w:rsidRPr="005E2D07">
              <w:rPr>
                <w:rFonts w:ascii="Calibri" w:eastAsia="Calibri" w:hAnsi="Calibri"/>
                <w:sz w:val="22"/>
                <w:szCs w:val="22"/>
                <w:lang w:val="fr-FR" w:eastAsia="en-US"/>
              </w:rPr>
              <w:t>, l’</w:t>
            </w:r>
            <w:r w:rsidR="000E6CB8" w:rsidRPr="005E2D07">
              <w:rPr>
                <w:rFonts w:ascii="Calibri" w:eastAsia="Calibri" w:hAnsi="Calibri"/>
                <w:b/>
                <w:sz w:val="22"/>
                <w:szCs w:val="22"/>
                <w:lang w:val="fr-FR" w:eastAsia="en-US"/>
              </w:rPr>
              <w:t>agriculture</w:t>
            </w:r>
            <w:r w:rsidR="000E6CB8" w:rsidRPr="005E2D07">
              <w:rPr>
                <w:rFonts w:ascii="Calibri" w:eastAsia="Calibri" w:hAnsi="Calibri"/>
                <w:sz w:val="22"/>
                <w:szCs w:val="22"/>
                <w:lang w:val="fr-FR" w:eastAsia="en-US"/>
              </w:rPr>
              <w:t xml:space="preserve">, </w:t>
            </w:r>
            <w:r w:rsidR="000E6CB8" w:rsidRPr="005E2D07">
              <w:rPr>
                <w:rFonts w:ascii="Calibri" w:eastAsia="Calibri" w:hAnsi="Calibri"/>
                <w:b/>
                <w:sz w:val="22"/>
                <w:szCs w:val="22"/>
                <w:lang w:val="fr-FR" w:eastAsia="en-US"/>
              </w:rPr>
              <w:t>changements d’affectation des terres et foresterie</w:t>
            </w:r>
            <w:r w:rsidR="000E6CB8" w:rsidRPr="005E2D07">
              <w:rPr>
                <w:rFonts w:ascii="Calibri" w:eastAsia="Calibri" w:hAnsi="Calibri"/>
                <w:sz w:val="22"/>
                <w:szCs w:val="22"/>
                <w:lang w:val="fr-FR" w:eastAsia="en-US"/>
              </w:rPr>
              <w:t xml:space="preserve">, et le secteur des </w:t>
            </w:r>
            <w:r w:rsidR="000E6CB8" w:rsidRPr="005E2D07">
              <w:rPr>
                <w:rFonts w:ascii="Calibri" w:eastAsia="Calibri" w:hAnsi="Calibri"/>
                <w:b/>
                <w:sz w:val="22"/>
                <w:szCs w:val="22"/>
                <w:lang w:val="fr-FR" w:eastAsia="en-US"/>
              </w:rPr>
              <w:t>déchets</w:t>
            </w:r>
            <w:r w:rsidR="000E6CB8" w:rsidRPr="005E2D07">
              <w:rPr>
                <w:rFonts w:ascii="Calibri" w:eastAsia="Calibri" w:hAnsi="Calibri"/>
                <w:sz w:val="22"/>
                <w:szCs w:val="22"/>
                <w:lang w:val="fr-FR" w:eastAsia="en-US"/>
              </w:rPr>
              <w:t xml:space="preserve">. </w:t>
            </w:r>
          </w:p>
          <w:p w14:paraId="47C4AA0B" w14:textId="6E7FAE2B" w:rsidR="00530D20" w:rsidRPr="005E2D07" w:rsidRDefault="000E6CB8" w:rsidP="00B26C30">
            <w:pPr>
              <w:pStyle w:val="Corpsdetexte"/>
              <w:spacing w:before="120"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Par rapport à la contribution initiale, la CDN révisée élargit le périmètre sectoriel de l’atténuation avec l’intégration du secteur des déchets, reflétant l’importance croissante des émissions associées à la gestion des déchets et le potentiel d’atténuation lié à l’amélioration de leur traitement et de leur valorisation.</w:t>
            </w:r>
          </w:p>
        </w:tc>
      </w:tr>
      <w:tr w:rsidR="003B554F" w:rsidRPr="005E2D07" w14:paraId="0772DC78" w14:textId="77777777" w:rsidTr="00DC7132">
        <w:trPr>
          <w:trHeight w:val="441"/>
        </w:trPr>
        <w:tc>
          <w:tcPr>
            <w:tcW w:w="1545" w:type="dxa"/>
            <w:shd w:val="clear" w:color="auto" w:fill="D9E2F3" w:themeFill="accent5" w:themeFillTint="33"/>
            <w:vAlign w:val="center"/>
          </w:tcPr>
          <w:p w14:paraId="76C0A5B7" w14:textId="4F90F05F" w:rsidR="00530D20" w:rsidRPr="005E2D07" w:rsidRDefault="006971B0" w:rsidP="00A23904">
            <w:pPr>
              <w:pStyle w:val="Corpsdetexte"/>
              <w:ind w:left="0"/>
              <w:rPr>
                <w:rFonts w:ascii="Calibri" w:hAnsi="Calibri"/>
                <w:b/>
                <w:sz w:val="22"/>
                <w:szCs w:val="22"/>
                <w:lang w:val="fr-FR"/>
              </w:rPr>
            </w:pPr>
            <w:r w:rsidRPr="005E2D07">
              <w:rPr>
                <w:rFonts w:ascii="Calibri" w:hAnsi="Calibri"/>
                <w:b/>
                <w:bCs/>
                <w:sz w:val="22"/>
                <w:szCs w:val="22"/>
                <w:lang w:val="fr-FR"/>
              </w:rPr>
              <w:t>Objectifs sectoriels</w:t>
            </w:r>
          </w:p>
        </w:tc>
        <w:tc>
          <w:tcPr>
            <w:tcW w:w="7866" w:type="dxa"/>
          </w:tcPr>
          <w:p w14:paraId="35C16889" w14:textId="26985A2B" w:rsidR="001050B9" w:rsidRPr="005E2D07" w:rsidRDefault="001050B9" w:rsidP="00AC23CB">
            <w:pPr>
              <w:spacing w:before="120" w:after="120"/>
              <w:jc w:val="both"/>
              <w:rPr>
                <w:lang w:eastAsia="en-US"/>
              </w:rPr>
            </w:pPr>
            <w:r w:rsidRPr="005E2D07">
              <w:rPr>
                <w:lang w:eastAsia="en-US"/>
              </w:rPr>
              <w:t>Pour chacun des secteurs couverts, la CDN 2.0 identifie des orientations et des actions prioritaires en matière d’atténuation, en fonction des spécificités nationales et des dynamiques sectorielles d’émissions. Les objectifs de réduction estimés par secteur, tels que retenus dans la contribution, sont résumés dans le tableau ci-après.</w:t>
            </w:r>
          </w:p>
          <w:p w14:paraId="275F01CB" w14:textId="27A7245A" w:rsidR="00622CBB" w:rsidRPr="005E2D07" w:rsidRDefault="00622CBB" w:rsidP="00AC23CB">
            <w:pPr>
              <w:spacing w:before="120" w:after="120"/>
              <w:jc w:val="both"/>
              <w:rPr>
                <w:lang w:eastAsia="en-US"/>
              </w:rPr>
            </w:pPr>
            <w:r w:rsidRPr="005E2D07">
              <w:rPr>
                <w:lang w:eastAsia="en-US"/>
              </w:rPr>
              <w:t>Les efforts d’atténuation sont structurés autour de quatre secteurs clés dont les objectifs de réduction, les contributions estimées et les principaux porteurs sont présentés dans le tableau ci-après.</w:t>
            </w:r>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75"/>
              <w:gridCol w:w="2552"/>
              <w:gridCol w:w="2213"/>
            </w:tblGrid>
            <w:tr w:rsidR="00A15128" w:rsidRPr="005E2D07" w14:paraId="494C813D" w14:textId="39D1F4E6" w:rsidTr="00550385">
              <w:trPr>
                <w:trHeight w:val="417"/>
              </w:trPr>
              <w:tc>
                <w:tcPr>
                  <w:tcW w:w="2875" w:type="dxa"/>
                  <w:shd w:val="clear" w:color="auto" w:fill="1F4E79" w:themeFill="accent1" w:themeFillShade="80"/>
                  <w:vAlign w:val="center"/>
                </w:tcPr>
                <w:p w14:paraId="5B13A2B5" w14:textId="77777777" w:rsidR="000E6CB8" w:rsidRPr="005E2D07" w:rsidRDefault="000E6CB8" w:rsidP="000E6CB8">
                  <w:pPr>
                    <w:jc w:val="center"/>
                    <w:rPr>
                      <w:b/>
                      <w:color w:val="FFFFFF" w:themeColor="background1"/>
                      <w:lang w:eastAsia="en-US"/>
                    </w:rPr>
                  </w:pPr>
                  <w:r w:rsidRPr="005E2D07">
                    <w:rPr>
                      <w:b/>
                      <w:color w:val="FFFFFF" w:themeColor="background1"/>
                      <w:lang w:eastAsia="en-US"/>
                    </w:rPr>
                    <w:t>Secteur</w:t>
                  </w:r>
                </w:p>
              </w:tc>
              <w:tc>
                <w:tcPr>
                  <w:tcW w:w="2552" w:type="dxa"/>
                  <w:shd w:val="clear" w:color="auto" w:fill="1F4E79" w:themeFill="accent1" w:themeFillShade="80"/>
                </w:tcPr>
                <w:p w14:paraId="1B55E55A" w14:textId="5AF20B99" w:rsidR="000E6CB8" w:rsidRPr="005E2D07" w:rsidRDefault="00A81F67" w:rsidP="000E6CB8">
                  <w:pPr>
                    <w:jc w:val="center"/>
                    <w:rPr>
                      <w:b/>
                      <w:color w:val="FFFFFF" w:themeColor="background1"/>
                      <w:lang w:eastAsia="en-US"/>
                    </w:rPr>
                  </w:pPr>
                  <w:r w:rsidRPr="005E2D07">
                    <w:rPr>
                      <w:b/>
                      <w:bCs/>
                      <w:color w:val="FFFFFF" w:themeColor="background1"/>
                      <w:lang w:eastAsia="en-US"/>
                    </w:rPr>
                    <w:t>Objectif d'atténuation (vs BAU 2030)</w:t>
                  </w:r>
                </w:p>
              </w:tc>
              <w:tc>
                <w:tcPr>
                  <w:tcW w:w="2213" w:type="dxa"/>
                  <w:shd w:val="clear" w:color="auto" w:fill="1F4E79" w:themeFill="accent1" w:themeFillShade="80"/>
                </w:tcPr>
                <w:p w14:paraId="18F69B43" w14:textId="43D84E3E" w:rsidR="00A81F67" w:rsidRPr="005E2D07" w:rsidRDefault="00A81F67" w:rsidP="00A81F67">
                  <w:pPr>
                    <w:jc w:val="center"/>
                    <w:rPr>
                      <w:b/>
                      <w:bCs/>
                      <w:color w:val="FFFFFF" w:themeColor="background1"/>
                      <w:lang w:eastAsia="en-US"/>
                    </w:rPr>
                  </w:pPr>
                  <w:r w:rsidRPr="005E2D07">
                    <w:rPr>
                      <w:b/>
                      <w:bCs/>
                      <w:color w:val="FFFFFF" w:themeColor="background1"/>
                      <w:lang w:eastAsia="en-US"/>
                    </w:rPr>
                    <w:t>Réduction estimée (</w:t>
                  </w:r>
                  <w:r w:rsidR="00550385" w:rsidRPr="005E2D07">
                    <w:rPr>
                      <w:b/>
                      <w:bCs/>
                      <w:color w:val="FFFFFF" w:themeColor="background1"/>
                      <w:lang w:eastAsia="en-US"/>
                    </w:rPr>
                    <w:t>M</w:t>
                  </w:r>
                  <w:r w:rsidRPr="005E2D07">
                    <w:rPr>
                      <w:b/>
                      <w:bCs/>
                      <w:color w:val="FFFFFF" w:themeColor="background1"/>
                      <w:lang w:eastAsia="en-US"/>
                    </w:rPr>
                    <w:t>tCO₂e)</w:t>
                  </w:r>
                </w:p>
              </w:tc>
            </w:tr>
            <w:tr w:rsidR="00A15128" w:rsidRPr="005E2D07" w14:paraId="1B6F983F" w14:textId="11964694" w:rsidTr="00550385">
              <w:tc>
                <w:tcPr>
                  <w:tcW w:w="2875" w:type="dxa"/>
                </w:tcPr>
                <w:p w14:paraId="1706EF4F" w14:textId="77777777" w:rsidR="000E6CB8" w:rsidRPr="005E2D07" w:rsidRDefault="000E6CB8" w:rsidP="000E6CB8">
                  <w:pPr>
                    <w:jc w:val="both"/>
                    <w:rPr>
                      <w:b/>
                      <w:bCs/>
                      <w:lang w:eastAsia="en-US"/>
                    </w:rPr>
                  </w:pPr>
                  <w:r w:rsidRPr="005E2D07">
                    <w:rPr>
                      <w:b/>
                      <w:bCs/>
                      <w:lang w:eastAsia="en-US"/>
                    </w:rPr>
                    <w:t>Energie</w:t>
                  </w:r>
                </w:p>
              </w:tc>
              <w:tc>
                <w:tcPr>
                  <w:tcW w:w="2552" w:type="dxa"/>
                  <w:vAlign w:val="center"/>
                </w:tcPr>
                <w:p w14:paraId="00175DA1" w14:textId="067A3EB9" w:rsidR="000E6CB8" w:rsidRPr="005E2D07" w:rsidRDefault="000E6CB8" w:rsidP="000E6CB8">
                  <w:pPr>
                    <w:jc w:val="center"/>
                    <w:rPr>
                      <w:lang w:eastAsia="en-US"/>
                    </w:rPr>
                  </w:pPr>
                  <w:r w:rsidRPr="005E2D07">
                    <w:t>31</w:t>
                  </w:r>
                  <w:r w:rsidR="00A81F67" w:rsidRPr="005E2D07">
                    <w:t xml:space="preserve"> </w:t>
                  </w:r>
                  <w:r w:rsidRPr="005E2D07">
                    <w:t>%</w:t>
                  </w:r>
                </w:p>
              </w:tc>
              <w:tc>
                <w:tcPr>
                  <w:tcW w:w="2213" w:type="dxa"/>
                </w:tcPr>
                <w:p w14:paraId="0F788E44" w14:textId="737841DE" w:rsidR="00A81F67" w:rsidRPr="005E2D07" w:rsidRDefault="00A81F67" w:rsidP="00A81F67">
                  <w:pPr>
                    <w:jc w:val="center"/>
                    <w:rPr>
                      <w:lang w:eastAsia="en-US"/>
                    </w:rPr>
                  </w:pPr>
                  <w:r w:rsidRPr="005E2D07">
                    <w:t>11</w:t>
                  </w:r>
                  <w:r w:rsidR="00550385" w:rsidRPr="005E2D07">
                    <w:t>,</w:t>
                  </w:r>
                  <w:r w:rsidRPr="005E2D07">
                    <w:t>96</w:t>
                  </w:r>
                </w:p>
              </w:tc>
            </w:tr>
            <w:tr w:rsidR="00A15128" w:rsidRPr="005E2D07" w14:paraId="37D4B01D" w14:textId="20E47ED3" w:rsidTr="00550385">
              <w:tc>
                <w:tcPr>
                  <w:tcW w:w="2875" w:type="dxa"/>
                </w:tcPr>
                <w:p w14:paraId="2330698E" w14:textId="77777777" w:rsidR="000E6CB8" w:rsidRPr="005E2D07" w:rsidRDefault="000E6CB8" w:rsidP="000E6CB8">
                  <w:pPr>
                    <w:jc w:val="both"/>
                    <w:rPr>
                      <w:b/>
                      <w:bCs/>
                      <w:lang w:eastAsia="en-US"/>
                    </w:rPr>
                  </w:pPr>
                  <w:r w:rsidRPr="005E2D07">
                    <w:rPr>
                      <w:b/>
                      <w:bCs/>
                      <w:lang w:eastAsia="en-US"/>
                    </w:rPr>
                    <w:t>Agriculture</w:t>
                  </w:r>
                </w:p>
              </w:tc>
              <w:tc>
                <w:tcPr>
                  <w:tcW w:w="2552" w:type="dxa"/>
                  <w:vAlign w:val="center"/>
                </w:tcPr>
                <w:p w14:paraId="134E2456" w14:textId="1FB30577" w:rsidR="000E6CB8" w:rsidRPr="005E2D07" w:rsidRDefault="000E6CB8" w:rsidP="000E6CB8">
                  <w:pPr>
                    <w:jc w:val="center"/>
                    <w:rPr>
                      <w:lang w:eastAsia="en-US"/>
                    </w:rPr>
                  </w:pPr>
                  <w:r w:rsidRPr="005E2D07">
                    <w:t>25</w:t>
                  </w:r>
                  <w:r w:rsidR="00A81F67" w:rsidRPr="005E2D07">
                    <w:t xml:space="preserve"> </w:t>
                  </w:r>
                  <w:r w:rsidRPr="005E2D07">
                    <w:t>%</w:t>
                  </w:r>
                </w:p>
              </w:tc>
              <w:tc>
                <w:tcPr>
                  <w:tcW w:w="2213" w:type="dxa"/>
                </w:tcPr>
                <w:p w14:paraId="3B3533E2" w14:textId="22CCC291" w:rsidR="00A81F67" w:rsidRPr="005E2D07" w:rsidRDefault="00A81F67" w:rsidP="00A81F67">
                  <w:pPr>
                    <w:jc w:val="center"/>
                    <w:rPr>
                      <w:lang w:eastAsia="en-US"/>
                    </w:rPr>
                  </w:pPr>
                  <w:r w:rsidRPr="005E2D07">
                    <w:t>21</w:t>
                  </w:r>
                  <w:r w:rsidR="00550385" w:rsidRPr="005E2D07">
                    <w:t>,</w:t>
                  </w:r>
                  <w:r w:rsidRPr="005E2D07">
                    <w:t>22</w:t>
                  </w:r>
                </w:p>
              </w:tc>
            </w:tr>
            <w:tr w:rsidR="00A15128" w:rsidRPr="005E2D07" w14:paraId="55D2DFDE" w14:textId="4CB8444F" w:rsidTr="00550385">
              <w:tc>
                <w:tcPr>
                  <w:tcW w:w="2875" w:type="dxa"/>
                </w:tcPr>
                <w:p w14:paraId="75751D34" w14:textId="77777777" w:rsidR="000E6CB8" w:rsidRPr="005E2D07" w:rsidRDefault="000E6CB8" w:rsidP="000E6CB8">
                  <w:pPr>
                    <w:jc w:val="both"/>
                    <w:rPr>
                      <w:b/>
                      <w:bCs/>
                      <w:lang w:eastAsia="en-US"/>
                    </w:rPr>
                  </w:pPr>
                  <w:r w:rsidRPr="005E2D07">
                    <w:rPr>
                      <w:b/>
                      <w:bCs/>
                      <w:lang w:eastAsia="en-US"/>
                    </w:rPr>
                    <w:t>Changements d’affectation des terres et foresterie</w:t>
                  </w:r>
                </w:p>
              </w:tc>
              <w:tc>
                <w:tcPr>
                  <w:tcW w:w="2552" w:type="dxa"/>
                  <w:vAlign w:val="center"/>
                </w:tcPr>
                <w:p w14:paraId="28EE3779" w14:textId="01DDEAE4" w:rsidR="000E6CB8" w:rsidRPr="005E2D07" w:rsidRDefault="000E6CB8" w:rsidP="000E6CB8">
                  <w:pPr>
                    <w:jc w:val="center"/>
                    <w:rPr>
                      <w:lang w:eastAsia="en-US"/>
                    </w:rPr>
                  </w:pPr>
                  <w:r w:rsidRPr="005E2D07">
                    <w:t>39</w:t>
                  </w:r>
                  <w:r w:rsidR="00A81F67" w:rsidRPr="005E2D07">
                    <w:t xml:space="preserve"> </w:t>
                  </w:r>
                  <w:r w:rsidRPr="005E2D07">
                    <w:t>%</w:t>
                  </w:r>
                </w:p>
              </w:tc>
              <w:tc>
                <w:tcPr>
                  <w:tcW w:w="2213" w:type="dxa"/>
                </w:tcPr>
                <w:p w14:paraId="660DED9A" w14:textId="124F107A" w:rsidR="00A81F67" w:rsidRPr="005E2D07" w:rsidRDefault="00A81F67" w:rsidP="00A81F67">
                  <w:pPr>
                    <w:jc w:val="center"/>
                    <w:rPr>
                      <w:lang w:eastAsia="en-US"/>
                    </w:rPr>
                  </w:pPr>
                  <w:r w:rsidRPr="005E2D07">
                    <w:t>129</w:t>
                  </w:r>
                  <w:r w:rsidR="00550385" w:rsidRPr="005E2D07">
                    <w:t>,</w:t>
                  </w:r>
                  <w:r w:rsidRPr="005E2D07">
                    <w:t>45 (séquestration nette)</w:t>
                  </w:r>
                </w:p>
              </w:tc>
            </w:tr>
            <w:tr w:rsidR="00A15128" w:rsidRPr="005E2D07" w14:paraId="5D078F89" w14:textId="138048E4" w:rsidTr="00550385">
              <w:tc>
                <w:tcPr>
                  <w:tcW w:w="2875" w:type="dxa"/>
                </w:tcPr>
                <w:p w14:paraId="15E3295C" w14:textId="77777777" w:rsidR="000E6CB8" w:rsidRPr="005E2D07" w:rsidRDefault="000E6CB8" w:rsidP="000E6CB8">
                  <w:pPr>
                    <w:jc w:val="both"/>
                    <w:rPr>
                      <w:b/>
                      <w:bCs/>
                      <w:lang w:eastAsia="en-US"/>
                    </w:rPr>
                  </w:pPr>
                  <w:r w:rsidRPr="005E2D07">
                    <w:rPr>
                      <w:b/>
                      <w:bCs/>
                      <w:lang w:eastAsia="en-US"/>
                    </w:rPr>
                    <w:t>Déchets</w:t>
                  </w:r>
                </w:p>
              </w:tc>
              <w:tc>
                <w:tcPr>
                  <w:tcW w:w="2552" w:type="dxa"/>
                  <w:vAlign w:val="center"/>
                </w:tcPr>
                <w:p w14:paraId="46B65C81" w14:textId="19402F88" w:rsidR="000E6CB8" w:rsidRPr="005E2D07" w:rsidRDefault="000E6CB8" w:rsidP="000E6CB8">
                  <w:pPr>
                    <w:jc w:val="center"/>
                    <w:rPr>
                      <w:lang w:eastAsia="en-US"/>
                    </w:rPr>
                  </w:pPr>
                  <w:r w:rsidRPr="005E2D07">
                    <w:t>31</w:t>
                  </w:r>
                  <w:r w:rsidR="00A81F67" w:rsidRPr="005E2D07">
                    <w:t xml:space="preserve"> </w:t>
                  </w:r>
                  <w:r w:rsidRPr="005E2D07">
                    <w:t>%</w:t>
                  </w:r>
                </w:p>
              </w:tc>
              <w:tc>
                <w:tcPr>
                  <w:tcW w:w="2213" w:type="dxa"/>
                </w:tcPr>
                <w:p w14:paraId="3D60A195" w14:textId="134CFD02" w:rsidR="00A81F67" w:rsidRPr="005E2D07" w:rsidRDefault="00EF2785" w:rsidP="00A81F67">
                  <w:pPr>
                    <w:jc w:val="center"/>
                    <w:rPr>
                      <w:lang w:eastAsia="en-US"/>
                    </w:rPr>
                  </w:pPr>
                  <w:r w:rsidRPr="005E2D07">
                    <w:t>0,</w:t>
                  </w:r>
                  <w:r w:rsidR="00A81F67" w:rsidRPr="005E2D07">
                    <w:t>693</w:t>
                  </w:r>
                </w:p>
              </w:tc>
            </w:tr>
          </w:tbl>
          <w:p w14:paraId="57A24661" w14:textId="4F84EC50" w:rsidR="00860C61" w:rsidRPr="005E2D07" w:rsidRDefault="00860C61" w:rsidP="008B2097">
            <w:pPr>
              <w:tabs>
                <w:tab w:val="left" w:pos="5090"/>
              </w:tabs>
              <w:spacing w:before="120" w:after="120"/>
            </w:pPr>
            <w:r w:rsidRPr="005E2D07">
              <w:rPr>
                <w:noProof/>
              </w:rPr>
              <w:drawing>
                <wp:inline distT="0" distB="0" distL="0" distR="0" wp14:anchorId="01141705" wp14:editId="5217380A">
                  <wp:extent cx="4827799" cy="2295000"/>
                  <wp:effectExtent l="19050" t="19050" r="11430" b="10160"/>
                  <wp:docPr id="44521663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4830755" cy="2296405"/>
                          </a:xfrm>
                          <a:prstGeom prst="rect">
                            <a:avLst/>
                          </a:prstGeom>
                          <a:noFill/>
                          <a:ln w="3175">
                            <a:solidFill>
                              <a:schemeClr val="tx1"/>
                            </a:solidFill>
                          </a:ln>
                        </pic:spPr>
                      </pic:pic>
                    </a:graphicData>
                  </a:graphic>
                </wp:inline>
              </w:drawing>
            </w:r>
          </w:p>
        </w:tc>
      </w:tr>
      <w:tr w:rsidR="003B554F" w:rsidRPr="005E2D07" w14:paraId="539FCAAD" w14:textId="77777777" w:rsidTr="00DC7132">
        <w:tc>
          <w:tcPr>
            <w:tcW w:w="1545" w:type="dxa"/>
            <w:shd w:val="clear" w:color="auto" w:fill="D9E2F3" w:themeFill="accent5" w:themeFillTint="33"/>
            <w:vAlign w:val="center"/>
          </w:tcPr>
          <w:p w14:paraId="632FEC1D" w14:textId="6723212A" w:rsidR="00530D20" w:rsidRPr="005E2D07" w:rsidRDefault="006971B0" w:rsidP="00A23904">
            <w:pPr>
              <w:pStyle w:val="Corpsdetexte"/>
              <w:ind w:left="0"/>
              <w:rPr>
                <w:rFonts w:ascii="Calibri" w:hAnsi="Calibri"/>
                <w:b/>
                <w:sz w:val="22"/>
                <w:szCs w:val="22"/>
                <w:lang w:val="fr-FR"/>
              </w:rPr>
            </w:pPr>
            <w:r w:rsidRPr="005E2D07">
              <w:rPr>
                <w:rFonts w:ascii="Calibri" w:hAnsi="Calibri"/>
                <w:b/>
                <w:bCs/>
                <w:sz w:val="22"/>
                <w:szCs w:val="22"/>
                <w:lang w:val="fr-FR"/>
              </w:rPr>
              <w:t>Méthodologie</w:t>
            </w:r>
          </w:p>
        </w:tc>
        <w:tc>
          <w:tcPr>
            <w:tcW w:w="7866" w:type="dxa"/>
          </w:tcPr>
          <w:p w14:paraId="59A53CBE" w14:textId="77777777" w:rsidR="00FA77EA" w:rsidRPr="005E2D07" w:rsidRDefault="00E80A58" w:rsidP="004F5538">
            <w:pPr>
              <w:pStyle w:val="Corpsdetexte"/>
              <w:spacing w:before="120"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La CDN 2.0 du Mali a été élaborée sur la base d’une démarche combinant inventaire des émissions, modélisation prospective et concertation multi-acteurs. Les estimations et projections reposent sur les lignes directrices 2006 du GIEC et sur </w:t>
            </w:r>
            <w:r w:rsidRPr="005E2D07">
              <w:rPr>
                <w:rFonts w:ascii="Calibri" w:eastAsia="Calibri" w:hAnsi="Calibri"/>
                <w:sz w:val="22"/>
                <w:szCs w:val="22"/>
                <w:lang w:val="fr-FR" w:eastAsia="en-US"/>
              </w:rPr>
              <w:lastRenderedPageBreak/>
              <w:t xml:space="preserve">l’utilisation de l’outil LEAP pour la construction des scénarios. Le scénario de référence distingue une période historique 2015–2019, fondée sur les données du BUR, et une période prospective 2020–2030, intégrant des hypothèses macroéconomiques, démographiques et sectorielles. </w:t>
            </w:r>
          </w:p>
          <w:p w14:paraId="4081EE4D" w14:textId="39B843EB" w:rsidR="00530D20" w:rsidRPr="005E2D07" w:rsidRDefault="00E80A58" w:rsidP="00462CF2">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Le</w:t>
            </w:r>
            <w:r w:rsidR="00462CF2" w:rsidRPr="005E2D07">
              <w:rPr>
                <w:rFonts w:ascii="Calibri" w:eastAsia="Calibri" w:hAnsi="Calibri"/>
                <w:sz w:val="22"/>
                <w:szCs w:val="22"/>
                <w:lang w:val="fr-FR" w:eastAsia="en-US"/>
              </w:rPr>
              <w:t xml:space="preserve"> processus d’élaboration s’est </w:t>
            </w:r>
            <w:r w:rsidRPr="005E2D07">
              <w:rPr>
                <w:rFonts w:ascii="Calibri" w:eastAsia="Calibri" w:hAnsi="Calibri"/>
                <w:sz w:val="22"/>
                <w:szCs w:val="22"/>
                <w:lang w:val="fr-FR" w:eastAsia="en-US"/>
              </w:rPr>
              <w:t xml:space="preserve">également </w:t>
            </w:r>
            <w:r w:rsidR="00462CF2" w:rsidRPr="005E2D07">
              <w:rPr>
                <w:rFonts w:ascii="Calibri" w:eastAsia="Calibri" w:hAnsi="Calibri"/>
                <w:sz w:val="22"/>
                <w:szCs w:val="22"/>
                <w:lang w:val="fr-FR" w:eastAsia="en-US"/>
              </w:rPr>
              <w:t xml:space="preserve">appuyé sur une large concertation nationale </w:t>
            </w:r>
            <w:r w:rsidRPr="005E2D07">
              <w:rPr>
                <w:rFonts w:ascii="Calibri" w:eastAsia="Calibri" w:hAnsi="Calibri"/>
                <w:sz w:val="22"/>
                <w:szCs w:val="22"/>
                <w:lang w:val="fr-FR" w:eastAsia="en-US"/>
              </w:rPr>
              <w:t xml:space="preserve">associant les </w:t>
            </w:r>
            <w:r w:rsidR="004F5538" w:rsidRPr="005E2D07">
              <w:rPr>
                <w:rFonts w:ascii="Calibri" w:eastAsia="Calibri" w:hAnsi="Calibri"/>
                <w:sz w:val="22"/>
                <w:szCs w:val="22"/>
                <w:lang w:val="fr-FR" w:eastAsia="en-US"/>
              </w:rPr>
              <w:t>structures</w:t>
            </w:r>
            <w:r w:rsidR="00462CF2" w:rsidRPr="005E2D07">
              <w:rPr>
                <w:rFonts w:ascii="Calibri" w:eastAsia="Calibri" w:hAnsi="Calibri"/>
                <w:sz w:val="22"/>
                <w:szCs w:val="22"/>
                <w:lang w:val="fr-FR" w:eastAsia="en-US"/>
              </w:rPr>
              <w:t xml:space="preserve"> sectorielles, les collectivités territoriales, le secteur privé</w:t>
            </w:r>
            <w:r w:rsidRPr="005E2D07">
              <w:rPr>
                <w:rFonts w:ascii="Calibri" w:eastAsia="Calibri" w:hAnsi="Calibri"/>
                <w:sz w:val="22"/>
                <w:szCs w:val="22"/>
                <w:lang w:val="fr-FR" w:eastAsia="en-US"/>
              </w:rPr>
              <w:t xml:space="preserve"> et</w:t>
            </w:r>
            <w:r w:rsidR="00462CF2" w:rsidRPr="005E2D07">
              <w:rPr>
                <w:rFonts w:ascii="Calibri" w:eastAsia="Calibri" w:hAnsi="Calibri"/>
                <w:sz w:val="22"/>
                <w:szCs w:val="22"/>
                <w:lang w:val="fr-FR" w:eastAsia="en-US"/>
              </w:rPr>
              <w:t xml:space="preserve"> la société civile.</w:t>
            </w:r>
          </w:p>
        </w:tc>
      </w:tr>
      <w:tr w:rsidR="003B554F" w:rsidRPr="005E2D07" w14:paraId="1E775C86" w14:textId="77777777" w:rsidTr="00DC7132">
        <w:tc>
          <w:tcPr>
            <w:tcW w:w="1545" w:type="dxa"/>
            <w:shd w:val="clear" w:color="auto" w:fill="D9E2F3" w:themeFill="accent5" w:themeFillTint="33"/>
            <w:vAlign w:val="center"/>
          </w:tcPr>
          <w:p w14:paraId="13A09F8D" w14:textId="04328CAD" w:rsidR="00D373E3" w:rsidRPr="005E2D07" w:rsidRDefault="00D373E3" w:rsidP="00A23904">
            <w:pPr>
              <w:pStyle w:val="Corpsdetexte"/>
              <w:ind w:left="0"/>
              <w:rPr>
                <w:rFonts w:ascii="Calibri" w:hAnsi="Calibri"/>
                <w:b/>
                <w:bCs/>
                <w:sz w:val="22"/>
                <w:szCs w:val="22"/>
                <w:lang w:val="fr-FR"/>
              </w:rPr>
            </w:pPr>
            <w:r w:rsidRPr="005E2D07">
              <w:rPr>
                <w:rFonts w:ascii="Calibri" w:hAnsi="Calibri"/>
                <w:b/>
                <w:bCs/>
                <w:sz w:val="22"/>
                <w:szCs w:val="22"/>
                <w:lang w:val="fr-FR"/>
              </w:rPr>
              <w:lastRenderedPageBreak/>
              <w:t xml:space="preserve">Politiques nationales </w:t>
            </w:r>
          </w:p>
        </w:tc>
        <w:tc>
          <w:tcPr>
            <w:tcW w:w="7866" w:type="dxa"/>
          </w:tcPr>
          <w:p w14:paraId="42747ECA" w14:textId="77777777" w:rsidR="001B5092" w:rsidRPr="005E2D07" w:rsidRDefault="001B5092" w:rsidP="001B5092">
            <w:pPr>
              <w:pStyle w:val="Corpsdetexte"/>
              <w:spacing w:before="120" w:after="12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La CDN 2.0 du Mali identifie quatre secteurs prioritaires pour l'atténuation des émissions de gaz à effet de serre : l'énergie, l'agriculture, les forêts et le changement d'affectation des terres, ainsi que les déchets. Pour chacun de ces secteurs, des objectifs chiffrés de réduction des émissions ont été définis par rapport à un scénario de référence à l'horizon 2030. </w:t>
            </w:r>
          </w:p>
          <w:p w14:paraId="0A30DB7C" w14:textId="77777777" w:rsidR="001B5092" w:rsidRPr="005E2D07" w:rsidRDefault="001B5092" w:rsidP="001B5092">
            <w:pPr>
              <w:pStyle w:val="Corpsdetexte"/>
              <w:spacing w:before="120" w:after="120"/>
              <w:jc w:val="both"/>
              <w:rPr>
                <w:rFonts w:ascii="Calibri" w:eastAsia="Calibri" w:hAnsi="Calibri"/>
                <w:sz w:val="22"/>
                <w:szCs w:val="22"/>
                <w:lang w:val="fr-FR" w:eastAsia="en-US"/>
              </w:rPr>
            </w:pPr>
            <w:r w:rsidRPr="005E2D07">
              <w:rPr>
                <w:rFonts w:ascii="Calibri" w:eastAsia="Calibri" w:hAnsi="Calibri"/>
                <w:sz w:val="22"/>
                <w:szCs w:val="22"/>
                <w:lang w:val="fr-FR" w:eastAsia="en-US"/>
              </w:rPr>
              <w:t>La mise en œuvre de ces engagements s'appuie sur un ensemble de politiques et stratégies sectorielles nationales qui encadrent l'action publique en matière de transition énergétique, de gestion durable des ressources naturelles, de modernisation agricole et de gestion des déchets.</w:t>
            </w:r>
          </w:p>
          <w:p w14:paraId="0F60DE32" w14:textId="77777777" w:rsidR="001B5092" w:rsidRPr="005E2D07" w:rsidRDefault="001B5092" w:rsidP="001B5092">
            <w:pPr>
              <w:pStyle w:val="Corpsdetexte"/>
              <w:spacing w:before="120" w:after="12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Dans cette perspective, les projets d'atténuation proposés dans la CDN ont été analysés à la lumière de ces politiques et stratégies afin d'évaluer dans quelle mesure ils contribuent à la réalisation des objectifs sectoriels de réduction des émissions fixés au niveau national. </w:t>
            </w:r>
          </w:p>
          <w:p w14:paraId="4DC1B47B" w14:textId="77777777" w:rsidR="00D373E3" w:rsidRPr="005E2D07" w:rsidRDefault="001B5092" w:rsidP="00C5676D">
            <w:pPr>
              <w:pStyle w:val="Corpsdetexte"/>
              <w:spacing w:before="120" w:after="120"/>
              <w:jc w:val="both"/>
              <w:rPr>
                <w:rFonts w:asciiTheme="minorHAnsi" w:eastAsiaTheme="majorEastAsia" w:hAnsiTheme="minorHAnsi" w:cstheme="minorHAnsi"/>
                <w:b/>
                <w:bCs/>
                <w:color w:val="FFFFFF" w:themeColor="background1"/>
                <w:sz w:val="22"/>
                <w:szCs w:val="22"/>
                <w:lang w:val="fr-FR" w:eastAsia="ja-JP"/>
              </w:rPr>
            </w:pPr>
            <w:r w:rsidRPr="005E2D07">
              <w:rPr>
                <w:rFonts w:ascii="Calibri" w:eastAsia="Calibri" w:hAnsi="Calibri"/>
                <w:sz w:val="22"/>
                <w:szCs w:val="22"/>
                <w:lang w:val="fr-FR" w:eastAsia="en-US"/>
              </w:rPr>
              <w:t>Les résultats de cette analyse montrent que les projets proposés sont globalement cohérents avec les orientations des politiques et stratégies sectorielles et contribuent à l'opérationnalisation des objectifs d'atténuation de la CDN.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3485"/>
              <w:gridCol w:w="1367"/>
              <w:gridCol w:w="2796"/>
            </w:tblGrid>
            <w:tr w:rsidR="00B90B0C" w:rsidRPr="005E2D07" w14:paraId="53A7243A"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1F4E79"/>
                  <w:tcMar>
                    <w:top w:w="60" w:type="dxa"/>
                    <w:left w:w="100" w:type="dxa"/>
                    <w:bottom w:w="60" w:type="dxa"/>
                    <w:right w:w="100" w:type="dxa"/>
                  </w:tcMar>
                </w:tcPr>
                <w:p w14:paraId="0E008145" w14:textId="46A35CE5" w:rsidR="00B90B0C" w:rsidRPr="005E2D07" w:rsidRDefault="00B90B0C" w:rsidP="00F07AFE">
                  <w:pPr>
                    <w:spacing w:after="0"/>
                    <w:rPr>
                      <w:rFonts w:asciiTheme="minorHAnsi" w:hAnsiTheme="minorHAnsi" w:cstheme="minorHAnsi"/>
                    </w:rPr>
                  </w:pPr>
                  <w:r w:rsidRPr="005E2D07">
                    <w:rPr>
                      <w:rFonts w:eastAsia="Arial"/>
                      <w:b/>
                      <w:bCs/>
                      <w:color w:val="FFFFFF"/>
                    </w:rPr>
                    <w:t>Politique /Stratégie Nationale</w:t>
                  </w:r>
                  <w:r w:rsidRPr="005E2D07">
                    <w:rPr>
                      <w:rFonts w:asciiTheme="minorHAnsi" w:hAnsiTheme="minorHAnsi" w:cstheme="minorHAnsi"/>
                    </w:rPr>
                    <w:t>.</w:t>
                  </w:r>
                </w:p>
              </w:tc>
              <w:tc>
                <w:tcPr>
                  <w:tcW w:w="894" w:type="pct"/>
                  <w:tcBorders>
                    <w:top w:val="single" w:sz="1" w:space="0" w:color="999999"/>
                    <w:left w:val="single" w:sz="1" w:space="0" w:color="999999"/>
                    <w:bottom w:val="single" w:sz="1" w:space="0" w:color="999999"/>
                    <w:right w:val="single" w:sz="1" w:space="0" w:color="999999"/>
                  </w:tcBorders>
                  <w:shd w:val="clear" w:color="auto" w:fill="1F4E79"/>
                  <w:tcMar>
                    <w:top w:w="60" w:type="dxa"/>
                    <w:left w:w="100" w:type="dxa"/>
                    <w:bottom w:w="60" w:type="dxa"/>
                    <w:right w:w="100" w:type="dxa"/>
                  </w:tcMar>
                  <w:vAlign w:val="center"/>
                </w:tcPr>
                <w:p w14:paraId="446BE764" w14:textId="77777777" w:rsidR="00B90B0C" w:rsidRPr="005E2D07" w:rsidRDefault="00B90B0C" w:rsidP="00F07AFE">
                  <w:pPr>
                    <w:spacing w:after="0"/>
                    <w:jc w:val="center"/>
                  </w:pPr>
                  <w:r w:rsidRPr="005E2D07">
                    <w:rPr>
                      <w:rFonts w:eastAsia="Arial"/>
                      <w:b/>
                      <w:bCs/>
                      <w:color w:val="FFFFFF"/>
                    </w:rPr>
                    <w:t>Année</w:t>
                  </w:r>
                </w:p>
              </w:tc>
              <w:tc>
                <w:tcPr>
                  <w:tcW w:w="1828" w:type="pct"/>
                  <w:tcBorders>
                    <w:top w:val="single" w:sz="1" w:space="0" w:color="999999"/>
                    <w:left w:val="single" w:sz="1" w:space="0" w:color="999999"/>
                    <w:bottom w:val="single" w:sz="1" w:space="0" w:color="999999"/>
                    <w:right w:val="single" w:sz="1" w:space="0" w:color="999999"/>
                  </w:tcBorders>
                  <w:shd w:val="clear" w:color="auto" w:fill="1F4E79"/>
                  <w:tcMar>
                    <w:top w:w="60" w:type="dxa"/>
                    <w:left w:w="100" w:type="dxa"/>
                    <w:bottom w:w="60" w:type="dxa"/>
                    <w:right w:w="100" w:type="dxa"/>
                  </w:tcMar>
                  <w:vAlign w:val="center"/>
                </w:tcPr>
                <w:p w14:paraId="7A98D16C" w14:textId="77777777" w:rsidR="00B90B0C" w:rsidRPr="005E2D07" w:rsidRDefault="00B90B0C" w:rsidP="00F07AFE">
                  <w:pPr>
                    <w:spacing w:after="0"/>
                    <w:jc w:val="center"/>
                  </w:pPr>
                  <w:r w:rsidRPr="005E2D07">
                    <w:rPr>
                      <w:rFonts w:eastAsia="Arial"/>
                      <w:b/>
                      <w:bCs/>
                      <w:color w:val="FFFFFF"/>
                    </w:rPr>
                    <w:t>Structure porteuse</w:t>
                  </w:r>
                </w:p>
              </w:tc>
            </w:tr>
            <w:tr w:rsidR="00B90B0C" w:rsidRPr="005E2D07" w14:paraId="18367550" w14:textId="77777777" w:rsidTr="00B90B0C">
              <w:tc>
                <w:tcPr>
                  <w:tcW w:w="5000" w:type="pct"/>
                  <w:gridSpan w:val="3"/>
                  <w:tcBorders>
                    <w:top w:val="single" w:sz="1" w:space="0" w:color="999999"/>
                    <w:left w:val="single" w:sz="1" w:space="0" w:color="999999"/>
                    <w:bottom w:val="single" w:sz="1" w:space="0" w:color="999999"/>
                    <w:right w:val="single" w:sz="1" w:space="0" w:color="999999"/>
                  </w:tcBorders>
                  <w:shd w:val="clear" w:color="auto" w:fill="D6E4F0"/>
                  <w:tcMar>
                    <w:top w:w="60" w:type="dxa"/>
                    <w:left w:w="100" w:type="dxa"/>
                    <w:bottom w:w="60" w:type="dxa"/>
                    <w:right w:w="100" w:type="dxa"/>
                  </w:tcMar>
                </w:tcPr>
                <w:p w14:paraId="4E25B8FC" w14:textId="77777777" w:rsidR="00B90B0C" w:rsidRPr="005E2D07" w:rsidRDefault="00B90B0C" w:rsidP="00F07AFE">
                  <w:pPr>
                    <w:spacing w:before="40" w:after="0"/>
                  </w:pPr>
                  <w:r w:rsidRPr="005E2D07">
                    <w:rPr>
                      <w:rFonts w:eastAsia="Arial"/>
                      <w:b/>
                      <w:bCs/>
                      <w:color w:val="1F4E79"/>
                    </w:rPr>
                    <w:t>Secteur de l’Énergie</w:t>
                  </w:r>
                </w:p>
              </w:tc>
            </w:tr>
            <w:tr w:rsidR="00B90B0C" w:rsidRPr="005E2D07" w14:paraId="6D442227"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C3F48C3" w14:textId="77777777" w:rsidR="00B90B0C" w:rsidRPr="005E2D07" w:rsidRDefault="00B90B0C" w:rsidP="00F07AFE">
                  <w:pPr>
                    <w:spacing w:before="30" w:after="0"/>
                  </w:pPr>
                  <w:r w:rsidRPr="005E2D07">
                    <w:rPr>
                      <w:rFonts w:eastAsia="Arial"/>
                    </w:rPr>
                    <w:t>Politique Énergétique Nationale (PEN)</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2D764B7" w14:textId="77777777" w:rsidR="00B90B0C" w:rsidRPr="005E2D07" w:rsidRDefault="00B90B0C" w:rsidP="00F07AFE">
                  <w:pPr>
                    <w:spacing w:before="30" w:after="0"/>
                  </w:pPr>
                  <w:r w:rsidRPr="005E2D07">
                    <w:rPr>
                      <w:rFonts w:eastAsia="Arial"/>
                      <w:b/>
                      <w:bCs/>
                    </w:rPr>
                    <w:t>2006, révisée en 2022</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3C3F8E55" w14:textId="77777777" w:rsidR="00B90B0C" w:rsidRPr="005E2D07" w:rsidRDefault="00B90B0C" w:rsidP="00F07AFE">
                  <w:pPr>
                    <w:spacing w:before="30" w:after="0"/>
                  </w:pPr>
                  <w:r w:rsidRPr="005E2D07">
                    <w:rPr>
                      <w:rFonts w:eastAsia="Arial"/>
                    </w:rPr>
                    <w:t>Ministère de l’Énergie et de l’Eau (MEE)</w:t>
                  </w:r>
                </w:p>
              </w:tc>
            </w:tr>
            <w:tr w:rsidR="00B90B0C" w:rsidRPr="005E2D07" w14:paraId="3DAAA3C8"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69DF12C0" w14:textId="77777777" w:rsidR="00B90B0C" w:rsidRPr="005E2D07" w:rsidRDefault="00B90B0C" w:rsidP="00F07AFE">
                  <w:pPr>
                    <w:spacing w:before="30" w:after="0"/>
                  </w:pPr>
                  <w:r w:rsidRPr="005E2D07">
                    <w:rPr>
                      <w:rFonts w:eastAsia="Arial"/>
                    </w:rPr>
                    <w:t>Stratégie Nationale de Développement des Énergies Renouvelables</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2DDF2ED6" w14:textId="77777777" w:rsidR="00B90B0C" w:rsidRPr="005E2D07" w:rsidRDefault="00B90B0C" w:rsidP="00F07AFE">
                  <w:pPr>
                    <w:spacing w:before="30" w:after="0"/>
                  </w:pPr>
                  <w:r w:rsidRPr="005E2D07">
                    <w:rPr>
                      <w:rFonts w:eastAsia="Arial"/>
                      <w:b/>
                      <w:bCs/>
                    </w:rPr>
                    <w:t>2006</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66148E79" w14:textId="77777777" w:rsidR="00B90B0C" w:rsidRPr="005E2D07" w:rsidRDefault="00B90B0C" w:rsidP="00F07AFE">
                  <w:pPr>
                    <w:spacing w:before="30" w:after="0"/>
                  </w:pPr>
                  <w:r w:rsidRPr="005E2D07">
                    <w:rPr>
                      <w:rFonts w:eastAsia="Arial"/>
                    </w:rPr>
                    <w:t>MEE / AER-Mali (désormais ANERB)</w:t>
                  </w:r>
                </w:p>
              </w:tc>
            </w:tr>
            <w:tr w:rsidR="00B90B0C" w:rsidRPr="005E2D07" w14:paraId="0F8852CF"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5659F1BE" w14:textId="77777777" w:rsidR="00B90B0C" w:rsidRPr="005E2D07" w:rsidRDefault="00B90B0C" w:rsidP="00F07AFE">
                  <w:pPr>
                    <w:spacing w:before="30" w:after="0"/>
                  </w:pPr>
                  <w:r w:rsidRPr="005E2D07">
                    <w:rPr>
                      <w:rFonts w:eastAsia="Arial"/>
                    </w:rPr>
                    <w:t>Stratégie Nationale pour le Développement des Biocarburants</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539BE7CE" w14:textId="77777777" w:rsidR="00B90B0C" w:rsidRPr="005E2D07" w:rsidRDefault="00B90B0C" w:rsidP="00F07AFE">
                  <w:pPr>
                    <w:spacing w:before="30" w:after="0"/>
                  </w:pPr>
                  <w:r w:rsidRPr="005E2D07">
                    <w:rPr>
                      <w:rFonts w:eastAsia="Arial"/>
                      <w:b/>
                      <w:bCs/>
                    </w:rPr>
                    <w:t>2008</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1F18A540" w14:textId="77777777" w:rsidR="00B90B0C" w:rsidRPr="005E2D07" w:rsidRDefault="00B90B0C" w:rsidP="00F07AFE">
                  <w:pPr>
                    <w:spacing w:before="30" w:after="0"/>
                  </w:pPr>
                  <w:r w:rsidRPr="005E2D07">
                    <w:rPr>
                      <w:rFonts w:eastAsia="Arial"/>
                    </w:rPr>
                    <w:t>MEE / ANADEB (désormais ANERB)</w:t>
                  </w:r>
                </w:p>
              </w:tc>
            </w:tr>
            <w:tr w:rsidR="00B90B0C" w:rsidRPr="005E2D07" w14:paraId="5C5AE525"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BDD7868" w14:textId="77777777" w:rsidR="00B90B0C" w:rsidRPr="005E2D07" w:rsidRDefault="00B90B0C" w:rsidP="00F07AFE">
                  <w:pPr>
                    <w:spacing w:before="30" w:after="0"/>
                  </w:pPr>
                  <w:r w:rsidRPr="005E2D07">
                    <w:rPr>
                      <w:rFonts w:eastAsia="Arial"/>
                    </w:rPr>
                    <w:t>Stratégie de Développement de la Maîtrise de l’Énergie</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A612A3C" w14:textId="77777777" w:rsidR="00B90B0C" w:rsidRPr="005E2D07" w:rsidRDefault="00B90B0C" w:rsidP="00F07AFE">
                  <w:pPr>
                    <w:spacing w:before="30" w:after="0"/>
                  </w:pPr>
                  <w:r w:rsidRPr="005E2D07">
                    <w:rPr>
                      <w:rFonts w:eastAsia="Arial"/>
                      <w:b/>
                      <w:bCs/>
                    </w:rPr>
                    <w:t>2010</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C9E34C2" w14:textId="77777777" w:rsidR="00B90B0C" w:rsidRPr="005E2D07" w:rsidRDefault="00B90B0C" w:rsidP="00F07AFE">
                  <w:pPr>
                    <w:spacing w:before="30" w:after="0"/>
                  </w:pPr>
                  <w:r w:rsidRPr="005E2D07">
                    <w:rPr>
                      <w:rFonts w:eastAsia="Arial"/>
                    </w:rPr>
                    <w:t>MEE</w:t>
                  </w:r>
                </w:p>
              </w:tc>
            </w:tr>
            <w:tr w:rsidR="00B90B0C" w:rsidRPr="005E2D07" w14:paraId="10DF289D"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615A139" w14:textId="77777777" w:rsidR="00B90B0C" w:rsidRPr="005E2D07" w:rsidRDefault="00B90B0C" w:rsidP="00F07AFE">
                  <w:pPr>
                    <w:spacing w:before="30" w:after="0"/>
                  </w:pPr>
                  <w:r w:rsidRPr="005E2D07">
                    <w:rPr>
                      <w:rFonts w:eastAsia="Arial"/>
                    </w:rPr>
                    <w:t>Plan d’Action National d’Énergies Renouvelables (PANER)</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6D6C6F3" w14:textId="77777777" w:rsidR="00B90B0C" w:rsidRPr="005E2D07" w:rsidRDefault="00B90B0C" w:rsidP="00F07AFE">
                  <w:pPr>
                    <w:spacing w:before="30" w:after="0"/>
                  </w:pPr>
                  <w:r w:rsidRPr="005E2D07">
                    <w:rPr>
                      <w:rFonts w:eastAsia="Arial"/>
                      <w:b/>
                      <w:bCs/>
                    </w:rPr>
                    <w:t>2015</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189B1772" w14:textId="77777777" w:rsidR="00B90B0C" w:rsidRPr="005E2D07" w:rsidRDefault="00B90B0C" w:rsidP="00F07AFE">
                  <w:pPr>
                    <w:spacing w:before="30" w:after="0"/>
                  </w:pPr>
                  <w:r w:rsidRPr="005E2D07">
                    <w:rPr>
                      <w:rFonts w:eastAsia="Arial"/>
                    </w:rPr>
                    <w:t>MEE / AER-Mali (désormais ANERB)</w:t>
                  </w:r>
                </w:p>
              </w:tc>
            </w:tr>
            <w:tr w:rsidR="00B90B0C" w:rsidRPr="005E2D07" w14:paraId="1E065816"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5C25CB5A" w14:textId="77777777" w:rsidR="00B90B0C" w:rsidRPr="005E2D07" w:rsidRDefault="00B90B0C" w:rsidP="00F07AFE">
                  <w:pPr>
                    <w:spacing w:before="30" w:after="0"/>
                  </w:pPr>
                  <w:r w:rsidRPr="005E2D07">
                    <w:rPr>
                      <w:rFonts w:eastAsia="Arial"/>
                    </w:rPr>
                    <w:t>Plan d’Action National d’Efficacité Énergétique (PANEE)</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30F71E01" w14:textId="77777777" w:rsidR="00B90B0C" w:rsidRPr="005E2D07" w:rsidRDefault="00B90B0C" w:rsidP="00F07AFE">
                  <w:pPr>
                    <w:spacing w:before="30" w:after="0"/>
                  </w:pPr>
                  <w:r w:rsidRPr="005E2D07">
                    <w:rPr>
                      <w:rFonts w:eastAsia="Arial"/>
                      <w:b/>
                      <w:bCs/>
                    </w:rPr>
                    <w:t>2015</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1346CBD5" w14:textId="77777777" w:rsidR="00B90B0C" w:rsidRPr="005E2D07" w:rsidRDefault="00B90B0C" w:rsidP="00F07AFE">
                  <w:pPr>
                    <w:spacing w:before="30" w:after="0"/>
                  </w:pPr>
                  <w:r w:rsidRPr="005E2D07">
                    <w:rPr>
                      <w:rFonts w:eastAsia="Arial"/>
                    </w:rPr>
                    <w:t>MEE</w:t>
                  </w:r>
                </w:p>
              </w:tc>
            </w:tr>
            <w:tr w:rsidR="00B90B0C" w:rsidRPr="005E2D07" w14:paraId="65C94413"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46E1630" w14:textId="77777777" w:rsidR="00B90B0C" w:rsidRPr="005E2D07" w:rsidRDefault="00B90B0C" w:rsidP="00F07AFE">
                  <w:pPr>
                    <w:spacing w:before="30" w:after="0"/>
                  </w:pPr>
                  <w:r w:rsidRPr="005E2D07">
                    <w:rPr>
                      <w:rFonts w:eastAsia="Arial"/>
                    </w:rPr>
                    <w:lastRenderedPageBreak/>
                    <w:t>Programme d’Action National SEforALL</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3E56133E" w14:textId="77777777" w:rsidR="00B90B0C" w:rsidRPr="005E2D07" w:rsidRDefault="00B90B0C" w:rsidP="00F07AFE">
                  <w:pPr>
                    <w:spacing w:before="30" w:after="0"/>
                  </w:pPr>
                  <w:r w:rsidRPr="005E2D07">
                    <w:rPr>
                      <w:rFonts w:eastAsia="Arial"/>
                      <w:b/>
                      <w:bCs/>
                    </w:rPr>
                    <w:t>2015</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072D0945" w14:textId="77777777" w:rsidR="00B90B0C" w:rsidRPr="005E2D07" w:rsidRDefault="00B90B0C" w:rsidP="00F07AFE">
                  <w:pPr>
                    <w:spacing w:before="30" w:after="0"/>
                  </w:pPr>
                  <w:r w:rsidRPr="005E2D07">
                    <w:rPr>
                      <w:rFonts w:eastAsia="Arial"/>
                    </w:rPr>
                    <w:t>MEE</w:t>
                  </w:r>
                </w:p>
              </w:tc>
            </w:tr>
            <w:tr w:rsidR="00B90B0C" w:rsidRPr="005E2D07" w14:paraId="016E74BA"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5458CF4" w14:textId="77777777" w:rsidR="00B90B0C" w:rsidRPr="005E2D07" w:rsidRDefault="00B90B0C" w:rsidP="00F07AFE">
                  <w:pPr>
                    <w:spacing w:before="30" w:after="0"/>
                  </w:pPr>
                  <w:r w:rsidRPr="005E2D07">
                    <w:rPr>
                      <w:rFonts w:eastAsia="Arial"/>
                    </w:rPr>
                    <w:t>Feuille de route nationale « Desert to Power »</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083D56BE" w14:textId="77777777" w:rsidR="00B90B0C" w:rsidRPr="005E2D07" w:rsidRDefault="00B90B0C" w:rsidP="00F07AFE">
                  <w:pPr>
                    <w:spacing w:before="30" w:after="0"/>
                  </w:pPr>
                  <w:r w:rsidRPr="005E2D07">
                    <w:rPr>
                      <w:rFonts w:eastAsia="Arial"/>
                      <w:b/>
                      <w:bCs/>
                    </w:rPr>
                    <w:t>2020</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3435724B" w14:textId="77777777" w:rsidR="00B90B0C" w:rsidRPr="005E2D07" w:rsidRDefault="00B90B0C" w:rsidP="00F07AFE">
                  <w:pPr>
                    <w:spacing w:before="30" w:after="0"/>
                  </w:pPr>
                  <w:r w:rsidRPr="005E2D07">
                    <w:rPr>
                      <w:rFonts w:eastAsia="Arial"/>
                    </w:rPr>
                    <w:t>MEE</w:t>
                  </w:r>
                </w:p>
              </w:tc>
            </w:tr>
            <w:tr w:rsidR="00B90B0C" w:rsidRPr="005E2D07" w14:paraId="34ECE531" w14:textId="77777777" w:rsidTr="00B90B0C">
              <w:tc>
                <w:tcPr>
                  <w:tcW w:w="5000" w:type="pct"/>
                  <w:gridSpan w:val="3"/>
                  <w:tcBorders>
                    <w:top w:val="single" w:sz="1" w:space="0" w:color="999999"/>
                    <w:left w:val="single" w:sz="1" w:space="0" w:color="999999"/>
                    <w:bottom w:val="single" w:sz="1" w:space="0" w:color="999999"/>
                    <w:right w:val="single" w:sz="1" w:space="0" w:color="999999"/>
                  </w:tcBorders>
                  <w:shd w:val="clear" w:color="auto" w:fill="D6E4F0"/>
                  <w:tcMar>
                    <w:top w:w="60" w:type="dxa"/>
                    <w:left w:w="100" w:type="dxa"/>
                    <w:bottom w:w="60" w:type="dxa"/>
                    <w:right w:w="100" w:type="dxa"/>
                  </w:tcMar>
                </w:tcPr>
                <w:p w14:paraId="0580B002" w14:textId="77777777" w:rsidR="00B90B0C" w:rsidRPr="005E2D07" w:rsidRDefault="00B90B0C" w:rsidP="00F07AFE">
                  <w:pPr>
                    <w:spacing w:before="40" w:after="0"/>
                  </w:pPr>
                  <w:r w:rsidRPr="005E2D07">
                    <w:rPr>
                      <w:rFonts w:eastAsia="Arial"/>
                      <w:b/>
                      <w:bCs/>
                      <w:color w:val="1F4E79"/>
                    </w:rPr>
                    <w:t>Secteur de l’Agriculture</w:t>
                  </w:r>
                </w:p>
              </w:tc>
            </w:tr>
            <w:tr w:rsidR="00B90B0C" w:rsidRPr="005E2D07" w14:paraId="19EF381B"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F214B11" w14:textId="77777777" w:rsidR="00B90B0C" w:rsidRPr="005E2D07" w:rsidRDefault="00B90B0C" w:rsidP="00F07AFE">
                  <w:pPr>
                    <w:spacing w:before="30" w:after="0"/>
                  </w:pPr>
                  <w:r w:rsidRPr="005E2D07">
                    <w:rPr>
                      <w:rFonts w:eastAsia="Arial"/>
                    </w:rPr>
                    <w:t>Politique de Développement Agricole (PDA)</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3B49C9EB" w14:textId="77777777" w:rsidR="00B90B0C" w:rsidRPr="005E2D07" w:rsidRDefault="00B90B0C" w:rsidP="00F07AFE">
                  <w:pPr>
                    <w:spacing w:before="30" w:after="0"/>
                  </w:pPr>
                  <w:r w:rsidRPr="005E2D07">
                    <w:rPr>
                      <w:rFonts w:eastAsia="Arial"/>
                      <w:b/>
                      <w:bCs/>
                    </w:rPr>
                    <w:t>2013</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18D40C79" w14:textId="77777777" w:rsidR="00B90B0C" w:rsidRPr="005E2D07" w:rsidRDefault="00B90B0C" w:rsidP="00F07AFE">
                  <w:pPr>
                    <w:spacing w:before="30" w:after="0"/>
                  </w:pPr>
                  <w:r w:rsidRPr="005E2D07">
                    <w:rPr>
                      <w:rFonts w:eastAsia="Arial"/>
                    </w:rPr>
                    <w:t>Ministère de l’Agriculture</w:t>
                  </w:r>
                </w:p>
              </w:tc>
            </w:tr>
            <w:tr w:rsidR="00B90B0C" w:rsidRPr="005E2D07" w14:paraId="24CA3329"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0948157D" w14:textId="77777777" w:rsidR="00B90B0C" w:rsidRPr="005E2D07" w:rsidRDefault="00B90B0C" w:rsidP="00F07AFE">
                  <w:pPr>
                    <w:spacing w:before="30" w:after="0"/>
                  </w:pPr>
                  <w:r w:rsidRPr="005E2D07">
                    <w:rPr>
                      <w:rFonts w:eastAsia="Arial"/>
                    </w:rPr>
                    <w:t>Politique Nationale de Sécurité Alimentaire et Nutritionnelle (PoINSAN)</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2D6D204C" w14:textId="77777777" w:rsidR="00B90B0C" w:rsidRPr="005E2D07" w:rsidRDefault="00B90B0C" w:rsidP="00F07AFE">
                  <w:pPr>
                    <w:spacing w:before="30" w:after="0"/>
                  </w:pPr>
                  <w:r w:rsidRPr="005E2D07">
                    <w:rPr>
                      <w:rFonts w:eastAsia="Arial"/>
                      <w:b/>
                      <w:bCs/>
                    </w:rPr>
                    <w:t>2016</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4E7CCCD0" w14:textId="77777777" w:rsidR="00B90B0C" w:rsidRPr="005E2D07" w:rsidRDefault="00B90B0C" w:rsidP="00F07AFE">
                  <w:pPr>
                    <w:spacing w:before="30" w:after="0"/>
                  </w:pPr>
                  <w:r w:rsidRPr="005E2D07">
                    <w:rPr>
                      <w:rFonts w:eastAsia="Arial"/>
                    </w:rPr>
                    <w:t>Commissariat à la Sécurité Alimentaire (CSA)</w:t>
                  </w:r>
                </w:p>
              </w:tc>
            </w:tr>
            <w:tr w:rsidR="00B90B0C" w:rsidRPr="005E2D07" w14:paraId="2817270F"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C197F70" w14:textId="77777777" w:rsidR="00B90B0C" w:rsidRPr="005E2D07" w:rsidRDefault="00B90B0C" w:rsidP="00F07AFE">
                  <w:pPr>
                    <w:spacing w:before="30" w:after="0"/>
                  </w:pPr>
                  <w:r w:rsidRPr="005E2D07">
                    <w:rPr>
                      <w:rFonts w:eastAsia="Arial"/>
                    </w:rPr>
                    <w:t>Plan d’Investissement pour l’Agriculture Intelligente face au Climat (PIAIC)</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93AD9D4" w14:textId="77777777" w:rsidR="00B90B0C" w:rsidRPr="005E2D07" w:rsidRDefault="00B90B0C" w:rsidP="00F07AFE">
                  <w:pPr>
                    <w:spacing w:before="30" w:after="0"/>
                  </w:pPr>
                  <w:r w:rsidRPr="005E2D07">
                    <w:rPr>
                      <w:rFonts w:eastAsia="Arial"/>
                      <w:b/>
                      <w:bCs/>
                    </w:rPr>
                    <w:t>2014</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61C39AD1" w14:textId="77777777" w:rsidR="00B90B0C" w:rsidRPr="005E2D07" w:rsidRDefault="00B90B0C" w:rsidP="00F07AFE">
                  <w:pPr>
                    <w:spacing w:before="30" w:after="0"/>
                  </w:pPr>
                  <w:r w:rsidRPr="005E2D07">
                    <w:rPr>
                      <w:rFonts w:eastAsia="Arial"/>
                    </w:rPr>
                    <w:t>Ministère de l’Agriculture</w:t>
                  </w:r>
                </w:p>
              </w:tc>
            </w:tr>
            <w:tr w:rsidR="00B90B0C" w:rsidRPr="005E2D07" w14:paraId="5895C978"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1B4229D7" w14:textId="77777777" w:rsidR="00B90B0C" w:rsidRPr="005E2D07" w:rsidRDefault="00B90B0C" w:rsidP="00F07AFE">
                  <w:pPr>
                    <w:spacing w:before="30" w:after="0"/>
                  </w:pPr>
                  <w:r w:rsidRPr="005E2D07">
                    <w:rPr>
                      <w:rFonts w:eastAsia="Arial"/>
                    </w:rPr>
                    <w:t>Programme National d’Investissement dans le Secteur Agricole (PNISA)</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544BEA35" w14:textId="77777777" w:rsidR="00B90B0C" w:rsidRPr="005E2D07" w:rsidRDefault="00B90B0C" w:rsidP="00F07AFE">
                  <w:pPr>
                    <w:spacing w:before="30" w:after="0"/>
                  </w:pPr>
                  <w:r w:rsidRPr="005E2D07">
                    <w:rPr>
                      <w:rFonts w:eastAsia="Arial"/>
                      <w:b/>
                      <w:bCs/>
                    </w:rPr>
                    <w:t>2015–2025</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F64C991" w14:textId="77777777" w:rsidR="00B90B0C" w:rsidRPr="005E2D07" w:rsidRDefault="00B90B0C" w:rsidP="00F07AFE">
                  <w:pPr>
                    <w:spacing w:before="30" w:after="0"/>
                  </w:pPr>
                  <w:r w:rsidRPr="005E2D07">
                    <w:rPr>
                      <w:rFonts w:eastAsia="Arial"/>
                    </w:rPr>
                    <w:t>Ministère de l’Agriculture</w:t>
                  </w:r>
                </w:p>
              </w:tc>
            </w:tr>
            <w:tr w:rsidR="00B90B0C" w:rsidRPr="005E2D07" w14:paraId="23282369" w14:textId="77777777" w:rsidTr="00B90B0C">
              <w:tc>
                <w:tcPr>
                  <w:tcW w:w="5000" w:type="pct"/>
                  <w:gridSpan w:val="3"/>
                  <w:tcBorders>
                    <w:top w:val="single" w:sz="1" w:space="0" w:color="999999"/>
                    <w:left w:val="single" w:sz="1" w:space="0" w:color="999999"/>
                    <w:bottom w:val="single" w:sz="1" w:space="0" w:color="999999"/>
                    <w:right w:val="single" w:sz="1" w:space="0" w:color="999999"/>
                  </w:tcBorders>
                  <w:shd w:val="clear" w:color="auto" w:fill="D6E4F0"/>
                  <w:tcMar>
                    <w:top w:w="60" w:type="dxa"/>
                    <w:left w:w="100" w:type="dxa"/>
                    <w:bottom w:w="60" w:type="dxa"/>
                    <w:right w:w="100" w:type="dxa"/>
                  </w:tcMar>
                </w:tcPr>
                <w:p w14:paraId="055EDBEF" w14:textId="77777777" w:rsidR="00B90B0C" w:rsidRPr="005E2D07" w:rsidRDefault="00B90B0C" w:rsidP="00F07AFE">
                  <w:pPr>
                    <w:spacing w:before="40" w:after="0"/>
                  </w:pPr>
                  <w:r w:rsidRPr="005E2D07">
                    <w:rPr>
                      <w:rFonts w:eastAsia="Arial"/>
                      <w:b/>
                      <w:bCs/>
                      <w:color w:val="1F4E79"/>
                    </w:rPr>
                    <w:t>Secteur des Forêts et changement d’affectation des terres</w:t>
                  </w:r>
                </w:p>
              </w:tc>
            </w:tr>
            <w:tr w:rsidR="0094389D" w:rsidRPr="005E2D07" w14:paraId="4D04EBE5"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34D97D1F" w14:textId="2236BC91" w:rsidR="0094389D" w:rsidRPr="005E2D07" w:rsidRDefault="0094389D" w:rsidP="0094389D">
                  <w:pPr>
                    <w:rPr>
                      <w:rFonts w:asciiTheme="minorHAnsi" w:hAnsiTheme="minorHAnsi" w:cstheme="minorHAnsi"/>
                    </w:rPr>
                  </w:pPr>
                  <w:r w:rsidRPr="005E2D07">
                    <w:rPr>
                      <w:rFonts w:eastAsia="Arial"/>
                    </w:rPr>
                    <w:t>Politique forestière nationale et son Plan d’actions</w:t>
                  </w:r>
                  <w:r w:rsidRPr="005E2D07">
                    <w:rPr>
                      <w:rFonts w:asciiTheme="minorHAnsi" w:hAnsiTheme="minorHAnsi" w:cstheme="minorHAnsi"/>
                    </w:rPr>
                    <w:t xml:space="preserve"> </w:t>
                  </w:r>
                  <w:r w:rsidRPr="005E2D07">
                    <w:rPr>
                      <w:rFonts w:eastAsia="Arial"/>
                    </w:rPr>
                    <w:t>Politique forestière nationale</w:t>
                  </w:r>
                </w:p>
                <w:p w14:paraId="55E346D7" w14:textId="77777777" w:rsidR="0094389D" w:rsidRPr="005E2D07" w:rsidRDefault="0094389D" w:rsidP="0094389D">
                  <w:pPr>
                    <w:spacing w:before="30" w:after="0"/>
                  </w:pP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0B217BD4" w14:textId="77777777" w:rsidR="0094389D" w:rsidRPr="005E2D07" w:rsidRDefault="0094389D" w:rsidP="0094389D">
                  <w:pPr>
                    <w:spacing w:before="30" w:after="0"/>
                  </w:pPr>
                  <w:r w:rsidRPr="005E2D07">
                    <w:rPr>
                      <w:rFonts w:eastAsia="Arial"/>
                      <w:b/>
                      <w:bCs/>
                    </w:rPr>
                    <w:t>2018–2022</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1E981FB4" w14:textId="28ECCFF5" w:rsidR="0094389D" w:rsidRPr="005E2D07" w:rsidRDefault="0094389D" w:rsidP="0094389D">
                  <w:pPr>
                    <w:spacing w:before="30" w:after="0"/>
                  </w:pPr>
                  <w:r w:rsidRPr="005E2D07">
                    <w:rPr>
                      <w:rFonts w:eastAsia="Arial"/>
                    </w:rPr>
                    <w:t>DGEF / MEADD</w:t>
                  </w:r>
                </w:p>
              </w:tc>
            </w:tr>
            <w:tr w:rsidR="00B90B0C" w:rsidRPr="005E2D07" w14:paraId="5951DE75"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50DA902D" w14:textId="1FF2B635" w:rsidR="00B90B0C" w:rsidRPr="005E2D07" w:rsidRDefault="006B7983" w:rsidP="00F07AFE">
                  <w:pPr>
                    <w:spacing w:before="30" w:after="0"/>
                  </w:pPr>
                  <w:r w:rsidRPr="006B7983">
                    <w:rPr>
                      <w:rFonts w:eastAsia="Arial"/>
                    </w:rPr>
                    <w:t>Loi n°10-028 du 12 Juillet 2010, déterminant les principes de gestion des ressources du domaine forestier national</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6BD9DBF9" w14:textId="3D44DEAE" w:rsidR="00B90B0C" w:rsidRPr="005E2D07" w:rsidRDefault="006B7983" w:rsidP="00F07AFE">
                  <w:pPr>
                    <w:spacing w:before="30" w:after="0"/>
                  </w:pPr>
                  <w:r>
                    <w:rPr>
                      <w:rFonts w:eastAsia="Arial"/>
                      <w:b/>
                      <w:bCs/>
                    </w:rPr>
                    <w:t>2010</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1FD8C031" w14:textId="77777777" w:rsidR="00B90B0C" w:rsidRPr="005E2D07" w:rsidRDefault="00B90B0C" w:rsidP="00F07AFE">
                  <w:pPr>
                    <w:spacing w:before="30" w:after="0"/>
                  </w:pPr>
                  <w:r w:rsidRPr="005E2D07">
                    <w:rPr>
                      <w:rFonts w:eastAsia="Arial"/>
                    </w:rPr>
                    <w:t>DGEF / MEADD</w:t>
                  </w:r>
                </w:p>
              </w:tc>
            </w:tr>
            <w:tr w:rsidR="00B90B0C" w:rsidRPr="005E2D07" w14:paraId="4A1C3320"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34D0135C" w14:textId="77777777" w:rsidR="00B90B0C" w:rsidRPr="005E2D07" w:rsidRDefault="00B90B0C" w:rsidP="00F07AFE">
                  <w:pPr>
                    <w:spacing w:before="30" w:after="0"/>
                  </w:pPr>
                  <w:r w:rsidRPr="005E2D07">
                    <w:rPr>
                      <w:rFonts w:eastAsia="Arial"/>
                    </w:rPr>
                    <w:t>Programme national REDD+</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D8376A2" w14:textId="77777777" w:rsidR="00B90B0C" w:rsidRPr="005E2D07" w:rsidRDefault="00B90B0C" w:rsidP="00F07AFE">
                  <w:pPr>
                    <w:spacing w:before="30" w:after="0"/>
                  </w:pPr>
                  <w:r w:rsidRPr="005E2D07">
                    <w:rPr>
                      <w:rFonts w:eastAsia="Arial"/>
                      <w:b/>
                      <w:bCs/>
                    </w:rPr>
                    <w:t>–</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76ADFE6" w14:textId="77777777" w:rsidR="00B90B0C" w:rsidRPr="005E2D07" w:rsidRDefault="00B90B0C" w:rsidP="00F07AFE">
                  <w:pPr>
                    <w:spacing w:before="30" w:after="0"/>
                  </w:pPr>
                  <w:r w:rsidRPr="005E2D07">
                    <w:rPr>
                      <w:rFonts w:eastAsia="Arial"/>
                    </w:rPr>
                    <w:t>MEADD / AEDD</w:t>
                  </w:r>
                </w:p>
              </w:tc>
            </w:tr>
            <w:tr w:rsidR="00B90B0C" w:rsidRPr="005E2D07" w14:paraId="3F945052"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36E231C9" w14:textId="77777777" w:rsidR="00B90B0C" w:rsidRPr="005E2D07" w:rsidRDefault="00B90B0C" w:rsidP="00F07AFE">
                  <w:pPr>
                    <w:spacing w:before="30" w:after="0"/>
                  </w:pPr>
                  <w:r w:rsidRPr="005E2D07">
                    <w:rPr>
                      <w:rFonts w:eastAsia="Arial"/>
                    </w:rPr>
                    <w:t>Cadre Stratégique pour une Économie Verte et Résiliente aux Changements Climatiques (CSEVRCC)</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B9DFC08" w14:textId="1AFEC7E2" w:rsidR="00D213FE" w:rsidRDefault="00D213FE" w:rsidP="00F07AFE">
                  <w:pPr>
                    <w:spacing w:before="30" w:after="0"/>
                    <w:rPr>
                      <w:rFonts w:eastAsia="Arial"/>
                      <w:b/>
                      <w:bCs/>
                    </w:rPr>
                  </w:pPr>
                  <w:r>
                    <w:rPr>
                      <w:rFonts w:eastAsia="Arial"/>
                      <w:b/>
                      <w:bCs/>
                    </w:rPr>
                    <w:t>2011</w:t>
                  </w:r>
                </w:p>
                <w:p w14:paraId="1E9CB9B9" w14:textId="39D00008" w:rsidR="00B90B0C" w:rsidRPr="005E2D07" w:rsidRDefault="00B90B0C" w:rsidP="00F07AFE">
                  <w:pPr>
                    <w:spacing w:before="30" w:after="0"/>
                  </w:pPr>
                  <w:r w:rsidRPr="005E2D07">
                    <w:rPr>
                      <w:rFonts w:eastAsia="Arial"/>
                      <w:b/>
                      <w:bCs/>
                    </w:rPr>
                    <w:t>–</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7D8DAF8B" w14:textId="77777777" w:rsidR="00B90B0C" w:rsidRPr="005E2D07" w:rsidRDefault="00B90B0C" w:rsidP="00F07AFE">
                  <w:pPr>
                    <w:spacing w:before="30" w:after="0"/>
                  </w:pPr>
                  <w:r w:rsidRPr="005E2D07">
                    <w:rPr>
                      <w:rFonts w:eastAsia="Arial"/>
                    </w:rPr>
                    <w:t>MEADD / AEDD</w:t>
                  </w:r>
                </w:p>
              </w:tc>
            </w:tr>
            <w:tr w:rsidR="00252760" w:rsidRPr="005E2D07" w14:paraId="326C5334"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33B6A6C2" w14:textId="62BC2E07" w:rsidR="00252760" w:rsidRPr="005E2D07" w:rsidRDefault="00252760" w:rsidP="00F07AFE">
                  <w:pPr>
                    <w:spacing w:before="30" w:after="0"/>
                    <w:rPr>
                      <w:rFonts w:eastAsia="Arial"/>
                    </w:rPr>
                  </w:pPr>
                  <w:r w:rsidRPr="004405F4">
                    <w:rPr>
                      <w:rFonts w:eastAsia="Arial"/>
                    </w:rPr>
                    <w:t>Politique Nationale des Zones Humides</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012833A7" w14:textId="716BB0FD" w:rsidR="00252760" w:rsidRDefault="00252760" w:rsidP="00F07AFE">
                  <w:pPr>
                    <w:spacing w:before="30" w:after="0"/>
                    <w:rPr>
                      <w:rFonts w:eastAsia="Arial"/>
                      <w:b/>
                      <w:bCs/>
                    </w:rPr>
                  </w:pPr>
                  <w:r>
                    <w:rPr>
                      <w:rFonts w:eastAsia="Arial"/>
                      <w:b/>
                      <w:bCs/>
                    </w:rPr>
                    <w:t>2003</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E52329B" w14:textId="73BB2F58" w:rsidR="00252760" w:rsidRPr="00DE27CD" w:rsidRDefault="00920DC3" w:rsidP="00A5286D">
                  <w:pPr>
                    <w:spacing w:before="30" w:after="0"/>
                    <w:jc w:val="center"/>
                    <w:rPr>
                      <w:rFonts w:eastAsia="Arial"/>
                    </w:rPr>
                  </w:pPr>
                  <w:r w:rsidRPr="004405F4">
                    <w:rPr>
                      <w:rFonts w:eastAsia="Arial"/>
                    </w:rPr>
                    <w:t>DNEF (désormais DGEF)</w:t>
                  </w:r>
                </w:p>
              </w:tc>
            </w:tr>
            <w:tr w:rsidR="00920DC3" w:rsidRPr="005E2D07" w14:paraId="2B769315" w14:textId="77777777" w:rsidTr="00252760">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03F54E2A" w14:textId="433B2590" w:rsidR="00920DC3" w:rsidRPr="004405F4" w:rsidRDefault="00E60211" w:rsidP="00F07AFE">
                  <w:pPr>
                    <w:spacing w:before="30" w:after="0"/>
                    <w:rPr>
                      <w:rFonts w:eastAsia="Arial"/>
                    </w:rPr>
                  </w:pPr>
                  <w:r w:rsidRPr="004405F4">
                    <w:rPr>
                      <w:rFonts w:eastAsia="Arial"/>
                    </w:rPr>
                    <w:t>Stratégie nationale et plan d’actions pour la Diversité biologique au Mali</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4C4442D" w14:textId="12857767" w:rsidR="00920DC3" w:rsidRDefault="00B565BA" w:rsidP="00F07AFE">
                  <w:pPr>
                    <w:spacing w:before="30" w:after="0"/>
                    <w:rPr>
                      <w:rFonts w:eastAsia="Arial"/>
                      <w:b/>
                      <w:bCs/>
                    </w:rPr>
                  </w:pPr>
                  <w:r>
                    <w:rPr>
                      <w:rFonts w:eastAsia="Arial"/>
                    </w:rPr>
                    <w:t>2</w:t>
                  </w:r>
                  <w:r w:rsidRPr="004405F4">
                    <w:rPr>
                      <w:rFonts w:eastAsia="Arial"/>
                    </w:rPr>
                    <w:t>014                 révisée en 2026</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878558C" w14:textId="31513890" w:rsidR="00920DC3" w:rsidRPr="004405F4" w:rsidRDefault="00D04FC8" w:rsidP="00920DC3">
                  <w:pPr>
                    <w:spacing w:before="30" w:after="0"/>
                    <w:jc w:val="center"/>
                    <w:rPr>
                      <w:rFonts w:eastAsia="Arial"/>
                    </w:rPr>
                  </w:pPr>
                  <w:r w:rsidRPr="004405F4">
                    <w:rPr>
                      <w:rFonts w:eastAsia="Arial"/>
                    </w:rPr>
                    <w:t>DNEF (désormais DGEF)</w:t>
                  </w:r>
                </w:p>
              </w:tc>
            </w:tr>
            <w:tr w:rsidR="00D654D5" w:rsidRPr="005E2D07" w14:paraId="0B9CB450"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CDA7E76" w14:textId="52AE7F15" w:rsidR="00D654D5" w:rsidRPr="005E2D07" w:rsidRDefault="00D654D5" w:rsidP="00D654D5">
                  <w:pPr>
                    <w:spacing w:before="30" w:after="0"/>
                    <w:rPr>
                      <w:rFonts w:eastAsia="Arial"/>
                    </w:rPr>
                  </w:pPr>
                  <w:r w:rsidRPr="005E2D07">
                    <w:rPr>
                      <w:rFonts w:asciiTheme="minorHAnsi" w:hAnsiTheme="minorHAnsi" w:cstheme="minorHAnsi"/>
                    </w:rPr>
                    <w:lastRenderedPageBreak/>
                    <w:t>Politique Nationale de Protection de l'Environnement (PNPE).</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5532429A" w14:textId="38DA5F50" w:rsidR="00D654D5" w:rsidRPr="00A5286D" w:rsidRDefault="005302D4" w:rsidP="00A5286D">
                  <w:pPr>
                    <w:pStyle w:val="Paragraphedeliste"/>
                    <w:numPr>
                      <w:ilvl w:val="0"/>
                      <w:numId w:val="75"/>
                    </w:numPr>
                    <w:spacing w:before="30" w:after="0"/>
                    <w:rPr>
                      <w:rFonts w:eastAsia="Arial"/>
                      <w:b/>
                      <w:bCs/>
                    </w:rPr>
                  </w:pPr>
                  <w:r>
                    <w:rPr>
                      <w:rFonts w:eastAsia="Arial"/>
                      <w:b/>
                      <w:bCs/>
                    </w:rPr>
                    <w:t>2019</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0431F550" w14:textId="2AF8F320" w:rsidR="00D654D5" w:rsidRPr="005E2D07" w:rsidRDefault="00D654D5" w:rsidP="00D654D5">
                  <w:pPr>
                    <w:spacing w:before="30" w:after="0"/>
                    <w:rPr>
                      <w:rFonts w:eastAsia="Arial"/>
                    </w:rPr>
                  </w:pPr>
                  <w:r w:rsidRPr="005E2D07">
                    <w:rPr>
                      <w:rFonts w:eastAsia="Arial"/>
                    </w:rPr>
                    <w:t>MEADD</w:t>
                  </w:r>
                  <w:r w:rsidR="005302D4">
                    <w:rPr>
                      <w:rFonts w:eastAsia="Arial"/>
                    </w:rPr>
                    <w:t>/AEDD</w:t>
                  </w:r>
                </w:p>
              </w:tc>
            </w:tr>
            <w:tr w:rsidR="00D654D5" w:rsidRPr="005E2D07" w14:paraId="40ADAB71" w14:textId="77777777" w:rsidTr="00B90B0C">
              <w:tc>
                <w:tcPr>
                  <w:tcW w:w="5000" w:type="pct"/>
                  <w:gridSpan w:val="3"/>
                  <w:tcBorders>
                    <w:top w:val="single" w:sz="1" w:space="0" w:color="999999"/>
                    <w:left w:val="single" w:sz="1" w:space="0" w:color="999999"/>
                    <w:bottom w:val="single" w:sz="1" w:space="0" w:color="999999"/>
                    <w:right w:val="single" w:sz="1" w:space="0" w:color="999999"/>
                  </w:tcBorders>
                  <w:shd w:val="clear" w:color="auto" w:fill="D6E4F0"/>
                  <w:tcMar>
                    <w:top w:w="60" w:type="dxa"/>
                    <w:left w:w="100" w:type="dxa"/>
                    <w:bottom w:w="60" w:type="dxa"/>
                    <w:right w:w="100" w:type="dxa"/>
                  </w:tcMar>
                </w:tcPr>
                <w:p w14:paraId="6E90B647" w14:textId="77777777" w:rsidR="00D654D5" w:rsidRPr="005E2D07" w:rsidRDefault="00D654D5" w:rsidP="00D654D5">
                  <w:pPr>
                    <w:spacing w:before="40" w:after="0"/>
                  </w:pPr>
                  <w:r w:rsidRPr="005E2D07">
                    <w:rPr>
                      <w:rFonts w:eastAsia="Arial"/>
                      <w:b/>
                      <w:bCs/>
                      <w:color w:val="1F4E79"/>
                    </w:rPr>
                    <w:t>Secteur des Déchets</w:t>
                  </w:r>
                </w:p>
              </w:tc>
            </w:tr>
            <w:tr w:rsidR="00D654D5" w:rsidRPr="005E2D07" w14:paraId="3A18AF4B"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081FE014" w14:textId="77777777" w:rsidR="00D654D5" w:rsidRPr="005E2D07" w:rsidRDefault="00D654D5" w:rsidP="00D654D5">
                  <w:pPr>
                    <w:rPr>
                      <w:rFonts w:asciiTheme="minorHAnsi" w:hAnsiTheme="minorHAnsi" w:cstheme="minorHAnsi"/>
                    </w:rPr>
                  </w:pPr>
                  <w:r w:rsidRPr="005E2D07">
                    <w:rPr>
                      <w:rFonts w:asciiTheme="minorHAnsi" w:hAnsiTheme="minorHAnsi" w:cstheme="minorHAnsi"/>
                    </w:rPr>
                    <w:t xml:space="preserve">Politique Nationale de l'Assainissement (PNA) et son Plan d'actions 2026-2030 ; </w:t>
                  </w:r>
                </w:p>
                <w:p w14:paraId="6196EC62" w14:textId="619D0EA7" w:rsidR="00D654D5" w:rsidRPr="005E2D07" w:rsidRDefault="00D654D5" w:rsidP="00D654D5">
                  <w:pPr>
                    <w:spacing w:before="30" w:after="0"/>
                  </w:pP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75F75FBD" w14:textId="77777777" w:rsidR="00D654D5" w:rsidRPr="005E2D07" w:rsidRDefault="00D654D5" w:rsidP="00D654D5">
                  <w:pPr>
                    <w:spacing w:before="30" w:after="0"/>
                  </w:pPr>
                  <w:r w:rsidRPr="005E2D07">
                    <w:rPr>
                      <w:rFonts w:eastAsia="Arial"/>
                      <w:b/>
                      <w:bCs/>
                    </w:rPr>
                    <w:t>2009, révisée en 2026</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2E20C455" w14:textId="77777777" w:rsidR="00D654D5" w:rsidRPr="005E2D07" w:rsidRDefault="00D654D5" w:rsidP="00D654D5">
                  <w:pPr>
                    <w:spacing w:before="30" w:after="0"/>
                  </w:pPr>
                  <w:r w:rsidRPr="005E2D07">
                    <w:rPr>
                      <w:rFonts w:eastAsia="Arial"/>
                    </w:rPr>
                    <w:t>DNACPN / MEADD</w:t>
                  </w:r>
                </w:p>
              </w:tc>
            </w:tr>
            <w:tr w:rsidR="00D654D5" w:rsidRPr="005E2D07" w14:paraId="012DEE05"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6009B5D9" w14:textId="77777777" w:rsidR="00D654D5" w:rsidRPr="005E2D07" w:rsidRDefault="00D654D5" w:rsidP="00D654D5">
                  <w:pPr>
                    <w:spacing w:before="30" w:after="0"/>
                  </w:pPr>
                  <w:r w:rsidRPr="005E2D07">
                    <w:rPr>
                      <w:rFonts w:eastAsia="Arial"/>
                    </w:rPr>
                    <w:t>Stratégie Nationale de Gestion des Déchets Solides</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6F922B5B" w14:textId="77777777" w:rsidR="00D654D5" w:rsidRPr="005E2D07" w:rsidRDefault="00D654D5" w:rsidP="00D654D5">
                  <w:pPr>
                    <w:spacing w:before="30" w:after="0"/>
                  </w:pPr>
                  <w:r w:rsidRPr="005E2D07">
                    <w:rPr>
                      <w:rFonts w:eastAsia="Arial"/>
                      <w:b/>
                      <w:bCs/>
                    </w:rPr>
                    <w:t>2009</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559646FB" w14:textId="77777777" w:rsidR="00D654D5" w:rsidRPr="005E2D07" w:rsidRDefault="00D654D5" w:rsidP="00D654D5">
                  <w:pPr>
                    <w:spacing w:before="30" w:after="0"/>
                  </w:pPr>
                  <w:r w:rsidRPr="005E2D07">
                    <w:rPr>
                      <w:rFonts w:eastAsia="Arial"/>
                    </w:rPr>
                    <w:t>DNACPN / MEADD</w:t>
                  </w:r>
                </w:p>
              </w:tc>
            </w:tr>
            <w:tr w:rsidR="00D654D5" w:rsidRPr="005E2D07" w14:paraId="5ECE7316" w14:textId="77777777" w:rsidTr="00A5286D">
              <w:tc>
                <w:tcPr>
                  <w:tcW w:w="227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5A10D955" w14:textId="77777777" w:rsidR="00D654D5" w:rsidRPr="005E2D07" w:rsidRDefault="00D654D5" w:rsidP="00D654D5">
                  <w:pPr>
                    <w:spacing w:before="30" w:after="0"/>
                  </w:pPr>
                  <w:r w:rsidRPr="005E2D07">
                    <w:rPr>
                      <w:rFonts w:eastAsia="Arial"/>
                    </w:rPr>
                    <w:t>Stratégie Nationale de Gestion des Déchets Liquides</w:t>
                  </w:r>
                </w:p>
              </w:tc>
              <w:tc>
                <w:tcPr>
                  <w:tcW w:w="894"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536E6F77" w14:textId="77777777" w:rsidR="00D654D5" w:rsidRPr="005E2D07" w:rsidRDefault="00D654D5" w:rsidP="00D654D5">
                  <w:pPr>
                    <w:spacing w:before="30" w:after="0"/>
                  </w:pPr>
                  <w:r w:rsidRPr="005E2D07">
                    <w:rPr>
                      <w:rFonts w:eastAsia="Arial"/>
                      <w:b/>
                      <w:bCs/>
                    </w:rPr>
                    <w:t>2009</w:t>
                  </w:r>
                </w:p>
              </w:tc>
              <w:tc>
                <w:tcPr>
                  <w:tcW w:w="1828" w:type="pct"/>
                  <w:tcBorders>
                    <w:top w:val="single" w:sz="1" w:space="0" w:color="999999"/>
                    <w:left w:val="single" w:sz="1" w:space="0" w:color="999999"/>
                    <w:bottom w:val="single" w:sz="1" w:space="0" w:color="999999"/>
                    <w:right w:val="single" w:sz="1" w:space="0" w:color="999999"/>
                  </w:tcBorders>
                  <w:tcMar>
                    <w:top w:w="60" w:type="dxa"/>
                    <w:left w:w="100" w:type="dxa"/>
                    <w:bottom w:w="60" w:type="dxa"/>
                    <w:right w:w="100" w:type="dxa"/>
                  </w:tcMar>
                </w:tcPr>
                <w:p w14:paraId="4EB70883" w14:textId="77777777" w:rsidR="00D654D5" w:rsidRPr="005E2D07" w:rsidRDefault="00D654D5" w:rsidP="00D654D5">
                  <w:pPr>
                    <w:spacing w:before="30" w:after="0"/>
                  </w:pPr>
                  <w:r w:rsidRPr="005E2D07">
                    <w:rPr>
                      <w:rFonts w:eastAsia="Arial"/>
                    </w:rPr>
                    <w:t>DNACPN / MEADD</w:t>
                  </w:r>
                </w:p>
              </w:tc>
            </w:tr>
            <w:tr w:rsidR="00D654D5" w:rsidRPr="005E2D07" w14:paraId="6EE4919F" w14:textId="77777777" w:rsidTr="00A5286D">
              <w:tc>
                <w:tcPr>
                  <w:tcW w:w="227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3122099B" w14:textId="19146D7F" w:rsidR="00D654D5" w:rsidRPr="005E2D07" w:rsidRDefault="00D654D5" w:rsidP="00D654D5">
                  <w:pPr>
                    <w:spacing w:before="30" w:after="0"/>
                  </w:pPr>
                  <w:r w:rsidRPr="005E2D07">
                    <w:rPr>
                      <w:rFonts w:asciiTheme="minorHAnsi" w:hAnsiTheme="minorHAnsi" w:cstheme="minorHAnsi"/>
                    </w:rPr>
                    <w:t>Politique Nationale de Protection de l'Environnement (PNPE).</w:t>
                  </w:r>
                </w:p>
              </w:tc>
              <w:tc>
                <w:tcPr>
                  <w:tcW w:w="894"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01D74765" w14:textId="77777777" w:rsidR="00D654D5" w:rsidRPr="005E2D07" w:rsidRDefault="00D654D5" w:rsidP="00D654D5">
                  <w:pPr>
                    <w:spacing w:before="30" w:after="0"/>
                  </w:pPr>
                  <w:r w:rsidRPr="005E2D07">
                    <w:rPr>
                      <w:rFonts w:eastAsia="Arial"/>
                      <w:b/>
                      <w:bCs/>
                    </w:rPr>
                    <w:t>–</w:t>
                  </w:r>
                </w:p>
              </w:tc>
              <w:tc>
                <w:tcPr>
                  <w:tcW w:w="1828" w:type="pct"/>
                  <w:tcBorders>
                    <w:top w:val="single" w:sz="1" w:space="0" w:color="999999"/>
                    <w:left w:val="single" w:sz="1" w:space="0" w:color="999999"/>
                    <w:bottom w:val="single" w:sz="1" w:space="0" w:color="999999"/>
                    <w:right w:val="single" w:sz="1" w:space="0" w:color="999999"/>
                  </w:tcBorders>
                  <w:shd w:val="clear" w:color="auto" w:fill="F5F5F5"/>
                  <w:tcMar>
                    <w:top w:w="60" w:type="dxa"/>
                    <w:left w:w="100" w:type="dxa"/>
                    <w:bottom w:w="60" w:type="dxa"/>
                    <w:right w:w="100" w:type="dxa"/>
                  </w:tcMar>
                </w:tcPr>
                <w:p w14:paraId="3ADA9721" w14:textId="77777777" w:rsidR="00D654D5" w:rsidRPr="005E2D07" w:rsidRDefault="00D654D5" w:rsidP="00D654D5">
                  <w:pPr>
                    <w:spacing w:before="30" w:after="0"/>
                  </w:pPr>
                  <w:r w:rsidRPr="005E2D07">
                    <w:rPr>
                      <w:rFonts w:eastAsia="Arial"/>
                    </w:rPr>
                    <w:t>MEADD</w:t>
                  </w:r>
                </w:p>
              </w:tc>
            </w:tr>
          </w:tbl>
          <w:p w14:paraId="1415AC15" w14:textId="1238D5D8" w:rsidR="001B5092" w:rsidRPr="005E2D07" w:rsidRDefault="001B5092" w:rsidP="001B5092">
            <w:pPr>
              <w:pStyle w:val="Corpsdetexte"/>
              <w:spacing w:before="120" w:after="120"/>
              <w:ind w:left="0"/>
              <w:jc w:val="both"/>
              <w:rPr>
                <w:rFonts w:ascii="Calibri" w:eastAsia="Calibri" w:hAnsi="Calibri"/>
                <w:sz w:val="22"/>
                <w:szCs w:val="22"/>
                <w:lang w:val="fr-FR" w:eastAsia="en-US"/>
              </w:rPr>
            </w:pPr>
          </w:p>
        </w:tc>
      </w:tr>
      <w:tr w:rsidR="0049315C" w:rsidRPr="005E2D07" w14:paraId="6A128E07" w14:textId="77777777" w:rsidTr="00683B4A">
        <w:trPr>
          <w:trHeight w:val="443"/>
        </w:trPr>
        <w:tc>
          <w:tcPr>
            <w:tcW w:w="9411" w:type="dxa"/>
            <w:gridSpan w:val="2"/>
            <w:shd w:val="clear" w:color="auto" w:fill="1F4E79" w:themeFill="accent1" w:themeFillShade="80"/>
            <w:vAlign w:val="center"/>
          </w:tcPr>
          <w:p w14:paraId="1893683C" w14:textId="70381809" w:rsidR="007746E6" w:rsidRPr="005E2D07" w:rsidRDefault="007746E6" w:rsidP="006406B8">
            <w:pPr>
              <w:jc w:val="center"/>
              <w:rPr>
                <w:b/>
                <w:color w:val="FFFFFF" w:themeColor="background1"/>
                <w:lang w:eastAsia="en-US"/>
              </w:rPr>
            </w:pPr>
            <w:r w:rsidRPr="005E2D07">
              <w:rPr>
                <w:b/>
                <w:color w:val="FFFFFF" w:themeColor="background1"/>
                <w:lang w:eastAsia="en-US"/>
              </w:rPr>
              <w:lastRenderedPageBreak/>
              <w:t>Volet Adaptation</w:t>
            </w:r>
          </w:p>
        </w:tc>
      </w:tr>
      <w:tr w:rsidR="003B554F" w:rsidRPr="005E2D07" w14:paraId="7C4AF37E" w14:textId="77777777" w:rsidTr="007746E6">
        <w:tc>
          <w:tcPr>
            <w:tcW w:w="1545" w:type="dxa"/>
            <w:shd w:val="clear" w:color="auto" w:fill="DEEAF6" w:themeFill="accent1" w:themeFillTint="33"/>
            <w:vAlign w:val="center"/>
          </w:tcPr>
          <w:p w14:paraId="0BD305AC" w14:textId="7BC8929B" w:rsidR="007746E6" w:rsidRPr="005E2D07" w:rsidRDefault="007746E6" w:rsidP="007746E6">
            <w:pPr>
              <w:pStyle w:val="Corpsdetexte"/>
              <w:ind w:left="0"/>
              <w:rPr>
                <w:rFonts w:ascii="Calibri" w:hAnsi="Calibri"/>
                <w:b/>
                <w:bCs/>
                <w:sz w:val="22"/>
                <w:szCs w:val="22"/>
                <w:lang w:val="fr-FR"/>
              </w:rPr>
            </w:pPr>
            <w:r w:rsidRPr="005E2D07">
              <w:rPr>
                <w:rFonts w:ascii="Calibri" w:hAnsi="Calibri"/>
                <w:b/>
                <w:bCs/>
                <w:sz w:val="22"/>
                <w:szCs w:val="22"/>
                <w:lang w:val="fr-FR"/>
              </w:rPr>
              <w:t>Risques et vulnérabilités climatiques mentionnées</w:t>
            </w:r>
          </w:p>
        </w:tc>
        <w:tc>
          <w:tcPr>
            <w:tcW w:w="7866" w:type="dxa"/>
          </w:tcPr>
          <w:p w14:paraId="58AD3C7E" w14:textId="77777777" w:rsidR="007746E6" w:rsidRPr="005E2D07" w:rsidRDefault="007746E6" w:rsidP="007746E6">
            <w:pPr>
              <w:jc w:val="both"/>
              <w:rPr>
                <w:lang w:eastAsia="en-US"/>
              </w:rPr>
            </w:pPr>
            <w:r w:rsidRPr="005E2D07">
              <w:rPr>
                <w:lang w:eastAsia="en-US"/>
              </w:rPr>
              <w:t>La CDN 2.0 du Mali met en évidence plusieurs risques climatiques liés aux caractéristiques du climat sahélien. Parmi les principaux risques mentionnés figurent ceux liés à la forte variabilité inter et intra-annuelle des paramètres climatiques ainsi que l’intensification observée des sécheresses depuis les années 1970. Le document fait également référence, à travers certains projets d’adaptation, à d’autres risques climatiques tels que ceux liés aux inondations, à l’ensablement et à l’érosion hydrique et éolienne, qui affectent les terres agricoles, les infrastructures et les ressources en eau.</w:t>
            </w:r>
          </w:p>
          <w:p w14:paraId="08F6951A" w14:textId="77777777" w:rsidR="007746E6" w:rsidRPr="005E2D07" w:rsidRDefault="007746E6" w:rsidP="007746E6">
            <w:pPr>
              <w:spacing w:before="160" w:after="120"/>
              <w:jc w:val="both"/>
              <w:rPr>
                <w:lang w:eastAsia="en-US"/>
              </w:rPr>
            </w:pPr>
            <w:r w:rsidRPr="005E2D07">
              <w:rPr>
                <w:lang w:eastAsia="en-US"/>
              </w:rPr>
              <w:t>Par ailleurs, la CDN 2.0 met en lumière plusieurs facteurs de vulnérabilité qui amplifient les effets du changement climatique sur les populations, les écosystèmes et les systèmes de production. Il s’agit notamment de la fragilité des écosystèmes et de la sensibilité des systèmes de production dépendants des conditions climatiques. À ces facteurs s’ajoutent plusieurs contraintes structurelles, telles que la pression démographique et la forte dépendance des moyens de subsistance aux ressources naturelles. Enfin, les capacités techniques et financières limitées constituent également un facteur important de vulnérabilité face aux effets des risques climatiques.</w:t>
            </w:r>
          </w:p>
          <w:p w14:paraId="398D498A" w14:textId="76C2CC6D" w:rsidR="007746E6" w:rsidRPr="005E2D07" w:rsidRDefault="007746E6" w:rsidP="007746E6">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Il convient de mentionner que les études d’évaluation des vulnérabilités et risques liés au changement climatique ont été menées en se basant sur les approches préconisées dans le cadre du 4ème rapport du GIEC, et ce selon les scénarios RCP. L’adoption des approches du 6ème rapport du GIEC et de la dernière génération des scénarios pourrait ressortir d’autres intensités et/ou d’autres risques.</w:t>
            </w:r>
          </w:p>
        </w:tc>
      </w:tr>
      <w:tr w:rsidR="003B554F" w:rsidRPr="005E2D07" w14:paraId="210F64A5" w14:textId="77777777" w:rsidTr="00174C80">
        <w:tc>
          <w:tcPr>
            <w:tcW w:w="1545" w:type="dxa"/>
            <w:shd w:val="clear" w:color="auto" w:fill="DEEAF6" w:themeFill="accent1" w:themeFillTint="33"/>
            <w:vAlign w:val="center"/>
          </w:tcPr>
          <w:p w14:paraId="17C9C71F" w14:textId="10FFEE3E" w:rsidR="006971B0" w:rsidRPr="005E2D07" w:rsidRDefault="007746E6" w:rsidP="00A23904">
            <w:pPr>
              <w:pStyle w:val="Corpsdetexte"/>
              <w:ind w:left="0"/>
              <w:rPr>
                <w:rFonts w:ascii="Calibri" w:hAnsi="Calibri"/>
                <w:b/>
                <w:bCs/>
                <w:sz w:val="22"/>
                <w:szCs w:val="22"/>
                <w:lang w:val="fr-FR"/>
              </w:rPr>
            </w:pPr>
            <w:r w:rsidRPr="005E2D07">
              <w:rPr>
                <w:rFonts w:ascii="Calibri" w:hAnsi="Calibri"/>
                <w:b/>
                <w:bCs/>
                <w:sz w:val="22"/>
                <w:szCs w:val="22"/>
                <w:lang w:val="fr-FR"/>
              </w:rPr>
              <w:t>Objectif national</w:t>
            </w:r>
          </w:p>
        </w:tc>
        <w:tc>
          <w:tcPr>
            <w:tcW w:w="7866" w:type="dxa"/>
          </w:tcPr>
          <w:p w14:paraId="32E89E58" w14:textId="15124268" w:rsidR="006971B0" w:rsidRPr="005E2D07" w:rsidRDefault="007746E6" w:rsidP="00A76282">
            <w:pPr>
              <w:pStyle w:val="Corpsdetexte"/>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Renforcer la résilience des systèmes socio-écologiques et des moyens de subsistance, tout en soutenant un développement durable face aux effets du changement climatique.</w:t>
            </w:r>
          </w:p>
        </w:tc>
      </w:tr>
      <w:tr w:rsidR="003B554F" w:rsidRPr="005E2D07" w14:paraId="5BA0D397" w14:textId="77777777" w:rsidTr="00174C80">
        <w:tc>
          <w:tcPr>
            <w:tcW w:w="1545" w:type="dxa"/>
            <w:shd w:val="clear" w:color="auto" w:fill="DEEAF6" w:themeFill="accent1" w:themeFillTint="33"/>
            <w:vAlign w:val="center"/>
          </w:tcPr>
          <w:p w14:paraId="23A92CD6" w14:textId="6B292DCF" w:rsidR="00DC7132" w:rsidRPr="005E2D07" w:rsidRDefault="007746E6" w:rsidP="00A23904">
            <w:pPr>
              <w:pStyle w:val="Corpsdetexte"/>
              <w:ind w:left="0"/>
              <w:rPr>
                <w:rFonts w:ascii="Calibri" w:hAnsi="Calibri"/>
                <w:b/>
                <w:bCs/>
                <w:sz w:val="22"/>
                <w:szCs w:val="22"/>
                <w:lang w:val="fr-FR"/>
              </w:rPr>
            </w:pPr>
            <w:r w:rsidRPr="005E2D07">
              <w:rPr>
                <w:rFonts w:ascii="Calibri" w:hAnsi="Calibri"/>
                <w:b/>
                <w:bCs/>
                <w:sz w:val="22"/>
                <w:szCs w:val="22"/>
                <w:lang w:val="fr-FR"/>
              </w:rPr>
              <w:t>Secteurs couverts</w:t>
            </w:r>
          </w:p>
        </w:tc>
        <w:tc>
          <w:tcPr>
            <w:tcW w:w="7866" w:type="dxa"/>
          </w:tcPr>
          <w:p w14:paraId="2C29D36D" w14:textId="1F262A03" w:rsidR="001C6E05" w:rsidRPr="005E2D07" w:rsidRDefault="007746E6" w:rsidP="00220099">
            <w:pPr>
              <w:pStyle w:val="Corpsdetexte"/>
              <w:spacing w:before="120"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La CDN 2.0 adopte une approche sectorielle et intégrée en matière d’adaptation, </w:t>
            </w:r>
            <w:r w:rsidRPr="005E2D07">
              <w:rPr>
                <w:rFonts w:ascii="Calibri" w:eastAsia="Calibri" w:hAnsi="Calibri"/>
                <w:sz w:val="22"/>
                <w:szCs w:val="22"/>
                <w:lang w:val="fr-FR" w:eastAsia="en-US"/>
              </w:rPr>
              <w:lastRenderedPageBreak/>
              <w:t>couvrant plusieurs axes prioritaires. Les efforts d’adaptation sont ainsi structurés autour de différents secteurs et domaines, notamment : l’</w:t>
            </w:r>
            <w:r w:rsidRPr="005E2D07">
              <w:rPr>
                <w:rFonts w:ascii="Calibri" w:eastAsia="Calibri" w:hAnsi="Calibri"/>
                <w:b/>
                <w:sz w:val="22"/>
                <w:szCs w:val="22"/>
                <w:lang w:val="fr-FR" w:eastAsia="en-US"/>
              </w:rPr>
              <w:t>agriculture</w:t>
            </w:r>
            <w:r w:rsidRPr="005E2D07">
              <w:rPr>
                <w:rFonts w:ascii="Calibri" w:eastAsia="Calibri" w:hAnsi="Calibri"/>
                <w:sz w:val="22"/>
                <w:szCs w:val="22"/>
                <w:lang w:val="fr-FR" w:eastAsia="en-US"/>
              </w:rPr>
              <w:t>, l’</w:t>
            </w:r>
            <w:r w:rsidRPr="005E2D07">
              <w:rPr>
                <w:rFonts w:ascii="Calibri" w:eastAsia="Calibri" w:hAnsi="Calibri"/>
                <w:b/>
                <w:sz w:val="22"/>
                <w:szCs w:val="22"/>
                <w:lang w:val="fr-FR" w:eastAsia="en-US"/>
              </w:rPr>
              <w:t>énergie</w:t>
            </w:r>
            <w:r w:rsidRPr="005E2D07">
              <w:rPr>
                <w:rFonts w:ascii="Calibri" w:eastAsia="Calibri" w:hAnsi="Calibri"/>
                <w:sz w:val="22"/>
                <w:szCs w:val="22"/>
                <w:lang w:val="fr-FR" w:eastAsia="en-US"/>
              </w:rPr>
              <w:t xml:space="preserve">, la </w:t>
            </w:r>
            <w:r w:rsidRPr="005E2D07">
              <w:rPr>
                <w:rFonts w:ascii="Calibri" w:eastAsia="Calibri" w:hAnsi="Calibri"/>
                <w:b/>
                <w:sz w:val="22"/>
                <w:szCs w:val="22"/>
                <w:lang w:val="fr-FR" w:eastAsia="en-US"/>
              </w:rPr>
              <w:t>météo</w:t>
            </w:r>
            <w:r w:rsidRPr="005E2D07">
              <w:rPr>
                <w:rFonts w:ascii="Calibri" w:eastAsia="Calibri" w:hAnsi="Calibri"/>
                <w:sz w:val="22"/>
                <w:szCs w:val="22"/>
                <w:lang w:val="fr-FR" w:eastAsia="en-US"/>
              </w:rPr>
              <w:t xml:space="preserve">, la </w:t>
            </w:r>
            <w:r w:rsidRPr="005E2D07">
              <w:rPr>
                <w:rFonts w:ascii="Calibri" w:eastAsia="Calibri" w:hAnsi="Calibri"/>
                <w:b/>
                <w:sz w:val="22"/>
                <w:szCs w:val="22"/>
                <w:lang w:val="fr-FR" w:eastAsia="en-US"/>
              </w:rPr>
              <w:t>société civile</w:t>
            </w:r>
            <w:r w:rsidRPr="005E2D07">
              <w:rPr>
                <w:rFonts w:ascii="Calibri" w:eastAsia="Calibri" w:hAnsi="Calibri"/>
                <w:sz w:val="22"/>
                <w:szCs w:val="22"/>
                <w:lang w:val="fr-FR" w:eastAsia="en-US"/>
              </w:rPr>
              <w:t xml:space="preserve"> et </w:t>
            </w:r>
            <w:r w:rsidRPr="005E2D07">
              <w:rPr>
                <w:rFonts w:ascii="Calibri" w:eastAsia="Calibri" w:hAnsi="Calibri"/>
                <w:b/>
                <w:sz w:val="22"/>
                <w:szCs w:val="22"/>
                <w:lang w:val="fr-FR" w:eastAsia="en-US"/>
              </w:rPr>
              <w:t>collectivités territoriales</w:t>
            </w:r>
            <w:r w:rsidRPr="005E2D07">
              <w:rPr>
                <w:rFonts w:ascii="Calibri" w:eastAsia="Calibri" w:hAnsi="Calibri"/>
                <w:sz w:val="22"/>
                <w:szCs w:val="22"/>
                <w:lang w:val="fr-FR" w:eastAsia="en-US"/>
              </w:rPr>
              <w:t xml:space="preserve">, les </w:t>
            </w:r>
            <w:r w:rsidRPr="005E2D07">
              <w:rPr>
                <w:rFonts w:ascii="Calibri" w:eastAsia="Calibri" w:hAnsi="Calibri"/>
                <w:b/>
                <w:sz w:val="22"/>
                <w:szCs w:val="22"/>
                <w:lang w:val="fr-FR" w:eastAsia="en-US"/>
              </w:rPr>
              <w:t>déchets</w:t>
            </w:r>
            <w:r w:rsidRPr="005E2D07">
              <w:rPr>
                <w:rFonts w:ascii="Calibri" w:eastAsia="Calibri" w:hAnsi="Calibri"/>
                <w:sz w:val="22"/>
                <w:szCs w:val="22"/>
                <w:lang w:val="fr-FR" w:eastAsia="en-US"/>
              </w:rPr>
              <w:t xml:space="preserve">, ainsi que le </w:t>
            </w:r>
            <w:r w:rsidRPr="005E2D07">
              <w:rPr>
                <w:rFonts w:ascii="Calibri" w:eastAsia="Calibri" w:hAnsi="Calibri"/>
                <w:b/>
                <w:sz w:val="22"/>
                <w:szCs w:val="22"/>
                <w:lang w:val="fr-FR" w:eastAsia="en-US"/>
              </w:rPr>
              <w:t>renforcement des capacités</w:t>
            </w:r>
            <w:r w:rsidRPr="005E2D07">
              <w:rPr>
                <w:rFonts w:ascii="Calibri" w:eastAsia="Calibri" w:hAnsi="Calibri"/>
                <w:sz w:val="22"/>
                <w:szCs w:val="22"/>
                <w:lang w:val="fr-FR" w:eastAsia="en-US"/>
              </w:rPr>
              <w:t>.</w:t>
            </w:r>
          </w:p>
        </w:tc>
      </w:tr>
      <w:tr w:rsidR="003B554F" w:rsidRPr="005E2D07" w14:paraId="03FAA985" w14:textId="77777777" w:rsidTr="00174C80">
        <w:tc>
          <w:tcPr>
            <w:tcW w:w="1545" w:type="dxa"/>
            <w:shd w:val="clear" w:color="auto" w:fill="DEEAF6" w:themeFill="accent1" w:themeFillTint="33"/>
            <w:vAlign w:val="center"/>
          </w:tcPr>
          <w:p w14:paraId="3FAECC3F" w14:textId="5D97110A" w:rsidR="00DC7132" w:rsidRPr="005E2D07" w:rsidRDefault="007746E6" w:rsidP="00A23904">
            <w:pPr>
              <w:pStyle w:val="Corpsdetexte"/>
              <w:ind w:left="0"/>
              <w:rPr>
                <w:rFonts w:ascii="Calibri" w:hAnsi="Calibri"/>
                <w:b/>
                <w:bCs/>
                <w:sz w:val="22"/>
                <w:szCs w:val="22"/>
                <w:lang w:val="fr-FR"/>
              </w:rPr>
            </w:pPr>
            <w:r w:rsidRPr="005E2D07">
              <w:rPr>
                <w:rFonts w:ascii="Calibri" w:hAnsi="Calibri"/>
                <w:b/>
                <w:bCs/>
                <w:sz w:val="22"/>
                <w:szCs w:val="22"/>
                <w:lang w:val="fr-FR"/>
              </w:rPr>
              <w:lastRenderedPageBreak/>
              <w:t>Objectifs sectoriels</w:t>
            </w:r>
          </w:p>
        </w:tc>
        <w:tc>
          <w:tcPr>
            <w:tcW w:w="7866" w:type="dxa"/>
          </w:tcPr>
          <w:p w14:paraId="468315CA" w14:textId="77777777" w:rsidR="007746E6" w:rsidRPr="005E2D07" w:rsidRDefault="007746E6" w:rsidP="007746E6">
            <w:pPr>
              <w:jc w:val="both"/>
            </w:pPr>
            <w:r w:rsidRPr="005E2D07">
              <w:t>La CDN 2.0 ne définit pas explicitement d’objectifs d’adaptation par secteur/domaine. Toutefois, l’analyse des projets d’adaptation proposés permet d’identifier des objectifs implicites propres à chacun.</w:t>
            </w:r>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69"/>
              <w:gridCol w:w="5071"/>
            </w:tblGrid>
            <w:tr w:rsidR="00A15128" w:rsidRPr="005E2D07" w14:paraId="2AFEF893" w14:textId="77777777" w:rsidTr="00683B4A">
              <w:trPr>
                <w:trHeight w:val="448"/>
              </w:trPr>
              <w:tc>
                <w:tcPr>
                  <w:tcW w:w="283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2DE7AFD0" w14:textId="77777777" w:rsidR="007746E6" w:rsidRPr="005E2D07" w:rsidRDefault="007746E6" w:rsidP="00683B4A">
                  <w:pPr>
                    <w:jc w:val="center"/>
                    <w:rPr>
                      <w:b/>
                      <w:bCs/>
                      <w:color w:val="FFFFFF" w:themeColor="background1"/>
                    </w:rPr>
                  </w:pPr>
                  <w:r w:rsidRPr="005E2D07">
                    <w:rPr>
                      <w:b/>
                      <w:bCs/>
                      <w:color w:val="FFFFFF" w:themeColor="background1"/>
                    </w:rPr>
                    <w:t>Secteurs/domaines</w:t>
                  </w:r>
                </w:p>
              </w:tc>
              <w:tc>
                <w:tcPr>
                  <w:tcW w:w="656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2C5098B4" w14:textId="77777777" w:rsidR="007746E6" w:rsidRPr="005E2D07" w:rsidRDefault="007746E6" w:rsidP="00683B4A">
                  <w:pPr>
                    <w:jc w:val="center"/>
                    <w:rPr>
                      <w:b/>
                      <w:bCs/>
                      <w:color w:val="FFFFFF" w:themeColor="background1"/>
                    </w:rPr>
                  </w:pPr>
                  <w:r w:rsidRPr="005E2D07">
                    <w:rPr>
                      <w:b/>
                      <w:bCs/>
                      <w:color w:val="FFFFFF" w:themeColor="background1"/>
                    </w:rPr>
                    <w:t>Objectifs d’adaptation</w:t>
                  </w:r>
                </w:p>
              </w:tc>
            </w:tr>
            <w:tr w:rsidR="00A15128" w:rsidRPr="005E2D07" w14:paraId="3E558944" w14:textId="77777777">
              <w:tc>
                <w:tcPr>
                  <w:tcW w:w="2830" w:type="dxa"/>
                  <w:tcBorders>
                    <w:top w:val="single" w:sz="4" w:space="0" w:color="FFFFFF" w:themeColor="background1"/>
                  </w:tcBorders>
                </w:tcPr>
                <w:p w14:paraId="1292E850" w14:textId="77777777" w:rsidR="007746E6" w:rsidRPr="005E2D07" w:rsidRDefault="007746E6" w:rsidP="007746E6">
                  <w:pPr>
                    <w:rPr>
                      <w:b/>
                      <w:bCs/>
                    </w:rPr>
                  </w:pPr>
                  <w:r w:rsidRPr="005E2D07">
                    <w:rPr>
                      <w:b/>
                      <w:bCs/>
                    </w:rPr>
                    <w:t>Agriculture</w:t>
                  </w:r>
                </w:p>
              </w:tc>
              <w:tc>
                <w:tcPr>
                  <w:tcW w:w="6564" w:type="dxa"/>
                  <w:tcBorders>
                    <w:top w:val="single" w:sz="4" w:space="0" w:color="FFFFFF" w:themeColor="background1"/>
                  </w:tcBorders>
                </w:tcPr>
                <w:p w14:paraId="28E6EE6D" w14:textId="77777777" w:rsidR="007746E6" w:rsidRPr="005E2D07" w:rsidRDefault="007746E6" w:rsidP="007746E6">
                  <w:pPr>
                    <w:jc w:val="both"/>
                  </w:pPr>
                  <w:r w:rsidRPr="005E2D07">
                    <w:t>Renforcer la résilience du secteur agricole face au changement climatique et améliorer la gestion durable des ressources en eau et des pratiques agricoles.</w:t>
                  </w:r>
                </w:p>
              </w:tc>
            </w:tr>
            <w:tr w:rsidR="00A15128" w:rsidRPr="005E2D07" w14:paraId="3A532AA0" w14:textId="77777777">
              <w:tc>
                <w:tcPr>
                  <w:tcW w:w="2830" w:type="dxa"/>
                </w:tcPr>
                <w:p w14:paraId="727FBBFC" w14:textId="77777777" w:rsidR="007746E6" w:rsidRPr="005E2D07" w:rsidRDefault="007746E6" w:rsidP="007746E6">
                  <w:pPr>
                    <w:rPr>
                      <w:b/>
                      <w:bCs/>
                    </w:rPr>
                  </w:pPr>
                  <w:r w:rsidRPr="005E2D07">
                    <w:rPr>
                      <w:b/>
                      <w:bCs/>
                    </w:rPr>
                    <w:t>Énergie</w:t>
                  </w:r>
                </w:p>
              </w:tc>
              <w:tc>
                <w:tcPr>
                  <w:tcW w:w="6564" w:type="dxa"/>
                </w:tcPr>
                <w:p w14:paraId="295B9AEC" w14:textId="77777777" w:rsidR="007746E6" w:rsidRPr="005E2D07" w:rsidRDefault="007746E6" w:rsidP="007746E6">
                  <w:pPr>
                    <w:jc w:val="both"/>
                  </w:pPr>
                  <w:r w:rsidRPr="005E2D07">
                    <w:t>Promouvoir des systèmes énergétiques durables et renforcer la résilience énergétique face aux impacts du changement climatique.</w:t>
                  </w:r>
                </w:p>
              </w:tc>
            </w:tr>
            <w:tr w:rsidR="00A15128" w:rsidRPr="005E2D07" w14:paraId="489D464F" w14:textId="77777777">
              <w:tc>
                <w:tcPr>
                  <w:tcW w:w="2830" w:type="dxa"/>
                </w:tcPr>
                <w:p w14:paraId="2396FC44" w14:textId="77777777" w:rsidR="007746E6" w:rsidRPr="005E2D07" w:rsidRDefault="007746E6" w:rsidP="007746E6">
                  <w:pPr>
                    <w:rPr>
                      <w:b/>
                      <w:bCs/>
                    </w:rPr>
                  </w:pPr>
                  <w:r w:rsidRPr="005E2D07">
                    <w:rPr>
                      <w:b/>
                      <w:bCs/>
                    </w:rPr>
                    <w:t>Météo</w:t>
                  </w:r>
                </w:p>
              </w:tc>
              <w:tc>
                <w:tcPr>
                  <w:tcW w:w="6564" w:type="dxa"/>
                </w:tcPr>
                <w:p w14:paraId="725882C2" w14:textId="77777777" w:rsidR="007746E6" w:rsidRPr="005E2D07" w:rsidRDefault="007746E6" w:rsidP="007746E6">
                  <w:pPr>
                    <w:jc w:val="both"/>
                  </w:pPr>
                  <w:r w:rsidRPr="005E2D07">
                    <w:t>Améliorer la production, la disponibilité et l’utilisation des informations climatiques pour soutenir la planification et les décisions d’adaptation.</w:t>
                  </w:r>
                </w:p>
              </w:tc>
            </w:tr>
            <w:tr w:rsidR="00A15128" w:rsidRPr="005E2D07" w14:paraId="44C7DD8B" w14:textId="77777777">
              <w:tc>
                <w:tcPr>
                  <w:tcW w:w="2830" w:type="dxa"/>
                </w:tcPr>
                <w:p w14:paraId="549F2C06" w14:textId="77777777" w:rsidR="007746E6" w:rsidRPr="005E2D07" w:rsidRDefault="007746E6" w:rsidP="007746E6">
                  <w:pPr>
                    <w:jc w:val="both"/>
                    <w:rPr>
                      <w:b/>
                      <w:bCs/>
                    </w:rPr>
                  </w:pPr>
                  <w:r w:rsidRPr="005E2D07">
                    <w:rPr>
                      <w:b/>
                      <w:bCs/>
                    </w:rPr>
                    <w:t>Société civile et collectivités territoriales</w:t>
                  </w:r>
                </w:p>
              </w:tc>
              <w:tc>
                <w:tcPr>
                  <w:tcW w:w="6564" w:type="dxa"/>
                </w:tcPr>
                <w:p w14:paraId="7968CE86" w14:textId="77777777" w:rsidR="007746E6" w:rsidRPr="005E2D07" w:rsidRDefault="007746E6" w:rsidP="007746E6">
                  <w:pPr>
                    <w:jc w:val="both"/>
                  </w:pPr>
                  <w:r w:rsidRPr="005E2D07">
                    <w:t>Renforcer l’implication des acteurs locaux et la gouvernance territoriale dans la mise en œuvre des stratégies d’adaptation.</w:t>
                  </w:r>
                </w:p>
              </w:tc>
            </w:tr>
            <w:tr w:rsidR="00A15128" w:rsidRPr="005E2D07" w14:paraId="311207D0" w14:textId="77777777">
              <w:tc>
                <w:tcPr>
                  <w:tcW w:w="2830" w:type="dxa"/>
                </w:tcPr>
                <w:p w14:paraId="428B08DE" w14:textId="77777777" w:rsidR="007746E6" w:rsidRPr="005E2D07" w:rsidRDefault="007746E6" w:rsidP="007746E6">
                  <w:pPr>
                    <w:rPr>
                      <w:b/>
                      <w:bCs/>
                    </w:rPr>
                  </w:pPr>
                  <w:r w:rsidRPr="005E2D07">
                    <w:rPr>
                      <w:b/>
                      <w:bCs/>
                    </w:rPr>
                    <w:t>Déchets</w:t>
                  </w:r>
                </w:p>
              </w:tc>
              <w:tc>
                <w:tcPr>
                  <w:tcW w:w="6564" w:type="dxa"/>
                </w:tcPr>
                <w:p w14:paraId="6AE011A6" w14:textId="77777777" w:rsidR="007746E6" w:rsidRPr="005E2D07" w:rsidRDefault="007746E6" w:rsidP="007746E6">
                  <w:pPr>
                    <w:jc w:val="both"/>
                  </w:pPr>
                  <w:r w:rsidRPr="005E2D07">
                    <w:t>Améliorer la gestion des déchets et des eaux urbaines afin de réduire les risques climatiques, notamment les inondations.</w:t>
                  </w:r>
                </w:p>
              </w:tc>
            </w:tr>
            <w:tr w:rsidR="00A15128" w:rsidRPr="005E2D07" w14:paraId="13D9A99F" w14:textId="77777777">
              <w:tc>
                <w:tcPr>
                  <w:tcW w:w="2830" w:type="dxa"/>
                </w:tcPr>
                <w:p w14:paraId="1BC28FCE" w14:textId="77777777" w:rsidR="007746E6" w:rsidRPr="005E2D07" w:rsidRDefault="007746E6" w:rsidP="007746E6">
                  <w:pPr>
                    <w:jc w:val="both"/>
                    <w:rPr>
                      <w:b/>
                      <w:bCs/>
                    </w:rPr>
                  </w:pPr>
                  <w:r w:rsidRPr="005E2D07">
                    <w:rPr>
                      <w:b/>
                      <w:bCs/>
                    </w:rPr>
                    <w:t>Renforcement des capacités</w:t>
                  </w:r>
                </w:p>
              </w:tc>
              <w:tc>
                <w:tcPr>
                  <w:tcW w:w="6564" w:type="dxa"/>
                </w:tcPr>
                <w:p w14:paraId="12139221" w14:textId="77777777" w:rsidR="007746E6" w:rsidRPr="005E2D07" w:rsidRDefault="007746E6" w:rsidP="007746E6">
                  <w:pPr>
                    <w:jc w:val="both"/>
                  </w:pPr>
                  <w:r w:rsidRPr="005E2D07">
                    <w:t>Renforcer les capacités institutionnelles, techniques et sociales pour intégrer l’adaptation dans les politiques publiques et la planification territoriale.</w:t>
                  </w:r>
                </w:p>
              </w:tc>
            </w:tr>
          </w:tbl>
          <w:p w14:paraId="2FDE7351" w14:textId="07759FE0" w:rsidR="00B052E8" w:rsidRPr="005E2D07" w:rsidRDefault="00B052E8" w:rsidP="00394775">
            <w:pPr>
              <w:pStyle w:val="Corpsdetexte"/>
              <w:spacing w:before="120" w:after="120"/>
              <w:ind w:left="0"/>
              <w:jc w:val="both"/>
              <w:rPr>
                <w:rFonts w:ascii="Calibri" w:eastAsia="Calibri" w:hAnsi="Calibri"/>
                <w:sz w:val="22"/>
                <w:szCs w:val="22"/>
                <w:lang w:val="fr-FR" w:eastAsia="en-US"/>
              </w:rPr>
            </w:pPr>
          </w:p>
        </w:tc>
      </w:tr>
      <w:tr w:rsidR="003B554F" w:rsidRPr="005E2D07" w14:paraId="001F82AA" w14:textId="77777777" w:rsidTr="00174C80">
        <w:tc>
          <w:tcPr>
            <w:tcW w:w="1545" w:type="dxa"/>
            <w:shd w:val="clear" w:color="auto" w:fill="DEEAF6" w:themeFill="accent1" w:themeFillTint="33"/>
            <w:vAlign w:val="center"/>
          </w:tcPr>
          <w:p w14:paraId="307B1E25" w14:textId="459EE8D6" w:rsidR="00220099" w:rsidRPr="005E2D07" w:rsidRDefault="007746E6" w:rsidP="00A23904">
            <w:pPr>
              <w:pStyle w:val="Corpsdetexte"/>
              <w:ind w:left="0"/>
              <w:rPr>
                <w:rFonts w:ascii="Calibri" w:hAnsi="Calibri"/>
                <w:b/>
                <w:bCs/>
                <w:sz w:val="22"/>
                <w:szCs w:val="22"/>
                <w:lang w:val="fr-FR"/>
              </w:rPr>
            </w:pPr>
            <w:r w:rsidRPr="005E2D07">
              <w:rPr>
                <w:rFonts w:ascii="Calibri" w:hAnsi="Calibri"/>
                <w:b/>
                <w:bCs/>
                <w:sz w:val="22"/>
                <w:szCs w:val="22"/>
                <w:lang w:val="fr-FR"/>
              </w:rPr>
              <w:t>Méthodologie</w:t>
            </w:r>
          </w:p>
        </w:tc>
        <w:tc>
          <w:tcPr>
            <w:tcW w:w="7866" w:type="dxa"/>
          </w:tcPr>
          <w:p w14:paraId="7CE61AD9" w14:textId="77777777" w:rsidR="00477DE0" w:rsidRPr="005E2D07" w:rsidRDefault="007746E6" w:rsidP="00495994">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La méthodologie d’élaboration du volet adaptation de la CDN 2.0 s’est reposée sur une démarche participative et territoriale, fondée sur l’organisation de concertations régionales et l’implication des différentes parties prenantes. Cette approche a permis de prendre en compte les spécificités locales et d’identifier des actions d’adaptation adaptées aux réalités des territoires.  Elle s’inscrit en cohérence avec les travaux en cours du Plan National d’Adaptation (PNA), qui constitue un cadre de référence pour la planification des actions d’adaptation. </w:t>
            </w:r>
          </w:p>
          <w:p w14:paraId="60EEB260" w14:textId="77777777" w:rsidR="00D953CC" w:rsidRPr="005E2D07" w:rsidRDefault="007746E6" w:rsidP="00495994">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La sélection des projets repose sur un ensemble de critères visant à garantir leur pertinence, leur cohérence et leur faisabilité. Elle prend ainsi en compte l’alignement des projets avec les visions, politiques, stratégies nationales et plans d’action relatifs aux changements climatiques, en lien avec les cadres de développement nationaux et les Objectifs de Développement Durable (ODD). Elle intègre également les enseignements issus des études de renforcement des capacités, afin de mieux orienter et coordonner les actions futures du processus de la CDN. Par ailleurs, une attention particulière est accordée à la contribution des projets à la protection de l’environnement et à la réduction de la vulnérabilité des populations face aux changements climatiques, notamment à l’échelle des écosystèmes. </w:t>
            </w:r>
          </w:p>
          <w:p w14:paraId="7E403433" w14:textId="3D116F7C" w:rsidR="00220099" w:rsidRPr="005E2D07" w:rsidRDefault="007746E6" w:rsidP="00495994">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Enfin, l’identification des projets tient compte des potentialités de mobilisation des ressources financières, en évaluant les possibilités d’accès aux financements nécessaires à leur mise en œuvre effective. La méthodologie intègre également de </w:t>
            </w:r>
            <w:r w:rsidRPr="005E2D07">
              <w:rPr>
                <w:rFonts w:ascii="Calibri" w:eastAsia="Calibri" w:hAnsi="Calibri"/>
                <w:sz w:val="22"/>
                <w:szCs w:val="22"/>
                <w:lang w:val="fr-FR" w:eastAsia="en-US"/>
              </w:rPr>
              <w:lastRenderedPageBreak/>
              <w:t>manière transversale la dimension genre.</w:t>
            </w:r>
          </w:p>
        </w:tc>
      </w:tr>
      <w:tr w:rsidR="003B554F" w:rsidRPr="005E2D07" w14:paraId="0B1EE260" w14:textId="77777777" w:rsidTr="00174C80">
        <w:tc>
          <w:tcPr>
            <w:tcW w:w="1545" w:type="dxa"/>
            <w:shd w:val="clear" w:color="auto" w:fill="DEEAF6" w:themeFill="accent1" w:themeFillTint="33"/>
            <w:vAlign w:val="center"/>
          </w:tcPr>
          <w:p w14:paraId="4BBC3659" w14:textId="77292EB0" w:rsidR="00282B8B" w:rsidRPr="005E2D07" w:rsidRDefault="007746E6" w:rsidP="00A23904">
            <w:pPr>
              <w:pStyle w:val="Corpsdetexte"/>
              <w:ind w:left="0"/>
              <w:rPr>
                <w:rFonts w:ascii="Calibri" w:hAnsi="Calibri"/>
                <w:b/>
                <w:bCs/>
                <w:sz w:val="22"/>
                <w:szCs w:val="22"/>
                <w:lang w:val="fr-FR"/>
              </w:rPr>
            </w:pPr>
            <w:r w:rsidRPr="005E2D07">
              <w:rPr>
                <w:rFonts w:ascii="Calibri" w:hAnsi="Calibri"/>
                <w:b/>
                <w:bCs/>
                <w:sz w:val="22"/>
                <w:szCs w:val="22"/>
                <w:lang w:val="fr-FR"/>
              </w:rPr>
              <w:lastRenderedPageBreak/>
              <w:t>Politiques nationales</w:t>
            </w:r>
          </w:p>
        </w:tc>
        <w:tc>
          <w:tcPr>
            <w:tcW w:w="7866" w:type="dxa"/>
          </w:tcPr>
          <w:p w14:paraId="51A193BF" w14:textId="77777777" w:rsidR="00EA1182" w:rsidRPr="005E2D07" w:rsidRDefault="007746E6" w:rsidP="00EA1182">
            <w:pPr>
              <w:spacing w:after="120"/>
              <w:jc w:val="both"/>
            </w:pPr>
            <w:r w:rsidRPr="005E2D07">
              <w:t xml:space="preserve">La CDN 2.0 met en évidence l’existence de plusieurs </w:t>
            </w:r>
            <w:r w:rsidRPr="005E2D07">
              <w:rPr>
                <w:rStyle w:val="lev"/>
              </w:rPr>
              <w:t>politiques et stratégies sectorielles nationales</w:t>
            </w:r>
            <w:r w:rsidRPr="005E2D07">
              <w:t xml:space="preserve"> qui encadrent l’action publique dans des domaines clés liés à l’adaptation aux changements climatiques. Ces stratégies définissent des </w:t>
            </w:r>
            <w:r w:rsidRPr="005E2D07">
              <w:rPr>
                <w:rStyle w:val="lev"/>
              </w:rPr>
              <w:t>objectifs sectoriels</w:t>
            </w:r>
            <w:r w:rsidRPr="005E2D07">
              <w:t xml:space="preserve"> visant notamment le renforcement de la résilience des systèmes de production, la gestion durable des ressources naturelles, l’amélioration de l’accès aux services énergétiques, ainsi que le renforcement de la gouvernance territoriale et des capacités institutionnelles. </w:t>
            </w:r>
          </w:p>
          <w:p w14:paraId="165BD250" w14:textId="3A791183" w:rsidR="007746E6" w:rsidRPr="005E2D07" w:rsidRDefault="007746E6" w:rsidP="007746E6">
            <w:pPr>
              <w:jc w:val="both"/>
            </w:pPr>
            <w:r w:rsidRPr="005E2D07">
              <w:t xml:space="preserve">Dans cette perspective, les projets d’adaptation proposés dans la CDN ont été analysés à la lumière de ces stratégies afin d’évaluer dans quelle mesure ils contribuent à la réalisation des objectifs sectoriels fixés au niveau national. </w:t>
            </w:r>
          </w:p>
          <w:p w14:paraId="5BA013F1" w14:textId="77777777" w:rsidR="007746E6" w:rsidRPr="005E2D07" w:rsidRDefault="007746E6" w:rsidP="007746E6">
            <w:pPr>
              <w:jc w:val="both"/>
            </w:pPr>
            <w:r w:rsidRPr="005E2D07">
              <w:t>Les résultats de cette analyse montrent que les projets proposés sont globalement cohérents avec les orientations des politiques et stratégies sectorielles et contribuent à l’opérationnalisation des objectifs d’adaptation au niveau national.</w:t>
            </w:r>
          </w:p>
          <w:p w14:paraId="2729DCF8" w14:textId="77777777" w:rsidR="007746E6" w:rsidRPr="005E2D07" w:rsidRDefault="007746E6" w:rsidP="007746E6">
            <w:pPr>
              <w:pStyle w:val="Lgende"/>
              <w:spacing w:after="0"/>
              <w:jc w:val="center"/>
            </w:pPr>
          </w:p>
          <w:tbl>
            <w:tblPr>
              <w:tblStyle w:val="Grilledutableau"/>
              <w:tblpPr w:leftFromText="141" w:rightFromText="141" w:vertAnchor="text" w:tblpY="165"/>
              <w:tblOverlap w:val="never"/>
              <w:tblW w:w="0" w:type="auto"/>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956"/>
              <w:gridCol w:w="2901"/>
              <w:gridCol w:w="2783"/>
            </w:tblGrid>
            <w:tr w:rsidR="00DB1CC3" w:rsidRPr="005E2D07" w14:paraId="528D1E54" w14:textId="77777777">
              <w:trPr>
                <w:trHeight w:val="340"/>
                <w:tblHeader/>
              </w:trPr>
              <w:tc>
                <w:tcPr>
                  <w:tcW w:w="1956"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0C0ED676" w14:textId="77777777" w:rsidR="00DB1CC3" w:rsidRPr="005E2D07" w:rsidRDefault="00DB1CC3" w:rsidP="00DB1CC3">
                  <w:pPr>
                    <w:jc w:val="center"/>
                    <w:rPr>
                      <w:color w:val="FFFFFF" w:themeColor="background1"/>
                    </w:rPr>
                  </w:pPr>
                  <w:r w:rsidRPr="005E2D07">
                    <w:rPr>
                      <w:rFonts w:asciiTheme="minorHAnsi" w:eastAsia="Times New Roman" w:hAnsiTheme="minorHAnsi" w:cstheme="minorHAnsi"/>
                      <w:b/>
                      <w:bCs/>
                      <w:color w:val="FFFFFF" w:themeColor="background1"/>
                      <w:lang w:eastAsia="fr-FR"/>
                    </w:rPr>
                    <w:t>Secteur / domaine</w:t>
                  </w:r>
                </w:p>
              </w:tc>
              <w:tc>
                <w:tcPr>
                  <w:tcW w:w="2901"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30462178" w14:textId="77777777" w:rsidR="00DB1CC3" w:rsidRPr="005E2D07" w:rsidRDefault="00DB1CC3" w:rsidP="00DB1CC3">
                  <w:pPr>
                    <w:jc w:val="center"/>
                    <w:rPr>
                      <w:color w:val="FFFFFF" w:themeColor="background1"/>
                    </w:rPr>
                  </w:pPr>
                  <w:r w:rsidRPr="005E2D07">
                    <w:rPr>
                      <w:rFonts w:asciiTheme="minorHAnsi" w:eastAsia="Times New Roman" w:hAnsiTheme="minorHAnsi" w:cstheme="minorHAnsi"/>
                      <w:b/>
                      <w:bCs/>
                      <w:color w:val="FFFFFF" w:themeColor="background1"/>
                      <w:lang w:eastAsia="fr-FR"/>
                    </w:rPr>
                    <w:t>Stratégie / politique nationale</w:t>
                  </w:r>
                </w:p>
              </w:tc>
              <w:tc>
                <w:tcPr>
                  <w:tcW w:w="2783"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0D7EBFB4" w14:textId="77777777" w:rsidR="00DB1CC3" w:rsidRPr="005E2D07" w:rsidRDefault="00DB1CC3" w:rsidP="00DB1CC3">
                  <w:pPr>
                    <w:jc w:val="center"/>
                    <w:rPr>
                      <w:color w:val="FFFFFF" w:themeColor="background1"/>
                    </w:rPr>
                  </w:pPr>
                  <w:r w:rsidRPr="005E2D07">
                    <w:rPr>
                      <w:rFonts w:asciiTheme="minorHAnsi" w:eastAsia="Times New Roman" w:hAnsiTheme="minorHAnsi" w:cstheme="minorHAnsi"/>
                      <w:b/>
                      <w:bCs/>
                      <w:color w:val="FFFFFF" w:themeColor="background1"/>
                      <w:lang w:eastAsia="fr-FR"/>
                    </w:rPr>
                    <w:t>Alignement</w:t>
                  </w:r>
                </w:p>
              </w:tc>
            </w:tr>
            <w:tr w:rsidR="00DB1CC3" w:rsidRPr="005E2D07" w14:paraId="4978D2BD" w14:textId="77777777">
              <w:tc>
                <w:tcPr>
                  <w:tcW w:w="1956" w:type="dxa"/>
                  <w:tcBorders>
                    <w:top w:val="single" w:sz="4" w:space="0" w:color="FFFFFF" w:themeColor="background1"/>
                  </w:tcBorders>
                </w:tcPr>
                <w:p w14:paraId="0AD1505D" w14:textId="77777777" w:rsidR="00DB1CC3" w:rsidRPr="005E2D07" w:rsidRDefault="00DB1CC3" w:rsidP="00DB1CC3">
                  <w:pPr>
                    <w:jc w:val="both"/>
                    <w:rPr>
                      <w:b/>
                      <w:bCs/>
                    </w:rPr>
                  </w:pPr>
                  <w:r w:rsidRPr="005E2D07">
                    <w:rPr>
                      <w:rFonts w:asciiTheme="minorHAnsi" w:eastAsia="Times New Roman" w:hAnsiTheme="minorHAnsi" w:cstheme="minorHAnsi"/>
                      <w:b/>
                      <w:bCs/>
                      <w:lang w:eastAsia="fr-FR"/>
                    </w:rPr>
                    <w:t>Agriculture</w:t>
                  </w:r>
                </w:p>
              </w:tc>
              <w:tc>
                <w:tcPr>
                  <w:tcW w:w="2901" w:type="dxa"/>
                  <w:tcBorders>
                    <w:top w:val="single" w:sz="4" w:space="0" w:color="FFFFFF" w:themeColor="background1"/>
                  </w:tcBorders>
                </w:tcPr>
                <w:p w14:paraId="1B04BD14" w14:textId="77777777" w:rsidR="00DB1CC3" w:rsidRPr="005E2D07" w:rsidRDefault="00DB1CC3" w:rsidP="00DB1CC3">
                  <w:pPr>
                    <w:pStyle w:val="Paragraphedeliste"/>
                    <w:numPr>
                      <w:ilvl w:val="0"/>
                      <w:numId w:val="61"/>
                    </w:numPr>
                    <w:ind w:left="227" w:hanging="227"/>
                    <w:jc w:val="both"/>
                  </w:pPr>
                  <w:r w:rsidRPr="005E2D07">
                    <w:rPr>
                      <w:rFonts w:asciiTheme="minorHAnsi" w:eastAsia="Times New Roman" w:hAnsiTheme="minorHAnsi" w:cstheme="minorHAnsi"/>
                      <w:lang w:eastAsia="fr-FR"/>
                    </w:rPr>
                    <w:t xml:space="preserve">Politique Nationale d’Agriculture (PDA) ; </w:t>
                  </w:r>
                </w:p>
                <w:p w14:paraId="1FD67213" w14:textId="77777777" w:rsidR="00DB1CC3" w:rsidRPr="005E2D07" w:rsidRDefault="00DB1CC3" w:rsidP="00DB1CC3">
                  <w:pPr>
                    <w:pStyle w:val="Paragraphedeliste"/>
                    <w:numPr>
                      <w:ilvl w:val="0"/>
                      <w:numId w:val="61"/>
                    </w:numPr>
                    <w:ind w:left="227" w:hanging="227"/>
                    <w:jc w:val="both"/>
                  </w:pPr>
                  <w:r w:rsidRPr="005E2D07">
                    <w:rPr>
                      <w:rFonts w:asciiTheme="minorHAnsi" w:eastAsia="Times New Roman" w:hAnsiTheme="minorHAnsi" w:cstheme="minorHAnsi"/>
                      <w:lang w:eastAsia="fr-FR"/>
                    </w:rPr>
                    <w:t xml:space="preserve">Politique Nationale de l’Eau ; </w:t>
                  </w:r>
                </w:p>
                <w:p w14:paraId="00E2F329" w14:textId="77777777" w:rsidR="00DB1CC3" w:rsidRPr="005E2D07" w:rsidRDefault="00DB1CC3" w:rsidP="00DB1CC3">
                  <w:pPr>
                    <w:pStyle w:val="Paragraphedeliste"/>
                    <w:numPr>
                      <w:ilvl w:val="0"/>
                      <w:numId w:val="61"/>
                    </w:numPr>
                    <w:ind w:left="227" w:hanging="227"/>
                    <w:jc w:val="both"/>
                  </w:pPr>
                  <w:r w:rsidRPr="005E2D07">
                    <w:rPr>
                      <w:rFonts w:asciiTheme="minorHAnsi" w:eastAsia="Times New Roman" w:hAnsiTheme="minorHAnsi" w:cstheme="minorHAnsi"/>
                      <w:lang w:eastAsia="fr-FR"/>
                    </w:rPr>
                    <w:t>Cadre stratégique d’investissement pour la Gestion Durable des Terres.</w:t>
                  </w:r>
                </w:p>
              </w:tc>
              <w:tc>
                <w:tcPr>
                  <w:tcW w:w="2783" w:type="dxa"/>
                  <w:tcBorders>
                    <w:top w:val="single" w:sz="4" w:space="0" w:color="FFFFFF" w:themeColor="background1"/>
                  </w:tcBorders>
                </w:tcPr>
                <w:p w14:paraId="1D971E79" w14:textId="77777777" w:rsidR="00DB1CC3" w:rsidRPr="005E2D07" w:rsidRDefault="00DB1CC3" w:rsidP="00DB1CC3">
                  <w:pPr>
                    <w:jc w:val="both"/>
                  </w:pPr>
                  <w:r w:rsidRPr="005E2D07">
                    <w:rPr>
                      <w:rFonts w:asciiTheme="minorHAnsi" w:eastAsia="Times New Roman" w:hAnsiTheme="minorHAnsi" w:cstheme="minorHAnsi"/>
                      <w:lang w:eastAsia="fr-FR"/>
                    </w:rPr>
                    <w:t>Les projets agricoles proposés dans la CDN 2.0 sont globalement cohérents avec ces cadres, dans la mesure où ils portent sur l’amélioration des pratiques agricoles, l’irrigation et la résilience des systèmes de production.</w:t>
                  </w:r>
                </w:p>
              </w:tc>
            </w:tr>
            <w:tr w:rsidR="00DB1CC3" w:rsidRPr="005E2D07" w14:paraId="38697FF2" w14:textId="77777777">
              <w:tc>
                <w:tcPr>
                  <w:tcW w:w="1956" w:type="dxa"/>
                </w:tcPr>
                <w:p w14:paraId="3B396647" w14:textId="77777777" w:rsidR="00DB1CC3" w:rsidRPr="005E2D07" w:rsidRDefault="00DB1CC3" w:rsidP="00DB1CC3">
                  <w:pPr>
                    <w:jc w:val="both"/>
                    <w:rPr>
                      <w:b/>
                      <w:bCs/>
                    </w:rPr>
                  </w:pPr>
                  <w:r w:rsidRPr="005E2D07">
                    <w:rPr>
                      <w:rFonts w:asciiTheme="minorHAnsi" w:eastAsia="Times New Roman" w:hAnsiTheme="minorHAnsi" w:cstheme="minorHAnsi"/>
                      <w:b/>
                      <w:bCs/>
                      <w:lang w:eastAsia="fr-FR"/>
                    </w:rPr>
                    <w:t>Énergie</w:t>
                  </w:r>
                </w:p>
              </w:tc>
              <w:tc>
                <w:tcPr>
                  <w:tcW w:w="2901" w:type="dxa"/>
                </w:tcPr>
                <w:p w14:paraId="24158A36"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Politique Nationale de l’Énergie ;</w:t>
                  </w:r>
                </w:p>
                <w:p w14:paraId="6963F9FA"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 xml:space="preserve">Stratégie de Développement des Énergies renouvelables ; </w:t>
                  </w:r>
                </w:p>
                <w:p w14:paraId="3B79ED26"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Stratégie nationale pour le développement des biocarburants</w:t>
                  </w:r>
                  <w:r w:rsidRPr="005E2D07">
                    <w:t>.</w:t>
                  </w:r>
                </w:p>
              </w:tc>
              <w:tc>
                <w:tcPr>
                  <w:tcW w:w="2783" w:type="dxa"/>
                </w:tcPr>
                <w:p w14:paraId="4F8B91E9" w14:textId="77777777" w:rsidR="00DB1CC3" w:rsidRPr="005E2D07" w:rsidRDefault="00DB1CC3" w:rsidP="00DB1CC3">
                  <w:pPr>
                    <w:jc w:val="both"/>
                  </w:pPr>
                  <w:r w:rsidRPr="005E2D07">
                    <w:rPr>
                      <w:rFonts w:asciiTheme="minorHAnsi" w:eastAsia="Times New Roman" w:hAnsiTheme="minorHAnsi" w:cstheme="minorHAnsi"/>
                      <w:lang w:eastAsia="fr-FR"/>
                    </w:rPr>
                    <w:t>Les projets du secteur énergie s’alignent sur ces stratégies en soutenant l’accès à l’énergie durable et la diffusion de technologies énergétiques.</w:t>
                  </w:r>
                </w:p>
              </w:tc>
            </w:tr>
            <w:tr w:rsidR="00DB1CC3" w:rsidRPr="005E2D07" w14:paraId="27D53726" w14:textId="77777777">
              <w:tc>
                <w:tcPr>
                  <w:tcW w:w="1956" w:type="dxa"/>
                </w:tcPr>
                <w:p w14:paraId="425E3AC2" w14:textId="77777777" w:rsidR="00DB1CC3" w:rsidRPr="005E2D07" w:rsidRDefault="00DB1CC3" w:rsidP="00DB1CC3">
                  <w:pPr>
                    <w:jc w:val="both"/>
                    <w:rPr>
                      <w:b/>
                      <w:bCs/>
                    </w:rPr>
                  </w:pPr>
                  <w:r w:rsidRPr="005E2D07">
                    <w:rPr>
                      <w:rFonts w:asciiTheme="minorHAnsi" w:eastAsia="Times New Roman" w:hAnsiTheme="minorHAnsi" w:cstheme="minorHAnsi"/>
                      <w:b/>
                      <w:bCs/>
                      <w:lang w:eastAsia="fr-FR"/>
                    </w:rPr>
                    <w:t>Météo</w:t>
                  </w:r>
                </w:p>
              </w:tc>
              <w:tc>
                <w:tcPr>
                  <w:tcW w:w="2901" w:type="dxa"/>
                </w:tcPr>
                <w:p w14:paraId="34010822" w14:textId="77777777" w:rsidR="00DB1CC3" w:rsidRPr="005E2D07" w:rsidRDefault="00DB1CC3" w:rsidP="00DB1CC3">
                  <w:pPr>
                    <w:jc w:val="both"/>
                  </w:pPr>
                  <w:r w:rsidRPr="005E2D07">
                    <w:rPr>
                      <w:rFonts w:asciiTheme="minorHAnsi" w:eastAsia="Times New Roman" w:hAnsiTheme="minorHAnsi" w:cstheme="minorHAnsi"/>
                      <w:lang w:eastAsia="fr-FR"/>
                    </w:rPr>
                    <w:t>Politique Nationale des changements climatiques, complétée par sa stratégie et son plan d’actions.</w:t>
                  </w:r>
                </w:p>
              </w:tc>
              <w:tc>
                <w:tcPr>
                  <w:tcW w:w="2783" w:type="dxa"/>
                </w:tcPr>
                <w:p w14:paraId="26A1CA28" w14:textId="77777777" w:rsidR="00DB1CC3" w:rsidRPr="005E2D07" w:rsidRDefault="00DB1CC3" w:rsidP="00DB1CC3">
                  <w:pPr>
                    <w:jc w:val="both"/>
                  </w:pPr>
                  <w:r w:rsidRPr="005E2D07">
                    <w:t>Le projet relatif à la météorologie s’aligne sur cette politique à travers le renforcement des capacités techniques et l’amélioration des systèmes de collecte et de traitement des données climatiques nécessaires à la production d’informations climatiques fiables.</w:t>
                  </w:r>
                </w:p>
              </w:tc>
            </w:tr>
            <w:tr w:rsidR="00DB1CC3" w:rsidRPr="005E2D07" w14:paraId="29F1A4E2" w14:textId="77777777">
              <w:tc>
                <w:tcPr>
                  <w:tcW w:w="1956" w:type="dxa"/>
                </w:tcPr>
                <w:p w14:paraId="39B185BF" w14:textId="77777777" w:rsidR="00DB1CC3" w:rsidRPr="005E2D07" w:rsidRDefault="00DB1CC3" w:rsidP="00DB1CC3">
                  <w:pPr>
                    <w:jc w:val="both"/>
                    <w:rPr>
                      <w:b/>
                      <w:bCs/>
                    </w:rPr>
                  </w:pPr>
                  <w:r w:rsidRPr="005E2D07">
                    <w:rPr>
                      <w:rFonts w:asciiTheme="minorHAnsi" w:eastAsia="Times New Roman" w:hAnsiTheme="minorHAnsi" w:cstheme="minorHAnsi"/>
                      <w:b/>
                      <w:bCs/>
                      <w:lang w:eastAsia="fr-FR"/>
                    </w:rPr>
                    <w:lastRenderedPageBreak/>
                    <w:t>Société civile et collectivités territoriales</w:t>
                  </w:r>
                </w:p>
              </w:tc>
              <w:tc>
                <w:tcPr>
                  <w:tcW w:w="2901" w:type="dxa"/>
                </w:tcPr>
                <w:p w14:paraId="6A64BB2A"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 xml:space="preserve">Politique Nationale de la Décentralisation ; </w:t>
                  </w:r>
                </w:p>
                <w:p w14:paraId="356D1EBD"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Politique Nationale d’Aménagement du Territoire ;</w:t>
                  </w:r>
                </w:p>
                <w:p w14:paraId="36410264"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Politique Nationale du Genre.</w:t>
                  </w:r>
                </w:p>
              </w:tc>
              <w:tc>
                <w:tcPr>
                  <w:tcW w:w="2783" w:type="dxa"/>
                </w:tcPr>
                <w:p w14:paraId="770585F9" w14:textId="77777777" w:rsidR="00DB1CC3" w:rsidRPr="005E2D07" w:rsidRDefault="00DB1CC3" w:rsidP="00DB1CC3">
                  <w:pPr>
                    <w:jc w:val="both"/>
                  </w:pPr>
                  <w:r w:rsidRPr="005E2D07">
                    <w:t>Les projets de ce domaine renforcent l’ancrage territorial de l’adaptation, l’action communautaire et la gouvernance locale.</w:t>
                  </w:r>
                </w:p>
              </w:tc>
            </w:tr>
            <w:tr w:rsidR="00DB1CC3" w:rsidRPr="005E2D07" w14:paraId="7DDB0534" w14:textId="77777777">
              <w:tc>
                <w:tcPr>
                  <w:tcW w:w="1956" w:type="dxa"/>
                </w:tcPr>
                <w:p w14:paraId="364F3CA8" w14:textId="77777777" w:rsidR="00DB1CC3" w:rsidRPr="005E2D07" w:rsidRDefault="00DB1CC3" w:rsidP="00DB1CC3">
                  <w:pPr>
                    <w:jc w:val="both"/>
                    <w:rPr>
                      <w:b/>
                      <w:bCs/>
                    </w:rPr>
                  </w:pPr>
                  <w:r w:rsidRPr="005E2D07">
                    <w:rPr>
                      <w:rFonts w:asciiTheme="minorHAnsi" w:eastAsia="Times New Roman" w:hAnsiTheme="minorHAnsi" w:cstheme="minorHAnsi"/>
                      <w:b/>
                      <w:bCs/>
                      <w:lang w:eastAsia="fr-FR"/>
                    </w:rPr>
                    <w:t>Déchets</w:t>
                  </w:r>
                </w:p>
              </w:tc>
              <w:tc>
                <w:tcPr>
                  <w:tcW w:w="2901" w:type="dxa"/>
                </w:tcPr>
                <w:p w14:paraId="18D6C89C"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 xml:space="preserve">Politique Nationale d’Assainissement ; </w:t>
                  </w:r>
                </w:p>
                <w:p w14:paraId="02DAB868"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 xml:space="preserve">Politique Nationale de Protection de l’Environnement ; </w:t>
                  </w:r>
                </w:p>
                <w:p w14:paraId="1BE115F2"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Politique Nationale de l’Eau.</w:t>
                  </w:r>
                </w:p>
              </w:tc>
              <w:tc>
                <w:tcPr>
                  <w:tcW w:w="2783" w:type="dxa"/>
                </w:tcPr>
                <w:p w14:paraId="2513A62E" w14:textId="77777777" w:rsidR="00DB1CC3" w:rsidRPr="005E2D07" w:rsidRDefault="00DB1CC3" w:rsidP="00DB1CC3">
                  <w:pPr>
                    <w:jc w:val="both"/>
                  </w:pPr>
                  <w:r w:rsidRPr="005E2D07">
                    <w:t>Les projets proposés répondent globalement aux objectifs de ces politiques à travers la gestion des déchets, des eaux usées et la réduction des risques d’inondation.</w:t>
                  </w:r>
                </w:p>
              </w:tc>
            </w:tr>
            <w:tr w:rsidR="00DB1CC3" w:rsidRPr="005E2D07" w14:paraId="5C0E82B5" w14:textId="77777777">
              <w:tc>
                <w:tcPr>
                  <w:tcW w:w="1956" w:type="dxa"/>
                </w:tcPr>
                <w:p w14:paraId="56639B91" w14:textId="77777777" w:rsidR="00DB1CC3" w:rsidRPr="005E2D07" w:rsidRDefault="00DB1CC3" w:rsidP="00DB1CC3">
                  <w:pPr>
                    <w:jc w:val="both"/>
                    <w:rPr>
                      <w:b/>
                      <w:bCs/>
                    </w:rPr>
                  </w:pPr>
                  <w:r w:rsidRPr="005E2D07">
                    <w:rPr>
                      <w:rFonts w:asciiTheme="minorHAnsi" w:eastAsia="Times New Roman" w:hAnsiTheme="minorHAnsi" w:cstheme="minorHAnsi"/>
                      <w:b/>
                      <w:bCs/>
                      <w:lang w:eastAsia="fr-FR"/>
                    </w:rPr>
                    <w:t>Renforcement des capacités</w:t>
                  </w:r>
                </w:p>
              </w:tc>
              <w:tc>
                <w:tcPr>
                  <w:tcW w:w="2901" w:type="dxa"/>
                </w:tcPr>
                <w:p w14:paraId="4653F74C"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Politique Nationale du Genre ;</w:t>
                  </w:r>
                </w:p>
                <w:p w14:paraId="1E42EE7C" w14:textId="77777777" w:rsidR="00DB1CC3" w:rsidRPr="005E2D07" w:rsidRDefault="00DB1CC3" w:rsidP="00DB1CC3">
                  <w:pPr>
                    <w:pStyle w:val="Paragraphedeliste"/>
                    <w:numPr>
                      <w:ilvl w:val="0"/>
                      <w:numId w:val="62"/>
                    </w:numPr>
                    <w:ind w:left="227" w:hanging="227"/>
                    <w:jc w:val="both"/>
                  </w:pPr>
                  <w:r w:rsidRPr="005E2D07">
                    <w:rPr>
                      <w:rFonts w:asciiTheme="minorHAnsi" w:eastAsia="Times New Roman" w:hAnsiTheme="minorHAnsi" w:cstheme="minorHAnsi"/>
                      <w:lang w:eastAsia="fr-FR"/>
                    </w:rPr>
                    <w:t>Politique Nationale de la Décentralisation.</w:t>
                  </w:r>
                </w:p>
              </w:tc>
              <w:tc>
                <w:tcPr>
                  <w:tcW w:w="2783" w:type="dxa"/>
                </w:tcPr>
                <w:p w14:paraId="08C3D6A7" w14:textId="77777777" w:rsidR="00DB1CC3" w:rsidRPr="005E2D07" w:rsidRDefault="00DB1CC3" w:rsidP="00DB1CC3">
                  <w:pPr>
                    <w:jc w:val="both"/>
                  </w:pPr>
                  <w:r w:rsidRPr="005E2D07">
                    <w:rPr>
                      <w:rFonts w:asciiTheme="minorHAnsi" w:eastAsia="Times New Roman" w:hAnsiTheme="minorHAnsi" w:cstheme="minorHAnsi"/>
                      <w:lang w:eastAsia="fr-FR"/>
                    </w:rPr>
                    <w:t>Les projets de ce domaine sont alignés avec ces cadres en soutenant la formation, le plaidoyer et le renforcement institutionnel des acteurs.</w:t>
                  </w:r>
                </w:p>
              </w:tc>
            </w:tr>
          </w:tbl>
          <w:p w14:paraId="0E7DCC9A" w14:textId="01F1050F" w:rsidR="00282B8B" w:rsidRPr="005E2D07" w:rsidRDefault="00282B8B" w:rsidP="00495994">
            <w:pPr>
              <w:pStyle w:val="Corpsdetexte"/>
              <w:spacing w:after="120"/>
              <w:ind w:left="0"/>
              <w:jc w:val="both"/>
              <w:rPr>
                <w:rFonts w:ascii="Calibri" w:eastAsia="Calibri" w:hAnsi="Calibri"/>
                <w:sz w:val="22"/>
                <w:szCs w:val="22"/>
                <w:lang w:val="fr-FR" w:eastAsia="en-US"/>
              </w:rPr>
            </w:pPr>
          </w:p>
        </w:tc>
      </w:tr>
      <w:tr w:rsidR="0049315C" w:rsidRPr="005E2D07" w14:paraId="2743CB5D" w14:textId="77777777" w:rsidTr="00984162">
        <w:trPr>
          <w:trHeight w:val="447"/>
        </w:trPr>
        <w:tc>
          <w:tcPr>
            <w:tcW w:w="9411" w:type="dxa"/>
            <w:gridSpan w:val="2"/>
            <w:shd w:val="clear" w:color="auto" w:fill="1F4E79" w:themeFill="accent1" w:themeFillShade="80"/>
            <w:vAlign w:val="center"/>
          </w:tcPr>
          <w:p w14:paraId="46DCFF87" w14:textId="0824DD45" w:rsidR="008E47F7" w:rsidRPr="005E2D07" w:rsidRDefault="000B7004" w:rsidP="000B7004">
            <w:pPr>
              <w:jc w:val="center"/>
              <w:rPr>
                <w:b/>
                <w:color w:val="FFFFFF" w:themeColor="background1"/>
              </w:rPr>
            </w:pPr>
            <w:r w:rsidRPr="005E2D07">
              <w:rPr>
                <w:b/>
                <w:bCs/>
                <w:color w:val="FFFFFF" w:themeColor="background1"/>
              </w:rPr>
              <w:lastRenderedPageBreak/>
              <w:t>Volet</w:t>
            </w:r>
            <w:r w:rsidR="00314E50" w:rsidRPr="005E2D07">
              <w:rPr>
                <w:b/>
                <w:bCs/>
                <w:color w:val="FFFFFF" w:themeColor="background1"/>
              </w:rPr>
              <w:t>s</w:t>
            </w:r>
            <w:r w:rsidRPr="005E2D07">
              <w:rPr>
                <w:b/>
                <w:bCs/>
                <w:color w:val="FFFFFF" w:themeColor="background1"/>
              </w:rPr>
              <w:t xml:space="preserve"> transversa</w:t>
            </w:r>
            <w:r w:rsidR="00314E50" w:rsidRPr="005E2D07">
              <w:rPr>
                <w:b/>
                <w:bCs/>
                <w:color w:val="FFFFFF" w:themeColor="background1"/>
              </w:rPr>
              <w:t>ux</w:t>
            </w:r>
          </w:p>
        </w:tc>
      </w:tr>
      <w:tr w:rsidR="003B554F" w:rsidRPr="005E2D07" w14:paraId="13F19FBF" w14:textId="77777777" w:rsidTr="00174C80">
        <w:tc>
          <w:tcPr>
            <w:tcW w:w="1545" w:type="dxa"/>
            <w:shd w:val="clear" w:color="auto" w:fill="DEEAF6" w:themeFill="accent1" w:themeFillTint="33"/>
            <w:vAlign w:val="center"/>
          </w:tcPr>
          <w:p w14:paraId="3E6755CA" w14:textId="6A175689" w:rsidR="008E47F7" w:rsidRPr="005E2D07" w:rsidRDefault="009664DD" w:rsidP="007746E6">
            <w:pPr>
              <w:pStyle w:val="Corpsdetexte"/>
              <w:ind w:left="0"/>
              <w:rPr>
                <w:rFonts w:ascii="Calibri" w:hAnsi="Calibri"/>
                <w:b/>
                <w:bCs/>
                <w:sz w:val="22"/>
                <w:szCs w:val="22"/>
                <w:lang w:val="fr-FR"/>
              </w:rPr>
            </w:pPr>
            <w:r w:rsidRPr="005E2D07">
              <w:rPr>
                <w:rFonts w:ascii="Calibri" w:hAnsi="Calibri"/>
                <w:b/>
                <w:bCs/>
                <w:sz w:val="22"/>
                <w:szCs w:val="22"/>
                <w:lang w:val="fr-FR"/>
              </w:rPr>
              <w:t>Financement</w:t>
            </w:r>
          </w:p>
        </w:tc>
        <w:tc>
          <w:tcPr>
            <w:tcW w:w="7866" w:type="dxa"/>
          </w:tcPr>
          <w:p w14:paraId="1C5FB0D8" w14:textId="77777777" w:rsidR="009664DD" w:rsidRPr="005E2D07" w:rsidRDefault="009664DD" w:rsidP="009664DD">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Les besoins de financement associés à la mise en œuvre de la CDN 2.0 du Mali sont estimés à environ </w:t>
            </w:r>
            <w:r w:rsidRPr="005E2D07">
              <w:rPr>
                <w:rFonts w:ascii="Calibri" w:eastAsia="Calibri" w:hAnsi="Calibri"/>
                <w:b/>
                <w:sz w:val="22"/>
                <w:szCs w:val="22"/>
                <w:lang w:val="fr-FR" w:eastAsia="en-US"/>
              </w:rPr>
              <w:t>12,34 milliards USD</w:t>
            </w:r>
            <w:r w:rsidRPr="005E2D07">
              <w:rPr>
                <w:rFonts w:ascii="Calibri" w:eastAsia="Calibri" w:hAnsi="Calibri"/>
                <w:sz w:val="22"/>
                <w:szCs w:val="22"/>
                <w:lang w:val="fr-FR" w:eastAsia="en-US"/>
              </w:rPr>
              <w:t>, répartis entre :</w:t>
            </w:r>
          </w:p>
          <w:p w14:paraId="1E10179A" w14:textId="77777777" w:rsidR="009664DD" w:rsidRPr="005E2D07" w:rsidRDefault="009664DD" w:rsidP="00505021">
            <w:pPr>
              <w:pStyle w:val="Corpsdetexte"/>
              <w:numPr>
                <w:ilvl w:val="0"/>
                <w:numId w:val="33"/>
              </w:numPr>
              <w:ind w:left="835"/>
              <w:jc w:val="both"/>
              <w:rPr>
                <w:rFonts w:ascii="Calibri" w:eastAsia="Calibri" w:hAnsi="Calibri"/>
                <w:b/>
                <w:bCs/>
                <w:sz w:val="22"/>
                <w:szCs w:val="22"/>
                <w:lang w:val="fr-FR" w:eastAsia="en-US"/>
              </w:rPr>
            </w:pPr>
            <w:r w:rsidRPr="005E2D07">
              <w:rPr>
                <w:rFonts w:ascii="Calibri" w:eastAsia="Calibri" w:hAnsi="Calibri"/>
                <w:b/>
                <w:bCs/>
                <w:sz w:val="22"/>
                <w:szCs w:val="22"/>
                <w:lang w:val="fr-FR" w:eastAsia="en-US"/>
              </w:rPr>
              <w:t>8 milliards USD pour l’adaptation,</w:t>
            </w:r>
          </w:p>
          <w:p w14:paraId="6A662D35" w14:textId="77777777" w:rsidR="009664DD" w:rsidRPr="005E2D07" w:rsidRDefault="009664DD" w:rsidP="00505021">
            <w:pPr>
              <w:pStyle w:val="Corpsdetexte"/>
              <w:numPr>
                <w:ilvl w:val="0"/>
                <w:numId w:val="33"/>
              </w:numPr>
              <w:spacing w:after="120"/>
              <w:jc w:val="both"/>
              <w:rPr>
                <w:rFonts w:ascii="Calibri" w:eastAsia="Calibri" w:hAnsi="Calibri"/>
                <w:b/>
                <w:bCs/>
                <w:sz w:val="22"/>
                <w:szCs w:val="22"/>
                <w:lang w:val="fr-FR" w:eastAsia="en-US"/>
              </w:rPr>
            </w:pPr>
            <w:r w:rsidRPr="005E2D07">
              <w:rPr>
                <w:rFonts w:ascii="Calibri" w:eastAsia="Calibri" w:hAnsi="Calibri"/>
                <w:b/>
                <w:bCs/>
                <w:sz w:val="22"/>
                <w:szCs w:val="22"/>
                <w:lang w:val="fr-FR" w:eastAsia="en-US"/>
              </w:rPr>
              <w:t>4,344 milliards USD pour l’atténuation.</w:t>
            </w:r>
          </w:p>
          <w:p w14:paraId="6CE14848" w14:textId="26206CE1" w:rsidR="009664DD" w:rsidRPr="005E2D07" w:rsidRDefault="009664DD" w:rsidP="009664DD">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La CDN souligne que la mobilisation de ces ressources constitue une condition essentielle pour la mise en œuvre effective des actions climatiques. Les financements proviennent de sources diversifiées, incluant les fonds relevant de la Convention Cadre des Nations Unies sur les Changements Climatiques (CCNUCC), les partenaires techniques et financiers, les banques de développement bilatérales et multilatérales, ainsi que le secteur privé. </w:t>
            </w:r>
          </w:p>
          <w:p w14:paraId="199EDFEE" w14:textId="77777777" w:rsidR="009664DD" w:rsidRPr="005E2D07" w:rsidRDefault="009664DD" w:rsidP="009664DD">
            <w:pPr>
              <w:pStyle w:val="Corpsdetexte"/>
              <w:spacing w:after="120"/>
              <w:ind w:left="0"/>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Afin de renforcer la mobilisation des financements, la CDN prévoit une approche structurée autour de trois axes : </w:t>
            </w:r>
          </w:p>
          <w:p w14:paraId="7F0164FB" w14:textId="77777777" w:rsidR="009664DD" w:rsidRPr="005E2D07" w:rsidRDefault="009664DD" w:rsidP="00505021">
            <w:pPr>
              <w:pStyle w:val="Corpsdetexte"/>
              <w:numPr>
                <w:ilvl w:val="0"/>
                <w:numId w:val="37"/>
              </w:numPr>
              <w:ind w:left="714" w:hanging="357"/>
              <w:jc w:val="both"/>
              <w:rPr>
                <w:rFonts w:ascii="Calibri" w:eastAsia="Calibri" w:hAnsi="Calibri"/>
                <w:sz w:val="22"/>
                <w:szCs w:val="22"/>
                <w:lang w:val="fr-FR" w:eastAsia="en-US"/>
              </w:rPr>
            </w:pPr>
            <w:r w:rsidRPr="005E2D07">
              <w:rPr>
                <w:rFonts w:ascii="Calibri" w:eastAsia="Calibri" w:hAnsi="Calibri"/>
                <w:sz w:val="22"/>
                <w:szCs w:val="22"/>
                <w:lang w:val="fr-FR" w:eastAsia="en-US"/>
              </w:rPr>
              <w:t xml:space="preserve">le développement d’un portefeuille de projets prioritaires ; </w:t>
            </w:r>
          </w:p>
          <w:p w14:paraId="56373B54" w14:textId="77777777" w:rsidR="009664DD" w:rsidRPr="005E2D07" w:rsidRDefault="009664DD" w:rsidP="00505021">
            <w:pPr>
              <w:pStyle w:val="Corpsdetexte"/>
              <w:numPr>
                <w:ilvl w:val="0"/>
                <w:numId w:val="37"/>
              </w:numPr>
              <w:ind w:left="714" w:hanging="357"/>
              <w:jc w:val="both"/>
              <w:rPr>
                <w:rFonts w:ascii="Calibri" w:eastAsia="Calibri" w:hAnsi="Calibri"/>
                <w:sz w:val="22"/>
                <w:szCs w:val="22"/>
                <w:lang w:val="fr-FR" w:eastAsia="en-US"/>
              </w:rPr>
            </w:pPr>
            <w:r w:rsidRPr="005E2D07">
              <w:rPr>
                <w:rFonts w:ascii="Calibri" w:eastAsia="Calibri" w:hAnsi="Calibri"/>
                <w:sz w:val="22"/>
                <w:szCs w:val="22"/>
                <w:lang w:val="fr-FR" w:eastAsia="en-US"/>
              </w:rPr>
              <w:t>l’amélioration de l’accès aux sources de financement à travers le renforcement des entités d’accès direct et la coopération internationale ;</w:t>
            </w:r>
          </w:p>
          <w:p w14:paraId="1D52FE47" w14:textId="11466FAF" w:rsidR="008E47F7" w:rsidRPr="005E2D07" w:rsidRDefault="009664DD" w:rsidP="00245752">
            <w:pPr>
              <w:pStyle w:val="Corpsdetexte"/>
              <w:numPr>
                <w:ilvl w:val="0"/>
                <w:numId w:val="37"/>
              </w:numPr>
              <w:ind w:left="714" w:hanging="357"/>
              <w:jc w:val="both"/>
              <w:rPr>
                <w:rFonts w:ascii="Calibri" w:eastAsia="Calibri" w:hAnsi="Calibri"/>
                <w:sz w:val="22"/>
                <w:szCs w:val="22"/>
                <w:lang w:val="fr-FR" w:eastAsia="en-US"/>
              </w:rPr>
            </w:pPr>
            <w:r w:rsidRPr="005E2D07">
              <w:rPr>
                <w:lang w:val="fr-FR" w:eastAsia="en-US"/>
              </w:rPr>
              <w:t>le renforcement de la mobilisation des ressources internes, notamment via des mécanismes de cofinancement public.</w:t>
            </w:r>
          </w:p>
        </w:tc>
      </w:tr>
      <w:tr w:rsidR="003B554F" w:rsidRPr="005E2D07" w14:paraId="029DD9CD" w14:textId="77777777" w:rsidTr="00174C80">
        <w:tc>
          <w:tcPr>
            <w:tcW w:w="1545" w:type="dxa"/>
            <w:shd w:val="clear" w:color="auto" w:fill="DEEAF6" w:themeFill="accent1" w:themeFillTint="33"/>
            <w:vAlign w:val="center"/>
          </w:tcPr>
          <w:p w14:paraId="45788CA4" w14:textId="7BCB7A07" w:rsidR="008E47F7" w:rsidRPr="005E2D07" w:rsidRDefault="009664DD" w:rsidP="007746E6">
            <w:pPr>
              <w:pStyle w:val="Corpsdetexte"/>
              <w:ind w:left="0"/>
              <w:rPr>
                <w:rFonts w:ascii="Calibri" w:hAnsi="Calibri"/>
                <w:b/>
                <w:bCs/>
                <w:sz w:val="22"/>
                <w:szCs w:val="22"/>
                <w:lang w:val="fr-FR"/>
              </w:rPr>
            </w:pPr>
            <w:r w:rsidRPr="005E2D07">
              <w:rPr>
                <w:rFonts w:ascii="Calibri" w:hAnsi="Calibri"/>
                <w:b/>
                <w:bCs/>
                <w:sz w:val="22"/>
                <w:szCs w:val="22"/>
                <w:lang w:val="fr-FR"/>
              </w:rPr>
              <w:t>Transfert de technologies et innovation</w:t>
            </w:r>
          </w:p>
        </w:tc>
        <w:tc>
          <w:tcPr>
            <w:tcW w:w="7866" w:type="dxa"/>
          </w:tcPr>
          <w:p w14:paraId="3CB83A35" w14:textId="4815583A" w:rsidR="008E47F7" w:rsidRPr="005E2D07" w:rsidRDefault="009664DD" w:rsidP="007746E6">
            <w:pPr>
              <w:jc w:val="both"/>
            </w:pPr>
            <w:r w:rsidRPr="005E2D07">
              <w:rPr>
                <w:lang w:eastAsia="en-US"/>
              </w:rPr>
              <w:t>La CDN 2.0 met en avant le transfert de technologies et l’innovation comme composantes importantes de sa mise en œuvre. Elle identifie des technologies prioritaires dans plusieurs secteurs clés, notamment les énergies renouvelables, les technologies de cuisson améliorée et les pratiques agricoles durables pour l’atténuation, ainsi que des solutions destinées à renforcer la résilience des systèmes agricoles et hydriques pour l’adaptation. Les besoins associés à ces dimensions sont estimés à environ 2,5 milliards USD.</w:t>
            </w:r>
          </w:p>
        </w:tc>
      </w:tr>
      <w:tr w:rsidR="003B554F" w:rsidRPr="005E2D07" w14:paraId="630CC0C6" w14:textId="77777777" w:rsidTr="00174C80">
        <w:tc>
          <w:tcPr>
            <w:tcW w:w="1545" w:type="dxa"/>
            <w:shd w:val="clear" w:color="auto" w:fill="DEEAF6" w:themeFill="accent1" w:themeFillTint="33"/>
            <w:vAlign w:val="center"/>
          </w:tcPr>
          <w:p w14:paraId="01A79B27" w14:textId="75E6824F" w:rsidR="008E47F7" w:rsidRPr="005E2D07" w:rsidRDefault="009664DD" w:rsidP="007746E6">
            <w:pPr>
              <w:pStyle w:val="Corpsdetexte"/>
              <w:ind w:left="0"/>
              <w:rPr>
                <w:rFonts w:ascii="Calibri" w:hAnsi="Calibri"/>
                <w:b/>
                <w:bCs/>
                <w:sz w:val="22"/>
                <w:szCs w:val="22"/>
                <w:lang w:val="fr-FR"/>
              </w:rPr>
            </w:pPr>
            <w:r w:rsidRPr="005E2D07">
              <w:rPr>
                <w:rFonts w:ascii="Calibri" w:hAnsi="Calibri"/>
                <w:b/>
                <w:bCs/>
                <w:sz w:val="22"/>
                <w:szCs w:val="22"/>
                <w:lang w:val="fr-FR"/>
              </w:rPr>
              <w:lastRenderedPageBreak/>
              <w:t>Renforcement des capacités</w:t>
            </w:r>
          </w:p>
        </w:tc>
        <w:tc>
          <w:tcPr>
            <w:tcW w:w="7866" w:type="dxa"/>
          </w:tcPr>
          <w:p w14:paraId="15F7EB5B" w14:textId="2721F75A" w:rsidR="008E47F7" w:rsidRPr="005E2D07" w:rsidRDefault="009664DD" w:rsidP="007746E6">
            <w:pPr>
              <w:jc w:val="both"/>
            </w:pPr>
            <w:r w:rsidRPr="005E2D07">
              <w:rPr>
                <w:lang w:eastAsia="en-US"/>
              </w:rPr>
              <w:t>La CDN 2.0 souligne également l’importance du renforcement des capacités comme condition transversale de mise en œuvre. Elle met en évidence des besoins en matière de formation, de coordination institutionnelle, de systèmes d’information et de suivi des données climatiques, afin d’améliorer les capacités techniques et institutionnelles des acteurs concernés.</w:t>
            </w:r>
          </w:p>
        </w:tc>
      </w:tr>
      <w:tr w:rsidR="003B554F" w:rsidRPr="005E2D07" w14:paraId="11D1A3A0" w14:textId="77777777" w:rsidTr="00E01859">
        <w:trPr>
          <w:trHeight w:val="1020"/>
        </w:trPr>
        <w:tc>
          <w:tcPr>
            <w:tcW w:w="1545" w:type="dxa"/>
            <w:shd w:val="clear" w:color="auto" w:fill="DEEAF6" w:themeFill="accent1" w:themeFillTint="33"/>
            <w:vAlign w:val="center"/>
          </w:tcPr>
          <w:p w14:paraId="4D18DC1F" w14:textId="5D1B0BD7" w:rsidR="008E47F7" w:rsidRPr="005E2D07" w:rsidRDefault="009664DD" w:rsidP="007746E6">
            <w:pPr>
              <w:pStyle w:val="Corpsdetexte"/>
              <w:ind w:left="0"/>
              <w:rPr>
                <w:rFonts w:ascii="Calibri" w:hAnsi="Calibri"/>
                <w:b/>
                <w:bCs/>
                <w:sz w:val="22"/>
                <w:szCs w:val="22"/>
                <w:lang w:val="fr-FR"/>
              </w:rPr>
            </w:pPr>
            <w:r w:rsidRPr="005E2D07">
              <w:rPr>
                <w:rFonts w:ascii="Calibri" w:hAnsi="Calibri"/>
                <w:b/>
                <w:bCs/>
                <w:sz w:val="22"/>
                <w:szCs w:val="22"/>
                <w:lang w:val="fr-FR"/>
              </w:rPr>
              <w:t xml:space="preserve">Gouvernance, coordination et suivi </w:t>
            </w:r>
          </w:p>
        </w:tc>
        <w:tc>
          <w:tcPr>
            <w:tcW w:w="7866" w:type="dxa"/>
            <w:vAlign w:val="center"/>
          </w:tcPr>
          <w:p w14:paraId="4DC175D1" w14:textId="71A21044" w:rsidR="008E47F7" w:rsidRPr="005E2D07" w:rsidRDefault="009664DD" w:rsidP="007746E6">
            <w:pPr>
              <w:jc w:val="both"/>
            </w:pPr>
            <w:r w:rsidRPr="005E2D07">
              <w:rPr>
                <w:lang w:eastAsia="en-US"/>
              </w:rPr>
              <w:t>La CDN 2.0 met davantage l’accent sur les dispositifs de gouvernance, de coordination et de suivi de la mise en œuvre, avec un rôle central du ministère en charge de l’Environnement, de l’AEDD et des points focaux sectoriels.</w:t>
            </w:r>
          </w:p>
        </w:tc>
      </w:tr>
      <w:tr w:rsidR="003B554F" w:rsidRPr="005E2D07" w14:paraId="07D4F3E0" w14:textId="77777777" w:rsidTr="00E01859">
        <w:trPr>
          <w:trHeight w:val="1020"/>
        </w:trPr>
        <w:tc>
          <w:tcPr>
            <w:tcW w:w="1545" w:type="dxa"/>
            <w:shd w:val="clear" w:color="auto" w:fill="DEEAF6" w:themeFill="accent1" w:themeFillTint="33"/>
            <w:vAlign w:val="center"/>
          </w:tcPr>
          <w:p w14:paraId="016C82B2" w14:textId="715706BF" w:rsidR="008E47F7" w:rsidRPr="005E2D07" w:rsidRDefault="009664DD" w:rsidP="007746E6">
            <w:pPr>
              <w:pStyle w:val="Corpsdetexte"/>
              <w:ind w:left="0"/>
              <w:rPr>
                <w:rFonts w:ascii="Calibri" w:hAnsi="Calibri"/>
                <w:b/>
                <w:bCs/>
                <w:sz w:val="22"/>
                <w:szCs w:val="22"/>
                <w:lang w:val="fr-FR"/>
              </w:rPr>
            </w:pPr>
            <w:r w:rsidRPr="005E2D07">
              <w:rPr>
                <w:rFonts w:ascii="Calibri" w:hAnsi="Calibri"/>
                <w:b/>
                <w:bCs/>
                <w:sz w:val="22"/>
                <w:szCs w:val="22"/>
                <w:lang w:val="fr-FR"/>
              </w:rPr>
              <w:t>Genre et inclusion sociale</w:t>
            </w:r>
          </w:p>
        </w:tc>
        <w:tc>
          <w:tcPr>
            <w:tcW w:w="7866" w:type="dxa"/>
          </w:tcPr>
          <w:p w14:paraId="3ADE93B2" w14:textId="32AACBF1" w:rsidR="008E47F7" w:rsidRPr="005E2D07" w:rsidRDefault="009664DD" w:rsidP="007746E6">
            <w:pPr>
              <w:jc w:val="both"/>
            </w:pPr>
            <w:r w:rsidRPr="005E2D07">
              <w:rPr>
                <w:lang w:eastAsia="en-US"/>
              </w:rPr>
              <w:t>La CDN 2.0 intègre plus explicitement les dimensions de genre, d’inclusion sociale et de participation des parties prenantes comme composantes transversales de la mise en œuvre des actions climatiques.</w:t>
            </w:r>
          </w:p>
        </w:tc>
      </w:tr>
    </w:tbl>
    <w:p w14:paraId="5C45C927" w14:textId="77777777" w:rsidR="00AB3A1D" w:rsidRPr="005E2D07" w:rsidRDefault="00AB3A1D" w:rsidP="00AB3A1D">
      <w:pPr>
        <w:spacing w:line="276" w:lineRule="auto"/>
        <w:jc w:val="both"/>
      </w:pPr>
    </w:p>
    <w:p w14:paraId="7F3774F3" w14:textId="4A242B08" w:rsidR="00ED7F20" w:rsidRPr="005E2D07" w:rsidRDefault="00ED7F20" w:rsidP="00236902">
      <w:pPr>
        <w:pStyle w:val="Titre1"/>
        <w:spacing w:after="360"/>
        <w:ind w:left="431" w:hanging="431"/>
      </w:pPr>
      <w:bookmarkStart w:id="23" w:name="_Toc227409196"/>
      <w:r w:rsidRPr="005E2D07">
        <w:t>ÉVALUATION DE LA CDN 2.0 - VOLET ATTÉNUATION</w:t>
      </w:r>
      <w:bookmarkEnd w:id="23"/>
    </w:p>
    <w:p w14:paraId="46924135" w14:textId="03AE2E7B" w:rsidR="007E2D33" w:rsidRPr="005E2D07" w:rsidRDefault="00F1000A" w:rsidP="00595EAE">
      <w:pPr>
        <w:pStyle w:val="Titre2"/>
      </w:pPr>
      <w:bookmarkStart w:id="24" w:name="_Toc227409197"/>
      <w:r w:rsidRPr="005E2D07">
        <w:t>É</w:t>
      </w:r>
      <w:r w:rsidR="00595EAE" w:rsidRPr="005E2D07">
        <w:t xml:space="preserve">valuation de la complétude et de la cohérence </w:t>
      </w:r>
      <w:r w:rsidR="00F26F62" w:rsidRPr="005E2D07">
        <w:t>global</w:t>
      </w:r>
      <w:r w:rsidRPr="005E2D07">
        <w:t>e</w:t>
      </w:r>
      <w:bookmarkEnd w:id="24"/>
    </w:p>
    <w:p w14:paraId="6A16D47E" w14:textId="4FF64121" w:rsidR="00023396" w:rsidRPr="005E2D07" w:rsidRDefault="00023396" w:rsidP="007C3702">
      <w:pPr>
        <w:spacing w:line="276" w:lineRule="auto"/>
        <w:jc w:val="both"/>
        <w:rPr>
          <w:lang w:eastAsia="en-US"/>
        </w:rPr>
      </w:pPr>
      <w:r w:rsidRPr="005E2D07">
        <w:rPr>
          <w:lang w:eastAsia="en-US"/>
        </w:rPr>
        <w:t xml:space="preserve">La présente section évalue le volet atténuation de la CDN 2.0 du Mali au regard des exigences relatives aux informations nécessaires à la clarté, la transparence et la compréhension (ICTU), telles que définies à l’Annexe I de la Décision 4/CMA.1 et précisées dans le </w:t>
      </w:r>
      <w:r w:rsidRPr="005E2D07">
        <w:rPr>
          <w:i/>
          <w:iCs/>
          <w:lang w:eastAsia="en-US"/>
        </w:rPr>
        <w:t>Guidance Document on NDC Reporting</w:t>
      </w:r>
      <w:r w:rsidRPr="005E2D07">
        <w:rPr>
          <w:rStyle w:val="Appelnotedebasdep"/>
          <w:lang w:eastAsia="en-US"/>
        </w:rPr>
        <w:footnoteReference w:id="3"/>
      </w:r>
      <w:r w:rsidRPr="005E2D07">
        <w:rPr>
          <w:lang w:eastAsia="en-US"/>
        </w:rPr>
        <w:t>.</w:t>
      </w:r>
    </w:p>
    <w:p w14:paraId="08E2E83A" w14:textId="77777777" w:rsidR="00023396" w:rsidRPr="005E2D07" w:rsidRDefault="00023396" w:rsidP="007C3702">
      <w:pPr>
        <w:spacing w:line="276" w:lineRule="auto"/>
        <w:jc w:val="both"/>
        <w:rPr>
          <w:lang w:eastAsia="en-US"/>
        </w:rPr>
      </w:pPr>
      <w:r w:rsidRPr="005E2D07">
        <w:rPr>
          <w:lang w:eastAsia="en-US"/>
        </w:rPr>
        <w:t>L’analyse porte sur la complétude, la cohérence et la précision des informations fournies, afin de déterminer si la contribution permet une interprétation claire des objectifs d’atténuation, de leurs modalités de construction et de leur mise en œuvre. Elle ne vise pas à évaluer le niveau d’ambition des objectifs, mais la qualité de leur structuration.</w:t>
      </w:r>
    </w:p>
    <w:p w14:paraId="03F3B59E" w14:textId="77777777" w:rsidR="00023396" w:rsidRPr="005E2D07" w:rsidRDefault="00023396" w:rsidP="007C3702">
      <w:pPr>
        <w:spacing w:line="276" w:lineRule="auto"/>
        <w:jc w:val="both"/>
        <w:rPr>
          <w:lang w:eastAsia="en-US"/>
        </w:rPr>
      </w:pPr>
      <w:r w:rsidRPr="005E2D07">
        <w:rPr>
          <w:lang w:eastAsia="en-US"/>
        </w:rPr>
        <w:t>L’évaluation est conduite selon les principales catégories d’information attendues dans le cadre ICTU, à savoir :</w:t>
      </w:r>
    </w:p>
    <w:p w14:paraId="378B18E2" w14:textId="2EFA589D" w:rsidR="00023396" w:rsidRPr="005E2D07" w:rsidRDefault="00023396" w:rsidP="00F601CB">
      <w:pPr>
        <w:numPr>
          <w:ilvl w:val="0"/>
          <w:numId w:val="24"/>
        </w:numPr>
        <w:spacing w:after="0" w:line="276" w:lineRule="auto"/>
        <w:ind w:left="714" w:hanging="357"/>
        <w:rPr>
          <w:lang w:eastAsia="en-US"/>
        </w:rPr>
      </w:pPr>
      <w:r w:rsidRPr="005E2D07">
        <w:rPr>
          <w:lang w:eastAsia="en-US"/>
        </w:rPr>
        <w:t>La définition de l’objectif d’atténuation (type de cible, unité, formulation) ;</w:t>
      </w:r>
    </w:p>
    <w:p w14:paraId="6E466F90" w14:textId="39A28CC4" w:rsidR="00023396" w:rsidRPr="005E2D07" w:rsidRDefault="00023396" w:rsidP="00F601CB">
      <w:pPr>
        <w:numPr>
          <w:ilvl w:val="0"/>
          <w:numId w:val="24"/>
        </w:numPr>
        <w:spacing w:after="0" w:line="276" w:lineRule="auto"/>
        <w:ind w:left="714" w:hanging="357"/>
        <w:rPr>
          <w:lang w:eastAsia="en-US"/>
        </w:rPr>
      </w:pPr>
      <w:r w:rsidRPr="005E2D07">
        <w:rPr>
          <w:lang w:eastAsia="en-US"/>
        </w:rPr>
        <w:t>Le périmètre de couverture (gaz, secteurs et activités concernés) ;</w:t>
      </w:r>
    </w:p>
    <w:p w14:paraId="1F32E2DF" w14:textId="72250C32" w:rsidR="00023396" w:rsidRPr="005E2D07" w:rsidRDefault="00023396" w:rsidP="00F601CB">
      <w:pPr>
        <w:numPr>
          <w:ilvl w:val="0"/>
          <w:numId w:val="24"/>
        </w:numPr>
        <w:spacing w:after="0" w:line="276" w:lineRule="auto"/>
        <w:ind w:left="714" w:hanging="357"/>
        <w:rPr>
          <w:lang w:eastAsia="en-US"/>
        </w:rPr>
      </w:pPr>
      <w:r w:rsidRPr="005E2D07">
        <w:rPr>
          <w:lang w:eastAsia="en-US"/>
        </w:rPr>
        <w:t>Le point de référence (année de base ou scénario de référence) ;</w:t>
      </w:r>
    </w:p>
    <w:p w14:paraId="7E364CB7" w14:textId="64A6EE58" w:rsidR="00023396" w:rsidRPr="005E2D07" w:rsidRDefault="00023396" w:rsidP="00F601CB">
      <w:pPr>
        <w:numPr>
          <w:ilvl w:val="0"/>
          <w:numId w:val="24"/>
        </w:numPr>
        <w:spacing w:after="0" w:line="276" w:lineRule="auto"/>
        <w:ind w:left="714" w:hanging="357"/>
        <w:rPr>
          <w:lang w:eastAsia="en-US"/>
        </w:rPr>
      </w:pPr>
      <w:r w:rsidRPr="005E2D07">
        <w:rPr>
          <w:lang w:eastAsia="en-US"/>
        </w:rPr>
        <w:t>La période de mise en œuvre ;</w:t>
      </w:r>
    </w:p>
    <w:p w14:paraId="042A022B" w14:textId="2CABE119" w:rsidR="00023396" w:rsidRPr="005E2D07" w:rsidRDefault="00023396" w:rsidP="00F601CB">
      <w:pPr>
        <w:numPr>
          <w:ilvl w:val="0"/>
          <w:numId w:val="24"/>
        </w:numPr>
        <w:spacing w:after="0" w:line="276" w:lineRule="auto"/>
        <w:ind w:left="714" w:hanging="357"/>
        <w:rPr>
          <w:lang w:eastAsia="en-US"/>
        </w:rPr>
      </w:pPr>
      <w:r w:rsidRPr="005E2D07">
        <w:rPr>
          <w:lang w:eastAsia="en-US"/>
        </w:rPr>
        <w:t>La description des scénarios (référence et atténuation) ;</w:t>
      </w:r>
    </w:p>
    <w:p w14:paraId="5AA1DE7F" w14:textId="3CE0DB87" w:rsidR="00023396" w:rsidRPr="005E2D07" w:rsidRDefault="00023396" w:rsidP="00F601CB">
      <w:pPr>
        <w:numPr>
          <w:ilvl w:val="0"/>
          <w:numId w:val="24"/>
        </w:numPr>
        <w:spacing w:after="0" w:line="276" w:lineRule="auto"/>
        <w:ind w:left="714" w:hanging="357"/>
        <w:rPr>
          <w:lang w:eastAsia="en-US"/>
        </w:rPr>
      </w:pPr>
      <w:r w:rsidRPr="005E2D07">
        <w:rPr>
          <w:lang w:eastAsia="en-US"/>
        </w:rPr>
        <w:t>Les hypothèses utilisées pour construire ces scénarios ;</w:t>
      </w:r>
    </w:p>
    <w:p w14:paraId="0EE194CB" w14:textId="13B357C6" w:rsidR="00023396" w:rsidRPr="005E2D07" w:rsidRDefault="00023396" w:rsidP="00F601CB">
      <w:pPr>
        <w:numPr>
          <w:ilvl w:val="0"/>
          <w:numId w:val="24"/>
        </w:numPr>
        <w:spacing w:after="0" w:line="276" w:lineRule="auto"/>
        <w:ind w:left="714" w:hanging="357"/>
        <w:rPr>
          <w:lang w:eastAsia="en-US"/>
        </w:rPr>
      </w:pPr>
      <w:r w:rsidRPr="005E2D07">
        <w:rPr>
          <w:lang w:eastAsia="en-US"/>
        </w:rPr>
        <w:t>Les paramètres de suivi (indicateurs, méthodes de calcul et dispositifs de suivi).</w:t>
      </w:r>
    </w:p>
    <w:p w14:paraId="7F15DD60" w14:textId="77777777" w:rsidR="00023396" w:rsidRPr="005E2D07" w:rsidRDefault="00023396" w:rsidP="00F601CB">
      <w:pPr>
        <w:spacing w:before="240"/>
        <w:jc w:val="both"/>
        <w:rPr>
          <w:lang w:eastAsia="en-US"/>
        </w:rPr>
      </w:pPr>
      <w:r w:rsidRPr="005E2D07">
        <w:rPr>
          <w:lang w:eastAsia="en-US"/>
        </w:rPr>
        <w:t>Ces éléments constituent des prérequis méthodologiques pour assurer la lisibilité de la contribution et permettre l’évaluation des progrès réalisés.</w:t>
      </w:r>
    </w:p>
    <w:p w14:paraId="04DA9D78" w14:textId="24881323" w:rsidR="00023396" w:rsidRPr="005E2D07" w:rsidRDefault="00023396" w:rsidP="00BB7D9A">
      <w:pPr>
        <w:jc w:val="both"/>
        <w:rPr>
          <w:lang w:eastAsia="en-US"/>
        </w:rPr>
      </w:pPr>
      <w:r w:rsidRPr="005E2D07">
        <w:rPr>
          <w:lang w:eastAsia="en-US"/>
        </w:rPr>
        <w:lastRenderedPageBreak/>
        <w:t xml:space="preserve">En complément, l’analyse tient compte des exigences du cadre de transparence renforcé (Enhanced Transparency Framework </w:t>
      </w:r>
      <w:r w:rsidR="00D050F4" w:rsidRPr="005E2D07">
        <w:rPr>
          <w:lang w:eastAsia="en-US"/>
        </w:rPr>
        <w:t>-</w:t>
      </w:r>
      <w:r w:rsidRPr="005E2D07">
        <w:rPr>
          <w:lang w:eastAsia="en-US"/>
        </w:rPr>
        <w:t>ETF), dans la mesure où la structuration des informations conditionne la capacité à assurer un suivi cohérent et reproductible des engagements d’atténuation.</w:t>
      </w:r>
    </w:p>
    <w:p w14:paraId="057BDF4D" w14:textId="6A60E881" w:rsidR="006A5BBE" w:rsidRPr="005E2D07" w:rsidRDefault="006A5BBE" w:rsidP="00BB7D9A">
      <w:pPr>
        <w:jc w:val="both"/>
        <w:rPr>
          <w:lang w:eastAsia="en-US"/>
        </w:rPr>
      </w:pPr>
      <w:r w:rsidRPr="005E2D07">
        <w:rPr>
          <w:lang w:eastAsia="en-US"/>
        </w:rPr>
        <w:t>L’appréciation est menée de manière détaillée, point par point, au regard de chacun de ces critères. Les sections suivantes présentent ainsi l’analyse de chaque composante attendue, afin d’identifier les éléments disponibles, les insuffisances éventuelles et les implications en matière de lisibilité, de traçabilité et de suivi.</w:t>
      </w:r>
    </w:p>
    <w:p w14:paraId="48338DFB" w14:textId="33D7AD12" w:rsidR="00543F7E" w:rsidRPr="005E2D07" w:rsidRDefault="0005756B" w:rsidP="000C2A85">
      <w:pPr>
        <w:pStyle w:val="Titre3"/>
      </w:pPr>
      <w:bookmarkStart w:id="25" w:name="_Toc227409198"/>
      <w:r w:rsidRPr="005E2D07">
        <w:t>O</w:t>
      </w:r>
      <w:r w:rsidR="001A6EBA" w:rsidRPr="005E2D07">
        <w:t xml:space="preserve">bjectif </w:t>
      </w:r>
      <w:r w:rsidR="0031496A" w:rsidRPr="005E2D07">
        <w:t>d’atténuation</w:t>
      </w:r>
      <w:bookmarkEnd w:id="25"/>
    </w:p>
    <w:p w14:paraId="42BA0131" w14:textId="2DE41CA6" w:rsidR="00C65BC4" w:rsidRPr="005E2D07" w:rsidRDefault="00C65BC4" w:rsidP="00AD6C70">
      <w:pPr>
        <w:jc w:val="both"/>
      </w:pPr>
      <w:r w:rsidRPr="005E2D07">
        <w:t xml:space="preserve">Conformément aux orientations relatives aux informations nécessaires à la clarté, la transparence et la compréhension des contributions (ICTU), les Parties sont invitées à préciser plusieurs éléments clés permettant de comprendre leur </w:t>
      </w:r>
      <w:r w:rsidR="007170FC" w:rsidRPr="005E2D07">
        <w:t>objectif</w:t>
      </w:r>
      <w:r w:rsidRPr="005E2D07">
        <w:t xml:space="preserve"> climatique. Il s’agit notamment du </w:t>
      </w:r>
      <w:r w:rsidRPr="005E2D07">
        <w:rPr>
          <w:b/>
          <w:bCs/>
          <w:i/>
          <w:iCs/>
        </w:rPr>
        <w:t>type de cible d’atténuation retenu</w:t>
      </w:r>
      <w:r w:rsidRPr="005E2D07">
        <w:t xml:space="preserve">, de </w:t>
      </w:r>
      <w:r w:rsidRPr="005E2D07">
        <w:rPr>
          <w:b/>
          <w:bCs/>
          <w:i/>
          <w:iCs/>
        </w:rPr>
        <w:t xml:space="preserve">l’échelle de la contribution (économie entière </w:t>
      </w:r>
      <w:r w:rsidR="00CB6980" w:rsidRPr="005E2D07">
        <w:rPr>
          <w:b/>
          <w:bCs/>
          <w:i/>
          <w:iCs/>
        </w:rPr>
        <w:t>et</w:t>
      </w:r>
      <w:r w:rsidRPr="005E2D07">
        <w:rPr>
          <w:b/>
          <w:bCs/>
          <w:i/>
          <w:iCs/>
        </w:rPr>
        <w:t xml:space="preserve"> secteurs spécifiques)</w:t>
      </w:r>
      <w:r w:rsidRPr="005E2D07">
        <w:t xml:space="preserve">, ainsi que de la distinction entre la </w:t>
      </w:r>
      <w:r w:rsidRPr="005E2D07">
        <w:rPr>
          <w:b/>
          <w:bCs/>
          <w:i/>
          <w:iCs/>
        </w:rPr>
        <w:t>composante conditionnelle et la composante inconditionnelle</w:t>
      </w:r>
      <w:r w:rsidRPr="005E2D07">
        <w:t xml:space="preserve"> de l’engagement.</w:t>
      </w:r>
    </w:p>
    <w:p w14:paraId="6BB635E6" w14:textId="39D1553E" w:rsidR="008B2EE4" w:rsidRPr="005E2D07" w:rsidRDefault="008B2EE4" w:rsidP="00386AEC">
      <w:pPr>
        <w:pStyle w:val="Paragraphedeliste"/>
        <w:numPr>
          <w:ilvl w:val="0"/>
          <w:numId w:val="25"/>
        </w:numPr>
        <w:spacing w:after="120"/>
        <w:ind w:left="714" w:hanging="357"/>
        <w:jc w:val="both"/>
        <w:rPr>
          <w:b/>
          <w:bCs/>
        </w:rPr>
      </w:pPr>
      <w:r w:rsidRPr="005E2D07">
        <w:rPr>
          <w:b/>
          <w:bCs/>
        </w:rPr>
        <w:t>Type de cible d’atténuation</w:t>
      </w:r>
    </w:p>
    <w:p w14:paraId="0270FC23" w14:textId="372B05BA" w:rsidR="000C3D51" w:rsidRPr="005E2D07" w:rsidRDefault="00AE438D" w:rsidP="00AD6C70">
      <w:pPr>
        <w:jc w:val="both"/>
      </w:pPr>
      <w:r w:rsidRPr="005E2D07">
        <w:t>Au niveau international, les objectifs d’atténuation sont formulés selon plusieurs approches méthodologiques, dont les principales sont</w:t>
      </w:r>
      <w:r w:rsidR="00FB4A6C" w:rsidRPr="005E2D07">
        <w:t> :</w:t>
      </w:r>
      <w:r w:rsidR="00072E7B" w:rsidRPr="005E2D07">
        <w:t xml:space="preserve"> (i) les cibles de réduction par rapport à un scénario de référence (BAU), (ii) les cibles de réduction absolue par rapport à une année de référence, (iii) les cibles d’intensité carbone.</w:t>
      </w:r>
    </w:p>
    <w:p w14:paraId="224AA5A8" w14:textId="69308EB2" w:rsidR="009B1EC0" w:rsidRPr="005E2D07" w:rsidRDefault="009B1EC0" w:rsidP="00D9740A">
      <w:pPr>
        <w:pStyle w:val="Lgende"/>
        <w:keepNext/>
        <w:spacing w:after="120"/>
        <w:rPr>
          <w:sz w:val="20"/>
          <w:szCs w:val="20"/>
        </w:rPr>
      </w:pPr>
      <w:bookmarkStart w:id="26" w:name="_Toc227409716"/>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2</w:t>
      </w:r>
      <w:r w:rsidRPr="005E2D07">
        <w:rPr>
          <w:sz w:val="20"/>
          <w:szCs w:val="20"/>
        </w:rPr>
        <w:fldChar w:fldCharType="end"/>
      </w:r>
      <w:r w:rsidRPr="005E2D07">
        <w:rPr>
          <w:sz w:val="20"/>
          <w:szCs w:val="20"/>
        </w:rPr>
        <w:t xml:space="preserve"> : </w:t>
      </w:r>
      <w:r w:rsidR="006E6A02" w:rsidRPr="005E2D07">
        <w:rPr>
          <w:sz w:val="20"/>
          <w:szCs w:val="20"/>
        </w:rPr>
        <w:t>Principaux types de cibles d’atténuation</w:t>
      </w:r>
      <w:bookmarkEnd w:id="26"/>
    </w:p>
    <w:tbl>
      <w:tblPr>
        <w:tblStyle w:val="TableauGrille1Clair"/>
        <w:tblW w:w="0" w:type="auto"/>
        <w:tblLook w:val="04A0" w:firstRow="1" w:lastRow="0" w:firstColumn="1" w:lastColumn="0" w:noHBand="0" w:noVBand="1"/>
      </w:tblPr>
      <w:tblGrid>
        <w:gridCol w:w="1980"/>
        <w:gridCol w:w="7426"/>
      </w:tblGrid>
      <w:tr w:rsidR="003B554F" w:rsidRPr="005E2D07" w14:paraId="09F4B3D1" w14:textId="77777777" w:rsidTr="00D9740A">
        <w:trPr>
          <w:cnfStyle w:val="100000000000" w:firstRow="1" w:lastRow="0" w:firstColumn="0" w:lastColumn="0" w:oddVBand="0" w:evenVBand="0" w:oddHBand="0" w:evenHBand="0" w:firstRowFirstColumn="0" w:firstRowLastColumn="0" w:lastRowFirstColumn="0" w:lastRowLastColumn="0"/>
          <w:trHeight w:val="505"/>
        </w:trPr>
        <w:tc>
          <w:tcPr>
            <w:cnfStyle w:val="001000000000" w:firstRow="0" w:lastRow="0" w:firstColumn="1" w:lastColumn="0" w:oddVBand="0" w:evenVBand="0" w:oddHBand="0" w:evenHBand="0" w:firstRowFirstColumn="0" w:firstRowLastColumn="0" w:lastRowFirstColumn="0" w:lastRowLastColumn="0"/>
            <w:tcW w:w="1980" w:type="dxa"/>
            <w:shd w:val="clear" w:color="auto" w:fill="1F4E79" w:themeFill="accent1" w:themeFillShade="80"/>
            <w:vAlign w:val="center"/>
            <w:hideMark/>
          </w:tcPr>
          <w:p w14:paraId="7A1844C7" w14:textId="77777777" w:rsidR="00E5307E" w:rsidRPr="005E2D07" w:rsidRDefault="00E5307E" w:rsidP="00D9740A">
            <w:pPr>
              <w:spacing w:line="259" w:lineRule="auto"/>
              <w:rPr>
                <w:color w:val="FFFFFF" w:themeColor="background1"/>
              </w:rPr>
            </w:pPr>
            <w:r w:rsidRPr="005E2D07">
              <w:rPr>
                <w:color w:val="FFFFFF" w:themeColor="background1"/>
              </w:rPr>
              <w:t>Type d’objectif</w:t>
            </w:r>
          </w:p>
        </w:tc>
        <w:tc>
          <w:tcPr>
            <w:tcW w:w="7426" w:type="dxa"/>
            <w:shd w:val="clear" w:color="auto" w:fill="1F4E79" w:themeFill="accent1" w:themeFillShade="80"/>
            <w:vAlign w:val="center"/>
            <w:hideMark/>
          </w:tcPr>
          <w:p w14:paraId="1013836D" w14:textId="45C42FD9" w:rsidR="00E5307E" w:rsidRPr="005E2D07" w:rsidRDefault="00E5307E" w:rsidP="00D9740A">
            <w:pPr>
              <w:spacing w:line="259" w:lineRule="auto"/>
              <w:cnfStyle w:val="100000000000" w:firstRow="1" w:lastRow="0" w:firstColumn="0" w:lastColumn="0" w:oddVBand="0" w:evenVBand="0" w:oddHBand="0" w:evenHBand="0" w:firstRowFirstColumn="0" w:firstRowLastColumn="0" w:lastRowFirstColumn="0" w:lastRowLastColumn="0"/>
              <w:rPr>
                <w:color w:val="FFFFFF" w:themeColor="background1"/>
              </w:rPr>
            </w:pPr>
            <w:r w:rsidRPr="005E2D07">
              <w:rPr>
                <w:color w:val="FFFFFF" w:themeColor="background1"/>
              </w:rPr>
              <w:t>Description</w:t>
            </w:r>
            <w:r w:rsidR="00CA6118" w:rsidRPr="005E2D07">
              <w:rPr>
                <w:color w:val="FFFFFF" w:themeColor="background1"/>
              </w:rPr>
              <w:t xml:space="preserve"> et exemples</w:t>
            </w:r>
          </w:p>
        </w:tc>
      </w:tr>
      <w:tr w:rsidR="003B554F" w:rsidRPr="005E2D07" w14:paraId="107C6647" w14:textId="77777777" w:rsidTr="00906CB5">
        <w:tc>
          <w:tcPr>
            <w:cnfStyle w:val="001000000000" w:firstRow="0" w:lastRow="0" w:firstColumn="1" w:lastColumn="0" w:oddVBand="0" w:evenVBand="0" w:oddHBand="0" w:evenHBand="0" w:firstRowFirstColumn="0" w:firstRowLastColumn="0" w:lastRowFirstColumn="0" w:lastRowLastColumn="0"/>
            <w:tcW w:w="1980" w:type="dxa"/>
          </w:tcPr>
          <w:p w14:paraId="513707CD" w14:textId="3BA459CD" w:rsidR="00296B75" w:rsidRPr="005E2D07" w:rsidRDefault="00296B75" w:rsidP="00296B75">
            <w:pPr>
              <w:jc w:val="both"/>
            </w:pPr>
            <w:r w:rsidRPr="005E2D07">
              <w:t>Réduction par rapport à un scénario BAU</w:t>
            </w:r>
          </w:p>
        </w:tc>
        <w:tc>
          <w:tcPr>
            <w:tcW w:w="7426" w:type="dxa"/>
          </w:tcPr>
          <w:p w14:paraId="2B15EA29" w14:textId="1CC716E9" w:rsidR="00296B75" w:rsidRPr="005E2D07" w:rsidRDefault="00296B75" w:rsidP="00296B75">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La figure </w:t>
            </w:r>
            <w:r w:rsidR="008F4E77" w:rsidRPr="005E2D07">
              <w:t>4</w:t>
            </w:r>
            <w:r w:rsidRPr="005E2D07">
              <w:t xml:space="preserve"> ci-dess</w:t>
            </w:r>
            <w:r w:rsidR="00451366" w:rsidRPr="005E2D07">
              <w:t>o</w:t>
            </w:r>
            <w:r w:rsidRPr="005E2D07">
              <w:t>us illustre un exemple d’objectif d’atténuation défini par rapport à un scénario de référence de type Business-as-Usual (BAU), dans lequel les émissions futures sont comparées à une trajectoire d’émissions projetée en l’absence de politiques ou de mesures d’atténuation supplémentaires.</w:t>
            </w:r>
          </w:p>
          <w:p w14:paraId="02C4F4D3" w14:textId="77777777" w:rsidR="00296B75" w:rsidRPr="005E2D07" w:rsidRDefault="00296B75" w:rsidP="00296B75">
            <w:pPr>
              <w:keepNext/>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rPr>
                <w:noProof/>
              </w:rPr>
              <w:drawing>
                <wp:inline distT="0" distB="0" distL="0" distR="0" wp14:anchorId="218240D0" wp14:editId="1CFD215D">
                  <wp:extent cx="3145155" cy="1992334"/>
                  <wp:effectExtent l="0" t="0" r="0" b="8255"/>
                  <wp:docPr id="124639000"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4114292" name=""/>
                          <pic:cNvPicPr/>
                        </pic:nvPicPr>
                        <pic:blipFill>
                          <a:blip r:embed="rId19"/>
                          <a:stretch>
                            <a:fillRect/>
                          </a:stretch>
                        </pic:blipFill>
                        <pic:spPr>
                          <a:xfrm>
                            <a:off x="0" y="0"/>
                            <a:ext cx="3169959" cy="2008047"/>
                          </a:xfrm>
                          <a:prstGeom prst="rect">
                            <a:avLst/>
                          </a:prstGeom>
                        </pic:spPr>
                      </pic:pic>
                    </a:graphicData>
                  </a:graphic>
                </wp:inline>
              </w:drawing>
            </w:r>
          </w:p>
          <w:p w14:paraId="58F0F288" w14:textId="39FF936A" w:rsidR="00296B75" w:rsidRPr="005E2D07" w:rsidRDefault="00296B75" w:rsidP="00296B75">
            <w:pPr>
              <w:pStyle w:val="Lgende"/>
              <w:jc w:val="center"/>
              <w:cnfStyle w:val="000000000000" w:firstRow="0" w:lastRow="0" w:firstColumn="0" w:lastColumn="0" w:oddVBand="0" w:evenVBand="0" w:oddHBand="0" w:evenHBand="0" w:firstRowFirstColumn="0" w:firstRowLastColumn="0" w:lastRowFirstColumn="0" w:lastRowLastColumn="0"/>
              <w:rPr>
                <w:sz w:val="20"/>
                <w:szCs w:val="20"/>
              </w:rPr>
            </w:pPr>
            <w:bookmarkStart w:id="27" w:name="_Toc227409519"/>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sz w:val="20"/>
                <w:szCs w:val="20"/>
              </w:rPr>
              <w:t>4</w:t>
            </w:r>
            <w:r w:rsidRPr="005E2D07">
              <w:rPr>
                <w:sz w:val="20"/>
                <w:szCs w:val="20"/>
              </w:rPr>
              <w:fldChar w:fldCharType="end"/>
            </w:r>
            <w:r w:rsidRPr="005E2D07">
              <w:rPr>
                <w:sz w:val="20"/>
                <w:szCs w:val="20"/>
              </w:rPr>
              <w:t> : Objectif de</w:t>
            </w:r>
            <w:r w:rsidR="00451366" w:rsidRPr="005E2D07">
              <w:rPr>
                <w:sz w:val="20"/>
                <w:szCs w:val="20"/>
              </w:rPr>
              <w:t xml:space="preserve"> </w:t>
            </w:r>
            <w:r w:rsidRPr="005E2D07">
              <w:rPr>
                <w:sz w:val="20"/>
                <w:szCs w:val="20"/>
              </w:rPr>
              <w:t xml:space="preserve">réduction des émissions par rapport à un scénario de référence (BAU) </w:t>
            </w:r>
            <w:r w:rsidR="00451366" w:rsidRPr="005E2D07">
              <w:rPr>
                <w:sz w:val="20"/>
                <w:szCs w:val="20"/>
              </w:rPr>
              <w:t>-</w:t>
            </w:r>
            <w:r w:rsidRPr="005E2D07">
              <w:rPr>
                <w:sz w:val="20"/>
                <w:szCs w:val="20"/>
              </w:rPr>
              <w:t xml:space="preserve"> cas de la Gambie</w:t>
            </w:r>
            <w:bookmarkEnd w:id="27"/>
          </w:p>
          <w:p w14:paraId="4733276D" w14:textId="1121FCF8" w:rsidR="00296B75" w:rsidRPr="005E2D07" w:rsidRDefault="00296B75" w:rsidP="00993061">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lastRenderedPageBreak/>
              <w:t xml:space="preserve">L’écart entre </w:t>
            </w:r>
            <w:r w:rsidR="00571E2A" w:rsidRPr="005E2D07">
              <w:t>les</w:t>
            </w:r>
            <w:r w:rsidRPr="005E2D07">
              <w:t xml:space="preserve"> deux trajectoires correspond aux réductions d’émissions attendues grâce aux actions d’atténuation. C</w:t>
            </w:r>
            <w:r w:rsidR="00217544" w:rsidRPr="005E2D07">
              <w:rPr>
                <w:rStyle w:val="Appelnotedebasdep"/>
              </w:rPr>
              <w:footnoteReference w:id="4"/>
            </w:r>
            <w:r w:rsidRPr="005E2D07">
              <w:t>e type d’objectif permet ainsi de mesurer l’effort climatique d’un pays en comparant les émissions projetées avec et sans mise en œuvre des politiques climatiques.</w:t>
            </w:r>
          </w:p>
        </w:tc>
      </w:tr>
      <w:tr w:rsidR="00B62739" w:rsidRPr="005E2D07" w14:paraId="09771A22" w14:textId="77777777" w:rsidTr="00906CB5">
        <w:tc>
          <w:tcPr>
            <w:cnfStyle w:val="001000000000" w:firstRow="0" w:lastRow="0" w:firstColumn="1" w:lastColumn="0" w:oddVBand="0" w:evenVBand="0" w:oddHBand="0" w:evenHBand="0" w:firstRowFirstColumn="0" w:firstRowLastColumn="0" w:lastRowFirstColumn="0" w:lastRowLastColumn="0"/>
            <w:tcW w:w="1980" w:type="dxa"/>
            <w:hideMark/>
          </w:tcPr>
          <w:p w14:paraId="0BA30F8D" w14:textId="7B346B09" w:rsidR="00B62739" w:rsidRPr="005E2D07" w:rsidRDefault="00B62739" w:rsidP="00CE5D61">
            <w:pPr>
              <w:spacing w:after="160" w:line="259" w:lineRule="auto"/>
            </w:pPr>
            <w:r w:rsidRPr="005E2D07">
              <w:lastRenderedPageBreak/>
              <w:t>Objectif de réduction ou de limitation absolue des émissions par rapport à une année de référence</w:t>
            </w:r>
          </w:p>
        </w:tc>
        <w:tc>
          <w:tcPr>
            <w:tcW w:w="7426" w:type="dxa"/>
            <w:hideMark/>
          </w:tcPr>
          <w:p w14:paraId="586E8CE8" w14:textId="6B4A4615" w:rsidR="00B62739" w:rsidRPr="005E2D07" w:rsidRDefault="00B62739" w:rsidP="00B62739">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La figure 5 ci-dessous illustre un exemple d’objectif de réduction absolue des émissions adopté par les États-Unis dans le cadre de leur contribution déterminée au niveau national. Une cible de réduction absolue consiste à réduire les émissions de gaz à effet de serre par rapport à une année de référence donnée, tandis qu’une cible basée sur un scénario de référence (BAU) vise à réduire les émissions par rapport à une trajectoire d’émissions projetée en l’absence de mesures d’atténuation.</w:t>
            </w:r>
          </w:p>
          <w:p w14:paraId="5D13C317" w14:textId="77777777" w:rsidR="00B62739" w:rsidRPr="005E2D07" w:rsidRDefault="00B62739" w:rsidP="00B62739">
            <w:pPr>
              <w:keepNext/>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rPr>
                <w:noProof/>
              </w:rPr>
              <w:drawing>
                <wp:inline distT="0" distB="0" distL="0" distR="0" wp14:anchorId="57B7FE46" wp14:editId="1CDFBACF">
                  <wp:extent cx="3235721" cy="1631950"/>
                  <wp:effectExtent l="0" t="0" r="3175" b="6350"/>
                  <wp:docPr id="427815476"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815476" name=""/>
                          <pic:cNvPicPr/>
                        </pic:nvPicPr>
                        <pic:blipFill>
                          <a:blip r:embed="rId20"/>
                          <a:stretch>
                            <a:fillRect/>
                          </a:stretch>
                        </pic:blipFill>
                        <pic:spPr>
                          <a:xfrm>
                            <a:off x="0" y="0"/>
                            <a:ext cx="3241599" cy="1634914"/>
                          </a:xfrm>
                          <a:prstGeom prst="rect">
                            <a:avLst/>
                          </a:prstGeom>
                        </pic:spPr>
                      </pic:pic>
                    </a:graphicData>
                  </a:graphic>
                </wp:inline>
              </w:drawing>
            </w:r>
          </w:p>
          <w:p w14:paraId="5A304117" w14:textId="4CA15B3C" w:rsidR="00B62739" w:rsidRPr="005E2D07" w:rsidRDefault="00B62739" w:rsidP="00B62739">
            <w:pPr>
              <w:pStyle w:val="Lgende"/>
              <w:jc w:val="center"/>
              <w:cnfStyle w:val="000000000000" w:firstRow="0" w:lastRow="0" w:firstColumn="0" w:lastColumn="0" w:oddVBand="0" w:evenVBand="0" w:oddHBand="0" w:evenHBand="0" w:firstRowFirstColumn="0" w:firstRowLastColumn="0" w:lastRowFirstColumn="0" w:lastRowLastColumn="0"/>
              <w:rPr>
                <w:sz w:val="20"/>
                <w:szCs w:val="20"/>
              </w:rPr>
            </w:pPr>
            <w:bookmarkStart w:id="28" w:name="_Toc227409520"/>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Pr="005E2D07">
              <w:rPr>
                <w:sz w:val="20"/>
                <w:szCs w:val="20"/>
              </w:rPr>
              <w:t>5</w:t>
            </w:r>
            <w:r w:rsidRPr="005E2D07">
              <w:rPr>
                <w:sz w:val="20"/>
                <w:szCs w:val="20"/>
              </w:rPr>
              <w:fldChar w:fldCharType="end"/>
            </w:r>
            <w:r w:rsidRPr="005E2D07">
              <w:rPr>
                <w:sz w:val="20"/>
                <w:szCs w:val="20"/>
              </w:rPr>
              <w:t> : Objectif de réduction absolue des émissions – cas des États-Unis</w:t>
            </w:r>
            <w:r w:rsidR="003B33BF" w:rsidRPr="005E2D07">
              <w:rPr>
                <w:rStyle w:val="Appelnotedebasdep"/>
                <w:sz w:val="20"/>
                <w:szCs w:val="20"/>
              </w:rPr>
              <w:footnoteReference w:id="5"/>
            </w:r>
            <w:bookmarkEnd w:id="28"/>
          </w:p>
          <w:p w14:paraId="77AE2BCD" w14:textId="77777777" w:rsidR="00B62739" w:rsidRPr="005E2D07" w:rsidRDefault="00B62739" w:rsidP="00B62739">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L’objectif d’atténuation est défini par rapport à une année de référence, en l’occurrence l’année 2005. La trajectoire représentée montre l’évolution historique des émissions de gaz à effet de serre ainsi que les projections associées aux objectifs de réduction fixés pour les années 2025 et 2030.</w:t>
            </w:r>
          </w:p>
          <w:p w14:paraId="099857A9" w14:textId="4B1E0730" w:rsidR="00B62739" w:rsidRPr="005E2D07" w:rsidRDefault="00B62739" w:rsidP="00B62739">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Selon cette approche, les émissions doivent être réduites de </w:t>
            </w:r>
            <w:r w:rsidRPr="005E2D07">
              <w:rPr>
                <w:b/>
                <w:bCs/>
              </w:rPr>
              <w:t>26 à 28 % en 2025</w:t>
            </w:r>
            <w:r w:rsidRPr="005E2D07">
              <w:t xml:space="preserve"> par rapport au niveau de 2005, puis atteindre une réduction de </w:t>
            </w:r>
            <w:r w:rsidRPr="005E2D07">
              <w:rPr>
                <w:b/>
                <w:bCs/>
              </w:rPr>
              <w:t>50 à 52 % en 2030</w:t>
            </w:r>
            <w:r w:rsidRPr="005E2D07">
              <w:t xml:space="preserve"> par rapport à cette même année de référence. Ce type d’objectif permet de mesurer directement les progrès réalisés par rapport à un niveau d’émissions historique.</w:t>
            </w:r>
          </w:p>
        </w:tc>
      </w:tr>
      <w:tr w:rsidR="003B554F" w:rsidRPr="005E2D07" w14:paraId="03C14AF9" w14:textId="77777777" w:rsidTr="00906CB5">
        <w:tc>
          <w:tcPr>
            <w:cnfStyle w:val="001000000000" w:firstRow="0" w:lastRow="0" w:firstColumn="1" w:lastColumn="0" w:oddVBand="0" w:evenVBand="0" w:oddHBand="0" w:evenHBand="0" w:firstRowFirstColumn="0" w:firstRowLastColumn="0" w:lastRowFirstColumn="0" w:lastRowLastColumn="0"/>
            <w:tcW w:w="1980" w:type="dxa"/>
            <w:hideMark/>
          </w:tcPr>
          <w:p w14:paraId="1A192CDD" w14:textId="77777777" w:rsidR="00E5307E" w:rsidRPr="005E2D07" w:rsidRDefault="00E5307E" w:rsidP="00C408FA">
            <w:pPr>
              <w:spacing w:after="160" w:line="259" w:lineRule="auto"/>
              <w:jc w:val="both"/>
            </w:pPr>
            <w:r w:rsidRPr="005E2D07">
              <w:t>Objectif d’intensité carbone</w:t>
            </w:r>
          </w:p>
        </w:tc>
        <w:tc>
          <w:tcPr>
            <w:tcW w:w="7426" w:type="dxa"/>
            <w:hideMark/>
          </w:tcPr>
          <w:p w14:paraId="03A7FC6A" w14:textId="6CE8E777" w:rsidR="006E316E" w:rsidRPr="005E2D07" w:rsidRDefault="006E316E" w:rsidP="006E316E">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La figure</w:t>
            </w:r>
            <w:r w:rsidR="00846741" w:rsidRPr="005E2D07">
              <w:t xml:space="preserve"> </w:t>
            </w:r>
            <w:r w:rsidR="00385B63" w:rsidRPr="005E2D07">
              <w:t>6</w:t>
            </w:r>
            <w:r w:rsidRPr="005E2D07">
              <w:t xml:space="preserve"> ci-dess</w:t>
            </w:r>
            <w:r w:rsidR="00385B63" w:rsidRPr="005E2D07">
              <w:t>ous</w:t>
            </w:r>
            <w:r w:rsidRPr="005E2D07">
              <w:t xml:space="preserve"> illustre un exemple d’objectif d’atténuation basé sur l’intensité carbone, c’est-à-dire les émissions de gaz à effet de serre rapportées à une unité de production économique, généralement le produit intérieur brut (PIB).</w:t>
            </w:r>
          </w:p>
          <w:p w14:paraId="5F40BAAF" w14:textId="77777777" w:rsidR="00CF0D91" w:rsidRPr="005E2D07" w:rsidRDefault="0051670B" w:rsidP="00CF0D91">
            <w:pPr>
              <w:keepNext/>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rPr>
                <w:noProof/>
              </w:rPr>
              <w:lastRenderedPageBreak/>
              <w:drawing>
                <wp:inline distT="0" distB="0" distL="0" distR="0" wp14:anchorId="5B49914E" wp14:editId="11A09B67">
                  <wp:extent cx="3860724" cy="2476500"/>
                  <wp:effectExtent l="0" t="0" r="6985" b="0"/>
                  <wp:docPr id="1583528460"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3528460" name=""/>
                          <pic:cNvPicPr/>
                        </pic:nvPicPr>
                        <pic:blipFill>
                          <a:blip r:embed="rId21"/>
                          <a:stretch>
                            <a:fillRect/>
                          </a:stretch>
                        </pic:blipFill>
                        <pic:spPr>
                          <a:xfrm>
                            <a:off x="0" y="0"/>
                            <a:ext cx="3892140" cy="2496652"/>
                          </a:xfrm>
                          <a:prstGeom prst="rect">
                            <a:avLst/>
                          </a:prstGeom>
                        </pic:spPr>
                      </pic:pic>
                    </a:graphicData>
                  </a:graphic>
                </wp:inline>
              </w:drawing>
            </w:r>
          </w:p>
          <w:p w14:paraId="25A16118" w14:textId="61C3BEE4" w:rsidR="0051670B" w:rsidRPr="005E2D07" w:rsidRDefault="00CF0D91" w:rsidP="00CF0D91">
            <w:pPr>
              <w:pStyle w:val="Lgende"/>
              <w:jc w:val="center"/>
              <w:cnfStyle w:val="000000000000" w:firstRow="0" w:lastRow="0" w:firstColumn="0" w:lastColumn="0" w:oddVBand="0" w:evenVBand="0" w:oddHBand="0" w:evenHBand="0" w:firstRowFirstColumn="0" w:firstRowLastColumn="0" w:lastRowFirstColumn="0" w:lastRowLastColumn="0"/>
              <w:rPr>
                <w:sz w:val="20"/>
                <w:szCs w:val="20"/>
              </w:rPr>
            </w:pPr>
            <w:bookmarkStart w:id="29" w:name="_Toc227409521"/>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sz w:val="20"/>
                <w:szCs w:val="20"/>
              </w:rPr>
              <w:t>6</w:t>
            </w:r>
            <w:r w:rsidRPr="005E2D07">
              <w:rPr>
                <w:sz w:val="20"/>
                <w:szCs w:val="20"/>
              </w:rPr>
              <w:fldChar w:fldCharType="end"/>
            </w:r>
            <w:r w:rsidRPr="005E2D07">
              <w:rPr>
                <w:sz w:val="20"/>
                <w:szCs w:val="20"/>
              </w:rPr>
              <w:t xml:space="preserve"> : </w:t>
            </w:r>
            <w:r w:rsidR="002B49FD" w:rsidRPr="005E2D07">
              <w:rPr>
                <w:sz w:val="20"/>
                <w:szCs w:val="20"/>
              </w:rPr>
              <w:t>Objectif de réduction de l’intensité carbone – cas de la Tunisie</w:t>
            </w:r>
            <w:r w:rsidR="00DA569B" w:rsidRPr="005E2D07">
              <w:rPr>
                <w:rStyle w:val="Appelnotedebasdep"/>
                <w:sz w:val="20"/>
                <w:szCs w:val="20"/>
              </w:rPr>
              <w:footnoteReference w:id="6"/>
            </w:r>
            <w:bookmarkEnd w:id="29"/>
          </w:p>
          <w:p w14:paraId="74C01C1D" w14:textId="77777777" w:rsidR="00CF0D91" w:rsidRPr="005E2D07" w:rsidRDefault="00CF0D91" w:rsidP="00CF0D91">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Dans le cas de </w:t>
            </w:r>
            <w:r w:rsidRPr="005E2D07">
              <w:rPr>
                <w:b/>
                <w:bCs/>
              </w:rPr>
              <w:t>la Tunisie</w:t>
            </w:r>
            <w:r w:rsidRPr="005E2D07">
              <w:t xml:space="preserve">, l’objectif consiste à réduire l’intensité carbone de l’économie à l’horizon </w:t>
            </w:r>
            <w:r w:rsidRPr="005E2D07">
              <w:rPr>
                <w:b/>
                <w:bCs/>
              </w:rPr>
              <w:t>2030</w:t>
            </w:r>
            <w:r w:rsidRPr="005E2D07">
              <w:t xml:space="preserve"> par rapport au niveau observé en </w:t>
            </w:r>
            <w:r w:rsidRPr="005E2D07">
              <w:rPr>
                <w:b/>
                <w:bCs/>
              </w:rPr>
              <w:t>2010</w:t>
            </w:r>
            <w:r w:rsidRPr="005E2D07">
              <w:t>. La trajectoire représentée montre l’évolution historique de l’intensité carbone ainsi que les projections associées au scénario de transition bas carbone.</w:t>
            </w:r>
          </w:p>
          <w:p w14:paraId="7BAFB68C" w14:textId="78774BD0" w:rsidR="00CF0D91" w:rsidRPr="005E2D07" w:rsidRDefault="00CF0D91" w:rsidP="00846741">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Selon cet objectif, l’intensité carbone devrait diminuer d’environ </w:t>
            </w:r>
            <w:r w:rsidRPr="005E2D07">
              <w:rPr>
                <w:b/>
                <w:bCs/>
              </w:rPr>
              <w:t>44 % d’ici 2030</w:t>
            </w:r>
            <w:r w:rsidRPr="005E2D07">
              <w:t>, ce qui signifie que les émissions de gaz à effet de serre par unité de PIB seront significativement réduites, même si les émissions totales peuvent continuer à évoluer en fonction de la croissance économique.</w:t>
            </w:r>
          </w:p>
          <w:p w14:paraId="52DAD6AD" w14:textId="61642E1A" w:rsidR="00CF0D91" w:rsidRPr="005E2D07" w:rsidRDefault="00CF0D91" w:rsidP="0051670B">
            <w:pPr>
              <w:spacing w:after="160" w:line="259" w:lineRule="auto"/>
              <w:jc w:val="center"/>
              <w:cnfStyle w:val="000000000000" w:firstRow="0" w:lastRow="0" w:firstColumn="0" w:lastColumn="0" w:oddVBand="0" w:evenVBand="0" w:oddHBand="0" w:evenHBand="0" w:firstRowFirstColumn="0" w:firstRowLastColumn="0" w:lastRowFirstColumn="0" w:lastRowLastColumn="0"/>
            </w:pPr>
          </w:p>
        </w:tc>
      </w:tr>
    </w:tbl>
    <w:p w14:paraId="374A2D83" w14:textId="0A562289" w:rsidR="002E11B8" w:rsidRPr="005E2D07" w:rsidRDefault="00BA2B12" w:rsidP="002E11B8">
      <w:pPr>
        <w:spacing w:before="240"/>
        <w:jc w:val="both"/>
      </w:pPr>
      <w:r w:rsidRPr="005E2D07">
        <w:lastRenderedPageBreak/>
        <w:t>L</w:t>
      </w:r>
      <w:r w:rsidR="002E11B8" w:rsidRPr="005E2D07">
        <w:t>a CDN 2.0 du Mali adopte une cible de réduction des émissions fondée sur un scénario de référence de type BAU. Cette approche apparaît méthodologiquement structurée, la contribution distinguant un scénario de référence et un scénario d’atténuation, et définissant les réductions d’émissions comme l’écart entre ces deux trajectoires.</w:t>
      </w:r>
    </w:p>
    <w:p w14:paraId="66934CF0" w14:textId="6F9EFFD8" w:rsidR="002E11B8" w:rsidRPr="005E2D07" w:rsidRDefault="002E11B8" w:rsidP="002768C6">
      <w:pPr>
        <w:jc w:val="both"/>
      </w:pPr>
      <w:r w:rsidRPr="005E2D07">
        <w:t xml:space="preserve">La </w:t>
      </w:r>
      <w:r w:rsidR="008C07A6" w:rsidRPr="005E2D07">
        <w:t>contribution</w:t>
      </w:r>
      <w:r w:rsidRPr="005E2D07">
        <w:t xml:space="preserve"> fournit en outre plusieurs paramètres de cadrage, notamment en matière de démographie, d’urbanisation, de croissance économique, d’accès à l’électricité et de profil énergétique. Ces éléments montrent que le scénario de référence s’appuie sur une base contextuelle déjà renseignée. L’analyse peut toutefois relever qu’une présentation plus explicite de la traduction de ces paramètres dans la modélisation des émissions faciliterait la compréhension de la construction du scénario BAU et l’appréciation du niveau d’ambition associé.</w:t>
      </w:r>
    </w:p>
    <w:p w14:paraId="25BC5C4A" w14:textId="2EC00F54" w:rsidR="00326752" w:rsidRPr="005E2D07" w:rsidRDefault="00326752" w:rsidP="00386AEC">
      <w:pPr>
        <w:pStyle w:val="Paragraphedeliste"/>
        <w:numPr>
          <w:ilvl w:val="0"/>
          <w:numId w:val="25"/>
        </w:numPr>
        <w:spacing w:after="120"/>
        <w:ind w:left="714" w:hanging="357"/>
        <w:jc w:val="both"/>
        <w:rPr>
          <w:b/>
          <w:bCs/>
        </w:rPr>
      </w:pPr>
      <w:r w:rsidRPr="005E2D07">
        <w:rPr>
          <w:b/>
          <w:bCs/>
        </w:rPr>
        <w:t xml:space="preserve">Échelle de la contribution </w:t>
      </w:r>
    </w:p>
    <w:p w14:paraId="462D5A40" w14:textId="77777777" w:rsidR="00326752" w:rsidRPr="005E2D07" w:rsidRDefault="00326752" w:rsidP="00AE0A86">
      <w:pPr>
        <w:jc w:val="both"/>
      </w:pPr>
      <w:r w:rsidRPr="005E2D07">
        <w:t xml:space="preserve">La CDN 2.0 du Mali exprime son objectif d’atténuation à l’échelle de l’économie nationale, avec une réduction des émissions pouvant atteindre </w:t>
      </w:r>
      <w:r w:rsidRPr="005E2D07">
        <w:rPr>
          <w:b/>
          <w:bCs/>
        </w:rPr>
        <w:t>40 % à l’horizon 2030 par rapport au scénario BAU</w:t>
      </w:r>
      <w:r w:rsidRPr="005E2D07">
        <w:t>.</w:t>
      </w:r>
    </w:p>
    <w:p w14:paraId="0A0B2EDF" w14:textId="77777777" w:rsidR="008B2EE4" w:rsidRPr="005E2D07" w:rsidRDefault="008B2EE4" w:rsidP="008B2EE4">
      <w:pPr>
        <w:jc w:val="both"/>
      </w:pPr>
      <w:r w:rsidRPr="005E2D07">
        <w:t xml:space="preserve">Le document présente également une déclinaison sectorielle indicative de l’effort d’atténuation, avec des contributions estimées à 31 % pour le secteur de l’énergie, 25 % pour l’agriculture, 39 % pour les forêts et </w:t>
      </w:r>
      <w:r w:rsidRPr="005E2D07">
        <w:lastRenderedPageBreak/>
        <w:t>changements d’affectation des terres, et 31 % pour le secteur des déchets. Cette présentation permet d’identifier les principaux secteurs contributeurs à l’effort national d’atténuation.</w:t>
      </w:r>
    </w:p>
    <w:p w14:paraId="7149F1B4" w14:textId="1918E142" w:rsidR="00AE0A86" w:rsidRPr="005E2D07" w:rsidRDefault="00281ED2" w:rsidP="002768C6">
      <w:pPr>
        <w:pStyle w:val="Paragraphedeliste"/>
        <w:numPr>
          <w:ilvl w:val="0"/>
          <w:numId w:val="25"/>
        </w:numPr>
        <w:spacing w:after="120"/>
        <w:ind w:left="714" w:hanging="357"/>
        <w:jc w:val="both"/>
        <w:rPr>
          <w:b/>
          <w:bCs/>
        </w:rPr>
      </w:pPr>
      <w:r w:rsidRPr="005E2D07">
        <w:rPr>
          <w:b/>
          <w:bCs/>
        </w:rPr>
        <w:t>Conditionnalité</w:t>
      </w:r>
      <w:r w:rsidR="00AE0A86" w:rsidRPr="005E2D07">
        <w:rPr>
          <w:b/>
          <w:bCs/>
        </w:rPr>
        <w:t xml:space="preserve"> </w:t>
      </w:r>
    </w:p>
    <w:p w14:paraId="0996ED39" w14:textId="296F3F0C" w:rsidR="003345CB" w:rsidRPr="005E2D07" w:rsidRDefault="003345CB" w:rsidP="003345CB">
      <w:pPr>
        <w:jc w:val="both"/>
      </w:pPr>
      <w:r w:rsidRPr="005E2D07">
        <w:t>Les orientations ICTU recommandent de distinguer explicitement la part de l’objectif d’atténuation pouvant être atteinte à ressources nationales (composante inconditionnelle) de celle dépendante d’un appui international (composante conditionnelle).</w:t>
      </w:r>
    </w:p>
    <w:p w14:paraId="4E4EF6F6" w14:textId="77777777" w:rsidR="00062FBA" w:rsidRPr="005E2D07" w:rsidRDefault="00062FBA" w:rsidP="00062FBA">
      <w:pPr>
        <w:jc w:val="both"/>
      </w:pPr>
      <w:r w:rsidRPr="005E2D07">
        <w:t>La CDN 2.0 du Mali est de nature exclusivement conditionnelle : l'ensemble des objectifs d'atténuation est subordonné à la mobilisation des financements prévus dans le cadre du Plan d'investissement associé à la CDN. Aucune composante inconditionnelle n'est formellement identifiée dans le document.</w:t>
      </w:r>
    </w:p>
    <w:p w14:paraId="466522B1" w14:textId="77777777" w:rsidR="00062FBA" w:rsidRPr="005E2D07" w:rsidRDefault="00062FBA" w:rsidP="00062FBA">
      <w:pPr>
        <w:jc w:val="both"/>
      </w:pPr>
      <w:r w:rsidRPr="005E2D07">
        <w:t>Or, l'articulation entre une composante inconditionnelle et une composante conditionnelle constitue une bonne pratique reconnue au niveau international, et ce pour plusieurs raisons. Premièrement, la composante inconditionnelle traduit l'engagement souverain du pays et démontre sa volonté politique d'agir indépendamment de l'appui extérieur, ce qui renforce la crédibilité de la contribution aux yeux de la communauté internationale. Deuxièmement, elle permet de sécuriser un socle minimum de résultats qui ne dépend pas des aléas de la mobilisation des financements internationaux. Troisièmement, la composante conditionnelle, distincte et clairement quantifiée, constitue un signal d'investissement à destination des partenaires techniques et financiers, en précisant le niveau d'ambition supplémentaire que le pays est prêt à atteindre sous réserve d'un accompagnement adéquat. Enfin, cette distinction améliore la transparence et la traçabilité des engagements, conformément aux exigences du cadre de transparence renforcé (ETF) de l'Accord de Paris.</w:t>
      </w:r>
    </w:p>
    <w:p w14:paraId="20E7C8CF" w14:textId="77777777" w:rsidR="00062FBA" w:rsidRPr="005E2D07" w:rsidRDefault="00062FBA" w:rsidP="00062FBA">
      <w:pPr>
        <w:jc w:val="both"/>
      </w:pPr>
      <w:r w:rsidRPr="005E2D07">
        <w:t>Pour la CDN 3.0, il est donc recommandé d'introduire explicitement cette double structuration, en définissant un socle d'engagements inconditionnels reflétant les capacités nationales, complété par une composante conditionnelle adossée à des besoins de financement clairement identifiés. Cette approche permettrait au Mali de renforcer à la fois la crédibilité et l'attractivité financière de sa prochaine contribution.</w:t>
      </w:r>
    </w:p>
    <w:p w14:paraId="45149026" w14:textId="77777777" w:rsidR="00062FBA" w:rsidRPr="005E2D07" w:rsidRDefault="00062FBA" w:rsidP="003345CB">
      <w:pPr>
        <w:jc w:val="both"/>
      </w:pPr>
    </w:p>
    <w:p w14:paraId="4C28B561" w14:textId="77777777" w:rsidR="003108BA" w:rsidRPr="005E2D07" w:rsidRDefault="003108BA" w:rsidP="003108BA">
      <w:pPr>
        <w:pStyle w:val="Titre3"/>
      </w:pPr>
      <w:bookmarkStart w:id="30" w:name="_Toc227409199"/>
      <w:r w:rsidRPr="005E2D07">
        <w:t>Analyse des trajectoires d’émissions du scénario de référence (BAU)</w:t>
      </w:r>
      <w:bookmarkEnd w:id="30"/>
    </w:p>
    <w:p w14:paraId="703BCCBF" w14:textId="1F0BC3A0" w:rsidR="001C4F93" w:rsidRPr="005E2D07" w:rsidRDefault="001C4F93" w:rsidP="001C4F93">
      <w:pPr>
        <w:jc w:val="both"/>
      </w:pPr>
      <w:r w:rsidRPr="005E2D07">
        <w:t>La CDN 2.0 construit sa ligne de base sur deux périodes distinctes (Chapitre 2, section 2.1</w:t>
      </w:r>
      <w:r w:rsidR="008A1296" w:rsidRPr="005E2D07">
        <w:t xml:space="preserve"> de la CDN 2.0</w:t>
      </w:r>
      <w:r w:rsidRPr="005E2D07">
        <w:t>) :</w:t>
      </w:r>
    </w:p>
    <w:p w14:paraId="412AB093" w14:textId="0FC7FCC8" w:rsidR="001C4F93" w:rsidRPr="005E2D07" w:rsidRDefault="001C4F93" w:rsidP="00505021">
      <w:pPr>
        <w:pStyle w:val="Paragraphedeliste"/>
        <w:numPr>
          <w:ilvl w:val="0"/>
          <w:numId w:val="39"/>
        </w:numPr>
        <w:spacing w:after="120"/>
        <w:contextualSpacing w:val="0"/>
        <w:jc w:val="both"/>
      </w:pPr>
      <w:r w:rsidRPr="005E2D07">
        <w:t>Période 1 (2015</w:t>
      </w:r>
      <w:r w:rsidR="00FC3C1B" w:rsidRPr="005E2D07">
        <w:t>-</w:t>
      </w:r>
      <w:r w:rsidRPr="005E2D07">
        <w:t>2019) : Valeurs issues des calculs d’émissions réalisés lors du premier Rapport Biennal (BUR), à partir de données réelles fournies par les services techniques. Cette période constitue la période de référence de la CDN révisée</w:t>
      </w:r>
      <w:r w:rsidR="00FC3C1B" w:rsidRPr="005E2D07">
        <w:t> ;</w:t>
      </w:r>
    </w:p>
    <w:p w14:paraId="231A8382" w14:textId="3B8DCB5F" w:rsidR="001C4F93" w:rsidRPr="005E2D07" w:rsidRDefault="001C4F93" w:rsidP="00505021">
      <w:pPr>
        <w:pStyle w:val="Paragraphedeliste"/>
        <w:numPr>
          <w:ilvl w:val="0"/>
          <w:numId w:val="39"/>
        </w:numPr>
        <w:jc w:val="both"/>
      </w:pPr>
      <w:r w:rsidRPr="005E2D07">
        <w:t>Période 2 (202</w:t>
      </w:r>
      <w:r w:rsidR="00FC3C1B" w:rsidRPr="005E2D07">
        <w:t>0-</w:t>
      </w:r>
      <w:r w:rsidRPr="005E2D07">
        <w:t>2030) reflétant la tendance normale du développement du Mali, élaboré en fonction des politiques nationales et des concertations sectorielles</w:t>
      </w:r>
      <w:r w:rsidR="00B14FE5" w:rsidRPr="005E2D07">
        <w:t>.</w:t>
      </w:r>
    </w:p>
    <w:p w14:paraId="56947210" w14:textId="7C8753F3" w:rsidR="00B14FE5" w:rsidRPr="005E2D07" w:rsidRDefault="00B14FE5" w:rsidP="00B14FE5">
      <w:pPr>
        <w:jc w:val="both"/>
      </w:pPr>
      <w:r w:rsidRPr="005E2D07">
        <w:t>Le passage de la période 1 (données d’inventaire) à la période 2 (projections) implique un changement de nature : les émissions ne sont plus observées mais modélisées. Le scénario de base pour chaque secteur repose sur les politiques, stratégies et programmes nationaux en vigueur, ainsi que sur les hypothèses de croissance retenues.</w:t>
      </w:r>
      <w:r w:rsidR="00461B79" w:rsidRPr="005E2D07">
        <w:t xml:space="preserve"> </w:t>
      </w:r>
    </w:p>
    <w:p w14:paraId="56D48318" w14:textId="77777777" w:rsidR="005C5B05" w:rsidRPr="005E2D07" w:rsidRDefault="005C5B05" w:rsidP="005C5B05">
      <w:pPr>
        <w:jc w:val="both"/>
      </w:pPr>
      <w:r w:rsidRPr="005E2D07">
        <w:lastRenderedPageBreak/>
        <w:t>Le tableau ci-dessous met en regard les dernières données mesurées (fin de la période 1) et les premières projections du scénario de base (début de la période 2), par secteur. Les unités sont en kTéq CO2.</w:t>
      </w:r>
    </w:p>
    <w:p w14:paraId="0101B181" w14:textId="290210F6" w:rsidR="005C5B05" w:rsidRPr="005E2D07" w:rsidRDefault="005C5B05" w:rsidP="00E2716C">
      <w:pPr>
        <w:pStyle w:val="Lgende"/>
        <w:keepNext/>
        <w:spacing w:after="0" w:line="360" w:lineRule="auto"/>
        <w:jc w:val="center"/>
        <w:rPr>
          <w:sz w:val="20"/>
          <w:szCs w:val="20"/>
        </w:rPr>
      </w:pPr>
      <w:bookmarkStart w:id="31" w:name="_Toc227409717"/>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Pr="005E2D07">
        <w:rPr>
          <w:noProof/>
          <w:sz w:val="20"/>
          <w:szCs w:val="20"/>
        </w:rPr>
        <w:t>3</w:t>
      </w:r>
      <w:r w:rsidRPr="005E2D07">
        <w:rPr>
          <w:sz w:val="20"/>
          <w:szCs w:val="20"/>
        </w:rPr>
        <w:fldChar w:fldCharType="end"/>
      </w:r>
      <w:r w:rsidRPr="005E2D07">
        <w:rPr>
          <w:sz w:val="20"/>
          <w:szCs w:val="20"/>
        </w:rPr>
        <w:t> : Évolution des émissions de GES entre la période historique et le scénario de base (BAU) par secteur</w:t>
      </w:r>
      <w:r w:rsidRPr="005E2D07">
        <w:rPr>
          <w:rStyle w:val="Appelnotedebasdep"/>
          <w:sz w:val="20"/>
          <w:szCs w:val="20"/>
        </w:rPr>
        <w:footnoteReference w:id="7"/>
      </w:r>
      <w:bookmarkEnd w:id="31"/>
    </w:p>
    <w:tbl>
      <w:tblPr>
        <w:tblW w:w="95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000" w:firstRow="0" w:lastRow="0" w:firstColumn="0" w:lastColumn="0" w:noHBand="0" w:noVBand="0"/>
      </w:tblPr>
      <w:tblGrid>
        <w:gridCol w:w="2600"/>
        <w:gridCol w:w="1726"/>
        <w:gridCol w:w="1727"/>
        <w:gridCol w:w="1726"/>
        <w:gridCol w:w="1727"/>
      </w:tblGrid>
      <w:tr w:rsidR="005C5B05" w:rsidRPr="005E2D07" w14:paraId="72D254B7" w14:textId="77777777">
        <w:trPr>
          <w:trHeight w:val="934"/>
        </w:trPr>
        <w:tc>
          <w:tcPr>
            <w:tcW w:w="2600" w:type="dxa"/>
            <w:tcBorders>
              <w:top w:val="single" w:sz="1" w:space="0" w:color="BBBBBB"/>
              <w:left w:val="single" w:sz="1" w:space="0" w:color="BBBBBB"/>
              <w:bottom w:val="single" w:sz="1" w:space="0" w:color="BBBBBB"/>
              <w:right w:val="single" w:sz="1" w:space="0" w:color="BBBBBB"/>
            </w:tcBorders>
            <w:shd w:val="clear" w:color="auto" w:fill="1F4E79"/>
            <w:tcMar>
              <w:top w:w="60" w:type="dxa"/>
              <w:left w:w="100" w:type="dxa"/>
              <w:bottom w:w="60" w:type="dxa"/>
              <w:right w:w="100" w:type="dxa"/>
            </w:tcMar>
            <w:vAlign w:val="center"/>
          </w:tcPr>
          <w:p w14:paraId="31B61493" w14:textId="77777777" w:rsidR="005C5B05" w:rsidRPr="005E2D07" w:rsidRDefault="005C5B05">
            <w:pPr>
              <w:spacing w:after="0"/>
              <w:jc w:val="center"/>
              <w:rPr>
                <w:color w:val="FFFFFF" w:themeColor="background1"/>
              </w:rPr>
            </w:pPr>
            <w:r w:rsidRPr="005E2D07">
              <w:rPr>
                <w:b/>
                <w:bCs/>
                <w:color w:val="FFFFFF" w:themeColor="background1"/>
              </w:rPr>
              <w:t>Secteur</w:t>
            </w:r>
          </w:p>
        </w:tc>
        <w:tc>
          <w:tcPr>
            <w:tcW w:w="1726" w:type="dxa"/>
            <w:tcBorders>
              <w:top w:val="single" w:sz="1" w:space="0" w:color="BBBBBB"/>
              <w:left w:val="single" w:sz="1" w:space="0" w:color="BBBBBB"/>
              <w:bottom w:val="single" w:sz="1" w:space="0" w:color="BBBBBB"/>
              <w:right w:val="single" w:sz="1" w:space="0" w:color="BBBBBB"/>
            </w:tcBorders>
            <w:shd w:val="clear" w:color="auto" w:fill="1F4E79"/>
            <w:tcMar>
              <w:top w:w="60" w:type="dxa"/>
              <w:left w:w="100" w:type="dxa"/>
              <w:bottom w:w="60" w:type="dxa"/>
              <w:right w:w="100" w:type="dxa"/>
            </w:tcMar>
            <w:vAlign w:val="center"/>
          </w:tcPr>
          <w:p w14:paraId="3140119D" w14:textId="265C94FB" w:rsidR="005C5B05" w:rsidRPr="005E2D07" w:rsidRDefault="005C5B05">
            <w:pPr>
              <w:spacing w:after="0"/>
              <w:jc w:val="center"/>
              <w:rPr>
                <w:color w:val="FFFFFF" w:themeColor="background1"/>
              </w:rPr>
            </w:pPr>
            <w:r w:rsidRPr="005E2D07">
              <w:rPr>
                <w:b/>
                <w:bCs/>
                <w:color w:val="FFFFFF" w:themeColor="background1"/>
              </w:rPr>
              <w:t>Dernière valeur d’émissions affichée P1</w:t>
            </w:r>
          </w:p>
        </w:tc>
        <w:tc>
          <w:tcPr>
            <w:tcW w:w="1727" w:type="dxa"/>
            <w:tcBorders>
              <w:top w:val="single" w:sz="1" w:space="0" w:color="BBBBBB"/>
              <w:left w:val="single" w:sz="1" w:space="0" w:color="BBBBBB"/>
              <w:bottom w:val="single" w:sz="1" w:space="0" w:color="BBBBBB"/>
              <w:right w:val="single" w:sz="1" w:space="0" w:color="BBBBBB"/>
            </w:tcBorders>
            <w:shd w:val="clear" w:color="auto" w:fill="1F4E79"/>
            <w:tcMar>
              <w:top w:w="60" w:type="dxa"/>
              <w:left w:w="100" w:type="dxa"/>
              <w:bottom w:w="60" w:type="dxa"/>
              <w:right w:w="100" w:type="dxa"/>
            </w:tcMar>
            <w:vAlign w:val="center"/>
          </w:tcPr>
          <w:p w14:paraId="01F06F15" w14:textId="77777777" w:rsidR="005C5B05" w:rsidRPr="005E2D07" w:rsidRDefault="005C5B05">
            <w:pPr>
              <w:spacing w:after="0"/>
              <w:jc w:val="center"/>
              <w:rPr>
                <w:color w:val="FFFFFF" w:themeColor="background1"/>
              </w:rPr>
            </w:pPr>
            <w:r w:rsidRPr="005E2D07">
              <w:rPr>
                <w:b/>
                <w:bCs/>
                <w:color w:val="FFFFFF" w:themeColor="background1"/>
              </w:rPr>
              <w:t>Valeur (kTéq CO</w:t>
            </w:r>
            <w:r w:rsidRPr="005E2D07">
              <w:rPr>
                <w:b/>
                <w:color w:val="FFFFFF" w:themeColor="background1"/>
                <w:vertAlign w:val="subscript"/>
              </w:rPr>
              <w:t>2</w:t>
            </w:r>
            <w:r w:rsidRPr="005E2D07">
              <w:rPr>
                <w:b/>
                <w:bCs/>
                <w:color w:val="FFFFFF" w:themeColor="background1"/>
              </w:rPr>
              <w:t>)</w:t>
            </w:r>
          </w:p>
        </w:tc>
        <w:tc>
          <w:tcPr>
            <w:tcW w:w="1726" w:type="dxa"/>
            <w:tcBorders>
              <w:top w:val="single" w:sz="1" w:space="0" w:color="BBBBBB"/>
              <w:left w:val="single" w:sz="1" w:space="0" w:color="BBBBBB"/>
              <w:bottom w:val="single" w:sz="1" w:space="0" w:color="BBBBBB"/>
              <w:right w:val="single" w:sz="1" w:space="0" w:color="BBBBBB"/>
            </w:tcBorders>
            <w:shd w:val="clear" w:color="auto" w:fill="1F4E79"/>
            <w:tcMar>
              <w:top w:w="60" w:type="dxa"/>
              <w:left w:w="100" w:type="dxa"/>
              <w:bottom w:w="60" w:type="dxa"/>
              <w:right w:w="100" w:type="dxa"/>
            </w:tcMar>
            <w:vAlign w:val="center"/>
          </w:tcPr>
          <w:p w14:paraId="7FE23132" w14:textId="77777777" w:rsidR="005C5B05" w:rsidRPr="005E2D07" w:rsidRDefault="005C5B05">
            <w:pPr>
              <w:spacing w:after="0"/>
              <w:jc w:val="center"/>
              <w:rPr>
                <w:color w:val="FFFFFF" w:themeColor="background1"/>
              </w:rPr>
            </w:pPr>
            <w:r w:rsidRPr="005E2D07">
              <w:rPr>
                <w:b/>
                <w:bCs/>
                <w:color w:val="FFFFFF" w:themeColor="background1"/>
              </w:rPr>
              <w:t>Première année P2</w:t>
            </w:r>
          </w:p>
        </w:tc>
        <w:tc>
          <w:tcPr>
            <w:tcW w:w="1727" w:type="dxa"/>
            <w:tcBorders>
              <w:top w:val="single" w:sz="1" w:space="0" w:color="BBBBBB"/>
              <w:left w:val="single" w:sz="1" w:space="0" w:color="BBBBBB"/>
              <w:bottom w:val="single" w:sz="1" w:space="0" w:color="BBBBBB"/>
              <w:right w:val="single" w:sz="1" w:space="0" w:color="BBBBBB"/>
            </w:tcBorders>
            <w:shd w:val="clear" w:color="auto" w:fill="1F4E79"/>
            <w:tcMar>
              <w:top w:w="60" w:type="dxa"/>
              <w:left w:w="100" w:type="dxa"/>
              <w:bottom w:w="60" w:type="dxa"/>
              <w:right w:w="100" w:type="dxa"/>
            </w:tcMar>
            <w:vAlign w:val="center"/>
          </w:tcPr>
          <w:p w14:paraId="238650B1" w14:textId="77777777" w:rsidR="005C5B05" w:rsidRPr="005E2D07" w:rsidRDefault="005C5B05">
            <w:pPr>
              <w:spacing w:after="0"/>
              <w:jc w:val="center"/>
              <w:rPr>
                <w:color w:val="FFFFFF" w:themeColor="background1"/>
              </w:rPr>
            </w:pPr>
            <w:r w:rsidRPr="005E2D07">
              <w:rPr>
                <w:b/>
                <w:bCs/>
                <w:color w:val="FFFFFF" w:themeColor="background1"/>
              </w:rPr>
              <w:t>Valeur BAU (kTéq CO</w:t>
            </w:r>
            <w:r w:rsidRPr="005E2D07">
              <w:rPr>
                <w:b/>
                <w:color w:val="FFFFFF" w:themeColor="background1"/>
                <w:vertAlign w:val="subscript"/>
              </w:rPr>
              <w:t>2</w:t>
            </w:r>
            <w:r w:rsidRPr="005E2D07">
              <w:rPr>
                <w:b/>
                <w:bCs/>
                <w:color w:val="FFFFFF" w:themeColor="background1"/>
              </w:rPr>
              <w:t>)</w:t>
            </w:r>
          </w:p>
        </w:tc>
      </w:tr>
      <w:tr w:rsidR="005C5B05" w:rsidRPr="005E2D07" w14:paraId="5886833B" w14:textId="77777777">
        <w:tc>
          <w:tcPr>
            <w:tcW w:w="2600"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0A08D616" w14:textId="77777777" w:rsidR="005C5B05" w:rsidRPr="005E2D07" w:rsidRDefault="005C5B05">
            <w:pPr>
              <w:spacing w:after="0"/>
              <w:jc w:val="both"/>
            </w:pPr>
            <w:r w:rsidRPr="005E2D07">
              <w:rPr>
                <w:b/>
                <w:bCs/>
              </w:rPr>
              <w:t>Énergie</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1009C929" w14:textId="11905CC7" w:rsidR="005C5B05" w:rsidRPr="005E2D07" w:rsidRDefault="005C5B05">
            <w:pPr>
              <w:spacing w:after="0"/>
              <w:jc w:val="center"/>
            </w:pPr>
            <w:r w:rsidRPr="005E2D07">
              <w:t>2017</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6276E217" w14:textId="34C46412" w:rsidR="005C5B05" w:rsidRPr="005E2D07" w:rsidRDefault="005C5B05">
            <w:pPr>
              <w:spacing w:after="0"/>
              <w:jc w:val="center"/>
              <w:rPr>
                <w:b/>
              </w:rPr>
            </w:pPr>
            <w:r w:rsidRPr="005E2D07">
              <w:rPr>
                <w:b/>
                <w:bCs/>
              </w:rPr>
              <w:t>5 416</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05CC6F0A" w14:textId="77777777" w:rsidR="005C5B05" w:rsidRPr="005E2D07" w:rsidRDefault="005C5B05">
            <w:pPr>
              <w:spacing w:after="0"/>
              <w:jc w:val="center"/>
            </w:pPr>
            <w:r w:rsidRPr="005E2D07">
              <w:t>2020</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0ECC8E94" w14:textId="77777777" w:rsidR="005C5B05" w:rsidRPr="005E2D07" w:rsidRDefault="005C5B05">
            <w:pPr>
              <w:spacing w:after="0"/>
              <w:jc w:val="center"/>
              <w:rPr>
                <w:b/>
              </w:rPr>
            </w:pPr>
            <w:r w:rsidRPr="005E2D07">
              <w:rPr>
                <w:b/>
              </w:rPr>
              <w:t>21 550</w:t>
            </w:r>
          </w:p>
        </w:tc>
      </w:tr>
      <w:tr w:rsidR="005C5B05" w:rsidRPr="005E2D07" w14:paraId="5A052629" w14:textId="77777777">
        <w:tc>
          <w:tcPr>
            <w:tcW w:w="2600"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3B654281" w14:textId="77777777" w:rsidR="005C5B05" w:rsidRPr="005E2D07" w:rsidRDefault="005C5B05">
            <w:pPr>
              <w:spacing w:after="0"/>
              <w:jc w:val="both"/>
            </w:pPr>
            <w:r w:rsidRPr="005E2D07">
              <w:rPr>
                <w:b/>
                <w:bCs/>
              </w:rPr>
              <w:t>Agriculture</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36B5210F" w14:textId="77777777" w:rsidR="005C5B05" w:rsidRPr="005E2D07" w:rsidRDefault="005C5B05">
            <w:pPr>
              <w:spacing w:after="0"/>
              <w:jc w:val="center"/>
            </w:pPr>
            <w:r w:rsidRPr="005E2D07">
              <w:t>2019</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5DC22041" w14:textId="77777777" w:rsidR="005C5B05" w:rsidRPr="005E2D07" w:rsidRDefault="005C5B05">
            <w:pPr>
              <w:spacing w:after="0"/>
              <w:jc w:val="center"/>
              <w:rPr>
                <w:b/>
              </w:rPr>
            </w:pPr>
            <w:r w:rsidRPr="005E2D07">
              <w:rPr>
                <w:b/>
              </w:rPr>
              <w:t>77 347</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7B5C355A" w14:textId="77777777" w:rsidR="005C5B05" w:rsidRPr="005E2D07" w:rsidRDefault="005C5B05">
            <w:pPr>
              <w:spacing w:after="0"/>
              <w:jc w:val="center"/>
            </w:pPr>
            <w:r w:rsidRPr="005E2D07">
              <w:t>2020</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1B77B270" w14:textId="77777777" w:rsidR="005C5B05" w:rsidRPr="005E2D07" w:rsidRDefault="005C5B05">
            <w:pPr>
              <w:spacing w:after="0"/>
              <w:jc w:val="center"/>
              <w:rPr>
                <w:b/>
              </w:rPr>
            </w:pPr>
            <w:r w:rsidRPr="005E2D07">
              <w:rPr>
                <w:b/>
              </w:rPr>
              <w:t>76 667</w:t>
            </w:r>
          </w:p>
        </w:tc>
      </w:tr>
      <w:tr w:rsidR="005C5B05" w:rsidRPr="005E2D07" w14:paraId="7127E27F" w14:textId="77777777">
        <w:tc>
          <w:tcPr>
            <w:tcW w:w="2600"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1295EAEF" w14:textId="3A1ED4BD" w:rsidR="005C5B05" w:rsidRPr="005E2D07" w:rsidRDefault="005C5B05">
            <w:pPr>
              <w:spacing w:after="0"/>
              <w:jc w:val="both"/>
            </w:pPr>
            <w:r w:rsidRPr="005E2D07">
              <w:rPr>
                <w:b/>
                <w:bCs/>
              </w:rPr>
              <w:t xml:space="preserve">Forêts </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1C6285DA" w14:textId="77777777" w:rsidR="005C5B05" w:rsidRPr="005E2D07" w:rsidRDefault="005C5B05">
            <w:pPr>
              <w:spacing w:after="0"/>
              <w:jc w:val="center"/>
            </w:pPr>
            <w:r w:rsidRPr="005E2D07">
              <w:t>2017</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0AB5CA6D" w14:textId="77777777" w:rsidR="005C5B05" w:rsidRPr="005E2D07" w:rsidRDefault="005C5B05">
            <w:pPr>
              <w:spacing w:after="0"/>
              <w:jc w:val="center"/>
              <w:rPr>
                <w:b/>
              </w:rPr>
            </w:pPr>
            <w:r w:rsidRPr="005E2D07">
              <w:rPr>
                <w:b/>
              </w:rPr>
              <w:t>-237 967</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7B235CFC" w14:textId="77777777" w:rsidR="005C5B05" w:rsidRPr="005E2D07" w:rsidRDefault="005C5B05">
            <w:pPr>
              <w:spacing w:after="0"/>
              <w:jc w:val="center"/>
            </w:pPr>
            <w:r w:rsidRPr="005E2D07">
              <w:t>2020</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16B321E4" w14:textId="77777777" w:rsidR="005C5B05" w:rsidRPr="005E2D07" w:rsidRDefault="005C5B05">
            <w:pPr>
              <w:spacing w:after="0"/>
              <w:jc w:val="center"/>
              <w:rPr>
                <w:b/>
              </w:rPr>
            </w:pPr>
            <w:r w:rsidRPr="005E2D07">
              <w:rPr>
                <w:b/>
              </w:rPr>
              <w:t>-334 386</w:t>
            </w:r>
          </w:p>
        </w:tc>
      </w:tr>
      <w:tr w:rsidR="005C5B05" w:rsidRPr="005E2D07" w14:paraId="6776906D" w14:textId="77777777">
        <w:tc>
          <w:tcPr>
            <w:tcW w:w="2600"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22290498" w14:textId="77777777" w:rsidR="005C5B05" w:rsidRPr="005E2D07" w:rsidRDefault="005C5B05">
            <w:pPr>
              <w:spacing w:after="0"/>
              <w:jc w:val="both"/>
            </w:pPr>
            <w:r w:rsidRPr="005E2D07">
              <w:rPr>
                <w:b/>
                <w:bCs/>
              </w:rPr>
              <w:t>Déchets</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1AA208C6" w14:textId="77777777" w:rsidR="005C5B05" w:rsidRPr="005E2D07" w:rsidRDefault="005C5B05">
            <w:pPr>
              <w:spacing w:after="0"/>
              <w:jc w:val="center"/>
            </w:pPr>
            <w:r w:rsidRPr="005E2D07">
              <w:t>2019</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55374754" w14:textId="77777777" w:rsidR="005C5B05" w:rsidRPr="005E2D07" w:rsidRDefault="005C5B05">
            <w:pPr>
              <w:spacing w:after="0"/>
              <w:jc w:val="center"/>
              <w:rPr>
                <w:b/>
              </w:rPr>
            </w:pPr>
            <w:r w:rsidRPr="005E2D07">
              <w:rPr>
                <w:b/>
              </w:rPr>
              <w:t>436</w:t>
            </w:r>
          </w:p>
        </w:tc>
        <w:tc>
          <w:tcPr>
            <w:tcW w:w="1726" w:type="dxa"/>
            <w:tcBorders>
              <w:top w:val="single" w:sz="1" w:space="0" w:color="BBBBBB"/>
              <w:left w:val="single" w:sz="1" w:space="0" w:color="BBBBBB"/>
              <w:bottom w:val="single" w:sz="1" w:space="0" w:color="BBBBBB"/>
              <w:right w:val="single" w:sz="1" w:space="0" w:color="BBBBBB"/>
            </w:tcBorders>
            <w:tcMar>
              <w:top w:w="60" w:type="dxa"/>
              <w:left w:w="100" w:type="dxa"/>
              <w:bottom w:w="60" w:type="dxa"/>
              <w:right w:w="100" w:type="dxa"/>
            </w:tcMar>
          </w:tcPr>
          <w:p w14:paraId="44B85295" w14:textId="77777777" w:rsidR="005C5B05" w:rsidRPr="005E2D07" w:rsidRDefault="005C5B05">
            <w:pPr>
              <w:spacing w:after="0"/>
              <w:jc w:val="center"/>
            </w:pPr>
            <w:r w:rsidRPr="005E2D07">
              <w:t>2020</w:t>
            </w:r>
          </w:p>
        </w:tc>
        <w:tc>
          <w:tcPr>
            <w:tcW w:w="1727" w:type="dxa"/>
            <w:tcBorders>
              <w:top w:val="single" w:sz="1" w:space="0" w:color="BBBBBB"/>
              <w:left w:val="single" w:sz="1" w:space="0" w:color="BBBBBB"/>
              <w:bottom w:val="single" w:sz="1" w:space="0" w:color="BBBBBB"/>
              <w:right w:val="single" w:sz="1" w:space="0" w:color="BBBBBB"/>
            </w:tcBorders>
            <w:shd w:val="clear" w:color="auto" w:fill="DEEAF6" w:themeFill="accent1" w:themeFillTint="33"/>
            <w:tcMar>
              <w:top w:w="60" w:type="dxa"/>
              <w:left w:w="100" w:type="dxa"/>
              <w:bottom w:w="60" w:type="dxa"/>
              <w:right w:w="100" w:type="dxa"/>
            </w:tcMar>
          </w:tcPr>
          <w:p w14:paraId="6E44FBA3" w14:textId="77777777" w:rsidR="005C5B05" w:rsidRPr="005E2D07" w:rsidRDefault="005C5B05">
            <w:pPr>
              <w:spacing w:after="0"/>
              <w:jc w:val="center"/>
              <w:rPr>
                <w:b/>
              </w:rPr>
            </w:pPr>
            <w:r w:rsidRPr="005E2D07">
              <w:rPr>
                <w:b/>
              </w:rPr>
              <w:t>506</w:t>
            </w:r>
          </w:p>
        </w:tc>
      </w:tr>
    </w:tbl>
    <w:p w14:paraId="11ED37E7" w14:textId="00584EAC" w:rsidR="005C5B05" w:rsidRPr="005E2D07" w:rsidRDefault="005C5B05" w:rsidP="005C5B05">
      <w:pPr>
        <w:spacing w:before="120" w:after="120"/>
        <w:jc w:val="both"/>
        <w:rPr>
          <w:b/>
          <w:color w:val="44546A" w:themeColor="text2"/>
          <w:u w:val="single"/>
        </w:rPr>
      </w:pPr>
      <w:r w:rsidRPr="005E2D07">
        <w:rPr>
          <w:b/>
          <w:color w:val="44546A" w:themeColor="text2"/>
          <w:u w:val="single"/>
        </w:rPr>
        <w:t xml:space="preserve">Des écarts qui appellent à une analyse complémentaire de la ligne de base </w:t>
      </w:r>
      <w:r w:rsidRPr="005E2D07">
        <w:rPr>
          <w:b/>
          <w:color w:val="44546A" w:themeColor="text2"/>
        </w:rPr>
        <w:t>:</w:t>
      </w:r>
    </w:p>
    <w:p w14:paraId="548650D0" w14:textId="77777777" w:rsidR="0085150F" w:rsidRPr="005E2D07" w:rsidRDefault="0085150F" w:rsidP="0085150F">
      <w:pPr>
        <w:spacing w:before="120" w:after="120"/>
        <w:jc w:val="both"/>
      </w:pPr>
      <w:r w:rsidRPr="005E2D07">
        <w:t>La confrontation des deux périodes révèle des ruptures majeures dont l’ampleur dépasse ce que les politiques nationales ou les dynamiques économiques connues peuvent raisonnablement expliquer :</w:t>
      </w:r>
    </w:p>
    <w:p w14:paraId="118965EB" w14:textId="36CDC38B" w:rsidR="00B528A5" w:rsidRPr="005E2D07" w:rsidRDefault="0085150F" w:rsidP="0085150F">
      <w:pPr>
        <w:spacing w:before="120" w:after="120"/>
        <w:jc w:val="both"/>
      </w:pPr>
      <w:r w:rsidRPr="005E2D07">
        <w:rPr>
          <w:b/>
          <w:bCs/>
          <w:u w:val="single"/>
        </w:rPr>
        <w:t>Secteur de l’énergie</w:t>
      </w:r>
      <w:r w:rsidRPr="005E2D07">
        <w:rPr>
          <w:b/>
          <w:bCs/>
        </w:rPr>
        <w:t xml:space="preserve"> :</w:t>
      </w:r>
      <w:r w:rsidRPr="005E2D07">
        <w:t xml:space="preserve"> les émissions passent de </w:t>
      </w:r>
      <w:r w:rsidRPr="005E2D07">
        <w:rPr>
          <w:b/>
        </w:rPr>
        <w:t>5 416 kTéq CO₂</w:t>
      </w:r>
      <w:r w:rsidRPr="005E2D07">
        <w:t xml:space="preserve"> en 2017 à </w:t>
      </w:r>
      <w:r w:rsidRPr="005E2D07">
        <w:rPr>
          <w:b/>
        </w:rPr>
        <w:t>21 550 kTéq CO₂</w:t>
      </w:r>
      <w:r w:rsidRPr="005E2D07">
        <w:t xml:space="preserve"> en 2020, soit un quadruplement en trois ans. Pour mettre cet écart en perspective : selon la CDN 2.0 elle-même (Figure 5), les émissions de CO₂ du secteur de l’énergie ont mis 13 ans pour simplement doubler (de </w:t>
      </w:r>
      <w:r w:rsidRPr="005E2D07">
        <w:rPr>
          <w:b/>
        </w:rPr>
        <w:t xml:space="preserve">1 597 </w:t>
      </w:r>
      <w:r w:rsidR="005F663E" w:rsidRPr="005E2D07">
        <w:rPr>
          <w:b/>
          <w:bCs/>
        </w:rPr>
        <w:t>kTéq CO₂</w:t>
      </w:r>
      <w:r w:rsidR="005F663E" w:rsidRPr="005E2D07">
        <w:rPr>
          <w:b/>
        </w:rPr>
        <w:t xml:space="preserve"> </w:t>
      </w:r>
      <w:r w:rsidR="005F663E" w:rsidRPr="005E2D07">
        <w:t>en</w:t>
      </w:r>
      <w:r w:rsidRPr="005E2D07">
        <w:t xml:space="preserve"> 2004 à </w:t>
      </w:r>
      <w:r w:rsidRPr="005E2D07">
        <w:rPr>
          <w:b/>
        </w:rPr>
        <w:t xml:space="preserve">5 416 </w:t>
      </w:r>
      <w:r w:rsidR="005F663E" w:rsidRPr="005E2D07">
        <w:rPr>
          <w:b/>
          <w:bCs/>
        </w:rPr>
        <w:t>kTéq CO₂</w:t>
      </w:r>
      <w:r w:rsidR="005F663E" w:rsidRPr="005E2D07">
        <w:rPr>
          <w:b/>
        </w:rPr>
        <w:t xml:space="preserve"> </w:t>
      </w:r>
      <w:r w:rsidRPr="005E2D07">
        <w:t xml:space="preserve">en 2017). </w:t>
      </w:r>
      <w:r w:rsidR="00B528A5" w:rsidRPr="005E2D07">
        <w:t>Dans ce contexte, l’ampleur de l’évolution observée sur la période récente appelle à une analyse complémentaire. Elle pourrait s’expliquer par des évolutions de périmètre (notamment l’inclusion de nouvelles catégories d’émissions), des ajustements méthodologiques ou des modifications des facteurs d’émission, ainsi que par des hypothèses de projection qui mériteraient d’être davantage explicitées dans le document</w:t>
      </w:r>
      <w:r w:rsidR="00EF695F" w:rsidRPr="005E2D07">
        <w:t xml:space="preserve"> de la CDN 2.0</w:t>
      </w:r>
      <w:r w:rsidR="00B528A5" w:rsidRPr="005E2D07">
        <w:t>.</w:t>
      </w:r>
    </w:p>
    <w:p w14:paraId="5D3C0EDC" w14:textId="4AC7256A" w:rsidR="0080631B" w:rsidRPr="005E2D07" w:rsidRDefault="0080631B" w:rsidP="00CD7B7B">
      <w:pPr>
        <w:spacing w:before="120" w:after="120"/>
        <w:jc w:val="both"/>
      </w:pPr>
      <w:r w:rsidRPr="005E2D07">
        <w:t>C’est précisément dans l’articulation entre les données historiques et les projections que se situent les hypothèses structurantes du scénario de base. Toutefois, ces hypothèses ne sont pas explicitement détaillées dans la CDN 2.0. Cette situation constitue un enjeu pour la préparation de la CDN 3.0, dans la mesure où une compréhension claire de la construction de la ligne de base est nécessaire pour en assurer la continuité, en proposer une actualisation cohérente, et analyser les éventuels écarts avec une nouvelle trajectoire.</w:t>
      </w:r>
    </w:p>
    <w:p w14:paraId="0CE0179F" w14:textId="6A866F59" w:rsidR="00CD7B7B" w:rsidRPr="005E2D07" w:rsidRDefault="00207460" w:rsidP="00161B7D">
      <w:pPr>
        <w:spacing w:before="120"/>
        <w:jc w:val="both"/>
        <w:rPr>
          <w:b/>
          <w:color w:val="44546A" w:themeColor="text2"/>
        </w:rPr>
      </w:pPr>
      <w:r w:rsidRPr="005E2D07">
        <w:rPr>
          <w:b/>
          <w:color w:val="44546A" w:themeColor="text2"/>
          <w:u w:val="single"/>
        </w:rPr>
        <w:t>Éléments à clarifier concernant l’outil</w:t>
      </w:r>
      <w:r w:rsidR="0009720A" w:rsidRPr="005E2D07">
        <w:rPr>
          <w:b/>
          <w:color w:val="44546A" w:themeColor="text2"/>
          <w:u w:val="single"/>
        </w:rPr>
        <w:t xml:space="preserve"> de modélisation transmis</w:t>
      </w:r>
    </w:p>
    <w:p w14:paraId="43A4B91B" w14:textId="1E219BA1" w:rsidR="004117E4" w:rsidRPr="005E2D07" w:rsidRDefault="004117E4" w:rsidP="00161B7D">
      <w:pPr>
        <w:spacing w:before="120"/>
        <w:jc w:val="both"/>
        <w:rPr>
          <w:bCs/>
        </w:rPr>
      </w:pPr>
      <w:r w:rsidRPr="005E2D07">
        <w:rPr>
          <w:bCs/>
        </w:rPr>
        <w:t>Le modèle LEAP transmis aurait pu constituer l’outil de référence pour retracer ces hypothèses. Toutefois, son exploitation révèle des limites qui empêchent de remplir cette fonction :</w:t>
      </w:r>
    </w:p>
    <w:p w14:paraId="2D0CCF6E" w14:textId="77777777" w:rsidR="005C0C3A" w:rsidRPr="005E2D07" w:rsidRDefault="000E1B22" w:rsidP="00CC2E75">
      <w:pPr>
        <w:pStyle w:val="Paragraphedeliste"/>
        <w:numPr>
          <w:ilvl w:val="0"/>
          <w:numId w:val="65"/>
        </w:numPr>
        <w:spacing w:before="120" w:after="120"/>
        <w:contextualSpacing w:val="0"/>
        <w:jc w:val="both"/>
        <w:rPr>
          <w:bCs/>
        </w:rPr>
      </w:pPr>
      <w:r w:rsidRPr="005E2D07">
        <w:rPr>
          <w:bCs/>
        </w:rPr>
        <w:t xml:space="preserve">D’une part, le modèle couvre uniquement la période </w:t>
      </w:r>
      <w:r w:rsidRPr="005E2D07">
        <w:rPr>
          <w:b/>
        </w:rPr>
        <w:t>2004</w:t>
      </w:r>
      <w:r w:rsidR="00476911" w:rsidRPr="005E2D07">
        <w:rPr>
          <w:b/>
        </w:rPr>
        <w:t>-</w:t>
      </w:r>
      <w:r w:rsidRPr="005E2D07">
        <w:rPr>
          <w:b/>
        </w:rPr>
        <w:t>2020</w:t>
      </w:r>
      <w:r w:rsidRPr="005E2D07">
        <w:rPr>
          <w:bCs/>
        </w:rPr>
        <w:t xml:space="preserve">, sans projection jusqu’à 2030, ce qui ne permet pas de reproduire les trajectoires prospectives présentées dans la CDN. </w:t>
      </w:r>
    </w:p>
    <w:p w14:paraId="06859EE8" w14:textId="2748C07A" w:rsidR="000E1B22" w:rsidRPr="005E2D07" w:rsidRDefault="000E1B22" w:rsidP="00CC2E75">
      <w:pPr>
        <w:pStyle w:val="Paragraphedeliste"/>
        <w:numPr>
          <w:ilvl w:val="0"/>
          <w:numId w:val="65"/>
        </w:numPr>
        <w:spacing w:before="120" w:after="120"/>
        <w:contextualSpacing w:val="0"/>
        <w:jc w:val="both"/>
        <w:rPr>
          <w:bCs/>
        </w:rPr>
      </w:pPr>
      <w:r w:rsidRPr="005E2D07">
        <w:rPr>
          <w:bCs/>
        </w:rPr>
        <w:t xml:space="preserve">D’autre part, la valeur de l’année 2020 issue du modèle (de l’ordre de </w:t>
      </w:r>
      <w:r w:rsidRPr="005E2D07">
        <w:rPr>
          <w:b/>
        </w:rPr>
        <w:t>6</w:t>
      </w:r>
      <w:r w:rsidR="00144113" w:rsidRPr="005E2D07">
        <w:rPr>
          <w:b/>
        </w:rPr>
        <w:t>,8</w:t>
      </w:r>
      <w:r w:rsidR="00476911" w:rsidRPr="005E2D07">
        <w:rPr>
          <w:b/>
        </w:rPr>
        <w:t>2</w:t>
      </w:r>
      <w:r w:rsidRPr="005E2D07">
        <w:rPr>
          <w:b/>
        </w:rPr>
        <w:t xml:space="preserve"> MtCO₂e</w:t>
      </w:r>
      <w:r w:rsidRPr="005E2D07">
        <w:rPr>
          <w:bCs/>
        </w:rPr>
        <w:t>) diffère sensiblement des ordres de grandeur observés dans la CDN 2.0 pour cette même année, ce qui limite son utilisation comme référence pour comprendre ou reconstituer le scénario de base.</w:t>
      </w:r>
    </w:p>
    <w:p w14:paraId="570AC114" w14:textId="77777777" w:rsidR="00144113" w:rsidRPr="005E2D07" w:rsidRDefault="002E3217" w:rsidP="00144113">
      <w:pPr>
        <w:keepNext/>
        <w:spacing w:before="360"/>
      </w:pPr>
      <w:r w:rsidRPr="005E2D07">
        <w:rPr>
          <w:bCs/>
          <w:noProof/>
        </w:rPr>
        <w:lastRenderedPageBreak/>
        <w:drawing>
          <wp:inline distT="0" distB="0" distL="0" distR="0" wp14:anchorId="0E0C95A7" wp14:editId="5846AE8C">
            <wp:extent cx="5980430" cy="3089910"/>
            <wp:effectExtent l="0" t="0" r="1270" b="0"/>
            <wp:docPr id="1807471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747180" name=""/>
                    <pic:cNvPicPr/>
                  </pic:nvPicPr>
                  <pic:blipFill>
                    <a:blip r:embed="rId22"/>
                    <a:stretch>
                      <a:fillRect/>
                    </a:stretch>
                  </pic:blipFill>
                  <pic:spPr>
                    <a:xfrm>
                      <a:off x="0" y="0"/>
                      <a:ext cx="5980430" cy="3089910"/>
                    </a:xfrm>
                    <a:prstGeom prst="rect">
                      <a:avLst/>
                    </a:prstGeom>
                  </pic:spPr>
                </pic:pic>
              </a:graphicData>
            </a:graphic>
          </wp:inline>
        </w:drawing>
      </w:r>
    </w:p>
    <w:p w14:paraId="4F2DE061" w14:textId="749EA046" w:rsidR="000E1B22" w:rsidRPr="005E2D07" w:rsidRDefault="00144113" w:rsidP="00144113">
      <w:pPr>
        <w:pStyle w:val="Lgende"/>
        <w:jc w:val="center"/>
        <w:rPr>
          <w:bCs/>
        </w:rPr>
      </w:pPr>
      <w:bookmarkStart w:id="32" w:name="_Toc227409522"/>
      <w:r w:rsidRPr="005E2D07">
        <w:t xml:space="preserve">Figure </w:t>
      </w:r>
      <w:r w:rsidRPr="005E2D07">
        <w:fldChar w:fldCharType="begin"/>
      </w:r>
      <w:r w:rsidRPr="005E2D07">
        <w:instrText xml:space="preserve"> SEQ Figure \* ARABIC </w:instrText>
      </w:r>
      <w:r w:rsidRPr="005E2D07">
        <w:fldChar w:fldCharType="separate"/>
      </w:r>
      <w:r w:rsidR="000D24B8" w:rsidRPr="005E2D07">
        <w:rPr>
          <w:noProof/>
        </w:rPr>
        <w:t>7</w:t>
      </w:r>
      <w:r w:rsidRPr="005E2D07">
        <w:fldChar w:fldCharType="end"/>
      </w:r>
      <w:r w:rsidRPr="005E2D07">
        <w:t xml:space="preserve"> : Émissions totales de GES en 2020 selon le modèle LEAP transmis</w:t>
      </w:r>
      <w:bookmarkEnd w:id="32"/>
    </w:p>
    <w:p w14:paraId="6F464FA6" w14:textId="2E05C8A0" w:rsidR="000E1B22" w:rsidRPr="005E2D07" w:rsidRDefault="000E1B22" w:rsidP="00975472">
      <w:pPr>
        <w:spacing w:after="120"/>
        <w:jc w:val="both"/>
        <w:rPr>
          <w:bCs/>
        </w:rPr>
      </w:pPr>
      <w:r w:rsidRPr="005E2D07">
        <w:rPr>
          <w:bCs/>
        </w:rPr>
        <w:t>Dans ces conditions, le modèle LEAP transmis ne constitue pas un support exploitable pour analyser les hypothèses sous-jacentes aux trajectoires de la CDN 2.0 ni pour assurer la continuité méthodologique dans le cadre de la préparation de la CDN 3.0.</w:t>
      </w:r>
    </w:p>
    <w:p w14:paraId="02460D41" w14:textId="3FD54B78" w:rsidR="001B7908" w:rsidRPr="005E2D07" w:rsidRDefault="00B057A8" w:rsidP="002427F0">
      <w:pPr>
        <w:spacing w:before="360"/>
        <w:jc w:val="both"/>
        <w:rPr>
          <w:b/>
        </w:rPr>
      </w:pPr>
      <w:r w:rsidRPr="005E2D07">
        <w:rPr>
          <w:noProof/>
        </w:rPr>
        <mc:AlternateContent>
          <mc:Choice Requires="wps">
            <w:drawing>
              <wp:inline distT="0" distB="0" distL="0" distR="0" wp14:anchorId="74BD1508" wp14:editId="66A19FC4">
                <wp:extent cx="5980430" cy="3559215"/>
                <wp:effectExtent l="0" t="0" r="20320" b="22225"/>
                <wp:docPr id="1301759609" name="Rectangle 7"/>
                <wp:cNvGraphicFramePr/>
                <a:graphic xmlns:a="http://schemas.openxmlformats.org/drawingml/2006/main">
                  <a:graphicData uri="http://schemas.microsoft.com/office/word/2010/wordprocessingShape">
                    <wps:wsp>
                      <wps:cNvSpPr/>
                      <wps:spPr>
                        <a:xfrm>
                          <a:off x="0" y="0"/>
                          <a:ext cx="5980430" cy="3559215"/>
                        </a:xfrm>
                        <a:prstGeom prst="rect">
                          <a:avLst/>
                        </a:prstGeom>
                        <a:solidFill>
                          <a:schemeClr val="accent4">
                            <a:lumMod val="20000"/>
                            <a:lumOff val="80000"/>
                          </a:schemeClr>
                        </a:solidFill>
                        <a:ln>
                          <a:solidFill>
                            <a:srgbClr val="FFC000"/>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31190056" w14:textId="696F03EE" w:rsidR="008A3B7A" w:rsidRDefault="008A3B7A" w:rsidP="00BA3372">
                            <w:pPr>
                              <w:jc w:val="both"/>
                              <w:rPr>
                                <w:b/>
                                <w:bCs/>
                                <w:color w:val="000000" w:themeColor="text1"/>
                                <w:u w:val="single"/>
                              </w:rPr>
                            </w:pPr>
                            <w:r w:rsidRPr="008A3B7A">
                              <w:rPr>
                                <w:b/>
                                <w:bCs/>
                                <w:color w:val="000000" w:themeColor="text1"/>
                                <w:u w:val="single"/>
                              </w:rPr>
                              <w:t xml:space="preserve">Conclusion </w:t>
                            </w:r>
                            <w:r>
                              <w:rPr>
                                <w:b/>
                                <w:bCs/>
                                <w:color w:val="000000" w:themeColor="text1"/>
                                <w:u w:val="single"/>
                              </w:rPr>
                              <w:t>et</w:t>
                            </w:r>
                            <w:r w:rsidRPr="008A3B7A">
                              <w:rPr>
                                <w:b/>
                                <w:bCs/>
                                <w:color w:val="000000" w:themeColor="text1"/>
                                <w:u w:val="single"/>
                              </w:rPr>
                              <w:t xml:space="preserve"> Implications</w:t>
                            </w:r>
                          </w:p>
                          <w:p w14:paraId="28A870F3" w14:textId="26B0A552" w:rsidR="00BA3372" w:rsidRPr="00BA3372" w:rsidRDefault="00BA3372" w:rsidP="00401B06">
                            <w:pPr>
                              <w:spacing w:after="120"/>
                              <w:jc w:val="both"/>
                              <w:rPr>
                                <w:color w:val="000000" w:themeColor="text1"/>
                              </w:rPr>
                            </w:pPr>
                            <w:r w:rsidRPr="00BA3372">
                              <w:rPr>
                                <w:color w:val="000000" w:themeColor="text1"/>
                              </w:rPr>
                              <w:t>L’analyse des éléments transmis met en évidence une limite majeure du fichier LEAP partagé, qui ne permet pas de reconstituer de manière fiable les trajectoires d’émissions du scénario de base (BAU) de la CDN 2.0. En l’absence d’accès aux hypothèses détaillées sous-jacentes, il n’est pas possible de comprendre les déterminants des projections (croissance des activités, évolution du mix énergétique, dynamiques de déforestation, productivité agricole, etc.), ni d’en apprécier la cohérence méthodologique.</w:t>
                            </w:r>
                          </w:p>
                          <w:p w14:paraId="52D1A12C" w14:textId="77777777" w:rsidR="00E133B3" w:rsidRDefault="00BA3372" w:rsidP="00BA3372">
                            <w:pPr>
                              <w:jc w:val="both"/>
                              <w:rPr>
                                <w:color w:val="000000" w:themeColor="text1"/>
                              </w:rPr>
                            </w:pPr>
                            <w:r w:rsidRPr="00BA3372">
                              <w:rPr>
                                <w:color w:val="000000" w:themeColor="text1"/>
                              </w:rPr>
                              <w:t xml:space="preserve">Cette situation compromet plusieurs aspects clés du processus de préparation de la CDN 3.0 : </w:t>
                            </w:r>
                          </w:p>
                          <w:p w14:paraId="2DEB457D" w14:textId="5FA68004" w:rsidR="00E133B3" w:rsidRPr="00E133B3" w:rsidRDefault="00BA3372" w:rsidP="00CC2E75">
                            <w:pPr>
                              <w:pStyle w:val="Paragraphedeliste"/>
                              <w:numPr>
                                <w:ilvl w:val="0"/>
                                <w:numId w:val="55"/>
                              </w:numPr>
                              <w:jc w:val="both"/>
                              <w:rPr>
                                <w:color w:val="000000" w:themeColor="text1"/>
                              </w:rPr>
                            </w:pPr>
                            <w:r w:rsidRPr="00E133B3">
                              <w:rPr>
                                <w:color w:val="000000" w:themeColor="text1"/>
                              </w:rPr>
                              <w:t xml:space="preserve">la comparabilité entre la ligne de base de la CDN 2.0 et celle à élaborer pour la CDN 3.0, </w:t>
                            </w:r>
                          </w:p>
                          <w:p w14:paraId="0E43E75A" w14:textId="06333F51" w:rsidR="00E133B3" w:rsidRPr="00E133B3" w:rsidRDefault="00BA3372" w:rsidP="00CC2E75">
                            <w:pPr>
                              <w:pStyle w:val="Paragraphedeliste"/>
                              <w:numPr>
                                <w:ilvl w:val="0"/>
                                <w:numId w:val="55"/>
                              </w:numPr>
                              <w:jc w:val="both"/>
                              <w:rPr>
                                <w:color w:val="000000" w:themeColor="text1"/>
                              </w:rPr>
                            </w:pPr>
                            <w:r w:rsidRPr="00E133B3">
                              <w:rPr>
                                <w:color w:val="000000" w:themeColor="text1"/>
                              </w:rPr>
                              <w:t xml:space="preserve">la capacité à expliquer et justifier d’éventuels écarts entre les deux exercices, </w:t>
                            </w:r>
                            <w:r w:rsidR="0082535A">
                              <w:rPr>
                                <w:color w:val="000000" w:themeColor="text1"/>
                              </w:rPr>
                              <w:t>et</w:t>
                            </w:r>
                          </w:p>
                          <w:p w14:paraId="1DA3D243" w14:textId="1BAA5D81" w:rsidR="00BA3372" w:rsidRPr="00E133B3" w:rsidRDefault="00BA3372" w:rsidP="00CC2E75">
                            <w:pPr>
                              <w:pStyle w:val="Paragraphedeliste"/>
                              <w:numPr>
                                <w:ilvl w:val="0"/>
                                <w:numId w:val="55"/>
                              </w:numPr>
                              <w:spacing w:after="120"/>
                              <w:contextualSpacing w:val="0"/>
                              <w:jc w:val="both"/>
                              <w:rPr>
                                <w:color w:val="000000" w:themeColor="text1"/>
                              </w:rPr>
                            </w:pPr>
                            <w:r w:rsidRPr="00E133B3">
                              <w:rPr>
                                <w:color w:val="000000" w:themeColor="text1"/>
                              </w:rPr>
                              <w:t>la garantie d’une communication cohérente et crédible des trajectoires d’émissions du Mali à l’échelle internationale.</w:t>
                            </w:r>
                          </w:p>
                          <w:p w14:paraId="06B8902D" w14:textId="77777777" w:rsidR="00B057A8" w:rsidRPr="00B057A8" w:rsidRDefault="00BA3372" w:rsidP="00BA3372">
                            <w:pPr>
                              <w:jc w:val="both"/>
                            </w:pPr>
                            <w:r w:rsidRPr="00BA3372">
                              <w:rPr>
                                <w:color w:val="000000" w:themeColor="text1"/>
                              </w:rPr>
                              <w:t>Dans ce contexte, il est essentiel d’obtenir le modèle LEAP complet, incluant l’ensemble des hypothèses et paramètres utilisés par secteur pour la CDN 2.0. Cela permettra soit de reconduire une ligne de base cohérente, soit de documenter de manière transparente et justifiée toute révision apportée dans le cadre de la CDN 3.0.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74BD1508" id="Rectangle 7" o:spid="_x0000_s1028" style="width:470.9pt;height:280.2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l+K5pwIAANkFAAAOAAAAZHJzL2Uyb0RvYy54bWysVEtv2zAMvg/YfxB0X22nydYGdYogRYYB&#10;XVusHXpWZCk2IIuapMTOfv0o+ZH0gR2GXWzx9ZH6RPLquq0V2QvrKtA5zc5SSoTmUFR6m9OfT+tP&#10;F5Q4z3TBFGiR04Nw9Hrx8cNVY+ZiAiWoQliCINrNG5PT0nszTxLHS1EzdwZGaDRKsDXzKNptUljW&#10;IHqtkkmafk4asIWxwIVzqL3pjHQR8aUU3N9L6YQnKqdYm49fG7+b8E0WV2y+tcyUFe/LYP9QRc0q&#10;jUlHqBvmGdnZ6g1UXXELDqQ/41AnIGXFRbwD3iZLX93msWRGxLsgOc6MNLn/B8vv9o/mwSINjXFz&#10;h8dwi1baOvyxPtJGsg4jWaL1hKNydnmRTs+RU46289nscpLNAp3JMdxY578KqEk45NTia0SS2P7W&#10;+c51cAnZHKiqWFdKRSF0gFgpS/YM345xLrSfxnC1q79D0emxB9L+FVGNb92pLwY1VhN7KSDF2l4k&#10;UfptXrvdjFnX61UPH3CO5aEUQpMjZ/HkD0oEQKV/CEmqAlmaxIrHEk4vk3WmkhWiU2ezk2TD9WPR&#10;ETAgS2RnxO4BBs+X2B29vX8IFXEaxuD0b4V1wWNEzAzaj8F1pcG+B6B81veA7PwHkjpqAku+3bTI&#10;TaAG0wTNBorDgyUWuul0hq8rbJhb5vwDsziO2GS4Yvw9fqSCJqfQnygpwf5+Tx/8cUrQSkmD451T&#10;92vHrKBEfdM4P5fZdBr2QRSmsy8TFOypZXNq0bt6BdiFGS4zw+Mx+Hs1HKWF+hk30TJkRRPTHHPn&#10;lHs7CCvfrR3cZVwsl9ENd4Bh/lY/Gh7AA89hIJ7aZ2ZNPzUeB+4OhlXA5q+Gp/MNkRqWOw+yipN1&#10;5LV/AdwfsZX6XRcW1KkcvY4befEHAAD//wMAUEsDBBQABgAIAAAAIQBDiSgV3QAAAAUBAAAPAAAA&#10;ZHJzL2Rvd25yZXYueG1sTI/NasMwEITvhbyD2EJvjezS/NS1HNJCaSjkEKeQq2JtLBNrZSwlcd6+&#10;216ay8Ayy8w3+WJwrThjHxpPCtJxAgKp8qahWsH39uNxDiJETUa3nlDBFQMsitFdrjPjL7TBcxlr&#10;wSEUMq3AxthlUobKotNh7Dsk9g6+dzry2dfS9PrC4a6VT0kylU43xA1Wd/husTqWJ6fgEOzs87hN&#10;V9edWYV5+WVmu7e1Ug/3w/IVRMQh/j/DLz6jQ8FMe38iE0SrgIfEP2Xv5TnlGXsFk2kyAVnk8pa+&#10;+AEAAP//AwBQSwECLQAUAAYACAAAACEAtoM4kv4AAADhAQAAEwAAAAAAAAAAAAAAAAAAAAAAW0Nv&#10;bnRlbnRfVHlwZXNdLnhtbFBLAQItABQABgAIAAAAIQA4/SH/1gAAAJQBAAALAAAAAAAAAAAAAAAA&#10;AC8BAABfcmVscy8ucmVsc1BLAQItABQABgAIAAAAIQB2l+K5pwIAANkFAAAOAAAAAAAAAAAAAAAA&#10;AC4CAABkcnMvZTJvRG9jLnhtbFBLAQItABQABgAIAAAAIQBDiSgV3QAAAAUBAAAPAAAAAAAAAAAA&#10;AAAAAAEFAABkcnMvZG93bnJldi54bWxQSwUGAAAAAAQABADzAAAACwYAAAAA&#10;" fillcolor="#fff2cc [663]" strokecolor="#ffc000" strokeweight="1pt">
                <v:textbox>
                  <w:txbxContent>
                    <w:p w14:paraId="31190056" w14:textId="696F03EE" w:rsidR="008A3B7A" w:rsidRDefault="008A3B7A" w:rsidP="00BA3372">
                      <w:pPr>
                        <w:jc w:val="both"/>
                        <w:rPr>
                          <w:b/>
                          <w:bCs/>
                          <w:color w:val="000000" w:themeColor="text1"/>
                          <w:u w:val="single"/>
                        </w:rPr>
                      </w:pPr>
                      <w:r w:rsidRPr="008A3B7A">
                        <w:rPr>
                          <w:b/>
                          <w:bCs/>
                          <w:color w:val="000000" w:themeColor="text1"/>
                          <w:u w:val="single"/>
                        </w:rPr>
                        <w:t xml:space="preserve">Conclusion </w:t>
                      </w:r>
                      <w:r>
                        <w:rPr>
                          <w:b/>
                          <w:bCs/>
                          <w:color w:val="000000" w:themeColor="text1"/>
                          <w:u w:val="single"/>
                        </w:rPr>
                        <w:t>et</w:t>
                      </w:r>
                      <w:r w:rsidRPr="008A3B7A">
                        <w:rPr>
                          <w:b/>
                          <w:bCs/>
                          <w:color w:val="000000" w:themeColor="text1"/>
                          <w:u w:val="single"/>
                        </w:rPr>
                        <w:t xml:space="preserve"> Implications</w:t>
                      </w:r>
                    </w:p>
                    <w:p w14:paraId="28A870F3" w14:textId="26B0A552" w:rsidR="00BA3372" w:rsidRPr="00BA3372" w:rsidRDefault="00BA3372" w:rsidP="00401B06">
                      <w:pPr>
                        <w:spacing w:after="120"/>
                        <w:jc w:val="both"/>
                        <w:rPr>
                          <w:color w:val="000000" w:themeColor="text1"/>
                        </w:rPr>
                      </w:pPr>
                      <w:r w:rsidRPr="00BA3372">
                        <w:rPr>
                          <w:color w:val="000000" w:themeColor="text1"/>
                        </w:rPr>
                        <w:t>L’analyse des éléments transmis met en évidence une limite majeure du fichier LEAP partagé, qui ne permet pas de reconstituer de manière fiable les trajectoires d’émissions du scénario de base (BAU) de la CDN 2.0. En l’absence d’accès aux hypothèses détaillées sous-jacentes, il n’est pas possible de comprendre les déterminants des projections (croissance des activités, évolution du mix énergétique, dynamiques de déforestation, productivité agricole, etc.), ni d’en apprécier la cohérence méthodologique.</w:t>
                      </w:r>
                    </w:p>
                    <w:p w14:paraId="52D1A12C" w14:textId="77777777" w:rsidR="00E133B3" w:rsidRDefault="00BA3372" w:rsidP="00BA3372">
                      <w:pPr>
                        <w:jc w:val="both"/>
                        <w:rPr>
                          <w:color w:val="000000" w:themeColor="text1"/>
                        </w:rPr>
                      </w:pPr>
                      <w:r w:rsidRPr="00BA3372">
                        <w:rPr>
                          <w:color w:val="000000" w:themeColor="text1"/>
                        </w:rPr>
                        <w:t xml:space="preserve">Cette situation compromet plusieurs aspects clés du processus de préparation de la CDN 3.0 : </w:t>
                      </w:r>
                    </w:p>
                    <w:p w14:paraId="2DEB457D" w14:textId="5FA68004" w:rsidR="00E133B3" w:rsidRPr="00E133B3" w:rsidRDefault="00BA3372" w:rsidP="00CC2E75">
                      <w:pPr>
                        <w:pStyle w:val="Paragraphedeliste"/>
                        <w:numPr>
                          <w:ilvl w:val="0"/>
                          <w:numId w:val="55"/>
                        </w:numPr>
                        <w:jc w:val="both"/>
                        <w:rPr>
                          <w:color w:val="000000" w:themeColor="text1"/>
                        </w:rPr>
                      </w:pPr>
                      <w:r w:rsidRPr="00E133B3">
                        <w:rPr>
                          <w:color w:val="000000" w:themeColor="text1"/>
                        </w:rPr>
                        <w:t xml:space="preserve">la comparabilité entre la ligne de base de la CDN 2.0 et celle à élaborer pour la CDN 3.0, </w:t>
                      </w:r>
                    </w:p>
                    <w:p w14:paraId="0E43E75A" w14:textId="06333F51" w:rsidR="00E133B3" w:rsidRPr="00E133B3" w:rsidRDefault="00BA3372" w:rsidP="00CC2E75">
                      <w:pPr>
                        <w:pStyle w:val="Paragraphedeliste"/>
                        <w:numPr>
                          <w:ilvl w:val="0"/>
                          <w:numId w:val="55"/>
                        </w:numPr>
                        <w:jc w:val="both"/>
                        <w:rPr>
                          <w:color w:val="000000" w:themeColor="text1"/>
                        </w:rPr>
                      </w:pPr>
                      <w:r w:rsidRPr="00E133B3">
                        <w:rPr>
                          <w:color w:val="000000" w:themeColor="text1"/>
                        </w:rPr>
                        <w:t xml:space="preserve">la capacité à expliquer et justifier d’éventuels écarts entre les deux exercices, </w:t>
                      </w:r>
                      <w:r w:rsidR="0082535A">
                        <w:rPr>
                          <w:color w:val="000000" w:themeColor="text1"/>
                        </w:rPr>
                        <w:t>et</w:t>
                      </w:r>
                    </w:p>
                    <w:p w14:paraId="1DA3D243" w14:textId="1BAA5D81" w:rsidR="00BA3372" w:rsidRPr="00E133B3" w:rsidRDefault="00BA3372" w:rsidP="00CC2E75">
                      <w:pPr>
                        <w:pStyle w:val="Paragraphedeliste"/>
                        <w:numPr>
                          <w:ilvl w:val="0"/>
                          <w:numId w:val="55"/>
                        </w:numPr>
                        <w:spacing w:after="120"/>
                        <w:contextualSpacing w:val="0"/>
                        <w:jc w:val="both"/>
                        <w:rPr>
                          <w:color w:val="000000" w:themeColor="text1"/>
                        </w:rPr>
                      </w:pPr>
                      <w:r w:rsidRPr="00E133B3">
                        <w:rPr>
                          <w:color w:val="000000" w:themeColor="text1"/>
                        </w:rPr>
                        <w:t>la garantie d’une communication cohérente et crédible des trajectoires d’émissions du Mali à l’échelle internationale.</w:t>
                      </w:r>
                    </w:p>
                    <w:p w14:paraId="06B8902D" w14:textId="77777777" w:rsidR="00B057A8" w:rsidRPr="00B057A8" w:rsidRDefault="00BA3372" w:rsidP="00BA3372">
                      <w:pPr>
                        <w:jc w:val="both"/>
                      </w:pPr>
                      <w:r w:rsidRPr="00BA3372">
                        <w:rPr>
                          <w:color w:val="000000" w:themeColor="text1"/>
                        </w:rPr>
                        <w:t>Dans ce contexte, il est essentiel d’obtenir le modèle LEAP complet, incluant l’ensemble des hypothèses et paramètres utilisés par secteur pour la CDN 2.0. Cela permettra soit de reconduire une ligne de base cohérente, soit de documenter de manière transparente et justifiée toute révision apportée dans le cadre de la CDN 3.0.</w:t>
                      </w:r>
                    </w:p>
                  </w:txbxContent>
                </v:textbox>
                <w10:anchorlock/>
              </v:rect>
            </w:pict>
          </mc:Fallback>
        </mc:AlternateContent>
      </w:r>
    </w:p>
    <w:p w14:paraId="1A5E538B" w14:textId="6F69919D" w:rsidR="0011726F" w:rsidRPr="005E2D07" w:rsidRDefault="0082212F" w:rsidP="0005756B">
      <w:pPr>
        <w:pStyle w:val="Titre3"/>
      </w:pPr>
      <w:bookmarkStart w:id="33" w:name="_Toc227409200"/>
      <w:r w:rsidRPr="005E2D07">
        <w:lastRenderedPageBreak/>
        <w:t xml:space="preserve">Couverture </w:t>
      </w:r>
      <w:r w:rsidR="0005756B" w:rsidRPr="005E2D07">
        <w:t>sectoriel</w:t>
      </w:r>
      <w:r w:rsidRPr="005E2D07">
        <w:t>le</w:t>
      </w:r>
      <w:r w:rsidR="0005756B" w:rsidRPr="005E2D07">
        <w:t xml:space="preserve"> et types de gaz à effet de serre</w:t>
      </w:r>
      <w:bookmarkEnd w:id="33"/>
    </w:p>
    <w:p w14:paraId="49A7A066" w14:textId="0D0585C9" w:rsidR="00547702" w:rsidRPr="005E2D07" w:rsidRDefault="00547702" w:rsidP="00547702">
      <w:pPr>
        <w:jc w:val="both"/>
      </w:pPr>
      <w:r w:rsidRPr="005E2D07">
        <w:t xml:space="preserve">Conformément aux exigences relatives aux informations nécessaires à la clarté, la transparence et la compréhension (ICTU), une </w:t>
      </w:r>
      <w:r w:rsidR="0028778C" w:rsidRPr="005E2D07">
        <w:t>CDN</w:t>
      </w:r>
      <w:r w:rsidRPr="005E2D07">
        <w:t xml:space="preserve"> d</w:t>
      </w:r>
      <w:r w:rsidR="0028778C" w:rsidRPr="005E2D07">
        <w:t>evrait</w:t>
      </w:r>
      <w:r w:rsidRPr="005E2D07">
        <w:t xml:space="preserve"> définir </w:t>
      </w:r>
      <w:r w:rsidR="0028778C" w:rsidRPr="005E2D07">
        <w:t>clairement</w:t>
      </w:r>
      <w:r w:rsidRPr="005E2D07">
        <w:t xml:space="preserve"> son périmètre en précisant les secteurs couverts ainsi que les gaz pris en compte</w:t>
      </w:r>
      <w:r w:rsidR="00717F2D" w:rsidRPr="005E2D07">
        <w:t xml:space="preserve"> dans le cadre de la définition des </w:t>
      </w:r>
      <w:r w:rsidR="00903F0D" w:rsidRPr="005E2D07">
        <w:t>mesures</w:t>
      </w:r>
      <w:r w:rsidR="00717F2D" w:rsidRPr="005E2D07">
        <w:t xml:space="preserve"> d’atténuation</w:t>
      </w:r>
      <w:r w:rsidRPr="005E2D07">
        <w:t>.</w:t>
      </w:r>
    </w:p>
    <w:p w14:paraId="1EECA86D" w14:textId="426AA962" w:rsidR="00717F2D" w:rsidRPr="005E2D07" w:rsidRDefault="00717F2D" w:rsidP="00547702">
      <w:pPr>
        <w:jc w:val="both"/>
        <w:rPr>
          <w:b/>
          <w:bCs/>
        </w:rPr>
      </w:pPr>
      <w:r w:rsidRPr="005E2D07">
        <w:rPr>
          <w:b/>
          <w:bCs/>
        </w:rPr>
        <w:t>Couverture sectorielle</w:t>
      </w:r>
    </w:p>
    <w:p w14:paraId="3EC14DD5" w14:textId="0756A36D" w:rsidR="00547702" w:rsidRPr="005E2D07" w:rsidRDefault="00717F2D" w:rsidP="00547702">
      <w:pPr>
        <w:jc w:val="both"/>
      </w:pPr>
      <w:r w:rsidRPr="005E2D07">
        <w:t>L</w:t>
      </w:r>
      <w:r w:rsidR="00547702" w:rsidRPr="005E2D07">
        <w:t>e référentiel international</w:t>
      </w:r>
      <w:r w:rsidRPr="005E2D07">
        <w:t xml:space="preserve"> des secteurs</w:t>
      </w:r>
      <w:r w:rsidR="00547702" w:rsidRPr="005E2D07">
        <w:t xml:space="preserve"> repose sur la classification du GIEC (2006), qui structure les émissions en cinq grands secteurs : énergie, procédés industriels (IPPU), agriculture, utilisation des terres et foresterie (UTCATF/AFAT), et déchets.</w:t>
      </w:r>
    </w:p>
    <w:p w14:paraId="79ADAFE9" w14:textId="0FC2A15D" w:rsidR="00717F2D" w:rsidRPr="005E2D07" w:rsidRDefault="00717F2D" w:rsidP="00547702">
      <w:pPr>
        <w:jc w:val="both"/>
      </w:pPr>
      <w:r w:rsidRPr="005E2D07">
        <w:t>Le tableau ci-dessous présente une lecture structurée des secteurs couverts par la CDN du Mali, en les mettant en regard des catégories définies par le GIEC et des principales activités associées.</w:t>
      </w:r>
    </w:p>
    <w:p w14:paraId="6FEE0A58" w14:textId="78C7382B" w:rsidR="00717F2D" w:rsidRPr="005E2D07" w:rsidRDefault="00717F2D" w:rsidP="007425FA">
      <w:pPr>
        <w:pStyle w:val="Lgende"/>
        <w:keepNext/>
        <w:spacing w:after="0" w:line="276" w:lineRule="auto"/>
        <w:rPr>
          <w:sz w:val="20"/>
          <w:szCs w:val="20"/>
        </w:rPr>
      </w:pPr>
      <w:bookmarkStart w:id="34" w:name="_Toc227409718"/>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4</w:t>
      </w:r>
      <w:r w:rsidRPr="005E2D07">
        <w:rPr>
          <w:sz w:val="20"/>
          <w:szCs w:val="20"/>
        </w:rPr>
        <w:fldChar w:fldCharType="end"/>
      </w:r>
      <w:r w:rsidRPr="005E2D07">
        <w:rPr>
          <w:sz w:val="20"/>
          <w:szCs w:val="20"/>
        </w:rPr>
        <w:t> : Couverture sectorielle de la CDN du Mali</w:t>
      </w:r>
      <w:bookmarkEnd w:id="34"/>
      <w:r w:rsidRPr="005E2D07">
        <w:rPr>
          <w:sz w:val="20"/>
          <w:szCs w:val="20"/>
        </w:rPr>
        <w:t xml:space="preserve"> </w:t>
      </w:r>
    </w:p>
    <w:tbl>
      <w:tblPr>
        <w:tblStyle w:val="TableauGrille1Clair"/>
        <w:tblW w:w="0" w:type="auto"/>
        <w:tblLook w:val="04A0" w:firstRow="1" w:lastRow="0" w:firstColumn="1" w:lastColumn="0" w:noHBand="0" w:noVBand="1"/>
      </w:tblPr>
      <w:tblGrid>
        <w:gridCol w:w="2274"/>
        <w:gridCol w:w="4951"/>
        <w:gridCol w:w="2181"/>
      </w:tblGrid>
      <w:tr w:rsidR="00A15128" w:rsidRPr="005E2D07" w14:paraId="6EE317B3" w14:textId="77777777" w:rsidTr="006123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1F4E79" w:themeFill="accent1" w:themeFillShade="80"/>
            <w:vAlign w:val="center"/>
            <w:hideMark/>
          </w:tcPr>
          <w:p w14:paraId="3F30778D" w14:textId="77777777" w:rsidR="006904C7" w:rsidRPr="005E2D07" w:rsidRDefault="006904C7" w:rsidP="00B71E83">
            <w:pPr>
              <w:spacing w:line="259" w:lineRule="auto"/>
              <w:jc w:val="center"/>
              <w:rPr>
                <w:color w:val="FFFFFF" w:themeColor="background1"/>
              </w:rPr>
            </w:pPr>
            <w:r w:rsidRPr="005E2D07">
              <w:rPr>
                <w:color w:val="FFFFFF" w:themeColor="background1"/>
              </w:rPr>
              <w:t>Secteur GIEC</w:t>
            </w:r>
          </w:p>
        </w:tc>
        <w:tc>
          <w:tcPr>
            <w:tcW w:w="4951" w:type="dxa"/>
            <w:shd w:val="clear" w:color="auto" w:fill="1F4E79" w:themeFill="accent1" w:themeFillShade="80"/>
            <w:vAlign w:val="center"/>
            <w:hideMark/>
          </w:tcPr>
          <w:p w14:paraId="41673B28" w14:textId="77777777" w:rsidR="006904C7" w:rsidRPr="005E2D07" w:rsidRDefault="006904C7" w:rsidP="00B71E83">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rPr>
            </w:pPr>
            <w:r w:rsidRPr="005E2D07">
              <w:rPr>
                <w:color w:val="FFFFFF" w:themeColor="background1"/>
              </w:rPr>
              <w:t>Activités couvertes (référence internationale)</w:t>
            </w:r>
          </w:p>
        </w:tc>
        <w:tc>
          <w:tcPr>
            <w:tcW w:w="2181" w:type="dxa"/>
            <w:shd w:val="clear" w:color="auto" w:fill="1F4E79" w:themeFill="accent1" w:themeFillShade="80"/>
            <w:vAlign w:val="center"/>
            <w:hideMark/>
          </w:tcPr>
          <w:p w14:paraId="30554CB1" w14:textId="1B3058D8" w:rsidR="006904C7" w:rsidRPr="005E2D07" w:rsidRDefault="006904C7" w:rsidP="00B71E83">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rPr>
            </w:pPr>
            <w:r w:rsidRPr="005E2D07">
              <w:rPr>
                <w:color w:val="FFFFFF" w:themeColor="background1"/>
              </w:rPr>
              <w:t>Couverture dans la CDN</w:t>
            </w:r>
            <w:r w:rsidR="002334F3" w:rsidRPr="005E2D07">
              <w:rPr>
                <w:color w:val="FFFFFF" w:themeColor="background1"/>
              </w:rPr>
              <w:t xml:space="preserve"> 2.0</w:t>
            </w:r>
          </w:p>
        </w:tc>
      </w:tr>
      <w:tr w:rsidR="00A42C92" w:rsidRPr="005E2D07" w14:paraId="5D1A9F04" w14:textId="77777777" w:rsidTr="002334F3">
        <w:tc>
          <w:tcPr>
            <w:cnfStyle w:val="001000000000" w:firstRow="0" w:lastRow="0" w:firstColumn="1" w:lastColumn="0" w:oddVBand="0" w:evenVBand="0" w:oddHBand="0" w:evenHBand="0" w:firstRowFirstColumn="0" w:firstRowLastColumn="0" w:lastRowFirstColumn="0" w:lastRowLastColumn="0"/>
            <w:tcW w:w="0" w:type="auto"/>
            <w:hideMark/>
          </w:tcPr>
          <w:p w14:paraId="191116DB" w14:textId="77777777" w:rsidR="006904C7" w:rsidRPr="005E2D07" w:rsidRDefault="006904C7" w:rsidP="006904C7">
            <w:pPr>
              <w:spacing w:after="160" w:line="259" w:lineRule="auto"/>
            </w:pPr>
            <w:r w:rsidRPr="005E2D07">
              <w:t>Énergie</w:t>
            </w:r>
          </w:p>
        </w:tc>
        <w:tc>
          <w:tcPr>
            <w:tcW w:w="4951" w:type="dxa"/>
            <w:hideMark/>
          </w:tcPr>
          <w:p w14:paraId="7AACED18" w14:textId="77777777" w:rsidR="005F6EE5" w:rsidRPr="005E2D07" w:rsidRDefault="005F6EE5"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Production d’électricité et de chaleur </w:t>
            </w:r>
            <w:r w:rsidRPr="005E2D07">
              <w:br/>
              <w:t xml:space="preserve">Consommation énergétique dans l’industrie </w:t>
            </w:r>
          </w:p>
          <w:p w14:paraId="210BEB7B" w14:textId="61559E61" w:rsidR="005F6EE5" w:rsidRPr="005E2D07" w:rsidRDefault="005F6EE5"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Usage résidentiel (cuisson, chauffage – biomasse incluse)</w:t>
            </w:r>
          </w:p>
          <w:p w14:paraId="3FA68788" w14:textId="67123A78" w:rsidR="005F6EE5" w:rsidRPr="005E2D07" w:rsidRDefault="005F6EE5"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Transport </w:t>
            </w:r>
          </w:p>
        </w:tc>
        <w:tc>
          <w:tcPr>
            <w:tcW w:w="2181" w:type="dxa"/>
            <w:vAlign w:val="center"/>
            <w:hideMark/>
          </w:tcPr>
          <w:p w14:paraId="72AA3A2E" w14:textId="472A3021" w:rsidR="006904C7" w:rsidRPr="005E2D07" w:rsidRDefault="006904C7" w:rsidP="00717F2D">
            <w:pPr>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t>Couvert</w:t>
            </w:r>
          </w:p>
        </w:tc>
      </w:tr>
      <w:tr w:rsidR="00A42C92" w:rsidRPr="005E2D07" w14:paraId="179FE3DD" w14:textId="77777777" w:rsidTr="002334F3">
        <w:tc>
          <w:tcPr>
            <w:cnfStyle w:val="001000000000" w:firstRow="0" w:lastRow="0" w:firstColumn="1" w:lastColumn="0" w:oddVBand="0" w:evenVBand="0" w:oddHBand="0" w:evenHBand="0" w:firstRowFirstColumn="0" w:firstRowLastColumn="0" w:lastRowFirstColumn="0" w:lastRowLastColumn="0"/>
            <w:tcW w:w="0" w:type="auto"/>
            <w:hideMark/>
          </w:tcPr>
          <w:p w14:paraId="6153420E" w14:textId="1D28E220" w:rsidR="006904C7" w:rsidRPr="005E2D07" w:rsidRDefault="00717F2D" w:rsidP="006904C7">
            <w:pPr>
              <w:spacing w:after="160" w:line="259" w:lineRule="auto"/>
            </w:pPr>
            <w:r w:rsidRPr="005E2D07">
              <w:t xml:space="preserve">Agriculture </w:t>
            </w:r>
            <w:r w:rsidRPr="005E2D07">
              <w:rPr>
                <w:b w:val="0"/>
                <w:bCs w:val="0"/>
              </w:rPr>
              <w:t>(hors UTCATF)</w:t>
            </w:r>
          </w:p>
        </w:tc>
        <w:tc>
          <w:tcPr>
            <w:tcW w:w="4951" w:type="dxa"/>
            <w:hideMark/>
          </w:tcPr>
          <w:p w14:paraId="5684EE63" w14:textId="77777777"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Fermentation entérique </w:t>
            </w:r>
          </w:p>
          <w:p w14:paraId="5BD9CE77" w14:textId="209B3176"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Gestion du fumier </w:t>
            </w:r>
          </w:p>
          <w:p w14:paraId="6E80E4DC" w14:textId="4322FF51"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Gestion des sols agricoles</w:t>
            </w:r>
          </w:p>
          <w:p w14:paraId="45161881" w14:textId="77777777"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Riziculture </w:t>
            </w:r>
          </w:p>
          <w:p w14:paraId="5219F89D" w14:textId="34AEA2B1"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Brûlage des résidus agricoles</w:t>
            </w:r>
          </w:p>
        </w:tc>
        <w:tc>
          <w:tcPr>
            <w:tcW w:w="2181" w:type="dxa"/>
            <w:vAlign w:val="center"/>
            <w:hideMark/>
          </w:tcPr>
          <w:p w14:paraId="49637D98" w14:textId="6285E6B7" w:rsidR="006904C7" w:rsidRPr="005E2D07" w:rsidRDefault="006904C7" w:rsidP="00717F2D">
            <w:pPr>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t>Couvert</w:t>
            </w:r>
          </w:p>
        </w:tc>
      </w:tr>
      <w:tr w:rsidR="00A42C92" w:rsidRPr="005E2D07" w14:paraId="36CE99B8" w14:textId="77777777" w:rsidTr="002334F3">
        <w:tc>
          <w:tcPr>
            <w:cnfStyle w:val="001000000000" w:firstRow="0" w:lastRow="0" w:firstColumn="1" w:lastColumn="0" w:oddVBand="0" w:evenVBand="0" w:oddHBand="0" w:evenHBand="0" w:firstRowFirstColumn="0" w:firstRowLastColumn="0" w:lastRowFirstColumn="0" w:lastRowLastColumn="0"/>
            <w:tcW w:w="0" w:type="auto"/>
            <w:hideMark/>
          </w:tcPr>
          <w:p w14:paraId="6BF554BF" w14:textId="77777777" w:rsidR="006904C7" w:rsidRPr="005E2D07" w:rsidRDefault="006904C7" w:rsidP="006904C7">
            <w:pPr>
              <w:spacing w:after="160" w:line="259" w:lineRule="auto"/>
            </w:pPr>
            <w:r w:rsidRPr="005E2D07">
              <w:t>UTCATF / AFAT</w:t>
            </w:r>
          </w:p>
        </w:tc>
        <w:tc>
          <w:tcPr>
            <w:tcW w:w="4951" w:type="dxa"/>
          </w:tcPr>
          <w:p w14:paraId="6FFF6C54" w14:textId="77777777" w:rsidR="00BC1EC5" w:rsidRPr="005E2D07" w:rsidRDefault="00717F2D" w:rsidP="00717F2D">
            <w:pPr>
              <w:cnfStyle w:val="000000000000" w:firstRow="0" w:lastRow="0" w:firstColumn="0" w:lastColumn="0" w:oddVBand="0" w:evenVBand="0" w:oddHBand="0" w:evenHBand="0" w:firstRowFirstColumn="0" w:firstRowLastColumn="0" w:lastRowFirstColumn="0" w:lastRowLastColumn="0"/>
            </w:pPr>
            <w:r w:rsidRPr="005E2D07">
              <w:rPr>
                <w:b/>
                <w:bCs/>
              </w:rPr>
              <w:t>Stocks de carbone et changements d’usage des terres</w:t>
            </w:r>
            <w:r w:rsidRPr="005E2D07">
              <w:t xml:space="preserve"> : </w:t>
            </w:r>
          </w:p>
          <w:p w14:paraId="61F66A12" w14:textId="77777777" w:rsidR="00BC1EC5"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Déforestation (perte de carbone) </w:t>
            </w:r>
          </w:p>
          <w:p w14:paraId="5184C21F" w14:textId="77777777" w:rsidR="00BC1EC5"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Reforestation / afforestation (gain de carbone) </w:t>
            </w:r>
          </w:p>
          <w:p w14:paraId="6AD698C8" w14:textId="77777777" w:rsidR="00BC1EC5"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Gestion des forêts </w:t>
            </w:r>
          </w:p>
          <w:p w14:paraId="363EA907" w14:textId="77777777" w:rsidR="0009315C"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Changements d’affectation des terres </w:t>
            </w:r>
          </w:p>
          <w:p w14:paraId="7BED0B03" w14:textId="77777777" w:rsidR="0009315C" w:rsidRPr="005E2D07" w:rsidRDefault="0009315C" w:rsidP="0009315C">
            <w:pPr>
              <w:ind w:left="71"/>
              <w:cnfStyle w:val="000000000000" w:firstRow="0" w:lastRow="0" w:firstColumn="0" w:lastColumn="0" w:oddVBand="0" w:evenVBand="0" w:oddHBand="0" w:evenHBand="0" w:firstRowFirstColumn="0" w:firstRowLastColumn="0" w:lastRowFirstColumn="0" w:lastRowLastColumn="0"/>
              <w:rPr>
                <w:b/>
                <w:bCs/>
              </w:rPr>
            </w:pPr>
          </w:p>
          <w:p w14:paraId="5964B3C4" w14:textId="704AAD73" w:rsidR="00BC1EC5" w:rsidRPr="005E2D07" w:rsidRDefault="00717F2D" w:rsidP="0009315C">
            <w:pPr>
              <w:ind w:left="71"/>
              <w:cnfStyle w:val="000000000000" w:firstRow="0" w:lastRow="0" w:firstColumn="0" w:lastColumn="0" w:oddVBand="0" w:evenVBand="0" w:oddHBand="0" w:evenHBand="0" w:firstRowFirstColumn="0" w:firstRowLastColumn="0" w:lastRowFirstColumn="0" w:lastRowLastColumn="0"/>
            </w:pPr>
            <w:r w:rsidRPr="005E2D07">
              <w:rPr>
                <w:b/>
                <w:bCs/>
              </w:rPr>
              <w:t>Réservoirs de carbone</w:t>
            </w:r>
            <w:r w:rsidRPr="005E2D07">
              <w:t xml:space="preserve"> : </w:t>
            </w:r>
          </w:p>
          <w:p w14:paraId="7A256323" w14:textId="77777777" w:rsidR="00BC1EC5"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Biomasse aérienne et souterraine </w:t>
            </w:r>
          </w:p>
          <w:p w14:paraId="1CEF3C29" w14:textId="77777777" w:rsidR="00BC1EC5"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Matière organique des sols </w:t>
            </w:r>
          </w:p>
          <w:p w14:paraId="3DC11DD2" w14:textId="6872F35E"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Bois mort et litière</w:t>
            </w:r>
          </w:p>
        </w:tc>
        <w:tc>
          <w:tcPr>
            <w:tcW w:w="2181" w:type="dxa"/>
            <w:vAlign w:val="center"/>
            <w:hideMark/>
          </w:tcPr>
          <w:p w14:paraId="34A1D3A3" w14:textId="49B302CA" w:rsidR="006904C7" w:rsidRPr="005E2D07" w:rsidRDefault="006904C7" w:rsidP="00717F2D">
            <w:pPr>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t>Couvert</w:t>
            </w:r>
          </w:p>
        </w:tc>
      </w:tr>
      <w:tr w:rsidR="00A42C92" w:rsidRPr="005E2D07" w14:paraId="2536C9E1" w14:textId="77777777" w:rsidTr="002334F3">
        <w:tc>
          <w:tcPr>
            <w:cnfStyle w:val="001000000000" w:firstRow="0" w:lastRow="0" w:firstColumn="1" w:lastColumn="0" w:oddVBand="0" w:evenVBand="0" w:oddHBand="0" w:evenHBand="0" w:firstRowFirstColumn="0" w:firstRowLastColumn="0" w:lastRowFirstColumn="0" w:lastRowLastColumn="0"/>
            <w:tcW w:w="0" w:type="auto"/>
            <w:hideMark/>
          </w:tcPr>
          <w:p w14:paraId="2EEBF6F8" w14:textId="77777777" w:rsidR="006904C7" w:rsidRPr="005E2D07" w:rsidRDefault="006904C7" w:rsidP="006904C7">
            <w:pPr>
              <w:spacing w:after="160" w:line="259" w:lineRule="auto"/>
            </w:pPr>
            <w:r w:rsidRPr="005E2D07">
              <w:t>Déchets</w:t>
            </w:r>
          </w:p>
        </w:tc>
        <w:tc>
          <w:tcPr>
            <w:tcW w:w="4951" w:type="dxa"/>
            <w:hideMark/>
          </w:tcPr>
          <w:p w14:paraId="7D40E431" w14:textId="77777777"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Décharges </w:t>
            </w:r>
          </w:p>
          <w:p w14:paraId="2C835556" w14:textId="77777777" w:rsidR="00717F2D"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Incinération</w:t>
            </w:r>
          </w:p>
          <w:p w14:paraId="54DF360A" w14:textId="1260F428" w:rsidR="00005281" w:rsidRPr="005E2D07" w:rsidRDefault="00717F2D" w:rsidP="00386AEC">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Eaux usées</w:t>
            </w:r>
          </w:p>
          <w:p w14:paraId="2D6E5ABE" w14:textId="1E6DC7C4" w:rsidR="00005281" w:rsidRPr="005E2D07" w:rsidRDefault="00005281" w:rsidP="006904C7">
            <w:pPr>
              <w:spacing w:after="160" w:line="259" w:lineRule="auto"/>
              <w:cnfStyle w:val="000000000000" w:firstRow="0" w:lastRow="0" w:firstColumn="0" w:lastColumn="0" w:oddVBand="0" w:evenVBand="0" w:oddHBand="0" w:evenHBand="0" w:firstRowFirstColumn="0" w:firstRowLastColumn="0" w:lastRowFirstColumn="0" w:lastRowLastColumn="0"/>
            </w:pPr>
          </w:p>
        </w:tc>
        <w:tc>
          <w:tcPr>
            <w:tcW w:w="2181" w:type="dxa"/>
            <w:vAlign w:val="center"/>
            <w:hideMark/>
          </w:tcPr>
          <w:p w14:paraId="7D9BEBE8" w14:textId="44B9ECFB" w:rsidR="006904C7" w:rsidRPr="005E2D07" w:rsidRDefault="006904C7" w:rsidP="00717F2D">
            <w:pPr>
              <w:spacing w:after="160" w:line="259" w:lineRule="auto"/>
              <w:jc w:val="center"/>
              <w:cnfStyle w:val="000000000000" w:firstRow="0" w:lastRow="0" w:firstColumn="0" w:lastColumn="0" w:oddVBand="0" w:evenVBand="0" w:oddHBand="0" w:evenHBand="0" w:firstRowFirstColumn="0" w:firstRowLastColumn="0" w:lastRowFirstColumn="0" w:lastRowLastColumn="0"/>
            </w:pPr>
            <w:r w:rsidRPr="005E2D07">
              <w:t>Couvert</w:t>
            </w:r>
          </w:p>
        </w:tc>
      </w:tr>
      <w:tr w:rsidR="002E763D" w:rsidRPr="005E2D07" w14:paraId="45BF1A1F" w14:textId="77777777" w:rsidTr="002334F3">
        <w:tc>
          <w:tcPr>
            <w:cnfStyle w:val="001000000000" w:firstRow="0" w:lastRow="0" w:firstColumn="1" w:lastColumn="0" w:oddVBand="0" w:evenVBand="0" w:oddHBand="0" w:evenHBand="0" w:firstRowFirstColumn="0" w:firstRowLastColumn="0" w:lastRowFirstColumn="0" w:lastRowLastColumn="0"/>
            <w:tcW w:w="0" w:type="auto"/>
            <w:hideMark/>
          </w:tcPr>
          <w:p w14:paraId="41EB8844" w14:textId="77777777" w:rsidR="002E763D" w:rsidRPr="005E2D07" w:rsidRDefault="002E763D" w:rsidP="002E763D">
            <w:pPr>
              <w:spacing w:after="160" w:line="259" w:lineRule="auto"/>
            </w:pPr>
            <w:r w:rsidRPr="005E2D07">
              <w:t>IPPU</w:t>
            </w:r>
          </w:p>
        </w:tc>
        <w:tc>
          <w:tcPr>
            <w:tcW w:w="4951" w:type="dxa"/>
            <w:hideMark/>
          </w:tcPr>
          <w:p w14:paraId="15F68FC2" w14:textId="77777777" w:rsidR="002E763D" w:rsidRPr="005E2D07" w:rsidRDefault="002E763D" w:rsidP="002E763D">
            <w:pPr>
              <w:cnfStyle w:val="000000000000" w:firstRow="0" w:lastRow="0" w:firstColumn="0" w:lastColumn="0" w:oddVBand="0" w:evenVBand="0" w:oddHBand="0" w:evenHBand="0" w:firstRowFirstColumn="0" w:firstRowLastColumn="0" w:lastRowFirstColumn="0" w:lastRowLastColumn="0"/>
            </w:pPr>
            <w:r w:rsidRPr="005E2D07">
              <w:rPr>
                <w:b/>
                <w:bCs/>
              </w:rPr>
              <w:t>Procédés industriels</w:t>
            </w:r>
            <w:r w:rsidRPr="005E2D07">
              <w:t xml:space="preserve"> : </w:t>
            </w:r>
          </w:p>
          <w:p w14:paraId="0B5793EA" w14:textId="7626E81D"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Production de ciment (clinker) </w:t>
            </w:r>
          </w:p>
          <w:p w14:paraId="5D0A9DCF" w14:textId="77777777"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Production de chaux </w:t>
            </w:r>
          </w:p>
          <w:p w14:paraId="7456AC95" w14:textId="77777777"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Métallurgie (fer, acier, aluminium) </w:t>
            </w:r>
          </w:p>
          <w:p w14:paraId="61A4C762" w14:textId="77777777"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Industrie chimique </w:t>
            </w:r>
          </w:p>
          <w:p w14:paraId="7C407736" w14:textId="77777777" w:rsidR="002E763D" w:rsidRPr="005E2D07" w:rsidRDefault="002E763D" w:rsidP="002E763D">
            <w:pPr>
              <w:spacing w:before="240"/>
              <w:ind w:left="71"/>
              <w:cnfStyle w:val="000000000000" w:firstRow="0" w:lastRow="0" w:firstColumn="0" w:lastColumn="0" w:oddVBand="0" w:evenVBand="0" w:oddHBand="0" w:evenHBand="0" w:firstRowFirstColumn="0" w:firstRowLastColumn="0" w:lastRowFirstColumn="0" w:lastRowLastColumn="0"/>
            </w:pPr>
            <w:r w:rsidRPr="005E2D07">
              <w:rPr>
                <w:b/>
                <w:bCs/>
              </w:rPr>
              <w:lastRenderedPageBreak/>
              <w:t>Utilisation des produits</w:t>
            </w:r>
            <w:r w:rsidRPr="005E2D07">
              <w:t xml:space="preserve"> : </w:t>
            </w:r>
          </w:p>
          <w:p w14:paraId="14C804AF" w14:textId="77777777"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Réfrigération et climatisation (HFC) </w:t>
            </w:r>
          </w:p>
          <w:p w14:paraId="57D44B24" w14:textId="77777777"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 xml:space="preserve">Mousses, solvants, aérosols </w:t>
            </w:r>
          </w:p>
          <w:p w14:paraId="03D77625" w14:textId="36578D4B" w:rsidR="002E763D" w:rsidRPr="005E2D07" w:rsidRDefault="002E763D" w:rsidP="002E763D">
            <w:pPr>
              <w:pStyle w:val="Paragraphedeliste"/>
              <w:numPr>
                <w:ilvl w:val="0"/>
                <w:numId w:val="27"/>
              </w:numPr>
              <w:ind w:left="223" w:hanging="152"/>
              <w:cnfStyle w:val="000000000000" w:firstRow="0" w:lastRow="0" w:firstColumn="0" w:lastColumn="0" w:oddVBand="0" w:evenVBand="0" w:oddHBand="0" w:evenHBand="0" w:firstRowFirstColumn="0" w:firstRowLastColumn="0" w:lastRowFirstColumn="0" w:lastRowLastColumn="0"/>
            </w:pPr>
            <w:r w:rsidRPr="005E2D07">
              <w:t>Équipements électriques (SF₆)</w:t>
            </w:r>
          </w:p>
        </w:tc>
        <w:tc>
          <w:tcPr>
            <w:tcW w:w="2181" w:type="dxa"/>
            <w:vAlign w:val="center"/>
            <w:hideMark/>
          </w:tcPr>
          <w:p w14:paraId="7BDC09F5" w14:textId="580EF6F7" w:rsidR="002E763D" w:rsidRPr="005E2D07" w:rsidRDefault="002E763D" w:rsidP="00D4595A">
            <w:pPr>
              <w:spacing w:after="160" w:line="259" w:lineRule="auto"/>
              <w:cnfStyle w:val="000000000000" w:firstRow="0" w:lastRow="0" w:firstColumn="0" w:lastColumn="0" w:oddVBand="0" w:evenVBand="0" w:oddHBand="0" w:evenHBand="0" w:firstRowFirstColumn="0" w:firstRowLastColumn="0" w:lastRowFirstColumn="0" w:lastRowLastColumn="0"/>
              <w:rPr>
                <w:color w:val="C00000"/>
              </w:rPr>
            </w:pPr>
            <w:r w:rsidRPr="005E2D07">
              <w:rPr>
                <w:color w:val="000000" w:themeColor="text1"/>
              </w:rPr>
              <w:lastRenderedPageBreak/>
              <w:t>Non mentionné</w:t>
            </w:r>
            <w:r w:rsidR="000C5990" w:rsidRPr="005E2D07">
              <w:rPr>
                <w:color w:val="000000" w:themeColor="text1"/>
              </w:rPr>
              <w:t>. Cela s'explique</w:t>
            </w:r>
            <w:r w:rsidR="00D4595A" w:rsidRPr="005E2D07">
              <w:rPr>
                <w:color w:val="000000" w:themeColor="text1"/>
              </w:rPr>
              <w:t xml:space="preserve"> </w:t>
            </w:r>
            <w:r w:rsidR="000C5990" w:rsidRPr="005E2D07">
              <w:rPr>
                <w:color w:val="000000" w:themeColor="text1"/>
              </w:rPr>
              <w:t xml:space="preserve">principalement par le faible poids de ce secteur dans le profil </w:t>
            </w:r>
            <w:r w:rsidR="000C5990" w:rsidRPr="005E2D07">
              <w:rPr>
                <w:color w:val="000000" w:themeColor="text1"/>
              </w:rPr>
              <w:lastRenderedPageBreak/>
              <w:t>national d'émissions de GES du pays.</w:t>
            </w:r>
          </w:p>
        </w:tc>
      </w:tr>
    </w:tbl>
    <w:p w14:paraId="0D4004FF" w14:textId="77777777" w:rsidR="006904C7" w:rsidRPr="005E2D07" w:rsidRDefault="006904C7" w:rsidP="00265617">
      <w:pPr>
        <w:spacing w:before="240"/>
        <w:jc w:val="both"/>
      </w:pPr>
      <w:r w:rsidRPr="005E2D07">
        <w:lastRenderedPageBreak/>
        <w:t>La CDN 2.0 du Mali couvre l’essentiel des secteurs pertinents au regard de son profil d’émissions, avec une structuration globalement alignée sur le référentiel du GIEC.</w:t>
      </w:r>
    </w:p>
    <w:p w14:paraId="6CD90E49" w14:textId="153EF33C" w:rsidR="00717F2D" w:rsidRPr="005E2D07" w:rsidRDefault="00717F2D" w:rsidP="006904C7">
      <w:pPr>
        <w:jc w:val="both"/>
      </w:pPr>
      <w:r w:rsidRPr="005E2D07">
        <w:t>L’absence du secteur IPPU peut être expliquée par le faible niveau d’industrialisation du pays, impliquant des émissions limitées liées aux procédés industriels lourds (ciment, métallurgie, chimie). Toutefois, cette absence n’est pas explicitée dans la CDN, ce qui ne permet pas de conclure de manière formelle sur l’exhaustivité du périmètre couvert.</w:t>
      </w:r>
    </w:p>
    <w:p w14:paraId="31783C4E" w14:textId="2C8759D4" w:rsidR="00717F2D" w:rsidRPr="005E2D07" w:rsidRDefault="00717F2D" w:rsidP="006904C7">
      <w:pPr>
        <w:jc w:val="both"/>
        <w:rPr>
          <w:b/>
          <w:bCs/>
        </w:rPr>
      </w:pPr>
      <w:r w:rsidRPr="005E2D07">
        <w:rPr>
          <w:b/>
          <w:bCs/>
        </w:rPr>
        <w:t>Couverture</w:t>
      </w:r>
      <w:r w:rsidR="00F26184" w:rsidRPr="005E2D07">
        <w:rPr>
          <w:b/>
          <w:bCs/>
        </w:rPr>
        <w:t xml:space="preserve"> par types de GES</w:t>
      </w:r>
    </w:p>
    <w:p w14:paraId="5516B55F" w14:textId="77777777" w:rsidR="00717F2D" w:rsidRPr="005E2D07" w:rsidRDefault="00717F2D" w:rsidP="00717F2D">
      <w:pPr>
        <w:jc w:val="both"/>
      </w:pPr>
      <w:r w:rsidRPr="005E2D07">
        <w:t>Au-delà de la couverture sectorielle, l’évaluation du périmètre d’une CDN repose également sur l’identification des gaz à effet de serre pris en compte.</w:t>
      </w:r>
    </w:p>
    <w:p w14:paraId="6338E848" w14:textId="59A0B9E0" w:rsidR="00717F2D" w:rsidRPr="005E2D07" w:rsidRDefault="00717F2D" w:rsidP="00717F2D">
      <w:pPr>
        <w:jc w:val="both"/>
      </w:pPr>
      <w:r w:rsidRPr="005E2D07">
        <w:t xml:space="preserve">Conformément aux standards internationaux (Protocole de Kyoto et GIEC), les principaux gaz à considérer sont </w:t>
      </w:r>
      <w:r w:rsidR="0071092B" w:rsidRPr="005E2D07">
        <w:t>présenté</w:t>
      </w:r>
      <w:r w:rsidR="00B4345A" w:rsidRPr="005E2D07">
        <w:t>s</w:t>
      </w:r>
      <w:r w:rsidR="0071092B" w:rsidRPr="005E2D07">
        <w:t xml:space="preserve"> dans le tableau ci-après</w:t>
      </w:r>
      <w:r w:rsidRPr="005E2D07">
        <w:t xml:space="preserve"> :</w:t>
      </w:r>
    </w:p>
    <w:p w14:paraId="3B082BA2" w14:textId="3879CAF6" w:rsidR="0017012A" w:rsidRPr="005E2D07" w:rsidRDefault="0017012A" w:rsidP="0017012A">
      <w:pPr>
        <w:pStyle w:val="Lgende"/>
        <w:keepNext/>
        <w:spacing w:after="0" w:line="360" w:lineRule="auto"/>
        <w:rPr>
          <w:sz w:val="20"/>
          <w:szCs w:val="20"/>
        </w:rPr>
      </w:pPr>
      <w:bookmarkStart w:id="35" w:name="_Toc227409719"/>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Pr="005E2D07">
        <w:rPr>
          <w:noProof/>
          <w:sz w:val="20"/>
          <w:szCs w:val="20"/>
        </w:rPr>
        <w:t>5</w:t>
      </w:r>
      <w:r w:rsidRPr="005E2D07">
        <w:rPr>
          <w:sz w:val="20"/>
          <w:szCs w:val="20"/>
        </w:rPr>
        <w:fldChar w:fldCharType="end"/>
      </w:r>
      <w:r w:rsidRPr="005E2D07">
        <w:rPr>
          <w:sz w:val="20"/>
          <w:szCs w:val="20"/>
        </w:rPr>
        <w:t xml:space="preserve"> : Couverture des principaux gaz à effet de serre dans la CDN 2.0 du Mali au regard des référentiels internationaux</w:t>
      </w:r>
      <w:bookmarkEnd w:id="35"/>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20" w:firstRow="1" w:lastRow="0" w:firstColumn="0" w:lastColumn="0" w:noHBand="0" w:noVBand="1"/>
      </w:tblPr>
      <w:tblGrid>
        <w:gridCol w:w="1325"/>
        <w:gridCol w:w="2722"/>
        <w:gridCol w:w="3068"/>
        <w:gridCol w:w="2291"/>
      </w:tblGrid>
      <w:tr w:rsidR="00183C50" w:rsidRPr="005E2D07" w14:paraId="61CCB679" w14:textId="77777777" w:rsidTr="00F04721">
        <w:trPr>
          <w:trHeight w:val="202"/>
        </w:trPr>
        <w:tc>
          <w:tcPr>
            <w:tcW w:w="704" w:type="pct"/>
            <w:shd w:val="clear" w:color="auto" w:fill="1F4E79" w:themeFill="accent1" w:themeFillShade="80"/>
            <w:tcMar>
              <w:top w:w="72" w:type="dxa"/>
              <w:left w:w="144" w:type="dxa"/>
              <w:bottom w:w="72" w:type="dxa"/>
              <w:right w:w="144" w:type="dxa"/>
            </w:tcMar>
            <w:vAlign w:val="center"/>
            <w:hideMark/>
          </w:tcPr>
          <w:p w14:paraId="44CB7479" w14:textId="5A411C80" w:rsidR="0013190A" w:rsidRPr="005E2D07" w:rsidRDefault="0013190A" w:rsidP="0013190A">
            <w:pPr>
              <w:spacing w:after="0"/>
              <w:jc w:val="center"/>
              <w:rPr>
                <w:color w:val="FFFFFF" w:themeColor="background1"/>
              </w:rPr>
            </w:pPr>
            <w:r w:rsidRPr="005E2D07">
              <w:rPr>
                <w:b/>
                <w:bCs/>
                <w:color w:val="FFFFFF" w:themeColor="background1"/>
              </w:rPr>
              <w:t>Catégorie</w:t>
            </w:r>
          </w:p>
        </w:tc>
        <w:tc>
          <w:tcPr>
            <w:tcW w:w="1447" w:type="pct"/>
            <w:shd w:val="clear" w:color="auto" w:fill="1F4E79" w:themeFill="accent1" w:themeFillShade="80"/>
            <w:tcMar>
              <w:top w:w="72" w:type="dxa"/>
              <w:left w:w="144" w:type="dxa"/>
              <w:bottom w:w="72" w:type="dxa"/>
              <w:right w:w="144" w:type="dxa"/>
            </w:tcMar>
            <w:vAlign w:val="center"/>
            <w:hideMark/>
          </w:tcPr>
          <w:p w14:paraId="4C400C8A" w14:textId="77777777" w:rsidR="0013190A" w:rsidRPr="005E2D07" w:rsidRDefault="0013190A" w:rsidP="0013190A">
            <w:pPr>
              <w:spacing w:after="0"/>
              <w:jc w:val="center"/>
              <w:rPr>
                <w:color w:val="FFFFFF" w:themeColor="background1"/>
              </w:rPr>
            </w:pPr>
            <w:r w:rsidRPr="005E2D07">
              <w:rPr>
                <w:b/>
                <w:bCs/>
                <w:color w:val="FFFFFF" w:themeColor="background1"/>
              </w:rPr>
              <w:t>Gaz à effet de serre</w:t>
            </w:r>
          </w:p>
        </w:tc>
        <w:tc>
          <w:tcPr>
            <w:tcW w:w="1631" w:type="pct"/>
            <w:shd w:val="clear" w:color="auto" w:fill="1F4E79" w:themeFill="accent1" w:themeFillShade="80"/>
            <w:tcMar>
              <w:top w:w="72" w:type="dxa"/>
              <w:left w:w="144" w:type="dxa"/>
              <w:bottom w:w="72" w:type="dxa"/>
              <w:right w:w="144" w:type="dxa"/>
            </w:tcMar>
            <w:vAlign w:val="center"/>
            <w:hideMark/>
          </w:tcPr>
          <w:p w14:paraId="502DE804" w14:textId="0EEF4520" w:rsidR="0013190A" w:rsidRPr="005E2D07" w:rsidRDefault="0013190A" w:rsidP="0013190A">
            <w:pPr>
              <w:spacing w:after="0"/>
              <w:jc w:val="center"/>
              <w:rPr>
                <w:color w:val="FFFFFF" w:themeColor="background1"/>
              </w:rPr>
            </w:pPr>
            <w:r w:rsidRPr="005E2D07">
              <w:rPr>
                <w:b/>
                <w:bCs/>
                <w:color w:val="FFFFFF" w:themeColor="background1"/>
              </w:rPr>
              <w:t>Sources internationales</w:t>
            </w:r>
          </w:p>
        </w:tc>
        <w:tc>
          <w:tcPr>
            <w:tcW w:w="1218" w:type="pct"/>
            <w:shd w:val="clear" w:color="auto" w:fill="1F4E79" w:themeFill="accent1" w:themeFillShade="80"/>
            <w:tcMar>
              <w:top w:w="72" w:type="dxa"/>
              <w:left w:w="144" w:type="dxa"/>
              <w:bottom w:w="72" w:type="dxa"/>
              <w:right w:w="144" w:type="dxa"/>
            </w:tcMar>
            <w:vAlign w:val="center"/>
            <w:hideMark/>
          </w:tcPr>
          <w:p w14:paraId="0C2AD226" w14:textId="01446FA2" w:rsidR="0013190A" w:rsidRPr="005E2D07" w:rsidRDefault="006A299E" w:rsidP="0013190A">
            <w:pPr>
              <w:spacing w:after="0"/>
              <w:jc w:val="center"/>
              <w:rPr>
                <w:color w:val="FFFFFF" w:themeColor="background1"/>
              </w:rPr>
            </w:pPr>
            <w:r w:rsidRPr="005E2D07">
              <w:rPr>
                <w:b/>
                <w:bCs/>
                <w:color w:val="FFFFFF" w:themeColor="background1"/>
              </w:rPr>
              <w:t>Situation dans la CDN 2.0 du Mali</w:t>
            </w:r>
          </w:p>
        </w:tc>
      </w:tr>
      <w:tr w:rsidR="00183C50" w:rsidRPr="005E2D07" w14:paraId="49DC31AE" w14:textId="77777777" w:rsidTr="00F04721">
        <w:trPr>
          <w:trHeight w:val="730"/>
        </w:trPr>
        <w:tc>
          <w:tcPr>
            <w:tcW w:w="704" w:type="pct"/>
            <w:tcMar>
              <w:top w:w="72" w:type="dxa"/>
              <w:left w:w="144" w:type="dxa"/>
              <w:bottom w:w="72" w:type="dxa"/>
              <w:right w:w="144" w:type="dxa"/>
            </w:tcMar>
            <w:vAlign w:val="center"/>
            <w:hideMark/>
          </w:tcPr>
          <w:p w14:paraId="0581226B" w14:textId="77777777" w:rsidR="0013190A" w:rsidRPr="005E2D07" w:rsidRDefault="0013190A" w:rsidP="0013190A">
            <w:pPr>
              <w:spacing w:after="0"/>
            </w:pPr>
            <w:r w:rsidRPr="005E2D07">
              <w:rPr>
                <w:b/>
                <w:bCs/>
              </w:rPr>
              <w:t>Gaz carbonique</w:t>
            </w:r>
          </w:p>
        </w:tc>
        <w:tc>
          <w:tcPr>
            <w:tcW w:w="1447" w:type="pct"/>
            <w:tcMar>
              <w:top w:w="72" w:type="dxa"/>
              <w:left w:w="144" w:type="dxa"/>
              <w:bottom w:w="72" w:type="dxa"/>
              <w:right w:w="144" w:type="dxa"/>
            </w:tcMar>
            <w:vAlign w:val="center"/>
            <w:hideMark/>
          </w:tcPr>
          <w:p w14:paraId="461209E9" w14:textId="77777777" w:rsidR="0013190A" w:rsidRPr="005E2D07" w:rsidRDefault="0013190A" w:rsidP="0013190A">
            <w:pPr>
              <w:spacing w:after="0"/>
            </w:pPr>
            <w:r w:rsidRPr="005E2D07">
              <w:t>CO</w:t>
            </w:r>
            <w:r w:rsidRPr="005E2D07">
              <w:rPr>
                <w:vertAlign w:val="subscript"/>
              </w:rPr>
              <w:t>2</w:t>
            </w:r>
          </w:p>
        </w:tc>
        <w:tc>
          <w:tcPr>
            <w:tcW w:w="1631" w:type="pct"/>
            <w:tcMar>
              <w:top w:w="72" w:type="dxa"/>
              <w:left w:w="144" w:type="dxa"/>
              <w:bottom w:w="72" w:type="dxa"/>
              <w:right w:w="144" w:type="dxa"/>
            </w:tcMar>
            <w:hideMark/>
          </w:tcPr>
          <w:p w14:paraId="3D12FB79" w14:textId="7C762A8C" w:rsidR="0013190A" w:rsidRPr="005E2D07" w:rsidRDefault="0013190A" w:rsidP="0013190A">
            <w:pPr>
              <w:spacing w:after="0"/>
              <w:jc w:val="both"/>
            </w:pPr>
            <w:r w:rsidRPr="005E2D07">
              <w:t>Combustion des énergies fossiles, déforestation, Industrie,</w:t>
            </w:r>
            <w:r w:rsidR="00B4345A" w:rsidRPr="005E2D07">
              <w:t xml:space="preserve"> </w:t>
            </w:r>
            <w:r w:rsidRPr="005E2D07">
              <w:t>…</w:t>
            </w:r>
          </w:p>
        </w:tc>
        <w:tc>
          <w:tcPr>
            <w:tcW w:w="1218" w:type="pct"/>
            <w:tcMar>
              <w:top w:w="72" w:type="dxa"/>
              <w:left w:w="144" w:type="dxa"/>
              <w:bottom w:w="72" w:type="dxa"/>
              <w:right w:w="144" w:type="dxa"/>
            </w:tcMar>
            <w:hideMark/>
          </w:tcPr>
          <w:p w14:paraId="1C4623E8" w14:textId="4B6612CA" w:rsidR="0013190A" w:rsidRPr="005E2D07" w:rsidRDefault="004832FF" w:rsidP="0013190A">
            <w:pPr>
              <w:spacing w:after="0"/>
              <w:jc w:val="both"/>
            </w:pPr>
            <w:r w:rsidRPr="005E2D07">
              <w:t>Pris en compte, notamment dans les secteurs de l’énergie et de l’UTCATF</w:t>
            </w:r>
          </w:p>
        </w:tc>
      </w:tr>
      <w:tr w:rsidR="00183C50" w:rsidRPr="005E2D07" w14:paraId="01F9E81D" w14:textId="77777777" w:rsidTr="00F04721">
        <w:trPr>
          <w:trHeight w:val="955"/>
        </w:trPr>
        <w:tc>
          <w:tcPr>
            <w:tcW w:w="704" w:type="pct"/>
            <w:tcMar>
              <w:top w:w="72" w:type="dxa"/>
              <w:left w:w="144" w:type="dxa"/>
              <w:bottom w:w="72" w:type="dxa"/>
              <w:right w:w="144" w:type="dxa"/>
            </w:tcMar>
            <w:vAlign w:val="center"/>
            <w:hideMark/>
          </w:tcPr>
          <w:p w14:paraId="1F6AB51B" w14:textId="77777777" w:rsidR="0013190A" w:rsidRPr="005E2D07" w:rsidRDefault="0013190A" w:rsidP="0013190A">
            <w:pPr>
              <w:spacing w:after="0"/>
            </w:pPr>
            <w:r w:rsidRPr="005E2D07">
              <w:rPr>
                <w:b/>
                <w:bCs/>
              </w:rPr>
              <w:t>Méthane</w:t>
            </w:r>
          </w:p>
        </w:tc>
        <w:tc>
          <w:tcPr>
            <w:tcW w:w="1447" w:type="pct"/>
            <w:tcMar>
              <w:top w:w="72" w:type="dxa"/>
              <w:left w:w="144" w:type="dxa"/>
              <w:bottom w:w="72" w:type="dxa"/>
              <w:right w:w="144" w:type="dxa"/>
            </w:tcMar>
            <w:vAlign w:val="center"/>
            <w:hideMark/>
          </w:tcPr>
          <w:p w14:paraId="5BB29EEE" w14:textId="77777777" w:rsidR="0013190A" w:rsidRPr="005E2D07" w:rsidRDefault="0013190A" w:rsidP="0013190A">
            <w:pPr>
              <w:spacing w:after="0"/>
            </w:pPr>
            <w:r w:rsidRPr="005E2D07">
              <w:t>CH</w:t>
            </w:r>
            <w:r w:rsidRPr="005E2D07">
              <w:rPr>
                <w:vertAlign w:val="subscript"/>
              </w:rPr>
              <w:t>4</w:t>
            </w:r>
          </w:p>
        </w:tc>
        <w:tc>
          <w:tcPr>
            <w:tcW w:w="1631" w:type="pct"/>
            <w:tcMar>
              <w:top w:w="72" w:type="dxa"/>
              <w:left w:w="144" w:type="dxa"/>
              <w:bottom w:w="72" w:type="dxa"/>
              <w:right w:w="144" w:type="dxa"/>
            </w:tcMar>
            <w:hideMark/>
          </w:tcPr>
          <w:p w14:paraId="6E87ED4B" w14:textId="77777777" w:rsidR="0013190A" w:rsidRPr="005E2D07" w:rsidRDefault="0013190A" w:rsidP="0013190A">
            <w:pPr>
              <w:spacing w:after="0"/>
              <w:jc w:val="both"/>
            </w:pPr>
            <w:r w:rsidRPr="005E2D07">
              <w:t>Fermentation entérique, gestion des déchets, l’exploitation des énergies fossiles</w:t>
            </w:r>
          </w:p>
        </w:tc>
        <w:tc>
          <w:tcPr>
            <w:tcW w:w="1218" w:type="pct"/>
            <w:tcMar>
              <w:top w:w="72" w:type="dxa"/>
              <w:left w:w="144" w:type="dxa"/>
              <w:bottom w:w="72" w:type="dxa"/>
              <w:right w:w="144" w:type="dxa"/>
            </w:tcMar>
            <w:hideMark/>
          </w:tcPr>
          <w:p w14:paraId="6FA75878" w14:textId="63DC47C0" w:rsidR="0013190A" w:rsidRPr="005E2D07" w:rsidRDefault="00353830" w:rsidP="0013190A">
            <w:pPr>
              <w:spacing w:after="0"/>
              <w:jc w:val="both"/>
            </w:pPr>
            <w:r w:rsidRPr="005E2D07">
              <w:t>Pris en compte, en particulier dans les secteurs de l’agriculture et des déchets</w:t>
            </w:r>
          </w:p>
        </w:tc>
      </w:tr>
      <w:tr w:rsidR="00C10E94" w:rsidRPr="005E2D07" w14:paraId="567BF127" w14:textId="77777777" w:rsidTr="00F04721">
        <w:trPr>
          <w:trHeight w:val="788"/>
        </w:trPr>
        <w:tc>
          <w:tcPr>
            <w:tcW w:w="704" w:type="pct"/>
            <w:tcMar>
              <w:top w:w="72" w:type="dxa"/>
              <w:left w:w="144" w:type="dxa"/>
              <w:bottom w:w="72" w:type="dxa"/>
              <w:right w:w="144" w:type="dxa"/>
            </w:tcMar>
            <w:vAlign w:val="center"/>
            <w:hideMark/>
          </w:tcPr>
          <w:p w14:paraId="6B4A3F07" w14:textId="77777777" w:rsidR="00C10E94" w:rsidRPr="005E2D07" w:rsidRDefault="00C10E94" w:rsidP="00C10E94">
            <w:pPr>
              <w:spacing w:after="0"/>
            </w:pPr>
            <w:r w:rsidRPr="005E2D07">
              <w:rPr>
                <w:b/>
                <w:bCs/>
              </w:rPr>
              <w:t>Protoxyde d’azote</w:t>
            </w:r>
          </w:p>
        </w:tc>
        <w:tc>
          <w:tcPr>
            <w:tcW w:w="1447" w:type="pct"/>
            <w:tcMar>
              <w:top w:w="72" w:type="dxa"/>
              <w:left w:w="144" w:type="dxa"/>
              <w:bottom w:w="72" w:type="dxa"/>
              <w:right w:w="144" w:type="dxa"/>
            </w:tcMar>
            <w:vAlign w:val="center"/>
            <w:hideMark/>
          </w:tcPr>
          <w:p w14:paraId="1A60ECFA" w14:textId="77777777" w:rsidR="00C10E94" w:rsidRPr="005E2D07" w:rsidRDefault="00C10E94" w:rsidP="00C10E94">
            <w:pPr>
              <w:spacing w:after="0"/>
            </w:pPr>
            <w:r w:rsidRPr="005E2D07">
              <w:t>N</w:t>
            </w:r>
            <w:r w:rsidRPr="005E2D07">
              <w:rPr>
                <w:vertAlign w:val="subscript"/>
              </w:rPr>
              <w:t>2</w:t>
            </w:r>
            <w:r w:rsidRPr="005E2D07">
              <w:t>O</w:t>
            </w:r>
          </w:p>
        </w:tc>
        <w:tc>
          <w:tcPr>
            <w:tcW w:w="1631" w:type="pct"/>
            <w:tcMar>
              <w:top w:w="72" w:type="dxa"/>
              <w:left w:w="144" w:type="dxa"/>
              <w:bottom w:w="72" w:type="dxa"/>
              <w:right w:w="144" w:type="dxa"/>
            </w:tcMar>
            <w:hideMark/>
          </w:tcPr>
          <w:p w14:paraId="136FFFED" w14:textId="77777777" w:rsidR="00C10E94" w:rsidRPr="005E2D07" w:rsidRDefault="00C10E94" w:rsidP="00C10E94">
            <w:pPr>
              <w:spacing w:after="0"/>
              <w:jc w:val="both"/>
            </w:pPr>
            <w:r w:rsidRPr="005E2D07">
              <w:t>Agriculture, Industrie chimique, combustion de combustibles fossiles</w:t>
            </w:r>
          </w:p>
        </w:tc>
        <w:tc>
          <w:tcPr>
            <w:tcW w:w="1218" w:type="pct"/>
            <w:tcMar>
              <w:top w:w="72" w:type="dxa"/>
              <w:left w:w="144" w:type="dxa"/>
              <w:bottom w:w="72" w:type="dxa"/>
              <w:right w:w="144" w:type="dxa"/>
            </w:tcMar>
            <w:hideMark/>
          </w:tcPr>
          <w:p w14:paraId="4AB9D70D" w14:textId="52F4A3C4" w:rsidR="00C10E94" w:rsidRPr="005E2D07" w:rsidRDefault="00C10E94" w:rsidP="00C10E94">
            <w:pPr>
              <w:spacing w:after="0"/>
              <w:jc w:val="both"/>
            </w:pPr>
            <w:r w:rsidRPr="005E2D07">
              <w:t>Pris en compte, principalement dans le secteur de l’agriculture</w:t>
            </w:r>
          </w:p>
        </w:tc>
      </w:tr>
      <w:tr w:rsidR="00183C50" w:rsidRPr="005E2D07" w14:paraId="27A92C09" w14:textId="77777777" w:rsidTr="00F04721">
        <w:trPr>
          <w:trHeight w:val="955"/>
        </w:trPr>
        <w:tc>
          <w:tcPr>
            <w:tcW w:w="704" w:type="pct"/>
            <w:vMerge w:val="restart"/>
            <w:tcMar>
              <w:top w:w="72" w:type="dxa"/>
              <w:left w:w="144" w:type="dxa"/>
              <w:bottom w:w="72" w:type="dxa"/>
              <w:right w:w="144" w:type="dxa"/>
            </w:tcMar>
            <w:vAlign w:val="center"/>
            <w:hideMark/>
          </w:tcPr>
          <w:p w14:paraId="6BDF406E" w14:textId="77777777" w:rsidR="0013190A" w:rsidRPr="005E2D07" w:rsidRDefault="0013190A" w:rsidP="0013190A">
            <w:pPr>
              <w:spacing w:after="0"/>
            </w:pPr>
            <w:r w:rsidRPr="005E2D07">
              <w:rPr>
                <w:b/>
                <w:bCs/>
              </w:rPr>
              <w:t xml:space="preserve">Gaz fluorés </w:t>
            </w:r>
          </w:p>
        </w:tc>
        <w:tc>
          <w:tcPr>
            <w:tcW w:w="1447" w:type="pct"/>
            <w:tcMar>
              <w:top w:w="72" w:type="dxa"/>
              <w:left w:w="144" w:type="dxa"/>
              <w:bottom w:w="72" w:type="dxa"/>
              <w:right w:w="144" w:type="dxa"/>
            </w:tcMar>
            <w:hideMark/>
          </w:tcPr>
          <w:p w14:paraId="6EB79EF0" w14:textId="77777777" w:rsidR="0013190A" w:rsidRPr="005E2D07" w:rsidRDefault="0013190A" w:rsidP="0013190A">
            <w:pPr>
              <w:spacing w:after="0"/>
              <w:jc w:val="both"/>
              <w:rPr>
                <w:lang w:val="en-US"/>
              </w:rPr>
            </w:pPr>
            <w:r w:rsidRPr="005E2D07">
              <w:rPr>
                <w:lang w:val="en-US"/>
              </w:rPr>
              <w:t xml:space="preserve">Hydrofluorocarbures HFC </w:t>
            </w:r>
          </w:p>
          <w:p w14:paraId="15595B72" w14:textId="77777777" w:rsidR="0013190A" w:rsidRPr="005E2D07" w:rsidRDefault="0013190A" w:rsidP="0013190A">
            <w:pPr>
              <w:spacing w:after="0"/>
              <w:jc w:val="both"/>
              <w:rPr>
                <w:lang w:val="en-US"/>
              </w:rPr>
            </w:pPr>
            <w:r w:rsidRPr="005E2D07">
              <w:rPr>
                <w:lang w:val="en-US"/>
              </w:rPr>
              <w:t>(HFC-134a, HFC-32, HFC-125, HFC-143a…)</w:t>
            </w:r>
          </w:p>
          <w:p w14:paraId="2015DA71" w14:textId="77777777" w:rsidR="0013190A" w:rsidRPr="005E2D07" w:rsidRDefault="0013190A" w:rsidP="0013190A">
            <w:pPr>
              <w:spacing w:after="0"/>
              <w:jc w:val="both"/>
              <w:rPr>
                <w:lang w:val="en-US"/>
              </w:rPr>
            </w:pPr>
            <w:r w:rsidRPr="005E2D07">
              <w:rPr>
                <w:lang w:val="en-US"/>
              </w:rPr>
              <w:lastRenderedPageBreak/>
              <w:t>Hydrochlorofluorocarbures HCFC (HCFC-22, HCFC-123, HCFC-124, HCFC-141b…)</w:t>
            </w:r>
          </w:p>
          <w:p w14:paraId="0169D31B" w14:textId="77777777" w:rsidR="0013190A" w:rsidRPr="005E2D07" w:rsidRDefault="0013190A" w:rsidP="0013190A">
            <w:pPr>
              <w:spacing w:after="0"/>
              <w:jc w:val="both"/>
              <w:rPr>
                <w:lang w:val="en-US"/>
              </w:rPr>
            </w:pPr>
            <w:r w:rsidRPr="005E2D07">
              <w:rPr>
                <w:lang w:val="en-US"/>
              </w:rPr>
              <w:t xml:space="preserve">Chlorofluorocarbures CFC </w:t>
            </w:r>
          </w:p>
          <w:p w14:paraId="53D4732C" w14:textId="77777777" w:rsidR="0013190A" w:rsidRPr="005E2D07" w:rsidRDefault="0013190A" w:rsidP="0013190A">
            <w:pPr>
              <w:spacing w:after="0"/>
              <w:jc w:val="both"/>
              <w:rPr>
                <w:lang w:val="en-US"/>
              </w:rPr>
            </w:pPr>
            <w:r w:rsidRPr="005E2D07">
              <w:rPr>
                <w:lang w:val="en-US"/>
              </w:rPr>
              <w:t>(CFC-11, CFC-12, CFC-113, CFC-114, CFC-115)</w:t>
            </w:r>
          </w:p>
        </w:tc>
        <w:tc>
          <w:tcPr>
            <w:tcW w:w="1631" w:type="pct"/>
            <w:tcMar>
              <w:top w:w="72" w:type="dxa"/>
              <w:left w:w="144" w:type="dxa"/>
              <w:bottom w:w="72" w:type="dxa"/>
              <w:right w:w="144" w:type="dxa"/>
            </w:tcMar>
            <w:hideMark/>
          </w:tcPr>
          <w:p w14:paraId="185339F4" w14:textId="77777777" w:rsidR="0013190A" w:rsidRPr="005E2D07" w:rsidRDefault="0013190A" w:rsidP="0013190A">
            <w:pPr>
              <w:spacing w:after="0"/>
              <w:jc w:val="both"/>
            </w:pPr>
            <w:r w:rsidRPr="005E2D07">
              <w:lastRenderedPageBreak/>
              <w:t>Réfrigération et climatisation, extinction d’incendie,</w:t>
            </w:r>
          </w:p>
          <w:p w14:paraId="4BE2F1D9" w14:textId="77777777" w:rsidR="0013190A" w:rsidRPr="005E2D07" w:rsidRDefault="0013190A" w:rsidP="0013190A">
            <w:pPr>
              <w:spacing w:after="0"/>
              <w:jc w:val="both"/>
            </w:pPr>
            <w:r w:rsidRPr="005E2D07">
              <w:lastRenderedPageBreak/>
              <w:t>Solvants industriels (nettoyage, dégraissage…)</w:t>
            </w:r>
          </w:p>
        </w:tc>
        <w:tc>
          <w:tcPr>
            <w:tcW w:w="1218" w:type="pct"/>
            <w:tcMar>
              <w:top w:w="72" w:type="dxa"/>
              <w:left w:w="144" w:type="dxa"/>
              <w:bottom w:w="72" w:type="dxa"/>
              <w:right w:w="144" w:type="dxa"/>
            </w:tcMar>
            <w:hideMark/>
          </w:tcPr>
          <w:p w14:paraId="5C64F21D" w14:textId="10C3340A" w:rsidR="0013190A" w:rsidRPr="005E2D07" w:rsidRDefault="009A18FD" w:rsidP="0013190A">
            <w:pPr>
              <w:spacing w:after="0"/>
              <w:jc w:val="both"/>
            </w:pPr>
            <w:r w:rsidRPr="005E2D07">
              <w:lastRenderedPageBreak/>
              <w:t>Non pris en compte</w:t>
            </w:r>
          </w:p>
        </w:tc>
      </w:tr>
      <w:tr w:rsidR="00183C50" w:rsidRPr="005E2D07" w14:paraId="0A7E5954" w14:textId="77777777" w:rsidTr="00F04721">
        <w:trPr>
          <w:trHeight w:val="1008"/>
        </w:trPr>
        <w:tc>
          <w:tcPr>
            <w:tcW w:w="704" w:type="pct"/>
            <w:vMerge/>
            <w:vAlign w:val="center"/>
            <w:hideMark/>
          </w:tcPr>
          <w:p w14:paraId="200B2585" w14:textId="77777777" w:rsidR="0013190A" w:rsidRPr="005E2D07" w:rsidRDefault="0013190A" w:rsidP="0013190A">
            <w:pPr>
              <w:spacing w:after="0"/>
              <w:jc w:val="both"/>
            </w:pPr>
          </w:p>
        </w:tc>
        <w:tc>
          <w:tcPr>
            <w:tcW w:w="1447" w:type="pct"/>
            <w:tcMar>
              <w:top w:w="72" w:type="dxa"/>
              <w:left w:w="144" w:type="dxa"/>
              <w:bottom w:w="72" w:type="dxa"/>
              <w:right w:w="144" w:type="dxa"/>
            </w:tcMar>
            <w:hideMark/>
          </w:tcPr>
          <w:p w14:paraId="66AB2765" w14:textId="77777777" w:rsidR="0013190A" w:rsidRPr="005E2D07" w:rsidRDefault="0013190A" w:rsidP="0013190A">
            <w:pPr>
              <w:spacing w:after="0"/>
              <w:jc w:val="both"/>
            </w:pPr>
            <w:r w:rsidRPr="005E2D07">
              <w:t>Perfluorocarbures</w:t>
            </w:r>
            <w:r w:rsidRPr="005E2D07">
              <w:rPr>
                <w:b/>
                <w:bCs/>
              </w:rPr>
              <w:t xml:space="preserve"> </w:t>
            </w:r>
            <w:r w:rsidRPr="005E2D07">
              <w:t>PFC (CF₄, C₂F₆, C₃F₈, C₄F₁₀, C₅F₁₂, C₆F₁₄)</w:t>
            </w:r>
          </w:p>
        </w:tc>
        <w:tc>
          <w:tcPr>
            <w:tcW w:w="1631" w:type="pct"/>
            <w:tcMar>
              <w:top w:w="72" w:type="dxa"/>
              <w:left w:w="144" w:type="dxa"/>
              <w:bottom w:w="72" w:type="dxa"/>
              <w:right w:w="144" w:type="dxa"/>
            </w:tcMar>
            <w:hideMark/>
          </w:tcPr>
          <w:p w14:paraId="4F1343DA" w14:textId="77777777" w:rsidR="0013190A" w:rsidRPr="005E2D07" w:rsidRDefault="0013190A" w:rsidP="0013190A">
            <w:pPr>
              <w:spacing w:after="0"/>
              <w:jc w:val="both"/>
            </w:pPr>
            <w:r w:rsidRPr="005E2D07">
              <w:t>Production d’aluminium, semi-conducteurs, médecine et cryogénie, …</w:t>
            </w:r>
          </w:p>
        </w:tc>
        <w:tc>
          <w:tcPr>
            <w:tcW w:w="1218" w:type="pct"/>
            <w:tcMar>
              <w:top w:w="72" w:type="dxa"/>
              <w:left w:w="144" w:type="dxa"/>
              <w:bottom w:w="72" w:type="dxa"/>
              <w:right w:w="144" w:type="dxa"/>
            </w:tcMar>
            <w:hideMark/>
          </w:tcPr>
          <w:p w14:paraId="311EED32" w14:textId="77F6B44B" w:rsidR="0013190A" w:rsidRPr="005E2D07" w:rsidRDefault="009D0DBA" w:rsidP="0013190A">
            <w:pPr>
              <w:spacing w:after="0"/>
              <w:jc w:val="both"/>
            </w:pPr>
            <w:r w:rsidRPr="005E2D07">
              <w:t>Présence très limitée dans le contexte national</w:t>
            </w:r>
          </w:p>
        </w:tc>
      </w:tr>
      <w:tr w:rsidR="00183C50" w:rsidRPr="005E2D07" w14:paraId="20DAB893" w14:textId="77777777" w:rsidTr="00F04721">
        <w:trPr>
          <w:trHeight w:val="704"/>
        </w:trPr>
        <w:tc>
          <w:tcPr>
            <w:tcW w:w="704" w:type="pct"/>
            <w:vMerge/>
            <w:vAlign w:val="center"/>
            <w:hideMark/>
          </w:tcPr>
          <w:p w14:paraId="2C35ADE7" w14:textId="77777777" w:rsidR="0013190A" w:rsidRPr="005E2D07" w:rsidRDefault="0013190A" w:rsidP="0013190A">
            <w:pPr>
              <w:spacing w:after="0"/>
              <w:jc w:val="both"/>
            </w:pPr>
          </w:p>
        </w:tc>
        <w:tc>
          <w:tcPr>
            <w:tcW w:w="1447" w:type="pct"/>
            <w:tcMar>
              <w:top w:w="72" w:type="dxa"/>
              <w:left w:w="144" w:type="dxa"/>
              <w:bottom w:w="72" w:type="dxa"/>
              <w:right w:w="144" w:type="dxa"/>
            </w:tcMar>
            <w:vAlign w:val="center"/>
            <w:hideMark/>
          </w:tcPr>
          <w:p w14:paraId="225D4E36" w14:textId="77777777" w:rsidR="0013190A" w:rsidRPr="005E2D07" w:rsidRDefault="0013190A" w:rsidP="006634E7">
            <w:pPr>
              <w:spacing w:after="0"/>
            </w:pPr>
            <w:r w:rsidRPr="005E2D07">
              <w:t>SF6</w:t>
            </w:r>
          </w:p>
        </w:tc>
        <w:tc>
          <w:tcPr>
            <w:tcW w:w="1631" w:type="pct"/>
            <w:tcMar>
              <w:top w:w="72" w:type="dxa"/>
              <w:left w:w="144" w:type="dxa"/>
              <w:bottom w:w="72" w:type="dxa"/>
              <w:right w:w="144" w:type="dxa"/>
            </w:tcMar>
            <w:hideMark/>
          </w:tcPr>
          <w:p w14:paraId="708E388B" w14:textId="77777777" w:rsidR="0013190A" w:rsidRPr="005E2D07" w:rsidRDefault="0013190A" w:rsidP="0013190A">
            <w:pPr>
              <w:spacing w:after="0"/>
              <w:jc w:val="both"/>
            </w:pPr>
            <w:r w:rsidRPr="005E2D07">
              <w:t xml:space="preserve">Equipements électriques HT, industrie métallurgique, micro-électronique </w:t>
            </w:r>
          </w:p>
        </w:tc>
        <w:tc>
          <w:tcPr>
            <w:tcW w:w="1218" w:type="pct"/>
            <w:tcMar>
              <w:top w:w="72" w:type="dxa"/>
              <w:left w:w="144" w:type="dxa"/>
              <w:bottom w:w="72" w:type="dxa"/>
              <w:right w:w="144" w:type="dxa"/>
            </w:tcMar>
            <w:hideMark/>
          </w:tcPr>
          <w:p w14:paraId="1B1C1EEA" w14:textId="5A77F741" w:rsidR="0013190A" w:rsidRPr="005E2D07" w:rsidRDefault="009D0DBA" w:rsidP="0013190A">
            <w:pPr>
              <w:spacing w:after="0"/>
              <w:jc w:val="both"/>
            </w:pPr>
            <w:r w:rsidRPr="005E2D07">
              <w:t>Présence très limitée dans le contexte national</w:t>
            </w:r>
          </w:p>
        </w:tc>
      </w:tr>
      <w:tr w:rsidR="00183C50" w:rsidRPr="005E2D07" w14:paraId="67D27482" w14:textId="77777777" w:rsidTr="00F04721">
        <w:trPr>
          <w:trHeight w:val="489"/>
        </w:trPr>
        <w:tc>
          <w:tcPr>
            <w:tcW w:w="704" w:type="pct"/>
            <w:vMerge/>
            <w:vAlign w:val="center"/>
            <w:hideMark/>
          </w:tcPr>
          <w:p w14:paraId="01E79069" w14:textId="77777777" w:rsidR="0013190A" w:rsidRPr="005E2D07" w:rsidRDefault="0013190A" w:rsidP="0013190A">
            <w:pPr>
              <w:spacing w:after="0"/>
              <w:jc w:val="both"/>
            </w:pPr>
          </w:p>
        </w:tc>
        <w:tc>
          <w:tcPr>
            <w:tcW w:w="1447" w:type="pct"/>
            <w:tcMar>
              <w:top w:w="72" w:type="dxa"/>
              <w:left w:w="144" w:type="dxa"/>
              <w:bottom w:w="72" w:type="dxa"/>
              <w:right w:w="144" w:type="dxa"/>
            </w:tcMar>
            <w:vAlign w:val="center"/>
            <w:hideMark/>
          </w:tcPr>
          <w:p w14:paraId="2B9BB7AE" w14:textId="77777777" w:rsidR="0013190A" w:rsidRPr="005E2D07" w:rsidRDefault="0013190A" w:rsidP="006634E7">
            <w:pPr>
              <w:spacing w:after="0"/>
            </w:pPr>
            <w:r w:rsidRPr="005E2D07">
              <w:t>NF3</w:t>
            </w:r>
          </w:p>
        </w:tc>
        <w:tc>
          <w:tcPr>
            <w:tcW w:w="1631" w:type="pct"/>
            <w:tcMar>
              <w:top w:w="72" w:type="dxa"/>
              <w:left w:w="144" w:type="dxa"/>
              <w:bottom w:w="72" w:type="dxa"/>
              <w:right w:w="144" w:type="dxa"/>
            </w:tcMar>
            <w:hideMark/>
          </w:tcPr>
          <w:p w14:paraId="0FE25626" w14:textId="77777777" w:rsidR="0013190A" w:rsidRPr="005E2D07" w:rsidRDefault="0013190A" w:rsidP="0013190A">
            <w:pPr>
              <w:spacing w:after="0"/>
              <w:jc w:val="both"/>
            </w:pPr>
            <w:r w:rsidRPr="005E2D07">
              <w:t>L’industrie des semi-conducteurs, Nettoyage…</w:t>
            </w:r>
          </w:p>
        </w:tc>
        <w:tc>
          <w:tcPr>
            <w:tcW w:w="1218" w:type="pct"/>
            <w:tcMar>
              <w:top w:w="72" w:type="dxa"/>
              <w:left w:w="144" w:type="dxa"/>
              <w:bottom w:w="72" w:type="dxa"/>
              <w:right w:w="144" w:type="dxa"/>
            </w:tcMar>
            <w:hideMark/>
          </w:tcPr>
          <w:p w14:paraId="790FA24E" w14:textId="75EC0262" w:rsidR="0013190A" w:rsidRPr="005E2D07" w:rsidRDefault="009D0DBA" w:rsidP="0013190A">
            <w:pPr>
              <w:spacing w:after="0"/>
              <w:jc w:val="both"/>
            </w:pPr>
            <w:r w:rsidRPr="005E2D07">
              <w:t>Présence très limitée dans le contexte national</w:t>
            </w:r>
          </w:p>
        </w:tc>
      </w:tr>
    </w:tbl>
    <w:p w14:paraId="5D82BD23" w14:textId="77777777" w:rsidR="00893366" w:rsidRPr="005E2D07" w:rsidRDefault="00893366" w:rsidP="00893366">
      <w:pPr>
        <w:spacing w:before="240"/>
        <w:jc w:val="both"/>
      </w:pPr>
      <w:r w:rsidRPr="005E2D07">
        <w:t xml:space="preserve">Dans le cas de la CDN 2.0 du Mali, les informations disponibles indiquent une prise en compte des principaux gaz à effet de serre associés aux secteurs dominants, en particulier le </w:t>
      </w:r>
      <w:r w:rsidRPr="005E2D07">
        <w:rPr>
          <w:b/>
          <w:bCs/>
        </w:rPr>
        <w:t>CO₂</w:t>
      </w:r>
      <w:r w:rsidRPr="005E2D07">
        <w:t xml:space="preserve"> dans les secteurs de l’énergie et de l’UTCATF, le </w:t>
      </w:r>
      <w:r w:rsidRPr="005E2D07">
        <w:rPr>
          <w:b/>
          <w:bCs/>
        </w:rPr>
        <w:t>CH₄</w:t>
      </w:r>
      <w:r w:rsidRPr="005E2D07">
        <w:t xml:space="preserve"> dans l’agriculture et les déchets, ainsi que le </w:t>
      </w:r>
      <w:r w:rsidRPr="005E2D07">
        <w:rPr>
          <w:b/>
          <w:bCs/>
        </w:rPr>
        <w:t>N₂O</w:t>
      </w:r>
      <w:r w:rsidRPr="005E2D07">
        <w:t xml:space="preserve"> principalement dans le secteur agricole. Cette couverture apparaît cohérente avec le profil des émissions nationales et le périmètre sectoriel retenu par la contribution.</w:t>
      </w:r>
    </w:p>
    <w:p w14:paraId="7B9ECBAA" w14:textId="77777777" w:rsidR="00893366" w:rsidRPr="005E2D07" w:rsidRDefault="00893366" w:rsidP="00893366">
      <w:pPr>
        <w:spacing w:before="240"/>
        <w:jc w:val="both"/>
      </w:pPr>
      <w:r w:rsidRPr="005E2D07">
        <w:t xml:space="preserve">En revanche, les </w:t>
      </w:r>
      <w:r w:rsidRPr="005E2D07">
        <w:rPr>
          <w:b/>
          <w:bCs/>
        </w:rPr>
        <w:t>gaz fluorés</w:t>
      </w:r>
      <w:r w:rsidRPr="005E2D07">
        <w:t xml:space="preserve"> ne sont pas intégrés dans la CDN 2.0. Cette situation est en cohérence avec la non-prise en compte du secteur des procédés industriels et de l’utilisation des produits (IPPU), ainsi qu’avec la contribution actuellement limitée de ces gaz dans le profil d’émissions du pays. Certains d’entre eux, tels que les </w:t>
      </w:r>
      <w:r w:rsidRPr="005E2D07">
        <w:rPr>
          <w:b/>
          <w:bCs/>
        </w:rPr>
        <w:t>PFC</w:t>
      </w:r>
      <w:r w:rsidRPr="005E2D07">
        <w:t xml:space="preserve">, le </w:t>
      </w:r>
      <w:r w:rsidRPr="005E2D07">
        <w:rPr>
          <w:b/>
          <w:bCs/>
        </w:rPr>
        <w:t>SF₆</w:t>
      </w:r>
      <w:r w:rsidRPr="005E2D07">
        <w:t xml:space="preserve"> ou le </w:t>
      </w:r>
      <w:r w:rsidRPr="005E2D07">
        <w:rPr>
          <w:b/>
          <w:bCs/>
        </w:rPr>
        <w:t>NF₃</w:t>
      </w:r>
      <w:r w:rsidRPr="005E2D07">
        <w:t>, présentent en effet une présence très limitée dans le contexte national.</w:t>
      </w:r>
    </w:p>
    <w:p w14:paraId="15F844CD" w14:textId="77777777" w:rsidR="00893366" w:rsidRPr="005E2D07" w:rsidRDefault="00893366" w:rsidP="00893366">
      <w:pPr>
        <w:spacing w:before="240"/>
        <w:jc w:val="both"/>
      </w:pPr>
      <w:r w:rsidRPr="005E2D07">
        <w:t xml:space="preserve">Toutefois, les évolutions récentes des usages au Mali, notamment la diffusion croissante des équipements de réfrigération et de climatisation dans les secteurs résidentiel, tertiaire et professionnel, laissent entrevoir une augmentation progressive des émissions associées aux </w:t>
      </w:r>
      <w:r w:rsidRPr="005E2D07">
        <w:rPr>
          <w:b/>
          <w:bCs/>
        </w:rPr>
        <w:t>hydrofluorocarbures (HFC)</w:t>
      </w:r>
      <w:r w:rsidRPr="005E2D07">
        <w:t>. Dans ce contexte, une meilleure prise en compte de ces gaz dans les prochaines révisions de la CDN permettrait d’assurer une couverture plus complète des émissions et d’anticiper l’évolution des sources émergentes.</w:t>
      </w:r>
    </w:p>
    <w:p w14:paraId="029E45D9" w14:textId="7F3B8B05" w:rsidR="002022E3" w:rsidRPr="005E2D07" w:rsidRDefault="002022E3" w:rsidP="002022E3">
      <w:pPr>
        <w:spacing w:before="240"/>
        <w:jc w:val="both"/>
      </w:pPr>
      <w:r w:rsidRPr="005E2D07">
        <w:t>En élargissant la couverture des gaz couverts au-delà du CO₂, CH₄ et N₂O, le Mali étendrait le périmètre de sa contribution, ce qui constitue en soi une forme de progression conformément à l'article 4 de l'Accord de Paris qui prévoit que chaque nouvelle CDN doit représenter une progression par rapport à la précédente. L'élargissement du périmètre (nouveaux gaz, nouveaux secteurs) est reconnu par la CCNUCC comme l'un des leviers de rehaussement de l'ambition, au même titre que le relèvement des objectifs chiffrés.</w:t>
      </w:r>
    </w:p>
    <w:p w14:paraId="0CEA4D0F" w14:textId="77777777" w:rsidR="002022E3" w:rsidRPr="005E2D07" w:rsidRDefault="002022E3" w:rsidP="002022E3">
      <w:pPr>
        <w:spacing w:before="240"/>
        <w:jc w:val="both"/>
      </w:pPr>
      <w:r w:rsidRPr="005E2D07">
        <w:lastRenderedPageBreak/>
        <w:t>D'autre part, cette intégration s'inscrirait en cohérence avec les engagements du Mali au titre de l'Amendement de Kigali au Protocole de Montréal, qui prévoit une réduction progressive de la consommation et de la production de HFC.</w:t>
      </w:r>
    </w:p>
    <w:p w14:paraId="15377B23" w14:textId="77777777" w:rsidR="002022E3" w:rsidRPr="005E2D07" w:rsidRDefault="002022E3" w:rsidP="002022E3">
      <w:pPr>
        <w:spacing w:before="240"/>
        <w:jc w:val="both"/>
      </w:pPr>
      <w:r w:rsidRPr="005E2D07">
        <w:t>Les principales implications seraient les suivantes :</w:t>
      </w:r>
    </w:p>
    <w:p w14:paraId="40CDCDCB" w14:textId="77777777" w:rsidR="002022E3" w:rsidRPr="005E2D07" w:rsidRDefault="002022E3" w:rsidP="00974DF1">
      <w:pPr>
        <w:pStyle w:val="Paragraphedeliste"/>
        <w:numPr>
          <w:ilvl w:val="0"/>
          <w:numId w:val="71"/>
        </w:numPr>
        <w:spacing w:before="240"/>
        <w:jc w:val="both"/>
      </w:pPr>
      <w:r w:rsidRPr="005E2D07">
        <w:t>Sur le plan méthodologique : il serait nécessaire d'établir une ligne de base des émissions de HFC au Mali, d'intégrer le secteur IPPU dans la modélisation des scénarios et d'appliquer les potentiels de réchauffement global (PRG) correspondants ;</w:t>
      </w:r>
    </w:p>
    <w:p w14:paraId="0302D4CF" w14:textId="77777777" w:rsidR="002022E3" w:rsidRPr="005E2D07" w:rsidRDefault="002022E3" w:rsidP="00974DF1">
      <w:pPr>
        <w:pStyle w:val="Paragraphedeliste"/>
        <w:numPr>
          <w:ilvl w:val="0"/>
          <w:numId w:val="71"/>
        </w:numPr>
        <w:spacing w:before="240"/>
        <w:jc w:val="both"/>
      </w:pPr>
      <w:r w:rsidRPr="005E2D07">
        <w:t>Sur le plan institutionnel : cela impliquerait une coordination avec la Direction Nationale de l'Industrie et le Bureau National Ozone, qui assure le suivi des substances réglementées au titre du Protocole de Montréal ;</w:t>
      </w:r>
    </w:p>
    <w:p w14:paraId="248B8CCA" w14:textId="5A47793C" w:rsidR="002022E3" w:rsidRPr="005E2D07" w:rsidRDefault="002022E3" w:rsidP="00974DF1">
      <w:pPr>
        <w:pStyle w:val="Paragraphedeliste"/>
        <w:numPr>
          <w:ilvl w:val="0"/>
          <w:numId w:val="71"/>
        </w:numPr>
        <w:spacing w:before="240"/>
        <w:jc w:val="both"/>
      </w:pPr>
      <w:r w:rsidRPr="005E2D07">
        <w:t>Sur le plan du financement : cette intégration pourrait ouvrir l'accès à des sources de financement spécifiques, notamment le Fonds Multilatéral pour l'application du Protocole de Montréal et les mécanismes de soutien liés à l'Amendement de Kigali.</w:t>
      </w:r>
    </w:p>
    <w:p w14:paraId="2D5E7EC6" w14:textId="77777777" w:rsidR="002022E3" w:rsidRPr="005E2D07" w:rsidRDefault="002022E3" w:rsidP="00893366">
      <w:pPr>
        <w:spacing w:before="240"/>
        <w:jc w:val="both"/>
      </w:pPr>
    </w:p>
    <w:p w14:paraId="1E5A28F9" w14:textId="1F0ACCA7" w:rsidR="00547702" w:rsidRPr="005E2D07" w:rsidRDefault="002B60B7" w:rsidP="008231E4">
      <w:pPr>
        <w:pStyle w:val="Titre3"/>
      </w:pPr>
      <w:bookmarkStart w:id="36" w:name="_Toc227409201"/>
      <w:r w:rsidRPr="005E2D07">
        <w:t xml:space="preserve">Analyse </w:t>
      </w:r>
      <w:r w:rsidR="008F670C" w:rsidRPr="005E2D07">
        <w:t>scénarios</w:t>
      </w:r>
      <w:r w:rsidRPr="005E2D07">
        <w:t xml:space="preserve"> d’atténuation</w:t>
      </w:r>
      <w:r w:rsidR="008F670C" w:rsidRPr="005E2D07">
        <w:t xml:space="preserve"> et la répartition sectorielle de</w:t>
      </w:r>
      <w:r w:rsidRPr="005E2D07">
        <w:t>s</w:t>
      </w:r>
      <w:r w:rsidR="008F670C" w:rsidRPr="005E2D07">
        <w:t xml:space="preserve"> effort</w:t>
      </w:r>
      <w:r w:rsidRPr="005E2D07">
        <w:t>s</w:t>
      </w:r>
      <w:bookmarkEnd w:id="36"/>
    </w:p>
    <w:p w14:paraId="625F3E25" w14:textId="77777777" w:rsidR="00311487" w:rsidRPr="005E2D07" w:rsidRDefault="00311487" w:rsidP="00311487">
      <w:pPr>
        <w:jc w:val="both"/>
      </w:pPr>
      <w:r w:rsidRPr="005E2D07">
        <w:t>Dans une CDN, l’objectif global d’atténuation est construit à partir des contributions sectorielles. Il s’agit d’une approche « bottom-up », dans laquelle les efforts définis au niveau des secteurs (énergie, agriculture, forêts, déchets) sont agrégés pour former la trajectoire nationale. Dans cette logique, une cohérence directe doit exister entre les résultats globaux et les données sectorielles : le résultat national doit pouvoir être reconstitué à partir des contributions par secteur.</w:t>
      </w:r>
    </w:p>
    <w:p w14:paraId="7AE0055A" w14:textId="77777777" w:rsidR="00311487" w:rsidRPr="005E2D07" w:rsidRDefault="00311487" w:rsidP="00311487">
      <w:pPr>
        <w:jc w:val="both"/>
      </w:pPr>
      <w:r w:rsidRPr="005E2D07">
        <w:t>L’analyse vise précisément à vérifier cette cohérence, en confrontant la lecture du graphe global des émissions avec celle issue des données sectorielles détaillées.</w:t>
      </w:r>
    </w:p>
    <w:p w14:paraId="7F3A4DD2" w14:textId="77777777" w:rsidR="00311487" w:rsidRPr="005E2D07" w:rsidRDefault="00311487" w:rsidP="00311487">
      <w:pPr>
        <w:jc w:val="both"/>
      </w:pPr>
      <w:r w:rsidRPr="005E2D07">
        <w:t xml:space="preserve">Le graphe des émissions globales nettes montre des valeurs négatives sur toute la période, atteignant environ </w:t>
      </w:r>
      <w:r w:rsidRPr="005E2D07">
        <w:rPr>
          <w:b/>
          <w:bCs/>
        </w:rPr>
        <w:t>-211 864 KtCO₂e en 2030</w:t>
      </w:r>
      <w:r w:rsidRPr="005E2D07">
        <w:t xml:space="preserve"> dans le scénario de base et </w:t>
      </w:r>
      <w:r w:rsidRPr="005E2D07">
        <w:rPr>
          <w:b/>
          <w:bCs/>
        </w:rPr>
        <w:t>-296 483 KtCO₂e</w:t>
      </w:r>
      <w:r w:rsidRPr="005E2D07">
        <w:t xml:space="preserve"> dans le scénario d’atténuation. Cette représentation indique que le Mali est un puits net de carbone, y compris dans la ligne de base. L’atténuation se traduit donc par un renforcement de ce puits, et non par un passage d’un statut émetteur à un statut absorbant.</w:t>
      </w:r>
    </w:p>
    <w:p w14:paraId="3384ADCD" w14:textId="77777777" w:rsidR="00816527" w:rsidRPr="005E2D07" w:rsidRDefault="00816527" w:rsidP="00816527">
      <w:pPr>
        <w:jc w:val="both"/>
      </w:pPr>
    </w:p>
    <w:p w14:paraId="7AC86281" w14:textId="56127F1D" w:rsidR="00816527" w:rsidRPr="005E2D07" w:rsidRDefault="00816527" w:rsidP="00816527">
      <w:pPr>
        <w:keepNext/>
        <w:jc w:val="center"/>
      </w:pPr>
      <w:r w:rsidRPr="005E2D07">
        <w:rPr>
          <w:noProof/>
        </w:rPr>
        <w:lastRenderedPageBreak/>
        <w:drawing>
          <wp:inline distT="0" distB="0" distL="0" distR="0" wp14:anchorId="1E21EBFA" wp14:editId="1666A9AB">
            <wp:extent cx="4705350" cy="2441126"/>
            <wp:effectExtent l="0" t="0" r="0" b="0"/>
            <wp:docPr id="447975194"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84008" name=""/>
                    <pic:cNvPicPr/>
                  </pic:nvPicPr>
                  <pic:blipFill>
                    <a:blip r:embed="rId23"/>
                    <a:stretch>
                      <a:fillRect/>
                    </a:stretch>
                  </pic:blipFill>
                  <pic:spPr>
                    <a:xfrm>
                      <a:off x="0" y="0"/>
                      <a:ext cx="4713412" cy="2445308"/>
                    </a:xfrm>
                    <a:prstGeom prst="rect">
                      <a:avLst/>
                    </a:prstGeom>
                  </pic:spPr>
                </pic:pic>
              </a:graphicData>
            </a:graphic>
          </wp:inline>
        </w:drawing>
      </w:r>
    </w:p>
    <w:p w14:paraId="7477DA62" w14:textId="42024C2C" w:rsidR="00816527" w:rsidRPr="005E2D07" w:rsidRDefault="00816527" w:rsidP="00816527">
      <w:pPr>
        <w:pStyle w:val="Lgende"/>
        <w:jc w:val="center"/>
        <w:rPr>
          <w:sz w:val="16"/>
          <w:szCs w:val="16"/>
        </w:rPr>
      </w:pPr>
      <w:bookmarkStart w:id="37" w:name="_Toc227409523"/>
      <w:r w:rsidRPr="005E2D07">
        <w:rPr>
          <w:sz w:val="16"/>
          <w:szCs w:val="16"/>
        </w:rPr>
        <w:t xml:space="preserve">Figure </w:t>
      </w:r>
      <w:r w:rsidRPr="005E2D07">
        <w:rPr>
          <w:sz w:val="16"/>
          <w:szCs w:val="16"/>
        </w:rPr>
        <w:fldChar w:fldCharType="begin"/>
      </w:r>
      <w:r w:rsidRPr="005E2D07">
        <w:rPr>
          <w:sz w:val="16"/>
          <w:szCs w:val="16"/>
        </w:rPr>
        <w:instrText xml:space="preserve"> SEQ Figure \* ARABIC </w:instrText>
      </w:r>
      <w:r w:rsidRPr="005E2D07">
        <w:rPr>
          <w:sz w:val="16"/>
          <w:szCs w:val="16"/>
        </w:rPr>
        <w:fldChar w:fldCharType="separate"/>
      </w:r>
      <w:r w:rsidRPr="005E2D07">
        <w:rPr>
          <w:noProof/>
          <w:sz w:val="16"/>
          <w:szCs w:val="16"/>
        </w:rPr>
        <w:t>8</w:t>
      </w:r>
      <w:r w:rsidRPr="005E2D07">
        <w:rPr>
          <w:sz w:val="16"/>
          <w:szCs w:val="16"/>
        </w:rPr>
        <w:fldChar w:fldCharType="end"/>
      </w:r>
      <w:r w:rsidRPr="005E2D07">
        <w:rPr>
          <w:sz w:val="16"/>
          <w:szCs w:val="16"/>
        </w:rPr>
        <w:t> : Courbes BAU vs Atténuation (source : CDN 2.0 Mali)</w:t>
      </w:r>
      <w:bookmarkEnd w:id="37"/>
    </w:p>
    <w:p w14:paraId="639E3ADC" w14:textId="297FF23C" w:rsidR="00CB6CC1" w:rsidRPr="005E2D07" w:rsidRDefault="00311487" w:rsidP="00311487">
      <w:pPr>
        <w:jc w:val="both"/>
      </w:pPr>
      <w:r w:rsidRPr="005E2D07">
        <w:t xml:space="preserve">L’écart entre les deux scénarios est d’environ </w:t>
      </w:r>
      <w:r w:rsidRPr="005E2D07">
        <w:rPr>
          <w:b/>
        </w:rPr>
        <w:t>84 600 KtCO₂e, soit environ 40 %</w:t>
      </w:r>
      <w:r w:rsidRPr="005E2D07">
        <w:t xml:space="preserve"> de la valeur absolue de la ligne de base. Le résultat annoncé dans la CDN est donc vérifiable à ce niveau de lecture.</w:t>
      </w:r>
    </w:p>
    <w:p w14:paraId="3501D49E" w14:textId="028C3966" w:rsidR="00311487" w:rsidRPr="005E2D07" w:rsidRDefault="00311487" w:rsidP="00311487">
      <w:pPr>
        <w:jc w:val="both"/>
      </w:pPr>
      <w:r w:rsidRPr="005E2D07">
        <w:t xml:space="preserve">Cependant, </w:t>
      </w:r>
      <w:r w:rsidR="00DB5E65" w:rsidRPr="005E2D07">
        <w:t xml:space="preserve">l’analyse des données </w:t>
      </w:r>
      <w:r w:rsidR="00125DBE" w:rsidRPr="005E2D07">
        <w:t>de ligne de base et d’</w:t>
      </w:r>
      <w:r w:rsidR="00556B4B" w:rsidRPr="005E2D07">
        <w:t>atténuation</w:t>
      </w:r>
      <w:r w:rsidR="00125DBE" w:rsidRPr="005E2D07">
        <w:t xml:space="preserve"> présenté par secteur dans l</w:t>
      </w:r>
      <w:r w:rsidR="00E112CD" w:rsidRPr="005E2D07">
        <w:t xml:space="preserve">a CDN </w:t>
      </w:r>
      <w:r w:rsidR="00497E47" w:rsidRPr="005E2D07">
        <w:t xml:space="preserve">ne permet pas de remonter à l’objectif global de 40% </w:t>
      </w:r>
      <w:r w:rsidR="00556B4B" w:rsidRPr="005E2D07">
        <w:t>comme indiqué dans la partie agré</w:t>
      </w:r>
      <w:r w:rsidR="002E0F06">
        <w:t>gé</w:t>
      </w:r>
      <w:r w:rsidR="00556B4B" w:rsidRPr="005E2D07">
        <w:t>e des 4 secteurs. Le tableau ci-dessous présente les données de la ligne d’atténuation et de base de chaque secteur conforment aux données issues du rapport de la CDN 2.</w:t>
      </w:r>
    </w:p>
    <w:p w14:paraId="22468459" w14:textId="7FAD7040" w:rsidR="00311487" w:rsidRPr="005E2D07" w:rsidRDefault="00311487" w:rsidP="00C119C1">
      <w:pPr>
        <w:pStyle w:val="Lgende"/>
        <w:keepNext/>
        <w:spacing w:after="0" w:line="360" w:lineRule="auto"/>
        <w:rPr>
          <w:sz w:val="20"/>
          <w:szCs w:val="20"/>
        </w:rPr>
      </w:pPr>
      <w:bookmarkStart w:id="38" w:name="_Toc227409720"/>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6</w:t>
      </w:r>
      <w:r w:rsidRPr="005E2D07">
        <w:rPr>
          <w:sz w:val="20"/>
          <w:szCs w:val="20"/>
        </w:rPr>
        <w:fldChar w:fldCharType="end"/>
      </w:r>
      <w:r w:rsidRPr="005E2D07">
        <w:rPr>
          <w:sz w:val="20"/>
          <w:szCs w:val="20"/>
        </w:rPr>
        <w:t> : Données sectorielles ligne de base Vs ligne d’atténuation</w:t>
      </w:r>
      <w:bookmarkEnd w:id="38"/>
    </w:p>
    <w:tbl>
      <w:tblPr>
        <w:tblW w:w="10632" w:type="dxa"/>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993"/>
        <w:gridCol w:w="1134"/>
        <w:gridCol w:w="631"/>
        <w:gridCol w:w="631"/>
        <w:gridCol w:w="632"/>
        <w:gridCol w:w="631"/>
        <w:gridCol w:w="631"/>
        <w:gridCol w:w="632"/>
        <w:gridCol w:w="631"/>
        <w:gridCol w:w="631"/>
        <w:gridCol w:w="632"/>
        <w:gridCol w:w="631"/>
        <w:gridCol w:w="632"/>
        <w:gridCol w:w="851"/>
        <w:gridCol w:w="709"/>
      </w:tblGrid>
      <w:tr w:rsidR="001C52DD" w:rsidRPr="005E2D07" w14:paraId="0992E4E1" w14:textId="77777777" w:rsidTr="008D3634">
        <w:trPr>
          <w:trHeight w:val="302"/>
        </w:trPr>
        <w:tc>
          <w:tcPr>
            <w:tcW w:w="993" w:type="dxa"/>
            <w:shd w:val="clear" w:color="auto" w:fill="1F4E79" w:themeFill="accent1" w:themeFillShade="80"/>
            <w:noWrap/>
            <w:vAlign w:val="center"/>
            <w:hideMark/>
          </w:tcPr>
          <w:p w14:paraId="065000BC" w14:textId="77777777" w:rsidR="00311487" w:rsidRPr="005E2D07" w:rsidRDefault="00311487">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 xml:space="preserve">Secteur </w:t>
            </w:r>
          </w:p>
        </w:tc>
        <w:tc>
          <w:tcPr>
            <w:tcW w:w="1134" w:type="dxa"/>
            <w:shd w:val="clear" w:color="auto" w:fill="1F4E79" w:themeFill="accent1" w:themeFillShade="80"/>
            <w:noWrap/>
            <w:vAlign w:val="center"/>
            <w:hideMark/>
          </w:tcPr>
          <w:p w14:paraId="4638DAD4" w14:textId="77777777" w:rsidR="00311487" w:rsidRPr="005E2D07" w:rsidRDefault="00311487">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 </w:t>
            </w:r>
          </w:p>
        </w:tc>
        <w:tc>
          <w:tcPr>
            <w:tcW w:w="631" w:type="dxa"/>
            <w:shd w:val="clear" w:color="auto" w:fill="1F4E79" w:themeFill="accent1" w:themeFillShade="80"/>
            <w:noWrap/>
            <w:vAlign w:val="center"/>
            <w:hideMark/>
          </w:tcPr>
          <w:p w14:paraId="0E2FC924"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2019</w:t>
            </w:r>
          </w:p>
        </w:tc>
        <w:tc>
          <w:tcPr>
            <w:tcW w:w="631" w:type="dxa"/>
            <w:shd w:val="clear" w:color="auto" w:fill="1F4E79" w:themeFill="accent1" w:themeFillShade="80"/>
            <w:noWrap/>
            <w:vAlign w:val="center"/>
            <w:hideMark/>
          </w:tcPr>
          <w:p w14:paraId="5A44208D"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2020</w:t>
            </w:r>
          </w:p>
        </w:tc>
        <w:tc>
          <w:tcPr>
            <w:tcW w:w="632" w:type="dxa"/>
            <w:shd w:val="clear" w:color="auto" w:fill="1F4E79" w:themeFill="accent1" w:themeFillShade="80"/>
            <w:noWrap/>
            <w:vAlign w:val="center"/>
            <w:hideMark/>
          </w:tcPr>
          <w:p w14:paraId="02A19D17"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2021</w:t>
            </w:r>
          </w:p>
        </w:tc>
        <w:tc>
          <w:tcPr>
            <w:tcW w:w="631" w:type="dxa"/>
            <w:shd w:val="clear" w:color="auto" w:fill="1F4E79" w:themeFill="accent1" w:themeFillShade="80"/>
            <w:noWrap/>
            <w:vAlign w:val="center"/>
            <w:hideMark/>
          </w:tcPr>
          <w:p w14:paraId="0D1422FF"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2022</w:t>
            </w:r>
          </w:p>
        </w:tc>
        <w:tc>
          <w:tcPr>
            <w:tcW w:w="631" w:type="dxa"/>
            <w:shd w:val="clear" w:color="auto" w:fill="1F4E79" w:themeFill="accent1" w:themeFillShade="80"/>
            <w:noWrap/>
            <w:vAlign w:val="center"/>
            <w:hideMark/>
          </w:tcPr>
          <w:p w14:paraId="588F477C"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2023</w:t>
            </w:r>
          </w:p>
        </w:tc>
        <w:tc>
          <w:tcPr>
            <w:tcW w:w="632" w:type="dxa"/>
            <w:shd w:val="clear" w:color="auto" w:fill="1F4E79" w:themeFill="accent1" w:themeFillShade="80"/>
            <w:noWrap/>
            <w:vAlign w:val="center"/>
            <w:hideMark/>
          </w:tcPr>
          <w:p w14:paraId="0BB64F62"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2024</w:t>
            </w:r>
          </w:p>
        </w:tc>
        <w:tc>
          <w:tcPr>
            <w:tcW w:w="631" w:type="dxa"/>
            <w:shd w:val="clear" w:color="auto" w:fill="1F4E79" w:themeFill="accent1" w:themeFillShade="80"/>
            <w:noWrap/>
            <w:vAlign w:val="center"/>
            <w:hideMark/>
          </w:tcPr>
          <w:p w14:paraId="6C102A02"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2025</w:t>
            </w:r>
          </w:p>
        </w:tc>
        <w:tc>
          <w:tcPr>
            <w:tcW w:w="631" w:type="dxa"/>
            <w:shd w:val="clear" w:color="auto" w:fill="1F4E79" w:themeFill="accent1" w:themeFillShade="80"/>
            <w:noWrap/>
            <w:vAlign w:val="center"/>
            <w:hideMark/>
          </w:tcPr>
          <w:p w14:paraId="43286C89"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2026</w:t>
            </w:r>
          </w:p>
        </w:tc>
        <w:tc>
          <w:tcPr>
            <w:tcW w:w="632" w:type="dxa"/>
            <w:shd w:val="clear" w:color="auto" w:fill="1F4E79" w:themeFill="accent1" w:themeFillShade="80"/>
            <w:noWrap/>
            <w:vAlign w:val="center"/>
            <w:hideMark/>
          </w:tcPr>
          <w:p w14:paraId="00D8AD7F"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2027</w:t>
            </w:r>
          </w:p>
        </w:tc>
        <w:tc>
          <w:tcPr>
            <w:tcW w:w="631" w:type="dxa"/>
            <w:shd w:val="clear" w:color="auto" w:fill="1F4E79" w:themeFill="accent1" w:themeFillShade="80"/>
            <w:noWrap/>
            <w:vAlign w:val="center"/>
            <w:hideMark/>
          </w:tcPr>
          <w:p w14:paraId="13849FEE"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2028</w:t>
            </w:r>
          </w:p>
        </w:tc>
        <w:tc>
          <w:tcPr>
            <w:tcW w:w="632" w:type="dxa"/>
            <w:shd w:val="clear" w:color="auto" w:fill="1F4E79" w:themeFill="accent1" w:themeFillShade="80"/>
            <w:noWrap/>
            <w:vAlign w:val="center"/>
            <w:hideMark/>
          </w:tcPr>
          <w:p w14:paraId="61F8292E"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2029</w:t>
            </w:r>
          </w:p>
        </w:tc>
        <w:tc>
          <w:tcPr>
            <w:tcW w:w="851" w:type="dxa"/>
            <w:shd w:val="clear" w:color="auto" w:fill="1F4E79" w:themeFill="accent1" w:themeFillShade="80"/>
            <w:noWrap/>
            <w:vAlign w:val="center"/>
            <w:hideMark/>
          </w:tcPr>
          <w:p w14:paraId="0850A624" w14:textId="77777777" w:rsidR="00311487" w:rsidRPr="005E2D07" w:rsidRDefault="00311487"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2030</w:t>
            </w:r>
          </w:p>
        </w:tc>
        <w:tc>
          <w:tcPr>
            <w:tcW w:w="709" w:type="dxa"/>
            <w:shd w:val="clear" w:color="auto" w:fill="1F4E79" w:themeFill="accent1" w:themeFillShade="80"/>
            <w:noWrap/>
            <w:vAlign w:val="bottom"/>
            <w:hideMark/>
          </w:tcPr>
          <w:p w14:paraId="19025566" w14:textId="66E6F061" w:rsidR="00311487" w:rsidRPr="005E2D07" w:rsidRDefault="00997096" w:rsidP="00997096">
            <w:pPr>
              <w:spacing w:after="0" w:line="240" w:lineRule="auto"/>
              <w:jc w:val="center"/>
              <w:rPr>
                <w:rFonts w:asciiTheme="minorHAnsi" w:eastAsia="Times New Roman" w:hAnsiTheme="minorHAnsi" w:cstheme="minorHAnsi"/>
                <w:b/>
                <w:color w:val="FFFFFF" w:themeColor="background1"/>
                <w:sz w:val="16"/>
                <w:szCs w:val="16"/>
                <w:lang w:eastAsia="fr-FR"/>
              </w:rPr>
            </w:pPr>
            <w:r w:rsidRPr="005E2D07">
              <w:rPr>
                <w:rFonts w:asciiTheme="minorHAnsi" w:eastAsia="Times New Roman" w:hAnsiTheme="minorHAnsi" w:cstheme="minorHAnsi"/>
                <w:b/>
                <w:color w:val="FFFFFF" w:themeColor="background1"/>
                <w:sz w:val="16"/>
                <w:szCs w:val="16"/>
                <w:lang w:eastAsia="fr-FR"/>
              </w:rPr>
              <w:t>Objectif en %</w:t>
            </w:r>
          </w:p>
        </w:tc>
      </w:tr>
      <w:tr w:rsidR="001C52DD" w:rsidRPr="005E2D07" w14:paraId="3FE1697C" w14:textId="77777777" w:rsidTr="008D3634">
        <w:trPr>
          <w:trHeight w:val="290"/>
        </w:trPr>
        <w:tc>
          <w:tcPr>
            <w:tcW w:w="993" w:type="dxa"/>
            <w:vMerge w:val="restart"/>
            <w:noWrap/>
            <w:vAlign w:val="center"/>
            <w:hideMark/>
          </w:tcPr>
          <w:p w14:paraId="63632F67"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Energie</w:t>
            </w:r>
          </w:p>
        </w:tc>
        <w:tc>
          <w:tcPr>
            <w:tcW w:w="1134" w:type="dxa"/>
            <w:shd w:val="clear" w:color="000000" w:fill="F2F2F2"/>
            <w:noWrap/>
            <w:vAlign w:val="center"/>
            <w:hideMark/>
          </w:tcPr>
          <w:p w14:paraId="6F1E6DF0"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de base</w:t>
            </w:r>
          </w:p>
        </w:tc>
        <w:tc>
          <w:tcPr>
            <w:tcW w:w="631" w:type="dxa"/>
            <w:noWrap/>
            <w:vAlign w:val="center"/>
            <w:hideMark/>
          </w:tcPr>
          <w:p w14:paraId="7D6C8320"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20331</w:t>
            </w:r>
          </w:p>
        </w:tc>
        <w:tc>
          <w:tcPr>
            <w:tcW w:w="631" w:type="dxa"/>
            <w:noWrap/>
            <w:vAlign w:val="center"/>
            <w:hideMark/>
          </w:tcPr>
          <w:p w14:paraId="46EF550A"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21550</w:t>
            </w:r>
          </w:p>
        </w:tc>
        <w:tc>
          <w:tcPr>
            <w:tcW w:w="632" w:type="dxa"/>
            <w:noWrap/>
            <w:vAlign w:val="center"/>
            <w:hideMark/>
          </w:tcPr>
          <w:p w14:paraId="669E488E"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22844</w:t>
            </w:r>
          </w:p>
        </w:tc>
        <w:tc>
          <w:tcPr>
            <w:tcW w:w="631" w:type="dxa"/>
            <w:noWrap/>
            <w:vAlign w:val="center"/>
            <w:hideMark/>
          </w:tcPr>
          <w:p w14:paraId="61526D50"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24214</w:t>
            </w:r>
          </w:p>
        </w:tc>
        <w:tc>
          <w:tcPr>
            <w:tcW w:w="631" w:type="dxa"/>
            <w:noWrap/>
            <w:vAlign w:val="center"/>
            <w:hideMark/>
          </w:tcPr>
          <w:p w14:paraId="32388E5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25667</w:t>
            </w:r>
          </w:p>
        </w:tc>
        <w:tc>
          <w:tcPr>
            <w:tcW w:w="632" w:type="dxa"/>
            <w:noWrap/>
            <w:vAlign w:val="center"/>
            <w:hideMark/>
          </w:tcPr>
          <w:p w14:paraId="3EB8CE1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27207</w:t>
            </w:r>
          </w:p>
        </w:tc>
        <w:tc>
          <w:tcPr>
            <w:tcW w:w="631" w:type="dxa"/>
            <w:noWrap/>
            <w:vAlign w:val="center"/>
            <w:hideMark/>
          </w:tcPr>
          <w:p w14:paraId="52C6E3DA"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28839</w:t>
            </w:r>
          </w:p>
        </w:tc>
        <w:tc>
          <w:tcPr>
            <w:tcW w:w="631" w:type="dxa"/>
            <w:noWrap/>
            <w:vAlign w:val="center"/>
            <w:hideMark/>
          </w:tcPr>
          <w:p w14:paraId="33201570"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30587</w:t>
            </w:r>
          </w:p>
        </w:tc>
        <w:tc>
          <w:tcPr>
            <w:tcW w:w="632" w:type="dxa"/>
            <w:noWrap/>
            <w:vAlign w:val="center"/>
            <w:hideMark/>
          </w:tcPr>
          <w:p w14:paraId="70E32B19"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32404</w:t>
            </w:r>
          </w:p>
        </w:tc>
        <w:tc>
          <w:tcPr>
            <w:tcW w:w="631" w:type="dxa"/>
            <w:noWrap/>
            <w:vAlign w:val="center"/>
            <w:hideMark/>
          </w:tcPr>
          <w:p w14:paraId="55F94DE0"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34348</w:t>
            </w:r>
          </w:p>
        </w:tc>
        <w:tc>
          <w:tcPr>
            <w:tcW w:w="632" w:type="dxa"/>
            <w:noWrap/>
            <w:vAlign w:val="center"/>
            <w:hideMark/>
          </w:tcPr>
          <w:p w14:paraId="582D648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36409</w:t>
            </w:r>
          </w:p>
        </w:tc>
        <w:tc>
          <w:tcPr>
            <w:tcW w:w="851" w:type="dxa"/>
            <w:noWrap/>
            <w:vAlign w:val="center"/>
            <w:hideMark/>
          </w:tcPr>
          <w:p w14:paraId="6075E322" w14:textId="77777777" w:rsidR="00311487" w:rsidRPr="005E2D07" w:rsidRDefault="00311487">
            <w:pPr>
              <w:spacing w:after="0" w:line="240" w:lineRule="auto"/>
              <w:jc w:val="center"/>
              <w:rPr>
                <w:rFonts w:asciiTheme="minorHAnsi" w:eastAsia="Times New Roman" w:hAnsiTheme="minorHAnsi" w:cstheme="minorHAnsi"/>
                <w:color w:val="000000" w:themeColor="text1"/>
                <w:sz w:val="14"/>
                <w:szCs w:val="14"/>
                <w:lang w:eastAsia="fr-FR"/>
              </w:rPr>
            </w:pPr>
            <w:r w:rsidRPr="005E2D07">
              <w:rPr>
                <w:rFonts w:asciiTheme="minorHAnsi" w:eastAsia="Times New Roman" w:hAnsiTheme="minorHAnsi" w:cstheme="minorHAnsi"/>
                <w:color w:val="000000" w:themeColor="text1"/>
                <w:sz w:val="14"/>
                <w:szCs w:val="14"/>
                <w:lang w:eastAsia="fr-FR"/>
              </w:rPr>
              <w:t>38594</w:t>
            </w:r>
          </w:p>
        </w:tc>
        <w:tc>
          <w:tcPr>
            <w:tcW w:w="709" w:type="dxa"/>
            <w:vMerge w:val="restart"/>
            <w:shd w:val="clear" w:color="000000" w:fill="DDEBF7"/>
            <w:noWrap/>
            <w:vAlign w:val="center"/>
            <w:hideMark/>
          </w:tcPr>
          <w:p w14:paraId="25977E9F" w14:textId="77777777" w:rsidR="00311487" w:rsidRPr="005E2D07" w:rsidRDefault="00311487">
            <w:pPr>
              <w:spacing w:after="0" w:line="240" w:lineRule="auto"/>
              <w:jc w:val="center"/>
              <w:rPr>
                <w:rFonts w:asciiTheme="minorHAnsi" w:eastAsia="Times New Roman" w:hAnsiTheme="minorHAnsi" w:cstheme="minorHAnsi"/>
                <w:b/>
                <w:color w:val="000000" w:themeColor="text1"/>
                <w:sz w:val="16"/>
                <w:szCs w:val="16"/>
                <w:lang w:eastAsia="fr-FR"/>
              </w:rPr>
            </w:pPr>
            <w:r w:rsidRPr="005E2D07">
              <w:rPr>
                <w:rFonts w:asciiTheme="minorHAnsi" w:eastAsia="Times New Roman" w:hAnsiTheme="minorHAnsi" w:cstheme="minorHAnsi"/>
                <w:b/>
                <w:color w:val="000000" w:themeColor="text1"/>
                <w:sz w:val="16"/>
                <w:szCs w:val="16"/>
                <w:lang w:eastAsia="fr-FR"/>
              </w:rPr>
              <w:t>31%</w:t>
            </w:r>
          </w:p>
        </w:tc>
      </w:tr>
      <w:tr w:rsidR="00470B72" w:rsidRPr="005E2D07" w14:paraId="1091CD33" w14:textId="77777777" w:rsidTr="008D3634">
        <w:trPr>
          <w:trHeight w:val="290"/>
        </w:trPr>
        <w:tc>
          <w:tcPr>
            <w:tcW w:w="993" w:type="dxa"/>
            <w:vMerge/>
            <w:vAlign w:val="center"/>
            <w:hideMark/>
          </w:tcPr>
          <w:p w14:paraId="45989E13"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0AF52B8D"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d'atténuation</w:t>
            </w:r>
          </w:p>
        </w:tc>
        <w:tc>
          <w:tcPr>
            <w:tcW w:w="631" w:type="dxa"/>
            <w:noWrap/>
            <w:vAlign w:val="center"/>
            <w:hideMark/>
          </w:tcPr>
          <w:p w14:paraId="7A94823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20331</w:t>
            </w:r>
          </w:p>
        </w:tc>
        <w:tc>
          <w:tcPr>
            <w:tcW w:w="631" w:type="dxa"/>
            <w:noWrap/>
            <w:vAlign w:val="center"/>
            <w:hideMark/>
          </w:tcPr>
          <w:p w14:paraId="2E55129D"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21550</w:t>
            </w:r>
          </w:p>
        </w:tc>
        <w:tc>
          <w:tcPr>
            <w:tcW w:w="632" w:type="dxa"/>
            <w:noWrap/>
            <w:vAlign w:val="center"/>
            <w:hideMark/>
          </w:tcPr>
          <w:p w14:paraId="10B7CA3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18086</w:t>
            </w:r>
          </w:p>
        </w:tc>
        <w:tc>
          <w:tcPr>
            <w:tcW w:w="631" w:type="dxa"/>
            <w:noWrap/>
            <w:vAlign w:val="center"/>
            <w:hideMark/>
          </w:tcPr>
          <w:p w14:paraId="75D51D6E"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19091</w:t>
            </w:r>
          </w:p>
        </w:tc>
        <w:tc>
          <w:tcPr>
            <w:tcW w:w="631" w:type="dxa"/>
            <w:noWrap/>
            <w:vAlign w:val="center"/>
            <w:hideMark/>
          </w:tcPr>
          <w:p w14:paraId="0BD6FE6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19629</w:t>
            </w:r>
          </w:p>
        </w:tc>
        <w:tc>
          <w:tcPr>
            <w:tcW w:w="632" w:type="dxa"/>
            <w:noWrap/>
            <w:vAlign w:val="center"/>
            <w:hideMark/>
          </w:tcPr>
          <w:p w14:paraId="51EB39A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20152</w:t>
            </w:r>
          </w:p>
        </w:tc>
        <w:tc>
          <w:tcPr>
            <w:tcW w:w="631" w:type="dxa"/>
            <w:noWrap/>
            <w:vAlign w:val="center"/>
            <w:hideMark/>
          </w:tcPr>
          <w:p w14:paraId="480F4290"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21235</w:t>
            </w:r>
          </w:p>
        </w:tc>
        <w:tc>
          <w:tcPr>
            <w:tcW w:w="631" w:type="dxa"/>
            <w:noWrap/>
            <w:vAlign w:val="center"/>
            <w:hideMark/>
          </w:tcPr>
          <w:p w14:paraId="0C795D11"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20837</w:t>
            </w:r>
          </w:p>
        </w:tc>
        <w:tc>
          <w:tcPr>
            <w:tcW w:w="632" w:type="dxa"/>
            <w:noWrap/>
            <w:vAlign w:val="center"/>
            <w:hideMark/>
          </w:tcPr>
          <w:p w14:paraId="26F404F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22574</w:t>
            </w:r>
          </w:p>
        </w:tc>
        <w:tc>
          <w:tcPr>
            <w:tcW w:w="631" w:type="dxa"/>
            <w:noWrap/>
            <w:vAlign w:val="center"/>
            <w:hideMark/>
          </w:tcPr>
          <w:p w14:paraId="7A6FE6A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22029</w:t>
            </w:r>
          </w:p>
        </w:tc>
        <w:tc>
          <w:tcPr>
            <w:tcW w:w="632" w:type="dxa"/>
            <w:noWrap/>
            <w:vAlign w:val="center"/>
            <w:hideMark/>
          </w:tcPr>
          <w:p w14:paraId="31F15E5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24241</w:t>
            </w:r>
          </w:p>
        </w:tc>
        <w:tc>
          <w:tcPr>
            <w:tcW w:w="851" w:type="dxa"/>
            <w:noWrap/>
            <w:vAlign w:val="center"/>
            <w:hideMark/>
          </w:tcPr>
          <w:p w14:paraId="13BD84EE"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26630</w:t>
            </w:r>
          </w:p>
        </w:tc>
        <w:tc>
          <w:tcPr>
            <w:tcW w:w="709" w:type="dxa"/>
            <w:vMerge/>
            <w:vAlign w:val="center"/>
            <w:hideMark/>
          </w:tcPr>
          <w:p w14:paraId="68A156F4"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6D1009AD" w14:textId="77777777" w:rsidTr="008D3634">
        <w:trPr>
          <w:trHeight w:val="302"/>
        </w:trPr>
        <w:tc>
          <w:tcPr>
            <w:tcW w:w="993" w:type="dxa"/>
            <w:vMerge/>
            <w:vAlign w:val="center"/>
            <w:hideMark/>
          </w:tcPr>
          <w:p w14:paraId="4479C8FC"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0F2052E0"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 xml:space="preserve">Emissions évitées </w:t>
            </w:r>
          </w:p>
        </w:tc>
        <w:tc>
          <w:tcPr>
            <w:tcW w:w="631" w:type="dxa"/>
            <w:shd w:val="clear" w:color="000000" w:fill="F8CBAD"/>
            <w:noWrap/>
            <w:vAlign w:val="center"/>
            <w:hideMark/>
          </w:tcPr>
          <w:p w14:paraId="6618215B"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0</w:t>
            </w:r>
          </w:p>
        </w:tc>
        <w:tc>
          <w:tcPr>
            <w:tcW w:w="631" w:type="dxa"/>
            <w:shd w:val="clear" w:color="000000" w:fill="F8CBAD"/>
            <w:noWrap/>
            <w:vAlign w:val="center"/>
            <w:hideMark/>
          </w:tcPr>
          <w:p w14:paraId="46C492EC"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0</w:t>
            </w:r>
          </w:p>
        </w:tc>
        <w:tc>
          <w:tcPr>
            <w:tcW w:w="632" w:type="dxa"/>
            <w:shd w:val="clear" w:color="000000" w:fill="F8CBAD"/>
            <w:noWrap/>
            <w:vAlign w:val="center"/>
            <w:hideMark/>
          </w:tcPr>
          <w:p w14:paraId="7E455307"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4758</w:t>
            </w:r>
          </w:p>
        </w:tc>
        <w:tc>
          <w:tcPr>
            <w:tcW w:w="631" w:type="dxa"/>
            <w:shd w:val="clear" w:color="000000" w:fill="F8CBAD"/>
            <w:noWrap/>
            <w:vAlign w:val="center"/>
            <w:hideMark/>
          </w:tcPr>
          <w:p w14:paraId="448F37F1"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5123</w:t>
            </w:r>
          </w:p>
        </w:tc>
        <w:tc>
          <w:tcPr>
            <w:tcW w:w="631" w:type="dxa"/>
            <w:shd w:val="clear" w:color="000000" w:fill="F8CBAD"/>
            <w:noWrap/>
            <w:vAlign w:val="center"/>
            <w:hideMark/>
          </w:tcPr>
          <w:p w14:paraId="4561F0E4"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6038</w:t>
            </w:r>
          </w:p>
        </w:tc>
        <w:tc>
          <w:tcPr>
            <w:tcW w:w="632" w:type="dxa"/>
            <w:shd w:val="clear" w:color="000000" w:fill="F8CBAD"/>
            <w:noWrap/>
            <w:vAlign w:val="center"/>
            <w:hideMark/>
          </w:tcPr>
          <w:p w14:paraId="59633A96"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7055</w:t>
            </w:r>
          </w:p>
        </w:tc>
        <w:tc>
          <w:tcPr>
            <w:tcW w:w="631" w:type="dxa"/>
            <w:shd w:val="clear" w:color="000000" w:fill="F8CBAD"/>
            <w:noWrap/>
            <w:vAlign w:val="center"/>
            <w:hideMark/>
          </w:tcPr>
          <w:p w14:paraId="4ECB6B93"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7604</w:t>
            </w:r>
          </w:p>
        </w:tc>
        <w:tc>
          <w:tcPr>
            <w:tcW w:w="631" w:type="dxa"/>
            <w:shd w:val="clear" w:color="000000" w:fill="F8CBAD"/>
            <w:noWrap/>
            <w:vAlign w:val="center"/>
            <w:hideMark/>
          </w:tcPr>
          <w:p w14:paraId="6CEAD37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9750</w:t>
            </w:r>
          </w:p>
        </w:tc>
        <w:tc>
          <w:tcPr>
            <w:tcW w:w="632" w:type="dxa"/>
            <w:shd w:val="clear" w:color="000000" w:fill="F8CBAD"/>
            <w:noWrap/>
            <w:vAlign w:val="center"/>
            <w:hideMark/>
          </w:tcPr>
          <w:p w14:paraId="07C09AF6"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9830</w:t>
            </w:r>
          </w:p>
        </w:tc>
        <w:tc>
          <w:tcPr>
            <w:tcW w:w="631" w:type="dxa"/>
            <w:shd w:val="clear" w:color="000000" w:fill="F8CBAD"/>
            <w:noWrap/>
            <w:vAlign w:val="center"/>
            <w:hideMark/>
          </w:tcPr>
          <w:p w14:paraId="03059188"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12319</w:t>
            </w:r>
          </w:p>
        </w:tc>
        <w:tc>
          <w:tcPr>
            <w:tcW w:w="632" w:type="dxa"/>
            <w:shd w:val="clear" w:color="000000" w:fill="F8CBAD"/>
            <w:noWrap/>
            <w:vAlign w:val="center"/>
            <w:hideMark/>
          </w:tcPr>
          <w:p w14:paraId="07ACD0CC"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12168</w:t>
            </w:r>
          </w:p>
        </w:tc>
        <w:tc>
          <w:tcPr>
            <w:tcW w:w="851" w:type="dxa"/>
            <w:shd w:val="clear" w:color="000000" w:fill="F8CBAD"/>
            <w:noWrap/>
            <w:vAlign w:val="center"/>
            <w:hideMark/>
          </w:tcPr>
          <w:p w14:paraId="0BD2D30B" w14:textId="32FA1605"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11</w:t>
            </w:r>
            <w:r w:rsidR="00723F6B" w:rsidRPr="005E2D07">
              <w:rPr>
                <w:rFonts w:asciiTheme="minorHAnsi" w:eastAsia="Times New Roman" w:hAnsiTheme="minorHAnsi" w:cstheme="minorHAnsi"/>
                <w:b/>
                <w:color w:val="000000"/>
                <w:sz w:val="16"/>
                <w:szCs w:val="16"/>
                <w:lang w:eastAsia="fr-FR"/>
              </w:rPr>
              <w:t xml:space="preserve"> </w:t>
            </w:r>
            <w:r w:rsidRPr="005E2D07">
              <w:rPr>
                <w:rFonts w:asciiTheme="minorHAnsi" w:eastAsia="Times New Roman" w:hAnsiTheme="minorHAnsi" w:cstheme="minorHAnsi"/>
                <w:b/>
                <w:color w:val="000000"/>
                <w:sz w:val="16"/>
                <w:szCs w:val="16"/>
                <w:lang w:eastAsia="fr-FR"/>
              </w:rPr>
              <w:t>964</w:t>
            </w:r>
          </w:p>
        </w:tc>
        <w:tc>
          <w:tcPr>
            <w:tcW w:w="709" w:type="dxa"/>
            <w:vMerge/>
            <w:vAlign w:val="center"/>
            <w:hideMark/>
          </w:tcPr>
          <w:p w14:paraId="31F7088E"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0A392EA8" w14:textId="77777777" w:rsidTr="008D3634">
        <w:trPr>
          <w:trHeight w:val="290"/>
        </w:trPr>
        <w:tc>
          <w:tcPr>
            <w:tcW w:w="993" w:type="dxa"/>
            <w:vMerge w:val="restart"/>
            <w:noWrap/>
            <w:vAlign w:val="center"/>
            <w:hideMark/>
          </w:tcPr>
          <w:p w14:paraId="1B501FD8"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Agriculture</w:t>
            </w:r>
          </w:p>
        </w:tc>
        <w:tc>
          <w:tcPr>
            <w:tcW w:w="1134" w:type="dxa"/>
            <w:shd w:val="clear" w:color="000000" w:fill="F2F2F2"/>
            <w:noWrap/>
            <w:vAlign w:val="center"/>
            <w:hideMark/>
          </w:tcPr>
          <w:p w14:paraId="6BE26DD1"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de base</w:t>
            </w:r>
          </w:p>
        </w:tc>
        <w:tc>
          <w:tcPr>
            <w:tcW w:w="631" w:type="dxa"/>
            <w:noWrap/>
            <w:vAlign w:val="center"/>
            <w:hideMark/>
          </w:tcPr>
          <w:p w14:paraId="689BEEA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411F3CB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76667</w:t>
            </w:r>
          </w:p>
        </w:tc>
        <w:tc>
          <w:tcPr>
            <w:tcW w:w="632" w:type="dxa"/>
            <w:noWrap/>
            <w:vAlign w:val="center"/>
            <w:hideMark/>
          </w:tcPr>
          <w:p w14:paraId="6669B762"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76929</w:t>
            </w:r>
          </w:p>
        </w:tc>
        <w:tc>
          <w:tcPr>
            <w:tcW w:w="631" w:type="dxa"/>
            <w:noWrap/>
            <w:vAlign w:val="center"/>
            <w:hideMark/>
          </w:tcPr>
          <w:p w14:paraId="00AD288F"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76226</w:t>
            </w:r>
          </w:p>
        </w:tc>
        <w:tc>
          <w:tcPr>
            <w:tcW w:w="631" w:type="dxa"/>
            <w:noWrap/>
            <w:vAlign w:val="center"/>
            <w:hideMark/>
          </w:tcPr>
          <w:p w14:paraId="0DF9B664"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76435</w:t>
            </w:r>
          </w:p>
        </w:tc>
        <w:tc>
          <w:tcPr>
            <w:tcW w:w="632" w:type="dxa"/>
            <w:noWrap/>
            <w:vAlign w:val="center"/>
            <w:hideMark/>
          </w:tcPr>
          <w:p w14:paraId="3FD6D5E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76913</w:t>
            </w:r>
          </w:p>
        </w:tc>
        <w:tc>
          <w:tcPr>
            <w:tcW w:w="631" w:type="dxa"/>
            <w:noWrap/>
            <w:vAlign w:val="center"/>
            <w:hideMark/>
          </w:tcPr>
          <w:p w14:paraId="2FD8A70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77648</w:t>
            </w:r>
          </w:p>
        </w:tc>
        <w:tc>
          <w:tcPr>
            <w:tcW w:w="631" w:type="dxa"/>
            <w:noWrap/>
            <w:vAlign w:val="center"/>
            <w:hideMark/>
          </w:tcPr>
          <w:p w14:paraId="258D21E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78827</w:t>
            </w:r>
          </w:p>
        </w:tc>
        <w:tc>
          <w:tcPr>
            <w:tcW w:w="632" w:type="dxa"/>
            <w:noWrap/>
            <w:vAlign w:val="center"/>
            <w:hideMark/>
          </w:tcPr>
          <w:p w14:paraId="325B14CE"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79855</w:t>
            </w:r>
          </w:p>
        </w:tc>
        <w:tc>
          <w:tcPr>
            <w:tcW w:w="631" w:type="dxa"/>
            <w:noWrap/>
            <w:vAlign w:val="center"/>
            <w:hideMark/>
          </w:tcPr>
          <w:p w14:paraId="6B39F3E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81311</w:t>
            </w:r>
          </w:p>
        </w:tc>
        <w:tc>
          <w:tcPr>
            <w:tcW w:w="632" w:type="dxa"/>
            <w:noWrap/>
            <w:vAlign w:val="center"/>
            <w:hideMark/>
          </w:tcPr>
          <w:p w14:paraId="294EF9A7"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82995</w:t>
            </w:r>
          </w:p>
        </w:tc>
        <w:tc>
          <w:tcPr>
            <w:tcW w:w="851" w:type="dxa"/>
            <w:noWrap/>
            <w:vAlign w:val="center"/>
            <w:hideMark/>
          </w:tcPr>
          <w:p w14:paraId="55CC4492"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84903</w:t>
            </w:r>
          </w:p>
        </w:tc>
        <w:tc>
          <w:tcPr>
            <w:tcW w:w="709" w:type="dxa"/>
            <w:vMerge w:val="restart"/>
            <w:shd w:val="clear" w:color="000000" w:fill="DDEBF7"/>
            <w:noWrap/>
            <w:vAlign w:val="center"/>
            <w:hideMark/>
          </w:tcPr>
          <w:p w14:paraId="186F8B21"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25%</w:t>
            </w:r>
          </w:p>
        </w:tc>
      </w:tr>
      <w:tr w:rsidR="00470B72" w:rsidRPr="005E2D07" w14:paraId="37F1F52E" w14:textId="77777777" w:rsidTr="008D3634">
        <w:trPr>
          <w:trHeight w:val="290"/>
        </w:trPr>
        <w:tc>
          <w:tcPr>
            <w:tcW w:w="993" w:type="dxa"/>
            <w:vMerge/>
            <w:vAlign w:val="center"/>
            <w:hideMark/>
          </w:tcPr>
          <w:p w14:paraId="4EBFA950"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29CF4A70"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d'atténuation</w:t>
            </w:r>
          </w:p>
        </w:tc>
        <w:tc>
          <w:tcPr>
            <w:tcW w:w="631" w:type="dxa"/>
            <w:noWrap/>
            <w:vAlign w:val="center"/>
            <w:hideMark/>
          </w:tcPr>
          <w:p w14:paraId="10678581"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6E795F0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76667</w:t>
            </w:r>
          </w:p>
        </w:tc>
        <w:tc>
          <w:tcPr>
            <w:tcW w:w="632" w:type="dxa"/>
            <w:noWrap/>
            <w:vAlign w:val="center"/>
            <w:hideMark/>
          </w:tcPr>
          <w:p w14:paraId="413FA67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64854</w:t>
            </w:r>
          </w:p>
        </w:tc>
        <w:tc>
          <w:tcPr>
            <w:tcW w:w="631" w:type="dxa"/>
            <w:noWrap/>
            <w:vAlign w:val="center"/>
            <w:hideMark/>
          </w:tcPr>
          <w:p w14:paraId="41E15D0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64792</w:t>
            </w:r>
          </w:p>
        </w:tc>
        <w:tc>
          <w:tcPr>
            <w:tcW w:w="631" w:type="dxa"/>
            <w:noWrap/>
            <w:vAlign w:val="center"/>
            <w:hideMark/>
          </w:tcPr>
          <w:p w14:paraId="7DBA817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64504</w:t>
            </w:r>
          </w:p>
        </w:tc>
        <w:tc>
          <w:tcPr>
            <w:tcW w:w="632" w:type="dxa"/>
            <w:noWrap/>
            <w:vAlign w:val="center"/>
            <w:hideMark/>
          </w:tcPr>
          <w:p w14:paraId="7705038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61530</w:t>
            </w:r>
          </w:p>
        </w:tc>
        <w:tc>
          <w:tcPr>
            <w:tcW w:w="631" w:type="dxa"/>
            <w:noWrap/>
            <w:vAlign w:val="center"/>
            <w:hideMark/>
          </w:tcPr>
          <w:p w14:paraId="16660BE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62118</w:t>
            </w:r>
          </w:p>
        </w:tc>
        <w:tc>
          <w:tcPr>
            <w:tcW w:w="631" w:type="dxa"/>
            <w:noWrap/>
            <w:vAlign w:val="center"/>
            <w:hideMark/>
          </w:tcPr>
          <w:p w14:paraId="63E40C2A"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62855</w:t>
            </w:r>
          </w:p>
        </w:tc>
        <w:tc>
          <w:tcPr>
            <w:tcW w:w="632" w:type="dxa"/>
            <w:noWrap/>
            <w:vAlign w:val="center"/>
            <w:hideMark/>
          </w:tcPr>
          <w:p w14:paraId="3EB3804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63884</w:t>
            </w:r>
          </w:p>
        </w:tc>
        <w:tc>
          <w:tcPr>
            <w:tcW w:w="631" w:type="dxa"/>
            <w:noWrap/>
            <w:vAlign w:val="center"/>
            <w:hideMark/>
          </w:tcPr>
          <w:p w14:paraId="074CCF2E"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60983</w:t>
            </w:r>
          </w:p>
        </w:tc>
        <w:tc>
          <w:tcPr>
            <w:tcW w:w="632" w:type="dxa"/>
            <w:noWrap/>
            <w:vAlign w:val="center"/>
            <w:hideMark/>
          </w:tcPr>
          <w:p w14:paraId="28B4D1B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62247</w:t>
            </w:r>
          </w:p>
        </w:tc>
        <w:tc>
          <w:tcPr>
            <w:tcW w:w="851" w:type="dxa"/>
            <w:noWrap/>
            <w:vAlign w:val="center"/>
            <w:hideMark/>
          </w:tcPr>
          <w:p w14:paraId="3BDDD6D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63677</w:t>
            </w:r>
          </w:p>
        </w:tc>
        <w:tc>
          <w:tcPr>
            <w:tcW w:w="709" w:type="dxa"/>
            <w:vMerge/>
            <w:vAlign w:val="center"/>
            <w:hideMark/>
          </w:tcPr>
          <w:p w14:paraId="4888820C"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5649A94E" w14:textId="77777777" w:rsidTr="008D3634">
        <w:trPr>
          <w:trHeight w:val="302"/>
        </w:trPr>
        <w:tc>
          <w:tcPr>
            <w:tcW w:w="993" w:type="dxa"/>
            <w:vMerge/>
            <w:vAlign w:val="center"/>
            <w:hideMark/>
          </w:tcPr>
          <w:p w14:paraId="5857B1FD"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37540D4E"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 xml:space="preserve">Emissions évitées </w:t>
            </w:r>
          </w:p>
        </w:tc>
        <w:tc>
          <w:tcPr>
            <w:tcW w:w="631" w:type="dxa"/>
            <w:shd w:val="clear" w:color="000000" w:fill="F8CBAD"/>
            <w:noWrap/>
            <w:vAlign w:val="center"/>
            <w:hideMark/>
          </w:tcPr>
          <w:p w14:paraId="2E8F2D5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1" w:type="dxa"/>
            <w:shd w:val="clear" w:color="000000" w:fill="F8CBAD"/>
            <w:noWrap/>
            <w:vAlign w:val="center"/>
            <w:hideMark/>
          </w:tcPr>
          <w:p w14:paraId="45CC6CA7"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0</w:t>
            </w:r>
          </w:p>
        </w:tc>
        <w:tc>
          <w:tcPr>
            <w:tcW w:w="632" w:type="dxa"/>
            <w:shd w:val="clear" w:color="000000" w:fill="F8CBAD"/>
            <w:noWrap/>
            <w:vAlign w:val="center"/>
            <w:hideMark/>
          </w:tcPr>
          <w:p w14:paraId="4E712606"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12075</w:t>
            </w:r>
          </w:p>
        </w:tc>
        <w:tc>
          <w:tcPr>
            <w:tcW w:w="631" w:type="dxa"/>
            <w:shd w:val="clear" w:color="000000" w:fill="F8CBAD"/>
            <w:noWrap/>
            <w:vAlign w:val="center"/>
            <w:hideMark/>
          </w:tcPr>
          <w:p w14:paraId="65CC8879"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11434</w:t>
            </w:r>
          </w:p>
        </w:tc>
        <w:tc>
          <w:tcPr>
            <w:tcW w:w="631" w:type="dxa"/>
            <w:shd w:val="clear" w:color="000000" w:fill="F8CBAD"/>
            <w:noWrap/>
            <w:vAlign w:val="center"/>
            <w:hideMark/>
          </w:tcPr>
          <w:p w14:paraId="729C710E"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11931</w:t>
            </w:r>
          </w:p>
        </w:tc>
        <w:tc>
          <w:tcPr>
            <w:tcW w:w="632" w:type="dxa"/>
            <w:shd w:val="clear" w:color="000000" w:fill="F8CBAD"/>
            <w:noWrap/>
            <w:vAlign w:val="center"/>
            <w:hideMark/>
          </w:tcPr>
          <w:p w14:paraId="76AA23E3"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15383</w:t>
            </w:r>
          </w:p>
        </w:tc>
        <w:tc>
          <w:tcPr>
            <w:tcW w:w="631" w:type="dxa"/>
            <w:shd w:val="clear" w:color="000000" w:fill="F8CBAD"/>
            <w:noWrap/>
            <w:vAlign w:val="center"/>
            <w:hideMark/>
          </w:tcPr>
          <w:p w14:paraId="782FBAC4"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15530</w:t>
            </w:r>
          </w:p>
        </w:tc>
        <w:tc>
          <w:tcPr>
            <w:tcW w:w="631" w:type="dxa"/>
            <w:shd w:val="clear" w:color="000000" w:fill="F8CBAD"/>
            <w:noWrap/>
            <w:vAlign w:val="center"/>
            <w:hideMark/>
          </w:tcPr>
          <w:p w14:paraId="5A1CE26B"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15972</w:t>
            </w:r>
          </w:p>
        </w:tc>
        <w:tc>
          <w:tcPr>
            <w:tcW w:w="632" w:type="dxa"/>
            <w:shd w:val="clear" w:color="000000" w:fill="F8CBAD"/>
            <w:noWrap/>
            <w:vAlign w:val="center"/>
            <w:hideMark/>
          </w:tcPr>
          <w:p w14:paraId="21270E65"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15971</w:t>
            </w:r>
          </w:p>
        </w:tc>
        <w:tc>
          <w:tcPr>
            <w:tcW w:w="631" w:type="dxa"/>
            <w:shd w:val="clear" w:color="000000" w:fill="F8CBAD"/>
            <w:noWrap/>
            <w:vAlign w:val="center"/>
            <w:hideMark/>
          </w:tcPr>
          <w:p w14:paraId="72600544"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20328</w:t>
            </w:r>
          </w:p>
        </w:tc>
        <w:tc>
          <w:tcPr>
            <w:tcW w:w="632" w:type="dxa"/>
            <w:shd w:val="clear" w:color="000000" w:fill="F8CBAD"/>
            <w:noWrap/>
            <w:vAlign w:val="center"/>
            <w:hideMark/>
          </w:tcPr>
          <w:p w14:paraId="68B6F3F7"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20748</w:t>
            </w:r>
          </w:p>
        </w:tc>
        <w:tc>
          <w:tcPr>
            <w:tcW w:w="851" w:type="dxa"/>
            <w:shd w:val="clear" w:color="000000" w:fill="F8CBAD"/>
            <w:noWrap/>
            <w:vAlign w:val="center"/>
            <w:hideMark/>
          </w:tcPr>
          <w:p w14:paraId="4DBA4B15" w14:textId="2369F574"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21</w:t>
            </w:r>
            <w:r w:rsidR="00723F6B" w:rsidRPr="005E2D07">
              <w:rPr>
                <w:rFonts w:asciiTheme="minorHAnsi" w:eastAsia="Times New Roman" w:hAnsiTheme="minorHAnsi" w:cstheme="minorHAnsi"/>
                <w:b/>
                <w:color w:val="000000"/>
                <w:sz w:val="16"/>
                <w:szCs w:val="16"/>
                <w:lang w:eastAsia="fr-FR"/>
              </w:rPr>
              <w:t xml:space="preserve"> </w:t>
            </w:r>
            <w:r w:rsidRPr="005E2D07">
              <w:rPr>
                <w:rFonts w:asciiTheme="minorHAnsi" w:eastAsia="Times New Roman" w:hAnsiTheme="minorHAnsi" w:cstheme="minorHAnsi"/>
                <w:b/>
                <w:color w:val="000000"/>
                <w:sz w:val="16"/>
                <w:szCs w:val="16"/>
                <w:lang w:eastAsia="fr-FR"/>
              </w:rPr>
              <w:t>226</w:t>
            </w:r>
          </w:p>
        </w:tc>
        <w:tc>
          <w:tcPr>
            <w:tcW w:w="709" w:type="dxa"/>
            <w:vMerge/>
            <w:vAlign w:val="center"/>
            <w:hideMark/>
          </w:tcPr>
          <w:p w14:paraId="7EDF443C"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58123C76" w14:textId="77777777" w:rsidTr="008D3634">
        <w:trPr>
          <w:trHeight w:val="290"/>
        </w:trPr>
        <w:tc>
          <w:tcPr>
            <w:tcW w:w="993" w:type="dxa"/>
            <w:vMerge w:val="restart"/>
            <w:noWrap/>
            <w:vAlign w:val="center"/>
            <w:hideMark/>
          </w:tcPr>
          <w:p w14:paraId="62F10AB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Forêts</w:t>
            </w:r>
          </w:p>
        </w:tc>
        <w:tc>
          <w:tcPr>
            <w:tcW w:w="1134" w:type="dxa"/>
            <w:shd w:val="clear" w:color="000000" w:fill="F2F2F2"/>
            <w:noWrap/>
            <w:vAlign w:val="center"/>
            <w:hideMark/>
          </w:tcPr>
          <w:p w14:paraId="5436336D"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de base</w:t>
            </w:r>
          </w:p>
        </w:tc>
        <w:tc>
          <w:tcPr>
            <w:tcW w:w="631" w:type="dxa"/>
            <w:noWrap/>
            <w:vAlign w:val="center"/>
            <w:hideMark/>
          </w:tcPr>
          <w:p w14:paraId="3E5FC7F8" w14:textId="77777777" w:rsidR="00311487" w:rsidRPr="005E2D07" w:rsidRDefault="00311487">
            <w:pPr>
              <w:spacing w:after="0" w:line="240" w:lineRule="auto"/>
              <w:jc w:val="center"/>
              <w:rPr>
                <w:rFonts w:asciiTheme="minorHAnsi" w:eastAsia="Times New Roman" w:hAnsiTheme="minorHAnsi" w:cstheme="minorHAnsi"/>
                <w:color w:val="000000"/>
                <w:sz w:val="16"/>
                <w:szCs w:val="16"/>
                <w:lang w:eastAsia="fr-FR"/>
              </w:rPr>
            </w:pPr>
          </w:p>
        </w:tc>
        <w:tc>
          <w:tcPr>
            <w:tcW w:w="631" w:type="dxa"/>
            <w:noWrap/>
            <w:vAlign w:val="center"/>
            <w:hideMark/>
          </w:tcPr>
          <w:p w14:paraId="7B875A1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-334386</w:t>
            </w:r>
          </w:p>
        </w:tc>
        <w:tc>
          <w:tcPr>
            <w:tcW w:w="632" w:type="dxa"/>
            <w:noWrap/>
            <w:vAlign w:val="center"/>
            <w:hideMark/>
          </w:tcPr>
          <w:p w14:paraId="1298453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-334348</w:t>
            </w:r>
          </w:p>
        </w:tc>
        <w:tc>
          <w:tcPr>
            <w:tcW w:w="631" w:type="dxa"/>
            <w:noWrap/>
            <w:vAlign w:val="center"/>
            <w:hideMark/>
          </w:tcPr>
          <w:p w14:paraId="76A49B4F"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-334309</w:t>
            </w:r>
          </w:p>
        </w:tc>
        <w:tc>
          <w:tcPr>
            <w:tcW w:w="631" w:type="dxa"/>
            <w:noWrap/>
            <w:vAlign w:val="center"/>
            <w:hideMark/>
          </w:tcPr>
          <w:p w14:paraId="23E70C5A"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-334271</w:t>
            </w:r>
          </w:p>
        </w:tc>
        <w:tc>
          <w:tcPr>
            <w:tcW w:w="632" w:type="dxa"/>
            <w:noWrap/>
            <w:vAlign w:val="center"/>
            <w:hideMark/>
          </w:tcPr>
          <w:p w14:paraId="71D1ACD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-334232</w:t>
            </w:r>
          </w:p>
        </w:tc>
        <w:tc>
          <w:tcPr>
            <w:tcW w:w="631" w:type="dxa"/>
            <w:noWrap/>
            <w:vAlign w:val="center"/>
            <w:hideMark/>
          </w:tcPr>
          <w:p w14:paraId="13E08D4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-334194</w:t>
            </w:r>
          </w:p>
        </w:tc>
        <w:tc>
          <w:tcPr>
            <w:tcW w:w="631" w:type="dxa"/>
            <w:noWrap/>
            <w:vAlign w:val="center"/>
            <w:hideMark/>
          </w:tcPr>
          <w:p w14:paraId="28986FE7"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-334155</w:t>
            </w:r>
          </w:p>
        </w:tc>
        <w:tc>
          <w:tcPr>
            <w:tcW w:w="632" w:type="dxa"/>
            <w:noWrap/>
            <w:vAlign w:val="center"/>
            <w:hideMark/>
          </w:tcPr>
          <w:p w14:paraId="7B09B09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-334117</w:t>
            </w:r>
          </w:p>
        </w:tc>
        <w:tc>
          <w:tcPr>
            <w:tcW w:w="631" w:type="dxa"/>
            <w:noWrap/>
            <w:vAlign w:val="center"/>
            <w:hideMark/>
          </w:tcPr>
          <w:p w14:paraId="3DC91349"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-334078</w:t>
            </w:r>
          </w:p>
        </w:tc>
        <w:tc>
          <w:tcPr>
            <w:tcW w:w="632" w:type="dxa"/>
            <w:noWrap/>
            <w:vAlign w:val="center"/>
            <w:hideMark/>
          </w:tcPr>
          <w:p w14:paraId="65F59D6D"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-334039</w:t>
            </w:r>
          </w:p>
        </w:tc>
        <w:tc>
          <w:tcPr>
            <w:tcW w:w="851" w:type="dxa"/>
            <w:noWrap/>
            <w:vAlign w:val="center"/>
            <w:hideMark/>
          </w:tcPr>
          <w:p w14:paraId="1AA54A7F"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-334001</w:t>
            </w:r>
          </w:p>
        </w:tc>
        <w:tc>
          <w:tcPr>
            <w:tcW w:w="709" w:type="dxa"/>
            <w:vMerge w:val="restart"/>
            <w:shd w:val="clear" w:color="000000" w:fill="DDEBF7"/>
            <w:noWrap/>
            <w:vAlign w:val="center"/>
            <w:hideMark/>
          </w:tcPr>
          <w:p w14:paraId="5227B331"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39%</w:t>
            </w:r>
          </w:p>
        </w:tc>
      </w:tr>
      <w:tr w:rsidR="00470B72" w:rsidRPr="005E2D07" w14:paraId="5F8B7184" w14:textId="77777777" w:rsidTr="008D3634">
        <w:trPr>
          <w:trHeight w:val="290"/>
        </w:trPr>
        <w:tc>
          <w:tcPr>
            <w:tcW w:w="993" w:type="dxa"/>
            <w:vMerge/>
            <w:vAlign w:val="center"/>
            <w:hideMark/>
          </w:tcPr>
          <w:p w14:paraId="4EA656A7"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5E573210"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d'atténuation</w:t>
            </w:r>
          </w:p>
        </w:tc>
        <w:tc>
          <w:tcPr>
            <w:tcW w:w="631" w:type="dxa"/>
            <w:noWrap/>
            <w:vAlign w:val="center"/>
            <w:hideMark/>
          </w:tcPr>
          <w:p w14:paraId="52287125" w14:textId="77777777" w:rsidR="00311487" w:rsidRPr="005E2D07" w:rsidRDefault="00311487">
            <w:pPr>
              <w:spacing w:after="0" w:line="240" w:lineRule="auto"/>
              <w:jc w:val="center"/>
              <w:rPr>
                <w:rFonts w:asciiTheme="minorHAnsi" w:eastAsia="Times New Roman" w:hAnsiTheme="minorHAnsi" w:cstheme="minorHAnsi"/>
                <w:color w:val="000000"/>
                <w:sz w:val="16"/>
                <w:szCs w:val="16"/>
                <w:lang w:eastAsia="fr-FR"/>
              </w:rPr>
            </w:pPr>
          </w:p>
        </w:tc>
        <w:tc>
          <w:tcPr>
            <w:tcW w:w="631" w:type="dxa"/>
            <w:noWrap/>
            <w:vAlign w:val="center"/>
            <w:hideMark/>
          </w:tcPr>
          <w:p w14:paraId="7489706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-334386</w:t>
            </w:r>
          </w:p>
        </w:tc>
        <w:tc>
          <w:tcPr>
            <w:tcW w:w="632" w:type="dxa"/>
            <w:noWrap/>
            <w:vAlign w:val="center"/>
            <w:hideMark/>
          </w:tcPr>
          <w:p w14:paraId="57AA290F"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-334348</w:t>
            </w:r>
          </w:p>
        </w:tc>
        <w:tc>
          <w:tcPr>
            <w:tcW w:w="631" w:type="dxa"/>
            <w:noWrap/>
            <w:vAlign w:val="center"/>
            <w:hideMark/>
          </w:tcPr>
          <w:p w14:paraId="35F61837"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-336362</w:t>
            </w:r>
          </w:p>
        </w:tc>
        <w:tc>
          <w:tcPr>
            <w:tcW w:w="631" w:type="dxa"/>
            <w:noWrap/>
            <w:vAlign w:val="center"/>
            <w:hideMark/>
          </w:tcPr>
          <w:p w14:paraId="3D0BC1CF"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-346256</w:t>
            </w:r>
          </w:p>
        </w:tc>
        <w:tc>
          <w:tcPr>
            <w:tcW w:w="632" w:type="dxa"/>
            <w:noWrap/>
            <w:vAlign w:val="center"/>
            <w:hideMark/>
          </w:tcPr>
          <w:p w14:paraId="0716F52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-354148</w:t>
            </w:r>
          </w:p>
        </w:tc>
        <w:tc>
          <w:tcPr>
            <w:tcW w:w="631" w:type="dxa"/>
            <w:noWrap/>
            <w:vAlign w:val="center"/>
            <w:hideMark/>
          </w:tcPr>
          <w:p w14:paraId="16C7693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-385981</w:t>
            </w:r>
          </w:p>
        </w:tc>
        <w:tc>
          <w:tcPr>
            <w:tcW w:w="631" w:type="dxa"/>
            <w:noWrap/>
            <w:vAlign w:val="center"/>
            <w:hideMark/>
          </w:tcPr>
          <w:p w14:paraId="7B1BC4C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-398884</w:t>
            </w:r>
          </w:p>
        </w:tc>
        <w:tc>
          <w:tcPr>
            <w:tcW w:w="632" w:type="dxa"/>
            <w:noWrap/>
            <w:vAlign w:val="center"/>
            <w:hideMark/>
          </w:tcPr>
          <w:p w14:paraId="7359252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-411789</w:t>
            </w:r>
          </w:p>
        </w:tc>
        <w:tc>
          <w:tcPr>
            <w:tcW w:w="631" w:type="dxa"/>
            <w:noWrap/>
            <w:vAlign w:val="center"/>
            <w:hideMark/>
          </w:tcPr>
          <w:p w14:paraId="3DF2B2EA"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-430696</w:t>
            </w:r>
          </w:p>
        </w:tc>
        <w:tc>
          <w:tcPr>
            <w:tcW w:w="632" w:type="dxa"/>
            <w:noWrap/>
            <w:vAlign w:val="center"/>
            <w:hideMark/>
          </w:tcPr>
          <w:p w14:paraId="22C696F2"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-437604</w:t>
            </w:r>
          </w:p>
        </w:tc>
        <w:tc>
          <w:tcPr>
            <w:tcW w:w="851" w:type="dxa"/>
            <w:noWrap/>
            <w:vAlign w:val="center"/>
            <w:hideMark/>
          </w:tcPr>
          <w:p w14:paraId="379996E2"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-463456</w:t>
            </w:r>
          </w:p>
        </w:tc>
        <w:tc>
          <w:tcPr>
            <w:tcW w:w="709" w:type="dxa"/>
            <w:vMerge/>
            <w:vAlign w:val="center"/>
            <w:hideMark/>
          </w:tcPr>
          <w:p w14:paraId="1A3E3532"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2BE6E76A" w14:textId="77777777" w:rsidTr="008D3634">
        <w:trPr>
          <w:trHeight w:val="302"/>
        </w:trPr>
        <w:tc>
          <w:tcPr>
            <w:tcW w:w="993" w:type="dxa"/>
            <w:vMerge/>
            <w:vAlign w:val="center"/>
            <w:hideMark/>
          </w:tcPr>
          <w:p w14:paraId="038EB132"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14306F48"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Séquestration</w:t>
            </w:r>
          </w:p>
        </w:tc>
        <w:tc>
          <w:tcPr>
            <w:tcW w:w="631" w:type="dxa"/>
            <w:shd w:val="clear" w:color="000000" w:fill="F8CBAD"/>
            <w:noWrap/>
            <w:vAlign w:val="center"/>
            <w:hideMark/>
          </w:tcPr>
          <w:p w14:paraId="2129E5C4"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1" w:type="dxa"/>
            <w:shd w:val="clear" w:color="000000" w:fill="F8CBAD"/>
            <w:noWrap/>
            <w:vAlign w:val="center"/>
            <w:hideMark/>
          </w:tcPr>
          <w:p w14:paraId="5F60440D"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0</w:t>
            </w:r>
          </w:p>
        </w:tc>
        <w:tc>
          <w:tcPr>
            <w:tcW w:w="632" w:type="dxa"/>
            <w:shd w:val="clear" w:color="000000" w:fill="F8CBAD"/>
            <w:noWrap/>
            <w:vAlign w:val="center"/>
            <w:hideMark/>
          </w:tcPr>
          <w:p w14:paraId="0B1F9B3D"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0</w:t>
            </w:r>
          </w:p>
        </w:tc>
        <w:tc>
          <w:tcPr>
            <w:tcW w:w="631" w:type="dxa"/>
            <w:shd w:val="clear" w:color="000000" w:fill="F8CBAD"/>
            <w:noWrap/>
            <w:vAlign w:val="center"/>
            <w:hideMark/>
          </w:tcPr>
          <w:p w14:paraId="569337F1"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2053</w:t>
            </w:r>
          </w:p>
        </w:tc>
        <w:tc>
          <w:tcPr>
            <w:tcW w:w="631" w:type="dxa"/>
            <w:shd w:val="clear" w:color="000000" w:fill="F8CBAD"/>
            <w:noWrap/>
            <w:vAlign w:val="center"/>
            <w:hideMark/>
          </w:tcPr>
          <w:p w14:paraId="68D60F03"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11985</w:t>
            </w:r>
          </w:p>
        </w:tc>
        <w:tc>
          <w:tcPr>
            <w:tcW w:w="632" w:type="dxa"/>
            <w:shd w:val="clear" w:color="000000" w:fill="F8CBAD"/>
            <w:noWrap/>
            <w:vAlign w:val="center"/>
            <w:hideMark/>
          </w:tcPr>
          <w:p w14:paraId="770AC698"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19916</w:t>
            </w:r>
          </w:p>
        </w:tc>
        <w:tc>
          <w:tcPr>
            <w:tcW w:w="631" w:type="dxa"/>
            <w:shd w:val="clear" w:color="000000" w:fill="F8CBAD"/>
            <w:noWrap/>
            <w:vAlign w:val="center"/>
            <w:hideMark/>
          </w:tcPr>
          <w:p w14:paraId="7371B39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51787</w:t>
            </w:r>
          </w:p>
        </w:tc>
        <w:tc>
          <w:tcPr>
            <w:tcW w:w="631" w:type="dxa"/>
            <w:shd w:val="clear" w:color="000000" w:fill="F8CBAD"/>
            <w:noWrap/>
            <w:vAlign w:val="center"/>
            <w:hideMark/>
          </w:tcPr>
          <w:p w14:paraId="6C04C515"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64729</w:t>
            </w:r>
          </w:p>
        </w:tc>
        <w:tc>
          <w:tcPr>
            <w:tcW w:w="632" w:type="dxa"/>
            <w:shd w:val="clear" w:color="000000" w:fill="F8CBAD"/>
            <w:noWrap/>
            <w:vAlign w:val="center"/>
            <w:hideMark/>
          </w:tcPr>
          <w:p w14:paraId="0E09AD3E"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77672</w:t>
            </w:r>
          </w:p>
        </w:tc>
        <w:tc>
          <w:tcPr>
            <w:tcW w:w="631" w:type="dxa"/>
            <w:shd w:val="clear" w:color="000000" w:fill="F8CBAD"/>
            <w:noWrap/>
            <w:vAlign w:val="center"/>
            <w:hideMark/>
          </w:tcPr>
          <w:p w14:paraId="2447EBAE"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96618</w:t>
            </w:r>
          </w:p>
        </w:tc>
        <w:tc>
          <w:tcPr>
            <w:tcW w:w="632" w:type="dxa"/>
            <w:shd w:val="clear" w:color="000000" w:fill="F8CBAD"/>
            <w:noWrap/>
            <w:vAlign w:val="center"/>
            <w:hideMark/>
          </w:tcPr>
          <w:p w14:paraId="762948FA"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103565</w:t>
            </w:r>
          </w:p>
        </w:tc>
        <w:tc>
          <w:tcPr>
            <w:tcW w:w="851" w:type="dxa"/>
            <w:shd w:val="clear" w:color="000000" w:fill="F8CBAD"/>
            <w:noWrap/>
            <w:vAlign w:val="center"/>
            <w:hideMark/>
          </w:tcPr>
          <w:p w14:paraId="28E185B3" w14:textId="19992696"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129</w:t>
            </w:r>
            <w:r w:rsidR="00723F6B" w:rsidRPr="005E2D07">
              <w:rPr>
                <w:rFonts w:asciiTheme="minorHAnsi" w:eastAsia="Times New Roman" w:hAnsiTheme="minorHAnsi" w:cstheme="minorHAnsi"/>
                <w:b/>
                <w:color w:val="000000"/>
                <w:sz w:val="16"/>
                <w:szCs w:val="16"/>
                <w:lang w:eastAsia="fr-FR"/>
              </w:rPr>
              <w:t xml:space="preserve"> </w:t>
            </w:r>
            <w:r w:rsidRPr="005E2D07">
              <w:rPr>
                <w:rFonts w:asciiTheme="minorHAnsi" w:eastAsia="Times New Roman" w:hAnsiTheme="minorHAnsi" w:cstheme="minorHAnsi"/>
                <w:b/>
                <w:color w:val="000000"/>
                <w:sz w:val="16"/>
                <w:szCs w:val="16"/>
                <w:lang w:eastAsia="fr-FR"/>
              </w:rPr>
              <w:t>455</w:t>
            </w:r>
          </w:p>
        </w:tc>
        <w:tc>
          <w:tcPr>
            <w:tcW w:w="709" w:type="dxa"/>
            <w:vMerge/>
            <w:vAlign w:val="center"/>
            <w:hideMark/>
          </w:tcPr>
          <w:p w14:paraId="6ED2E6A3"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7D0A086E" w14:textId="77777777" w:rsidTr="008D3634">
        <w:trPr>
          <w:trHeight w:val="290"/>
        </w:trPr>
        <w:tc>
          <w:tcPr>
            <w:tcW w:w="993" w:type="dxa"/>
            <w:vMerge w:val="restart"/>
            <w:noWrap/>
            <w:vAlign w:val="center"/>
            <w:hideMark/>
          </w:tcPr>
          <w:p w14:paraId="54488C12"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Déchets</w:t>
            </w:r>
          </w:p>
        </w:tc>
        <w:tc>
          <w:tcPr>
            <w:tcW w:w="1134" w:type="dxa"/>
            <w:shd w:val="clear" w:color="000000" w:fill="F2F2F2"/>
            <w:noWrap/>
            <w:vAlign w:val="center"/>
            <w:hideMark/>
          </w:tcPr>
          <w:p w14:paraId="7E328213"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de base</w:t>
            </w:r>
          </w:p>
        </w:tc>
        <w:tc>
          <w:tcPr>
            <w:tcW w:w="631" w:type="dxa"/>
            <w:noWrap/>
            <w:vAlign w:val="center"/>
            <w:hideMark/>
          </w:tcPr>
          <w:p w14:paraId="72B5168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282EFE9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506</w:t>
            </w:r>
          </w:p>
        </w:tc>
        <w:tc>
          <w:tcPr>
            <w:tcW w:w="632" w:type="dxa"/>
            <w:noWrap/>
            <w:vAlign w:val="center"/>
            <w:hideMark/>
          </w:tcPr>
          <w:p w14:paraId="2DEA62FE"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587</w:t>
            </w:r>
          </w:p>
        </w:tc>
        <w:tc>
          <w:tcPr>
            <w:tcW w:w="631" w:type="dxa"/>
            <w:noWrap/>
            <w:vAlign w:val="center"/>
            <w:hideMark/>
          </w:tcPr>
          <w:p w14:paraId="13E4663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3C3231CF"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2" w:type="dxa"/>
            <w:noWrap/>
            <w:vAlign w:val="center"/>
            <w:hideMark/>
          </w:tcPr>
          <w:p w14:paraId="6CADA644"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916</w:t>
            </w:r>
          </w:p>
        </w:tc>
        <w:tc>
          <w:tcPr>
            <w:tcW w:w="631" w:type="dxa"/>
            <w:noWrap/>
            <w:vAlign w:val="center"/>
            <w:hideMark/>
          </w:tcPr>
          <w:p w14:paraId="5CD0774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447C293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2" w:type="dxa"/>
            <w:noWrap/>
            <w:vAlign w:val="center"/>
            <w:hideMark/>
          </w:tcPr>
          <w:p w14:paraId="6A46280D"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1430</w:t>
            </w:r>
          </w:p>
        </w:tc>
        <w:tc>
          <w:tcPr>
            <w:tcW w:w="631" w:type="dxa"/>
            <w:noWrap/>
            <w:vAlign w:val="center"/>
            <w:hideMark/>
          </w:tcPr>
          <w:p w14:paraId="207B6B58"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2" w:type="dxa"/>
            <w:noWrap/>
            <w:vAlign w:val="center"/>
            <w:hideMark/>
          </w:tcPr>
          <w:p w14:paraId="39D1C2AC"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851" w:type="dxa"/>
            <w:noWrap/>
            <w:vAlign w:val="center"/>
            <w:hideMark/>
          </w:tcPr>
          <w:p w14:paraId="3F2600B3"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2232</w:t>
            </w:r>
          </w:p>
        </w:tc>
        <w:tc>
          <w:tcPr>
            <w:tcW w:w="709" w:type="dxa"/>
            <w:vMerge w:val="restart"/>
            <w:shd w:val="clear" w:color="000000" w:fill="DDEBF7"/>
            <w:noWrap/>
            <w:vAlign w:val="center"/>
            <w:hideMark/>
          </w:tcPr>
          <w:p w14:paraId="2FF5A00E"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31%</w:t>
            </w:r>
          </w:p>
        </w:tc>
      </w:tr>
      <w:tr w:rsidR="00470B72" w:rsidRPr="005E2D07" w14:paraId="5CB602A3" w14:textId="77777777" w:rsidTr="008D3634">
        <w:trPr>
          <w:trHeight w:val="290"/>
        </w:trPr>
        <w:tc>
          <w:tcPr>
            <w:tcW w:w="993" w:type="dxa"/>
            <w:vMerge/>
            <w:vAlign w:val="center"/>
            <w:hideMark/>
          </w:tcPr>
          <w:p w14:paraId="04F271E1"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64077969"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d'atténuation</w:t>
            </w:r>
          </w:p>
        </w:tc>
        <w:tc>
          <w:tcPr>
            <w:tcW w:w="631" w:type="dxa"/>
            <w:noWrap/>
            <w:vAlign w:val="center"/>
            <w:hideMark/>
          </w:tcPr>
          <w:p w14:paraId="0DC9A59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0BE22950"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506</w:t>
            </w:r>
          </w:p>
        </w:tc>
        <w:tc>
          <w:tcPr>
            <w:tcW w:w="632" w:type="dxa"/>
            <w:noWrap/>
            <w:vAlign w:val="center"/>
            <w:hideMark/>
          </w:tcPr>
          <w:p w14:paraId="7E578FEA"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470</w:t>
            </w:r>
          </w:p>
        </w:tc>
        <w:tc>
          <w:tcPr>
            <w:tcW w:w="631" w:type="dxa"/>
            <w:noWrap/>
            <w:vAlign w:val="center"/>
            <w:hideMark/>
          </w:tcPr>
          <w:p w14:paraId="00390A82"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2754D281"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2" w:type="dxa"/>
            <w:noWrap/>
            <w:vAlign w:val="center"/>
            <w:hideMark/>
          </w:tcPr>
          <w:p w14:paraId="7C1C57F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671</w:t>
            </w:r>
          </w:p>
        </w:tc>
        <w:tc>
          <w:tcPr>
            <w:tcW w:w="631" w:type="dxa"/>
            <w:noWrap/>
            <w:vAlign w:val="center"/>
            <w:hideMark/>
          </w:tcPr>
          <w:p w14:paraId="666749F6"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1" w:type="dxa"/>
            <w:noWrap/>
            <w:vAlign w:val="center"/>
            <w:hideMark/>
          </w:tcPr>
          <w:p w14:paraId="238D5B3B"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2" w:type="dxa"/>
            <w:noWrap/>
            <w:vAlign w:val="center"/>
            <w:hideMark/>
          </w:tcPr>
          <w:p w14:paraId="00F19964"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986</w:t>
            </w:r>
          </w:p>
        </w:tc>
        <w:tc>
          <w:tcPr>
            <w:tcW w:w="631" w:type="dxa"/>
            <w:noWrap/>
            <w:vAlign w:val="center"/>
            <w:hideMark/>
          </w:tcPr>
          <w:p w14:paraId="4F963239"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632" w:type="dxa"/>
            <w:noWrap/>
            <w:vAlign w:val="center"/>
            <w:hideMark/>
          </w:tcPr>
          <w:p w14:paraId="50118495"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p>
        </w:tc>
        <w:tc>
          <w:tcPr>
            <w:tcW w:w="851" w:type="dxa"/>
            <w:noWrap/>
            <w:vAlign w:val="center"/>
            <w:hideMark/>
          </w:tcPr>
          <w:p w14:paraId="4B181F32" w14:textId="77777777" w:rsidR="00311487" w:rsidRPr="005E2D07" w:rsidRDefault="00311487">
            <w:pPr>
              <w:spacing w:after="0" w:line="240" w:lineRule="auto"/>
              <w:jc w:val="center"/>
              <w:rPr>
                <w:rFonts w:asciiTheme="minorHAnsi" w:eastAsia="Times New Roman" w:hAnsiTheme="minorHAnsi" w:cstheme="minorHAnsi"/>
                <w:color w:val="000000"/>
                <w:sz w:val="14"/>
                <w:szCs w:val="14"/>
                <w:lang w:eastAsia="fr-FR"/>
              </w:rPr>
            </w:pPr>
            <w:r w:rsidRPr="005E2D07">
              <w:rPr>
                <w:rFonts w:asciiTheme="minorHAnsi" w:eastAsia="Times New Roman" w:hAnsiTheme="minorHAnsi" w:cstheme="minorHAnsi"/>
                <w:color w:val="000000"/>
                <w:sz w:val="14"/>
                <w:szCs w:val="14"/>
                <w:lang w:eastAsia="fr-FR"/>
              </w:rPr>
              <w:t>1539</w:t>
            </w:r>
          </w:p>
        </w:tc>
        <w:tc>
          <w:tcPr>
            <w:tcW w:w="709" w:type="dxa"/>
            <w:vMerge/>
            <w:vAlign w:val="center"/>
            <w:hideMark/>
          </w:tcPr>
          <w:p w14:paraId="77719D8C"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1C52DD" w:rsidRPr="005E2D07" w14:paraId="35D2629C" w14:textId="77777777" w:rsidTr="008D3634">
        <w:trPr>
          <w:trHeight w:val="302"/>
        </w:trPr>
        <w:tc>
          <w:tcPr>
            <w:tcW w:w="993" w:type="dxa"/>
            <w:vMerge/>
            <w:vAlign w:val="center"/>
            <w:hideMark/>
          </w:tcPr>
          <w:p w14:paraId="4D900DF1"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1134" w:type="dxa"/>
            <w:shd w:val="clear" w:color="000000" w:fill="F2F2F2"/>
            <w:noWrap/>
            <w:vAlign w:val="center"/>
            <w:hideMark/>
          </w:tcPr>
          <w:p w14:paraId="2A73B184" w14:textId="77777777" w:rsidR="00311487" w:rsidRPr="005E2D07" w:rsidRDefault="00311487" w:rsidP="00997096">
            <w:pPr>
              <w:spacing w:after="0" w:line="240" w:lineRule="auto"/>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 xml:space="preserve">Emissions évitées </w:t>
            </w:r>
          </w:p>
        </w:tc>
        <w:tc>
          <w:tcPr>
            <w:tcW w:w="631" w:type="dxa"/>
            <w:shd w:val="clear" w:color="000000" w:fill="F8CBAD"/>
            <w:noWrap/>
            <w:vAlign w:val="center"/>
            <w:hideMark/>
          </w:tcPr>
          <w:p w14:paraId="336DDC10"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1" w:type="dxa"/>
            <w:shd w:val="clear" w:color="000000" w:fill="F8CBAD"/>
            <w:noWrap/>
            <w:vAlign w:val="center"/>
            <w:hideMark/>
          </w:tcPr>
          <w:p w14:paraId="18A013C1"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0</w:t>
            </w:r>
          </w:p>
        </w:tc>
        <w:tc>
          <w:tcPr>
            <w:tcW w:w="632" w:type="dxa"/>
            <w:shd w:val="clear" w:color="000000" w:fill="F8CBAD"/>
            <w:noWrap/>
            <w:vAlign w:val="center"/>
            <w:hideMark/>
          </w:tcPr>
          <w:p w14:paraId="50228098"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117</w:t>
            </w:r>
          </w:p>
        </w:tc>
        <w:tc>
          <w:tcPr>
            <w:tcW w:w="631" w:type="dxa"/>
            <w:shd w:val="clear" w:color="000000" w:fill="F8CBAD"/>
            <w:noWrap/>
            <w:vAlign w:val="center"/>
            <w:hideMark/>
          </w:tcPr>
          <w:p w14:paraId="56AC2AD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1" w:type="dxa"/>
            <w:shd w:val="clear" w:color="000000" w:fill="F8CBAD"/>
            <w:noWrap/>
            <w:vAlign w:val="center"/>
            <w:hideMark/>
          </w:tcPr>
          <w:p w14:paraId="25F59D2E"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2" w:type="dxa"/>
            <w:shd w:val="clear" w:color="000000" w:fill="F8CBAD"/>
            <w:noWrap/>
            <w:vAlign w:val="center"/>
            <w:hideMark/>
          </w:tcPr>
          <w:p w14:paraId="5A9BC454"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245</w:t>
            </w:r>
          </w:p>
        </w:tc>
        <w:tc>
          <w:tcPr>
            <w:tcW w:w="631" w:type="dxa"/>
            <w:shd w:val="clear" w:color="000000" w:fill="F8CBAD"/>
            <w:noWrap/>
            <w:vAlign w:val="center"/>
            <w:hideMark/>
          </w:tcPr>
          <w:p w14:paraId="24C7A375"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1" w:type="dxa"/>
            <w:shd w:val="clear" w:color="000000" w:fill="F8CBAD"/>
            <w:noWrap/>
            <w:vAlign w:val="center"/>
            <w:hideMark/>
          </w:tcPr>
          <w:p w14:paraId="19D68A49"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2" w:type="dxa"/>
            <w:shd w:val="clear" w:color="000000" w:fill="F8CBAD"/>
            <w:noWrap/>
            <w:vAlign w:val="center"/>
            <w:hideMark/>
          </w:tcPr>
          <w:p w14:paraId="5683D0A2"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444</w:t>
            </w:r>
          </w:p>
        </w:tc>
        <w:tc>
          <w:tcPr>
            <w:tcW w:w="631" w:type="dxa"/>
            <w:shd w:val="clear" w:color="000000" w:fill="F8CBAD"/>
            <w:noWrap/>
            <w:vAlign w:val="center"/>
            <w:hideMark/>
          </w:tcPr>
          <w:p w14:paraId="19E7C6F2"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632" w:type="dxa"/>
            <w:shd w:val="clear" w:color="000000" w:fill="F8CBAD"/>
            <w:noWrap/>
            <w:vAlign w:val="center"/>
            <w:hideMark/>
          </w:tcPr>
          <w:p w14:paraId="6BC8018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p>
        </w:tc>
        <w:tc>
          <w:tcPr>
            <w:tcW w:w="851" w:type="dxa"/>
            <w:shd w:val="clear" w:color="000000" w:fill="F8CBAD"/>
            <w:noWrap/>
            <w:vAlign w:val="center"/>
            <w:hideMark/>
          </w:tcPr>
          <w:p w14:paraId="72F0CE5F"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693</w:t>
            </w:r>
          </w:p>
        </w:tc>
        <w:tc>
          <w:tcPr>
            <w:tcW w:w="709" w:type="dxa"/>
            <w:vMerge/>
            <w:vAlign w:val="center"/>
            <w:hideMark/>
          </w:tcPr>
          <w:p w14:paraId="1B2A036E"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791810" w:rsidRPr="005E2D07" w14:paraId="4313AF84" w14:textId="77777777" w:rsidTr="008D3634">
        <w:trPr>
          <w:trHeight w:val="302"/>
        </w:trPr>
        <w:tc>
          <w:tcPr>
            <w:tcW w:w="993" w:type="dxa"/>
            <w:vMerge w:val="restart"/>
            <w:vAlign w:val="center"/>
          </w:tcPr>
          <w:p w14:paraId="631DD7BB" w14:textId="77777777" w:rsidR="00311487" w:rsidRPr="005E2D07" w:rsidRDefault="00311487" w:rsidP="00723F6B">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Total</w:t>
            </w:r>
          </w:p>
        </w:tc>
        <w:tc>
          <w:tcPr>
            <w:tcW w:w="8079" w:type="dxa"/>
            <w:gridSpan w:val="12"/>
            <w:shd w:val="clear" w:color="000000" w:fill="F2F2F2"/>
            <w:noWrap/>
            <w:vAlign w:val="center"/>
          </w:tcPr>
          <w:p w14:paraId="0AEA11B4"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de base</w:t>
            </w:r>
          </w:p>
        </w:tc>
        <w:tc>
          <w:tcPr>
            <w:tcW w:w="851" w:type="dxa"/>
            <w:shd w:val="clear" w:color="000000" w:fill="F8CBAD"/>
            <w:noWrap/>
            <w:vAlign w:val="center"/>
          </w:tcPr>
          <w:p w14:paraId="50B5E807" w14:textId="0FA455BA" w:rsidR="00311487" w:rsidRPr="005E2D07" w:rsidRDefault="00311487" w:rsidP="00265409">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bCs/>
                <w:color w:val="000000"/>
                <w:sz w:val="16"/>
                <w:szCs w:val="16"/>
                <w:lang w:eastAsia="fr-FR"/>
              </w:rPr>
              <w:t>-208</w:t>
            </w:r>
            <w:r w:rsidR="00265409" w:rsidRPr="005E2D07">
              <w:rPr>
                <w:rFonts w:asciiTheme="minorHAnsi" w:eastAsia="Times New Roman" w:hAnsiTheme="minorHAnsi" w:cstheme="minorHAnsi"/>
                <w:b/>
                <w:bCs/>
                <w:color w:val="000000"/>
                <w:sz w:val="16"/>
                <w:szCs w:val="16"/>
                <w:lang w:eastAsia="fr-FR"/>
              </w:rPr>
              <w:t xml:space="preserve"> </w:t>
            </w:r>
            <w:r w:rsidRPr="005E2D07">
              <w:rPr>
                <w:rFonts w:asciiTheme="minorHAnsi" w:eastAsia="Times New Roman" w:hAnsiTheme="minorHAnsi" w:cstheme="minorHAnsi"/>
                <w:b/>
                <w:bCs/>
                <w:color w:val="000000"/>
                <w:sz w:val="16"/>
                <w:szCs w:val="16"/>
                <w:lang w:eastAsia="fr-FR"/>
              </w:rPr>
              <w:t>272</w:t>
            </w:r>
          </w:p>
        </w:tc>
        <w:tc>
          <w:tcPr>
            <w:tcW w:w="709" w:type="dxa"/>
            <w:vMerge w:val="restart"/>
            <w:vAlign w:val="center"/>
          </w:tcPr>
          <w:p w14:paraId="6D9332E0" w14:textId="77777777" w:rsidR="00311487" w:rsidRPr="005E2D07" w:rsidRDefault="00311487" w:rsidP="00265409">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78%</w:t>
            </w:r>
          </w:p>
        </w:tc>
      </w:tr>
      <w:tr w:rsidR="00791810" w:rsidRPr="005E2D07" w14:paraId="0BEAE7D3" w14:textId="77777777" w:rsidTr="008D3634">
        <w:trPr>
          <w:trHeight w:val="302"/>
        </w:trPr>
        <w:tc>
          <w:tcPr>
            <w:tcW w:w="993" w:type="dxa"/>
            <w:vMerge/>
            <w:vAlign w:val="center"/>
          </w:tcPr>
          <w:p w14:paraId="65412368"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8079" w:type="dxa"/>
            <w:gridSpan w:val="12"/>
            <w:shd w:val="clear" w:color="000000" w:fill="F2F2F2"/>
            <w:noWrap/>
            <w:vAlign w:val="center"/>
          </w:tcPr>
          <w:p w14:paraId="0EF83F6D"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Scénario d'atténuation</w:t>
            </w:r>
          </w:p>
        </w:tc>
        <w:tc>
          <w:tcPr>
            <w:tcW w:w="851" w:type="dxa"/>
            <w:shd w:val="clear" w:color="000000" w:fill="F8CBAD"/>
            <w:noWrap/>
            <w:vAlign w:val="center"/>
          </w:tcPr>
          <w:p w14:paraId="64A5E8A0" w14:textId="2E79698F" w:rsidR="00311487" w:rsidRPr="005E2D07" w:rsidRDefault="00311487" w:rsidP="00265409">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bCs/>
                <w:color w:val="000000"/>
                <w:sz w:val="16"/>
                <w:szCs w:val="16"/>
                <w:lang w:eastAsia="fr-FR"/>
              </w:rPr>
              <w:t>-371</w:t>
            </w:r>
            <w:r w:rsidR="00265409" w:rsidRPr="005E2D07">
              <w:rPr>
                <w:rFonts w:asciiTheme="minorHAnsi" w:eastAsia="Times New Roman" w:hAnsiTheme="minorHAnsi" w:cstheme="minorHAnsi"/>
                <w:b/>
                <w:bCs/>
                <w:color w:val="000000"/>
                <w:sz w:val="16"/>
                <w:szCs w:val="16"/>
                <w:lang w:eastAsia="fr-FR"/>
              </w:rPr>
              <w:t xml:space="preserve"> </w:t>
            </w:r>
            <w:r w:rsidRPr="005E2D07">
              <w:rPr>
                <w:rFonts w:asciiTheme="minorHAnsi" w:eastAsia="Times New Roman" w:hAnsiTheme="minorHAnsi" w:cstheme="minorHAnsi"/>
                <w:b/>
                <w:bCs/>
                <w:color w:val="000000"/>
                <w:sz w:val="16"/>
                <w:szCs w:val="16"/>
                <w:lang w:eastAsia="fr-FR"/>
              </w:rPr>
              <w:t>610</w:t>
            </w:r>
          </w:p>
        </w:tc>
        <w:tc>
          <w:tcPr>
            <w:tcW w:w="709" w:type="dxa"/>
            <w:vMerge/>
            <w:vAlign w:val="center"/>
          </w:tcPr>
          <w:p w14:paraId="4BDA2C86"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r w:rsidR="00791810" w:rsidRPr="005E2D07" w14:paraId="67155580" w14:textId="77777777" w:rsidTr="008D3634">
        <w:trPr>
          <w:trHeight w:val="302"/>
        </w:trPr>
        <w:tc>
          <w:tcPr>
            <w:tcW w:w="993" w:type="dxa"/>
            <w:vMerge/>
            <w:vAlign w:val="center"/>
          </w:tcPr>
          <w:p w14:paraId="4DCC46A5"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c>
          <w:tcPr>
            <w:tcW w:w="8079" w:type="dxa"/>
            <w:gridSpan w:val="12"/>
            <w:shd w:val="clear" w:color="000000" w:fill="F2F2F2"/>
            <w:noWrap/>
            <w:vAlign w:val="center"/>
          </w:tcPr>
          <w:p w14:paraId="30BEFC3D" w14:textId="77777777" w:rsidR="00311487" w:rsidRPr="005E2D07" w:rsidRDefault="00311487">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color w:val="000000"/>
                <w:sz w:val="16"/>
                <w:szCs w:val="16"/>
                <w:lang w:eastAsia="fr-FR"/>
              </w:rPr>
              <w:t>Emissions évitées</w:t>
            </w:r>
          </w:p>
        </w:tc>
        <w:tc>
          <w:tcPr>
            <w:tcW w:w="851" w:type="dxa"/>
            <w:shd w:val="clear" w:color="000000" w:fill="F8CBAD"/>
            <w:noWrap/>
            <w:vAlign w:val="center"/>
          </w:tcPr>
          <w:p w14:paraId="29DF70E6" w14:textId="02D35424" w:rsidR="00311487" w:rsidRPr="005E2D07" w:rsidRDefault="00311487" w:rsidP="00265409">
            <w:pPr>
              <w:spacing w:after="0" w:line="240" w:lineRule="auto"/>
              <w:jc w:val="center"/>
              <w:rPr>
                <w:rFonts w:asciiTheme="minorHAnsi" w:eastAsia="Times New Roman" w:hAnsiTheme="minorHAnsi" w:cstheme="minorHAnsi"/>
                <w:b/>
                <w:color w:val="000000"/>
                <w:sz w:val="16"/>
                <w:szCs w:val="16"/>
                <w:lang w:eastAsia="fr-FR"/>
              </w:rPr>
            </w:pPr>
            <w:r w:rsidRPr="005E2D07">
              <w:rPr>
                <w:rFonts w:asciiTheme="minorHAnsi" w:eastAsia="Times New Roman" w:hAnsiTheme="minorHAnsi" w:cstheme="minorHAnsi"/>
                <w:b/>
                <w:bCs/>
                <w:color w:val="000000"/>
                <w:sz w:val="16"/>
                <w:szCs w:val="16"/>
                <w:lang w:eastAsia="fr-FR"/>
              </w:rPr>
              <w:t>-163</w:t>
            </w:r>
            <w:r w:rsidR="00265409" w:rsidRPr="005E2D07">
              <w:rPr>
                <w:rFonts w:asciiTheme="minorHAnsi" w:eastAsia="Times New Roman" w:hAnsiTheme="minorHAnsi" w:cstheme="minorHAnsi"/>
                <w:b/>
                <w:bCs/>
                <w:color w:val="000000"/>
                <w:sz w:val="16"/>
                <w:szCs w:val="16"/>
                <w:lang w:eastAsia="fr-FR"/>
              </w:rPr>
              <w:t xml:space="preserve"> </w:t>
            </w:r>
            <w:r w:rsidRPr="005E2D07">
              <w:rPr>
                <w:rFonts w:asciiTheme="minorHAnsi" w:eastAsia="Times New Roman" w:hAnsiTheme="minorHAnsi" w:cstheme="minorHAnsi"/>
                <w:b/>
                <w:bCs/>
                <w:color w:val="000000"/>
                <w:sz w:val="16"/>
                <w:szCs w:val="16"/>
                <w:lang w:eastAsia="fr-FR"/>
              </w:rPr>
              <w:t>338</w:t>
            </w:r>
          </w:p>
        </w:tc>
        <w:tc>
          <w:tcPr>
            <w:tcW w:w="709" w:type="dxa"/>
            <w:vMerge/>
            <w:vAlign w:val="center"/>
          </w:tcPr>
          <w:p w14:paraId="7BFAFEFE" w14:textId="77777777" w:rsidR="00311487" w:rsidRPr="005E2D07" w:rsidRDefault="00311487">
            <w:pPr>
              <w:spacing w:after="0" w:line="240" w:lineRule="auto"/>
              <w:rPr>
                <w:rFonts w:asciiTheme="minorHAnsi" w:eastAsia="Times New Roman" w:hAnsiTheme="minorHAnsi" w:cstheme="minorHAnsi"/>
                <w:b/>
                <w:color w:val="000000"/>
                <w:sz w:val="16"/>
                <w:szCs w:val="16"/>
                <w:lang w:eastAsia="fr-FR"/>
              </w:rPr>
            </w:pPr>
          </w:p>
        </w:tc>
      </w:tr>
    </w:tbl>
    <w:p w14:paraId="7312BFB8" w14:textId="77777777" w:rsidR="00B57B7A" w:rsidRPr="005E2D07" w:rsidRDefault="00B57B7A" w:rsidP="00B57B7A">
      <w:pPr>
        <w:spacing w:before="240"/>
        <w:jc w:val="both"/>
      </w:pPr>
      <w:r w:rsidRPr="005E2D07">
        <w:lastRenderedPageBreak/>
        <w:t xml:space="preserve">En agrégeant ces données sectorielles, le niveau d’atténuation obtenu en 2030 correspond à une réduction d’environ </w:t>
      </w:r>
      <w:r w:rsidRPr="005E2D07">
        <w:rPr>
          <w:b/>
          <w:bCs/>
        </w:rPr>
        <w:t>78 %</w:t>
      </w:r>
      <w:r w:rsidRPr="005E2D07">
        <w:t xml:space="preserve">, soit un niveau sensiblement supérieur à l’objectif global d’environ </w:t>
      </w:r>
      <w:r w:rsidRPr="005E2D07">
        <w:rPr>
          <w:b/>
          <w:bCs/>
        </w:rPr>
        <w:t>40 %</w:t>
      </w:r>
      <w:r w:rsidRPr="005E2D07">
        <w:t xml:space="preserve"> affiché dans la CDN 2.0. Cela signifie que le résultat global ne peut pas être reconstitué directement à partir des seules données sectorielles détaillées.</w:t>
      </w:r>
    </w:p>
    <w:p w14:paraId="001F84F8" w14:textId="74A2F1B2" w:rsidR="00B57B7A" w:rsidRPr="005E2D07" w:rsidRDefault="00B57B7A" w:rsidP="00BD156C">
      <w:pPr>
        <w:jc w:val="both"/>
      </w:pPr>
      <w:r w:rsidRPr="005E2D07">
        <w:t xml:space="preserve">Toutefois, l’analyse du </w:t>
      </w:r>
      <w:r w:rsidRPr="005E2D07">
        <w:rPr>
          <w:b/>
          <w:bCs/>
        </w:rPr>
        <w:t>tableau de synthèse n°17</w:t>
      </w:r>
      <w:r w:rsidRPr="005E2D07">
        <w:t xml:space="preserve"> présenté dans le rapport CDN 2.0</w:t>
      </w:r>
      <w:r w:rsidR="00196824" w:rsidRPr="005E2D07">
        <w:t xml:space="preserve"> (voir tableau N°7 ci-dessous</w:t>
      </w:r>
      <w:r w:rsidR="00275DC4" w:rsidRPr="005E2D07">
        <w:t>)</w:t>
      </w:r>
      <w:r w:rsidRPr="005E2D07">
        <w:t xml:space="preserve"> montre que l’objectif global d’atténuation d’environ </w:t>
      </w:r>
      <w:r w:rsidRPr="005E2D07">
        <w:rPr>
          <w:b/>
          <w:bCs/>
        </w:rPr>
        <w:t>40 %</w:t>
      </w:r>
      <w:r w:rsidRPr="005E2D07">
        <w:t xml:space="preserve"> est bien reconstitué à partir des données agrégées. En 2030, les émissions globales passent de </w:t>
      </w:r>
      <w:r w:rsidRPr="005E2D07">
        <w:rPr>
          <w:b/>
          <w:bCs/>
        </w:rPr>
        <w:t>-211 864 kt éq-CO₂</w:t>
      </w:r>
      <w:r w:rsidRPr="005E2D07">
        <w:t xml:space="preserve"> dans le scénario de base à </w:t>
      </w:r>
      <w:r w:rsidRPr="005E2D07">
        <w:rPr>
          <w:b/>
          <w:bCs/>
        </w:rPr>
        <w:t>-296 483 kt éq-CO₂</w:t>
      </w:r>
      <w:r w:rsidRPr="005E2D07">
        <w:t xml:space="preserve"> dans le scénario d’atténuation, soit un écart de </w:t>
      </w:r>
      <w:r w:rsidRPr="005E2D07">
        <w:rPr>
          <w:b/>
          <w:bCs/>
        </w:rPr>
        <w:t>84 619 kt éq-CO₂</w:t>
      </w:r>
      <w:r w:rsidRPr="005E2D07">
        <w:t xml:space="preserve">, correspondant à environ </w:t>
      </w:r>
      <w:r w:rsidRPr="005E2D07">
        <w:rPr>
          <w:b/>
          <w:bCs/>
        </w:rPr>
        <w:t>39,9 %</w:t>
      </w:r>
      <w:r w:rsidRPr="005E2D07">
        <w:t xml:space="preserve"> de la valeur absolue de la ligne de base.</w:t>
      </w:r>
    </w:p>
    <w:p w14:paraId="68E1C1F2" w14:textId="27E16CED" w:rsidR="00CF04C2" w:rsidRPr="005E2D07" w:rsidRDefault="00CF04C2" w:rsidP="00CF04C2">
      <w:pPr>
        <w:pStyle w:val="Lgende"/>
        <w:keepNext/>
        <w:jc w:val="both"/>
        <w:rPr>
          <w:sz w:val="20"/>
          <w:szCs w:val="20"/>
        </w:rPr>
      </w:pPr>
      <w:bookmarkStart w:id="39" w:name="_Toc227409721"/>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7</w:t>
      </w:r>
      <w:r w:rsidRPr="005E2D07">
        <w:rPr>
          <w:sz w:val="20"/>
          <w:szCs w:val="20"/>
        </w:rPr>
        <w:fldChar w:fldCharType="end"/>
      </w:r>
      <w:r w:rsidRPr="005E2D07">
        <w:rPr>
          <w:sz w:val="20"/>
          <w:szCs w:val="20"/>
        </w:rPr>
        <w:t xml:space="preserve"> : </w:t>
      </w:r>
      <w:r w:rsidR="00607558" w:rsidRPr="005E2D07">
        <w:rPr>
          <w:sz w:val="20"/>
          <w:szCs w:val="20"/>
        </w:rPr>
        <w:t xml:space="preserve">Synthèse </w:t>
      </w:r>
      <w:r w:rsidR="00422E8E" w:rsidRPr="005E2D07">
        <w:rPr>
          <w:sz w:val="20"/>
          <w:szCs w:val="20"/>
        </w:rPr>
        <w:t>agrégé</w:t>
      </w:r>
      <w:r w:rsidR="00DC2AF2">
        <w:rPr>
          <w:sz w:val="20"/>
          <w:szCs w:val="20"/>
        </w:rPr>
        <w:t>e</w:t>
      </w:r>
      <w:r w:rsidR="00607558" w:rsidRPr="005E2D07">
        <w:rPr>
          <w:sz w:val="20"/>
          <w:szCs w:val="20"/>
        </w:rPr>
        <w:t xml:space="preserve"> de ligne de base et ligne d’atténuation présenté</w:t>
      </w:r>
      <w:r w:rsidR="00CA59FA">
        <w:rPr>
          <w:sz w:val="20"/>
          <w:szCs w:val="20"/>
        </w:rPr>
        <w:t>e</w:t>
      </w:r>
      <w:r w:rsidR="00607558" w:rsidRPr="005E2D07">
        <w:rPr>
          <w:sz w:val="20"/>
          <w:szCs w:val="20"/>
        </w:rPr>
        <w:t xml:space="preserve"> dans la CDN 2.0</w:t>
      </w:r>
      <w:bookmarkEnd w:id="39"/>
    </w:p>
    <w:p w14:paraId="0B06A1DD" w14:textId="6DA91AFD" w:rsidR="00852755" w:rsidRPr="005E2D07" w:rsidRDefault="00852755" w:rsidP="00311487">
      <w:pPr>
        <w:jc w:val="both"/>
      </w:pPr>
      <w:r w:rsidRPr="005E2D07">
        <w:rPr>
          <w:noProof/>
        </w:rPr>
        <w:drawing>
          <wp:inline distT="0" distB="0" distL="0" distR="0" wp14:anchorId="0B7D4A0F" wp14:editId="050A0DDB">
            <wp:extent cx="5979160" cy="2929255"/>
            <wp:effectExtent l="0" t="0" r="2540" b="4445"/>
            <wp:docPr id="221097740"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1097740" name=""/>
                    <pic:cNvPicPr/>
                  </pic:nvPicPr>
                  <pic:blipFill>
                    <a:blip r:embed="rId24"/>
                    <a:stretch>
                      <a:fillRect/>
                    </a:stretch>
                  </pic:blipFill>
                  <pic:spPr>
                    <a:xfrm>
                      <a:off x="0" y="0"/>
                      <a:ext cx="5979160" cy="2929255"/>
                    </a:xfrm>
                    <a:prstGeom prst="rect">
                      <a:avLst/>
                    </a:prstGeom>
                  </pic:spPr>
                </pic:pic>
              </a:graphicData>
            </a:graphic>
          </wp:inline>
        </w:drawing>
      </w:r>
    </w:p>
    <w:p w14:paraId="3B12FE8A" w14:textId="77777777" w:rsidR="0078022A" w:rsidRPr="005E2D07" w:rsidRDefault="0078022A" w:rsidP="0078022A">
      <w:pPr>
        <w:jc w:val="both"/>
      </w:pPr>
      <w:r w:rsidRPr="005E2D07">
        <w:t xml:space="preserve">L’incohérence ne porte donc pas sur le résultat global agrégé, mais sur les </w:t>
      </w:r>
      <w:r w:rsidRPr="005E2D07">
        <w:rPr>
          <w:b/>
          <w:bCs/>
        </w:rPr>
        <w:t>données du secteur forêt</w:t>
      </w:r>
      <w:r w:rsidRPr="005E2D07">
        <w:t xml:space="preserve">. En effet, les valeurs présentées dans la section sectorielle forêt diffèrent de celles retenues dans le tableau de synthèse. La section sectorielle indique, pour 2030, un scénario d’atténuation de </w:t>
      </w:r>
      <w:r w:rsidRPr="005E2D07">
        <w:rPr>
          <w:b/>
          <w:bCs/>
        </w:rPr>
        <w:t>-463 456 kt éq-CO₂</w:t>
      </w:r>
      <w:r w:rsidRPr="005E2D07">
        <w:t xml:space="preserve">, alors que le tableau agrégé retient </w:t>
      </w:r>
      <w:r w:rsidRPr="005E2D07">
        <w:rPr>
          <w:b/>
          <w:bCs/>
        </w:rPr>
        <w:t>-391 030 kt éq-CO₂</w:t>
      </w:r>
      <w:r w:rsidRPr="005E2D07">
        <w:t xml:space="preserve"> pour ce même secteur.</w:t>
      </w:r>
    </w:p>
    <w:p w14:paraId="189AE4E8" w14:textId="15579C44" w:rsidR="00311487" w:rsidRPr="005E2D07" w:rsidRDefault="0078022A" w:rsidP="00311487">
      <w:pPr>
        <w:jc w:val="both"/>
      </w:pPr>
      <w:r w:rsidRPr="005E2D07">
        <w:t>Cette différence affecte directement le niveau d’atténuation attribué au secteur forêt, sans remettre en cause, à ce stade, la cohérence arithmétique du résultat global présenté dans la synthèse. Dans la perspective de la CDN 3.0, il apparaît donc nécessaire de clarifier et harmoniser les données sectorielles et agrégées, afin de garantir une lecture cohérente des contributions sectorielles et de l’objectif global.</w:t>
      </w:r>
    </w:p>
    <w:p w14:paraId="4EA10BFC" w14:textId="77777777" w:rsidR="00F959A5" w:rsidRPr="005E2D07" w:rsidRDefault="00F959A5" w:rsidP="00F959A5">
      <w:pPr>
        <w:jc w:val="both"/>
      </w:pPr>
      <w:r w:rsidRPr="005E2D07">
        <w:t>Afin de résoudre cette incohérence et de garantir la fiabilité des données pour la CDN 3.0, les actions suivantes sont recommandées :</w:t>
      </w:r>
    </w:p>
    <w:p w14:paraId="687F2899" w14:textId="77777777" w:rsidR="00F959A5" w:rsidRPr="005E2D07" w:rsidRDefault="00F959A5" w:rsidP="00F959A5">
      <w:pPr>
        <w:pStyle w:val="Paragraphedeliste"/>
        <w:numPr>
          <w:ilvl w:val="0"/>
          <w:numId w:val="72"/>
        </w:numPr>
        <w:jc w:val="both"/>
      </w:pPr>
      <w:r w:rsidRPr="005E2D07">
        <w:t>Soumettre les deux estimations sectorielles (-463 456 kt éq-CO₂ et -391 030 kt éq-CO₂) aux structures techniques compétentes (DGEF, SIFOR) pour vérification et identification de la valeur de référence à retenir, en précisant les hypothèses méthodologiques sous-jacentes à chacune ;</w:t>
      </w:r>
    </w:p>
    <w:p w14:paraId="6B35B111" w14:textId="77777777" w:rsidR="00F959A5" w:rsidRPr="005E2D07" w:rsidRDefault="00F959A5" w:rsidP="00F959A5">
      <w:pPr>
        <w:pStyle w:val="Paragraphedeliste"/>
        <w:numPr>
          <w:ilvl w:val="0"/>
          <w:numId w:val="72"/>
        </w:numPr>
        <w:jc w:val="both"/>
      </w:pPr>
      <w:r w:rsidRPr="005E2D07">
        <w:lastRenderedPageBreak/>
        <w:t>Procéder, dès que le modèle LEAP sera disponible, à une reconstitution des paramètres ayant conduit à ces deux valeurs, afin d'en documenter l'origine et de statuer sur celle qui reflète le plus fidèlement le potentiel de séquestration du secteur ;</w:t>
      </w:r>
    </w:p>
    <w:p w14:paraId="20EAF94E" w14:textId="2CB3078F" w:rsidR="00F959A5" w:rsidRPr="005E2D07" w:rsidRDefault="00F959A5" w:rsidP="00F959A5">
      <w:pPr>
        <w:pStyle w:val="Paragraphedeliste"/>
        <w:numPr>
          <w:ilvl w:val="0"/>
          <w:numId w:val="72"/>
        </w:numPr>
        <w:jc w:val="both"/>
      </w:pPr>
      <w:r w:rsidRPr="005E2D07">
        <w:t>Retenir une valeur unique et dûment documentée dans le cadre de la CDN 3.0, accompagnée d'un protocole de vérification croisée entre les données sectorielles et les tableaux de synthèse agrégés, afin de prévenir toute incohérence dans la prochaine contribution.</w:t>
      </w:r>
    </w:p>
    <w:p w14:paraId="3DE14230" w14:textId="6987D57A" w:rsidR="00920122" w:rsidRPr="005E2D07" w:rsidRDefault="00AD47B7" w:rsidP="008F3F51">
      <w:pPr>
        <w:pStyle w:val="Titre2"/>
      </w:pPr>
      <w:bookmarkStart w:id="40" w:name="_Toc227409202"/>
      <w:r w:rsidRPr="005E2D07">
        <w:t>État de mise en œuvre des actions d’atténuation</w:t>
      </w:r>
      <w:r w:rsidR="00417A89" w:rsidRPr="005E2D07">
        <w:t xml:space="preserve"> </w:t>
      </w:r>
      <w:r w:rsidRPr="005E2D07">
        <w:t>-</w:t>
      </w:r>
      <w:r w:rsidR="00417A89" w:rsidRPr="005E2D07">
        <w:t xml:space="preserve"> </w:t>
      </w:r>
      <w:r w:rsidRPr="005E2D07">
        <w:t>S</w:t>
      </w:r>
      <w:r w:rsidR="00920122" w:rsidRPr="005E2D07">
        <w:t xml:space="preserve">ecteur </w:t>
      </w:r>
      <w:r w:rsidR="007C1DFC" w:rsidRPr="005E2D07">
        <w:t>de l’é</w:t>
      </w:r>
      <w:r w:rsidR="00920122" w:rsidRPr="005E2D07">
        <w:t>nergie</w:t>
      </w:r>
      <w:bookmarkEnd w:id="40"/>
    </w:p>
    <w:p w14:paraId="2B15623C" w14:textId="77777777" w:rsidR="00284D06" w:rsidRPr="005E2D07" w:rsidRDefault="00284D06" w:rsidP="00055656">
      <w:pPr>
        <w:pStyle w:val="Paragraphedeliste"/>
        <w:keepNext/>
        <w:keepLines/>
        <w:numPr>
          <w:ilvl w:val="0"/>
          <w:numId w:val="23"/>
        </w:numPr>
        <w:spacing w:before="40" w:after="0"/>
        <w:contextualSpacing w:val="0"/>
        <w:outlineLvl w:val="3"/>
        <w:rPr>
          <w:rFonts w:asciiTheme="majorHAnsi" w:eastAsiaTheme="majorEastAsia" w:hAnsiTheme="majorHAnsi" w:cstheme="majorBidi"/>
          <w:b/>
          <w:iCs/>
          <w:vanish/>
          <w:color w:val="2E74B5" w:themeColor="accent1" w:themeShade="BF"/>
          <w:sz w:val="24"/>
        </w:rPr>
      </w:pPr>
    </w:p>
    <w:p w14:paraId="690E83CF" w14:textId="77777777" w:rsidR="00284D06" w:rsidRPr="005E2D07" w:rsidRDefault="00284D06" w:rsidP="00055656">
      <w:pPr>
        <w:pStyle w:val="Paragraphedeliste"/>
        <w:keepNext/>
        <w:keepLines/>
        <w:numPr>
          <w:ilvl w:val="0"/>
          <w:numId w:val="23"/>
        </w:numPr>
        <w:spacing w:before="40" w:after="0"/>
        <w:contextualSpacing w:val="0"/>
        <w:outlineLvl w:val="3"/>
        <w:rPr>
          <w:rFonts w:asciiTheme="majorHAnsi" w:eastAsiaTheme="majorEastAsia" w:hAnsiTheme="majorHAnsi" w:cstheme="majorBidi"/>
          <w:b/>
          <w:iCs/>
          <w:vanish/>
          <w:color w:val="2E74B5" w:themeColor="accent1" w:themeShade="BF"/>
          <w:sz w:val="24"/>
        </w:rPr>
      </w:pPr>
    </w:p>
    <w:p w14:paraId="01119A57" w14:textId="77777777" w:rsidR="00F574DF" w:rsidRPr="005E2D07" w:rsidRDefault="00F574DF" w:rsidP="008F3F51">
      <w:pPr>
        <w:pStyle w:val="Titre3"/>
      </w:pPr>
      <w:bookmarkStart w:id="41" w:name="_Toc227409203"/>
      <w:r w:rsidRPr="005E2D07">
        <w:t>Description générale du secteur</w:t>
      </w:r>
      <w:bookmarkEnd w:id="41"/>
      <w:r w:rsidRPr="005E2D07">
        <w:t xml:space="preserve"> </w:t>
      </w:r>
    </w:p>
    <w:p w14:paraId="1C81598C" w14:textId="466D87B0" w:rsidR="00DC5921" w:rsidRPr="005E2D07" w:rsidRDefault="00DC5921" w:rsidP="00117894">
      <w:pPr>
        <w:spacing w:after="120"/>
        <w:jc w:val="both"/>
        <w:rPr>
          <w:lang w:eastAsia="en-US"/>
        </w:rPr>
      </w:pPr>
      <w:r w:rsidRPr="005E2D07">
        <w:rPr>
          <w:lang w:eastAsia="en-US"/>
        </w:rPr>
        <w:t>Le secteur de l'énergie constitue l'un des principaux secteurs émetteurs de gaz à effet de serre au Mali. Les émissions associées à ce secteur s'élevaient à 5 416 ktCO₂e en 2017, selon les données issues de la ligne de base de la CDN 2.0, construite à partir des inventaires nationaux couvrant la période de référence 2015-2019 et réalisés conformément aux Lignes directrices 2006 du GIEC.</w:t>
      </w:r>
    </w:p>
    <w:p w14:paraId="6003E182" w14:textId="0DD96A57" w:rsidR="004B24E5" w:rsidRPr="005E2D07" w:rsidRDefault="004B24E5" w:rsidP="00117894">
      <w:pPr>
        <w:spacing w:after="120"/>
        <w:jc w:val="both"/>
        <w:rPr>
          <w:lang w:eastAsia="en-US"/>
        </w:rPr>
      </w:pPr>
      <w:r w:rsidRPr="005E2D07">
        <w:rPr>
          <w:lang w:eastAsia="en-US"/>
        </w:rPr>
        <w:t>La structure de la consommation d'énergie finale au Mali est largement dominée par la biomasse, ce qui traduit le poids des usages traditionnels, en particulier pour la cuisson dans les ménages, dans le bilan énergétique national. Les produits pétroliers occupent une place significative, principalement dans les transports et certaines activités productives, révélant une dépendance structurelle aux importations d'énergies fossiles. La contribution de l'électricité demeure encore limitée, soulignant les enjeux persistants d'accès à des formes d'énergie modernes et diversifiées.</w:t>
      </w:r>
    </w:p>
    <w:p w14:paraId="2BAFA240" w14:textId="77777777" w:rsidR="00117894" w:rsidRPr="005E2D07" w:rsidRDefault="00117894" w:rsidP="00117894">
      <w:pPr>
        <w:spacing w:after="120"/>
        <w:jc w:val="both"/>
        <w:rPr>
          <w:lang w:eastAsia="en-US"/>
        </w:rPr>
      </w:pPr>
      <w:r w:rsidRPr="005E2D07">
        <w:rPr>
          <w:lang w:eastAsia="en-US"/>
        </w:rPr>
        <w:t>La répartition de la consommation d’énergie finale entre ces différentes sources est illustrée dans la figure suivante.</w:t>
      </w:r>
    </w:p>
    <w:p w14:paraId="0BF04998" w14:textId="77777777" w:rsidR="00117894" w:rsidRPr="005E2D07" w:rsidRDefault="00117894" w:rsidP="00117894">
      <w:pPr>
        <w:keepNext/>
        <w:spacing w:after="120"/>
        <w:jc w:val="center"/>
      </w:pPr>
      <w:r w:rsidRPr="005E2D07">
        <w:rPr>
          <w:noProof/>
          <w:lang w:eastAsia="en-US"/>
        </w:rPr>
        <w:drawing>
          <wp:inline distT="0" distB="0" distL="0" distR="0" wp14:anchorId="3A275500" wp14:editId="11F4A1F7">
            <wp:extent cx="4140200" cy="2400300"/>
            <wp:effectExtent l="19050" t="19050" r="12700" b="19050"/>
            <wp:docPr id="1675152664"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25">
                      <a:extLst>
                        <a:ext uri="{28A0092B-C50C-407E-A947-70E740481C1C}">
                          <a14:useLocalDpi xmlns:a14="http://schemas.microsoft.com/office/drawing/2010/main" val="0"/>
                        </a:ext>
                      </a:extLst>
                    </a:blip>
                    <a:srcRect l="6648" t="4839" r="3047" b="8065"/>
                    <a:stretch>
                      <a:fillRect/>
                    </a:stretch>
                  </pic:blipFill>
                  <pic:spPr bwMode="auto">
                    <a:xfrm>
                      <a:off x="0" y="0"/>
                      <a:ext cx="4140200" cy="2400300"/>
                    </a:xfrm>
                    <a:prstGeom prst="rect">
                      <a:avLst/>
                    </a:prstGeom>
                    <a:noFill/>
                    <a:ln>
                      <a:solidFill>
                        <a:schemeClr val="bg1">
                          <a:lumMod val="85000"/>
                        </a:schemeClr>
                      </a:solidFill>
                    </a:ln>
                    <a:extLst>
                      <a:ext uri="{53640926-AAD7-44D8-BBD7-CCE9431645EC}">
                        <a14:shadowObscured xmlns:a14="http://schemas.microsoft.com/office/drawing/2010/main"/>
                      </a:ext>
                    </a:extLst>
                  </pic:spPr>
                </pic:pic>
              </a:graphicData>
            </a:graphic>
          </wp:inline>
        </w:drawing>
      </w:r>
    </w:p>
    <w:p w14:paraId="1C44059E" w14:textId="4128D95B" w:rsidR="00117894" w:rsidRPr="005E2D07" w:rsidRDefault="00117894" w:rsidP="00117894">
      <w:pPr>
        <w:pStyle w:val="Lgende"/>
        <w:jc w:val="center"/>
        <w:rPr>
          <w:sz w:val="20"/>
          <w:szCs w:val="20"/>
        </w:rPr>
      </w:pPr>
      <w:bookmarkStart w:id="42" w:name="_Toc227409524"/>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9</w:t>
      </w:r>
      <w:r w:rsidRPr="005E2D07">
        <w:rPr>
          <w:sz w:val="20"/>
          <w:szCs w:val="20"/>
        </w:rPr>
        <w:fldChar w:fldCharType="end"/>
      </w:r>
      <w:r w:rsidRPr="005E2D07">
        <w:rPr>
          <w:sz w:val="20"/>
          <w:szCs w:val="20"/>
        </w:rPr>
        <w:t xml:space="preserve"> : Répartition de la </w:t>
      </w:r>
      <w:r w:rsidR="0047394C" w:rsidRPr="005E2D07">
        <w:rPr>
          <w:sz w:val="20"/>
          <w:szCs w:val="20"/>
        </w:rPr>
        <w:t>consommation</w:t>
      </w:r>
      <w:r w:rsidRPr="005E2D07">
        <w:rPr>
          <w:sz w:val="20"/>
          <w:szCs w:val="20"/>
        </w:rPr>
        <w:t xml:space="preserve"> finale d’énergie par source</w:t>
      </w:r>
      <w:r w:rsidR="002C4BC4" w:rsidRPr="005E2D07">
        <w:rPr>
          <w:sz w:val="20"/>
          <w:szCs w:val="20"/>
        </w:rPr>
        <w:t xml:space="preserve"> en 2017</w:t>
      </w:r>
      <w:r w:rsidR="00794FA4" w:rsidRPr="005E2D07">
        <w:rPr>
          <w:rStyle w:val="Appelnotedebasdep"/>
          <w:sz w:val="20"/>
          <w:szCs w:val="20"/>
        </w:rPr>
        <w:footnoteReference w:id="8"/>
      </w:r>
      <w:bookmarkEnd w:id="42"/>
    </w:p>
    <w:p w14:paraId="126A12EA" w14:textId="21089C67" w:rsidR="00F23647" w:rsidRPr="005E2D07" w:rsidRDefault="00117894" w:rsidP="002279F6">
      <w:pPr>
        <w:spacing w:after="120"/>
        <w:jc w:val="both"/>
        <w:rPr>
          <w:lang w:eastAsia="en-US"/>
        </w:rPr>
      </w:pPr>
      <w:r w:rsidRPr="005E2D07">
        <w:rPr>
          <w:lang w:eastAsia="en-US"/>
        </w:rPr>
        <w:lastRenderedPageBreak/>
        <w:t>Par ailleurs, le secteur de l’énergie au Mali se structure autour de plusieurs sous-secteurs correspondant</w:t>
      </w:r>
      <w:r w:rsidR="00F23647" w:rsidRPr="005E2D07">
        <w:rPr>
          <w:lang w:eastAsia="en-US"/>
        </w:rPr>
        <w:t xml:space="preserve"> aux principaux usages énergétiques de l'économie nationale, à savoir l'industrie énergétique (production et transformation d'énergie), les transports (fortement dépendants des produits pétroliers), le secteur résidentiel (caractérisé par une consommation intensive de biomasse pour la cuisson), ainsi que les usages associés à l'agriculture, à la pêche et à l'industrie manufacturière et de construction. </w:t>
      </w:r>
    </w:p>
    <w:p w14:paraId="02876700" w14:textId="77777777" w:rsidR="00117894" w:rsidRPr="005E2D07" w:rsidRDefault="00117894" w:rsidP="00117894">
      <w:pPr>
        <w:spacing w:after="120"/>
        <w:jc w:val="both"/>
        <w:rPr>
          <w:lang w:eastAsia="en-US"/>
        </w:rPr>
      </w:pPr>
      <w:r w:rsidRPr="005E2D07">
        <w:rPr>
          <w:lang w:eastAsia="en-US"/>
        </w:rPr>
        <w:t>La répartition des émissions de gaz à effet de serre associées à ces différents sous-secteurs est présentée dans la figure ci-dessous.</w:t>
      </w:r>
    </w:p>
    <w:p w14:paraId="1F870A19" w14:textId="77777777" w:rsidR="00117894" w:rsidRPr="005E2D07" w:rsidRDefault="00117894" w:rsidP="00117894">
      <w:pPr>
        <w:keepNext/>
        <w:spacing w:after="120"/>
        <w:jc w:val="center"/>
      </w:pPr>
      <w:r w:rsidRPr="005E2D07">
        <w:rPr>
          <w:noProof/>
          <w:lang w:eastAsia="en-US"/>
        </w:rPr>
        <w:drawing>
          <wp:inline distT="0" distB="0" distL="0" distR="0" wp14:anchorId="70F646B6" wp14:editId="3303A6FC">
            <wp:extent cx="4572635" cy="2743200"/>
            <wp:effectExtent l="0" t="0" r="0" b="0"/>
            <wp:docPr id="98478400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572635" cy="2743200"/>
                    </a:xfrm>
                    <a:prstGeom prst="rect">
                      <a:avLst/>
                    </a:prstGeom>
                    <a:noFill/>
                  </pic:spPr>
                </pic:pic>
              </a:graphicData>
            </a:graphic>
          </wp:inline>
        </w:drawing>
      </w:r>
    </w:p>
    <w:p w14:paraId="1A9B232C" w14:textId="59320AB7" w:rsidR="00117894" w:rsidRPr="005E2D07" w:rsidRDefault="00117894" w:rsidP="00117894">
      <w:pPr>
        <w:pStyle w:val="Lgende"/>
        <w:jc w:val="center"/>
        <w:rPr>
          <w:sz w:val="20"/>
          <w:szCs w:val="20"/>
          <w:lang w:eastAsia="en-US"/>
        </w:rPr>
      </w:pPr>
      <w:bookmarkStart w:id="43" w:name="_Toc227409525"/>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10</w:t>
      </w:r>
      <w:r w:rsidRPr="005E2D07">
        <w:rPr>
          <w:sz w:val="20"/>
          <w:szCs w:val="20"/>
        </w:rPr>
        <w:fldChar w:fldCharType="end"/>
      </w:r>
      <w:r w:rsidRPr="005E2D07">
        <w:rPr>
          <w:sz w:val="20"/>
          <w:szCs w:val="20"/>
        </w:rPr>
        <w:t xml:space="preserve"> : Répartition des émissions directes par sous-secteur d’énergie en 2017</w:t>
      </w:r>
      <w:r w:rsidRPr="005E2D07">
        <w:rPr>
          <w:rStyle w:val="Appelnotedebasdep"/>
          <w:sz w:val="20"/>
          <w:szCs w:val="20"/>
        </w:rPr>
        <w:footnoteReference w:id="9"/>
      </w:r>
      <w:bookmarkEnd w:id="43"/>
    </w:p>
    <w:p w14:paraId="397011B3" w14:textId="6A5563A6" w:rsidR="00690C94" w:rsidRPr="005E2D07" w:rsidRDefault="00690C94" w:rsidP="00690C94">
      <w:pPr>
        <w:spacing w:after="120"/>
        <w:jc w:val="both"/>
        <w:rPr>
          <w:lang w:eastAsia="en-US"/>
        </w:rPr>
      </w:pPr>
      <w:r w:rsidRPr="005E2D07">
        <w:rPr>
          <w:lang w:eastAsia="en-US"/>
        </w:rPr>
        <w:t>La répartition ainsi obtenue met en évidence la prédominance du secteur des transports, qui constitue la principale source d'émissions du secteur de l'énergie avec 40 % du total, en raison de sa forte dépendance aux produits pétroliers. Il est suivi par les industries énergétiques, représentant 31 % des émissions, ce qui reflète le rôle central de la production et de la transformation d'énergie dans le bilan national. Les industries manufacturières et de la construction contribuent de manière plus limitée, à hauteur de 11 %. Enfin, les autres secteurs, qui représentent 18 % et comprennent notamment les usages résidentiels ainsi que les activités agricoles et de pêche, traduisent l'importance des consommations énergétiques diffuses, en particulier celles liées à l'utilisation de la biomasse.</w:t>
      </w:r>
    </w:p>
    <w:p w14:paraId="5C8B6520" w14:textId="623DCD1A" w:rsidR="00117894" w:rsidRPr="005E2D07" w:rsidRDefault="00117894" w:rsidP="00117894">
      <w:pPr>
        <w:spacing w:after="120"/>
        <w:jc w:val="both"/>
        <w:rPr>
          <w:lang w:eastAsia="en-US"/>
        </w:rPr>
      </w:pPr>
      <w:r w:rsidRPr="005E2D07">
        <w:rPr>
          <w:lang w:eastAsia="en-US"/>
        </w:rPr>
        <w:t xml:space="preserve">Au-delà de cette répartition </w:t>
      </w:r>
      <w:r w:rsidR="00690C94" w:rsidRPr="005E2D07">
        <w:rPr>
          <w:lang w:eastAsia="en-US"/>
        </w:rPr>
        <w:t>par sous-secteur, l'analyse</w:t>
      </w:r>
      <w:r w:rsidRPr="005E2D07">
        <w:rPr>
          <w:lang w:eastAsia="en-US"/>
        </w:rPr>
        <w:t xml:space="preserve"> selon </w:t>
      </w:r>
      <w:r w:rsidR="00690C94" w:rsidRPr="005E2D07">
        <w:rPr>
          <w:lang w:eastAsia="en-US"/>
        </w:rPr>
        <w:t xml:space="preserve">la </w:t>
      </w:r>
      <w:r w:rsidRPr="005E2D07">
        <w:rPr>
          <w:lang w:eastAsia="en-US"/>
        </w:rPr>
        <w:t xml:space="preserve">nature </w:t>
      </w:r>
      <w:r w:rsidR="00690C94" w:rsidRPr="005E2D07">
        <w:rPr>
          <w:lang w:eastAsia="en-US"/>
        </w:rPr>
        <w:t>des gaz émis révèle</w:t>
      </w:r>
      <w:r w:rsidRPr="005E2D07">
        <w:rPr>
          <w:lang w:eastAsia="en-US"/>
        </w:rPr>
        <w:t xml:space="preserve"> une forte domination du CO₂ dans le profil </w:t>
      </w:r>
      <w:r w:rsidR="00690C94" w:rsidRPr="005E2D07">
        <w:rPr>
          <w:lang w:eastAsia="en-US"/>
        </w:rPr>
        <w:t xml:space="preserve">d'émissions </w:t>
      </w:r>
      <w:r w:rsidRPr="005E2D07">
        <w:rPr>
          <w:lang w:eastAsia="en-US"/>
        </w:rPr>
        <w:t xml:space="preserve">du secteur de </w:t>
      </w:r>
      <w:r w:rsidR="00690C94" w:rsidRPr="005E2D07">
        <w:rPr>
          <w:lang w:eastAsia="en-US"/>
        </w:rPr>
        <w:t>l'énergie.</w:t>
      </w:r>
      <w:r w:rsidRPr="005E2D07">
        <w:rPr>
          <w:lang w:eastAsia="en-US"/>
        </w:rPr>
        <w:t xml:space="preserve"> Cette prépondérance </w:t>
      </w:r>
      <w:r w:rsidR="00690C94" w:rsidRPr="005E2D07">
        <w:rPr>
          <w:lang w:eastAsia="en-US"/>
        </w:rPr>
        <w:t>s'explique</w:t>
      </w:r>
      <w:r w:rsidRPr="005E2D07">
        <w:rPr>
          <w:lang w:eastAsia="en-US"/>
        </w:rPr>
        <w:t xml:space="preserve"> directement par le poids des activités reposant sur la combustion </w:t>
      </w:r>
      <w:r w:rsidR="00690C94" w:rsidRPr="005E2D07">
        <w:rPr>
          <w:lang w:eastAsia="en-US"/>
        </w:rPr>
        <w:t>d'énergies</w:t>
      </w:r>
      <w:r w:rsidRPr="005E2D07">
        <w:rPr>
          <w:lang w:eastAsia="en-US"/>
        </w:rPr>
        <w:t xml:space="preserve"> fossiles, </w:t>
      </w:r>
      <w:r w:rsidR="00690C94" w:rsidRPr="005E2D07">
        <w:rPr>
          <w:lang w:eastAsia="en-US"/>
        </w:rPr>
        <w:t xml:space="preserve">principalement </w:t>
      </w:r>
      <w:r w:rsidRPr="005E2D07">
        <w:rPr>
          <w:lang w:eastAsia="en-US"/>
        </w:rPr>
        <w:t xml:space="preserve">dans les transports et les industries énergétiques, qui concentrent </w:t>
      </w:r>
      <w:r w:rsidR="00690C94" w:rsidRPr="005E2D07">
        <w:rPr>
          <w:lang w:eastAsia="en-US"/>
        </w:rPr>
        <w:t>l'essentiel</w:t>
      </w:r>
      <w:r w:rsidRPr="005E2D07">
        <w:rPr>
          <w:lang w:eastAsia="en-US"/>
        </w:rPr>
        <w:t xml:space="preserve"> des émissions. </w:t>
      </w:r>
      <w:r w:rsidR="00690C94" w:rsidRPr="005E2D07">
        <w:rPr>
          <w:lang w:eastAsia="en-US"/>
        </w:rPr>
        <w:t>Les</w:t>
      </w:r>
      <w:r w:rsidRPr="005E2D07">
        <w:rPr>
          <w:lang w:eastAsia="en-US"/>
        </w:rPr>
        <w:t xml:space="preserve"> émissions de CH₄ et de N₂O, bien que présentes, </w:t>
      </w:r>
      <w:r w:rsidR="00690C94" w:rsidRPr="005E2D07">
        <w:rPr>
          <w:lang w:eastAsia="en-US"/>
        </w:rPr>
        <w:t>demeurent</w:t>
      </w:r>
      <w:r w:rsidRPr="005E2D07">
        <w:rPr>
          <w:lang w:eastAsia="en-US"/>
        </w:rPr>
        <w:t xml:space="preserve"> secondaires et sont principalement associées à des usages énergétiques diffus, notamment liés à la biomasse et à certaines combustions </w:t>
      </w:r>
      <w:r w:rsidR="00690C94" w:rsidRPr="005E2D07">
        <w:rPr>
          <w:lang w:eastAsia="en-US"/>
        </w:rPr>
        <w:t>incomplètes.</w:t>
      </w:r>
      <w:r w:rsidRPr="005E2D07">
        <w:rPr>
          <w:lang w:eastAsia="en-US"/>
        </w:rPr>
        <w:t xml:space="preserve"> Cette lecture complémentaire permet de mieux qualifier </w:t>
      </w:r>
      <w:r w:rsidR="00690C94" w:rsidRPr="005E2D07">
        <w:rPr>
          <w:lang w:eastAsia="en-US"/>
        </w:rPr>
        <w:t>l'origine</w:t>
      </w:r>
      <w:r w:rsidRPr="005E2D07">
        <w:rPr>
          <w:lang w:eastAsia="en-US"/>
        </w:rPr>
        <w:t xml:space="preserve"> des émissions du secteur et </w:t>
      </w:r>
      <w:r w:rsidR="00690C94" w:rsidRPr="005E2D07">
        <w:rPr>
          <w:lang w:eastAsia="en-US"/>
        </w:rPr>
        <w:t>d'en</w:t>
      </w:r>
      <w:r w:rsidRPr="005E2D07">
        <w:rPr>
          <w:lang w:eastAsia="en-US"/>
        </w:rPr>
        <w:t xml:space="preserve"> préciser les déterminants</w:t>
      </w:r>
      <w:r w:rsidR="00690C94" w:rsidRPr="005E2D07">
        <w:rPr>
          <w:lang w:eastAsia="en-US"/>
        </w:rPr>
        <w:t xml:space="preserve"> structurels</w:t>
      </w:r>
      <w:r w:rsidRPr="005E2D07">
        <w:rPr>
          <w:lang w:eastAsia="en-US"/>
        </w:rPr>
        <w:t>.</w:t>
      </w:r>
    </w:p>
    <w:p w14:paraId="6AB36E5D" w14:textId="77777777" w:rsidR="00117894" w:rsidRPr="005E2D07" w:rsidRDefault="00117894" w:rsidP="00117894">
      <w:pPr>
        <w:keepNext/>
        <w:spacing w:after="120"/>
        <w:jc w:val="center"/>
      </w:pPr>
      <w:r w:rsidRPr="005E2D07">
        <w:rPr>
          <w:noProof/>
          <w:lang w:eastAsia="en-US"/>
        </w:rPr>
        <w:lastRenderedPageBreak/>
        <w:drawing>
          <wp:inline distT="0" distB="0" distL="0" distR="0" wp14:anchorId="2E29D68F" wp14:editId="63331E3E">
            <wp:extent cx="4584700" cy="2755900"/>
            <wp:effectExtent l="0" t="0" r="6350" b="0"/>
            <wp:docPr id="16294523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584700" cy="2755900"/>
                    </a:xfrm>
                    <a:prstGeom prst="rect">
                      <a:avLst/>
                    </a:prstGeom>
                    <a:noFill/>
                  </pic:spPr>
                </pic:pic>
              </a:graphicData>
            </a:graphic>
          </wp:inline>
        </w:drawing>
      </w:r>
    </w:p>
    <w:p w14:paraId="009DDBA7" w14:textId="23A69238" w:rsidR="00117894" w:rsidRPr="005E2D07" w:rsidRDefault="00117894" w:rsidP="00117894">
      <w:pPr>
        <w:pStyle w:val="Lgende"/>
        <w:jc w:val="center"/>
        <w:rPr>
          <w:sz w:val="20"/>
          <w:szCs w:val="20"/>
        </w:rPr>
      </w:pPr>
      <w:bookmarkStart w:id="44" w:name="_Toc227409526"/>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11</w:t>
      </w:r>
      <w:r w:rsidRPr="005E2D07">
        <w:rPr>
          <w:sz w:val="20"/>
          <w:szCs w:val="20"/>
        </w:rPr>
        <w:fldChar w:fldCharType="end"/>
      </w:r>
      <w:r w:rsidRPr="005E2D07">
        <w:rPr>
          <w:sz w:val="20"/>
          <w:szCs w:val="20"/>
        </w:rPr>
        <w:t xml:space="preserve"> : Répartition des émissions de GES par source de GES – Secteur Energie</w:t>
      </w:r>
      <w:r w:rsidR="0075706E" w:rsidRPr="005E2D07">
        <w:rPr>
          <w:rStyle w:val="Appelnotedebasdep"/>
          <w:sz w:val="20"/>
          <w:szCs w:val="20"/>
        </w:rPr>
        <w:footnoteReference w:id="10"/>
      </w:r>
      <w:bookmarkEnd w:id="44"/>
    </w:p>
    <w:p w14:paraId="58DAE75B" w14:textId="186E5CF1" w:rsidR="00EF3B7B" w:rsidRPr="005E2D07" w:rsidRDefault="009252B7" w:rsidP="00EF3B7B">
      <w:pPr>
        <w:pStyle w:val="Titre3"/>
        <w:rPr>
          <w:lang w:eastAsia="en-US"/>
        </w:rPr>
      </w:pPr>
      <w:bookmarkStart w:id="45" w:name="_Toc227409204"/>
      <w:r w:rsidRPr="005E2D07">
        <w:rPr>
          <w:lang w:eastAsia="en-US"/>
        </w:rPr>
        <w:t xml:space="preserve">Rappel </w:t>
      </w:r>
      <w:r w:rsidR="00EF3B7B" w:rsidRPr="005E2D07">
        <w:rPr>
          <w:lang w:eastAsia="en-US"/>
        </w:rPr>
        <w:t>des mesures de la CDN 2.0 secteur énergie</w:t>
      </w:r>
      <w:bookmarkEnd w:id="45"/>
    </w:p>
    <w:p w14:paraId="7B67D49B" w14:textId="27517E37" w:rsidR="00117894" w:rsidRPr="005E2D07" w:rsidRDefault="00117894" w:rsidP="00117894">
      <w:pPr>
        <w:jc w:val="both"/>
        <w:rPr>
          <w:lang w:eastAsia="en-US"/>
        </w:rPr>
      </w:pPr>
      <w:r w:rsidRPr="005E2D07">
        <w:rPr>
          <w:lang w:eastAsia="en-US"/>
        </w:rPr>
        <w:t>Dans la CDN 2.0, l’évaluation du potentiel d’atténuation du secteur de l’énergie s’appuie sur un scénario de référence (BAU) construit à partir des données historiques issues du Rapport Biennal Actualisé (BUR 1), couvrant la période 2015–2019, et prolongé par des projections à l’horizon 2030. Ces projections reposent sur des hypothèses relatives à l’évolution démographique, à la croissance économique, ainsi qu’aux tendances de consommation d’énergie et de développement des différents sous-secteurs énergétiques. Elles intègrent également les orientations des politiques et stratégies nationales en matière d’énergie, notamment en termes d’accès à l’électricité, de développement des énergies renouvelables et d’amélioration de l’efficacité énergétique.</w:t>
      </w:r>
    </w:p>
    <w:p w14:paraId="59543106" w14:textId="77777777" w:rsidR="00117894" w:rsidRPr="005E2D07" w:rsidRDefault="00117894" w:rsidP="00117894">
      <w:pPr>
        <w:jc w:val="both"/>
        <w:rPr>
          <w:lang w:eastAsia="en-US"/>
        </w:rPr>
      </w:pPr>
      <w:r w:rsidRPr="005E2D07">
        <w:rPr>
          <w:lang w:eastAsia="en-US"/>
        </w:rPr>
        <w:t>Dans ce cadre, la CDN 2.0 identifie un ensemble d’actions d’atténuation visant à infléchir cette trajectoire de référence, à travers la mise en œuvre de projets structurants dans le secteur de l’énergie. Ces actions portent principalement sur le développement des capacités de production d’électricité à partir de sources renouvelables (solaire, hydroélectricité), l’électrification rurale à travers des solutions décentralisées, l’amélioration de l’efficacité énergétique, ainsi que la promotion de solutions énergétiques alternatives, notamment dans les usages domestiques et productifs.</w:t>
      </w:r>
    </w:p>
    <w:p w14:paraId="0DE9909E" w14:textId="77777777" w:rsidR="00117894" w:rsidRPr="005E2D07" w:rsidRDefault="00117894" w:rsidP="00117894">
      <w:pPr>
        <w:jc w:val="both"/>
        <w:rPr>
          <w:lang w:eastAsia="en-US"/>
        </w:rPr>
      </w:pPr>
      <w:r w:rsidRPr="005E2D07">
        <w:rPr>
          <w:lang w:eastAsia="en-US"/>
        </w:rPr>
        <w:t>Les principaux projets et programmes identifiés dans la CDN 2.0 pour le secteur de l’énergie sont présentés dans le tableau ci-après.</w:t>
      </w:r>
    </w:p>
    <w:p w14:paraId="22C2FA0E" w14:textId="17669E82" w:rsidR="00980B0D" w:rsidRPr="005E2D07" w:rsidRDefault="00980B0D" w:rsidP="00BC74BC">
      <w:pPr>
        <w:pStyle w:val="Lgende"/>
        <w:keepNext/>
        <w:spacing w:after="0" w:line="276" w:lineRule="auto"/>
        <w:rPr>
          <w:sz w:val="20"/>
          <w:szCs w:val="20"/>
        </w:rPr>
      </w:pPr>
      <w:bookmarkStart w:id="46" w:name="_Toc227409722"/>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8</w:t>
      </w:r>
      <w:r w:rsidRPr="005E2D07">
        <w:rPr>
          <w:sz w:val="20"/>
          <w:szCs w:val="20"/>
        </w:rPr>
        <w:fldChar w:fldCharType="end"/>
      </w:r>
      <w:r w:rsidRPr="005E2D07">
        <w:rPr>
          <w:sz w:val="20"/>
          <w:szCs w:val="20"/>
        </w:rPr>
        <w:t xml:space="preserve"> : Mesures d’atténuation du secteur</w:t>
      </w:r>
      <w:r w:rsidR="00BC74BC" w:rsidRPr="005E2D07">
        <w:rPr>
          <w:sz w:val="20"/>
          <w:szCs w:val="20"/>
        </w:rPr>
        <w:t xml:space="preserve"> énergie</w:t>
      </w:r>
      <w:bookmarkEnd w:id="4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4056"/>
        <w:gridCol w:w="1422"/>
        <w:gridCol w:w="1350"/>
        <w:gridCol w:w="1449"/>
        <w:gridCol w:w="222"/>
      </w:tblGrid>
      <w:tr w:rsidR="00A15128" w:rsidRPr="005E2D07" w14:paraId="730DB632" w14:textId="77777777">
        <w:trPr>
          <w:gridAfter w:val="1"/>
          <w:trHeight w:val="351"/>
        </w:trPr>
        <w:tc>
          <w:tcPr>
            <w:tcW w:w="907" w:type="dxa"/>
            <w:shd w:val="clear" w:color="auto" w:fill="002060"/>
            <w:noWrap/>
            <w:vAlign w:val="center"/>
            <w:hideMark/>
          </w:tcPr>
          <w:p w14:paraId="545DC448" w14:textId="77777777" w:rsidR="00117894" w:rsidRPr="005E2D07" w:rsidRDefault="00117894">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4056" w:type="dxa"/>
            <w:shd w:val="clear" w:color="auto" w:fill="002060"/>
            <w:noWrap/>
            <w:vAlign w:val="center"/>
            <w:hideMark/>
          </w:tcPr>
          <w:p w14:paraId="2C3FD18E" w14:textId="77777777" w:rsidR="00117894" w:rsidRPr="005E2D07" w:rsidRDefault="00117894">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422" w:type="dxa"/>
            <w:shd w:val="clear" w:color="auto" w:fill="002060"/>
            <w:noWrap/>
            <w:vAlign w:val="center"/>
            <w:hideMark/>
          </w:tcPr>
          <w:p w14:paraId="2756EE6F" w14:textId="77777777" w:rsidR="00117894" w:rsidRPr="005E2D07" w:rsidRDefault="00117894">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350" w:type="dxa"/>
            <w:shd w:val="clear" w:color="auto" w:fill="002060"/>
            <w:vAlign w:val="center"/>
          </w:tcPr>
          <w:p w14:paraId="4D05D47E" w14:textId="77777777" w:rsidR="00117894" w:rsidRPr="005E2D07" w:rsidRDefault="00117894">
            <w:pPr>
              <w:spacing w:after="0" w:line="240" w:lineRule="auto"/>
              <w:jc w:val="center"/>
              <w:rPr>
                <w:rFonts w:eastAsia="Times New Roman"/>
                <w:b/>
                <w:color w:val="FFFFFF"/>
                <w:lang w:eastAsia="en-US"/>
              </w:rPr>
            </w:pPr>
            <w:r w:rsidRPr="005E2D07">
              <w:rPr>
                <w:rFonts w:eastAsia="Times New Roman"/>
                <w:b/>
                <w:color w:val="FFFFFF"/>
                <w:lang w:eastAsia="en-US"/>
              </w:rPr>
              <w:t>Atténuation</w:t>
            </w:r>
          </w:p>
          <w:p w14:paraId="73B5BA24" w14:textId="6F51B36E" w:rsidR="00117894" w:rsidRPr="005E2D07" w:rsidRDefault="00117894">
            <w:pPr>
              <w:spacing w:after="0" w:line="240" w:lineRule="auto"/>
              <w:jc w:val="center"/>
              <w:rPr>
                <w:rFonts w:eastAsia="Times New Roman"/>
                <w:b/>
                <w:color w:val="FFFFFF"/>
                <w:lang w:eastAsia="en-US"/>
              </w:rPr>
            </w:pPr>
            <w:r w:rsidRPr="005E2D07">
              <w:rPr>
                <w:rFonts w:eastAsia="Times New Roman"/>
                <w:b/>
                <w:color w:val="FFFFFF"/>
                <w:lang w:eastAsia="en-US"/>
              </w:rPr>
              <w:t>(TéqCO</w:t>
            </w:r>
            <w:r w:rsidRPr="005E2D07">
              <w:rPr>
                <w:rFonts w:eastAsia="Times New Roman"/>
                <w:b/>
                <w:color w:val="FFFFFF"/>
                <w:vertAlign w:val="subscript"/>
                <w:lang w:eastAsia="en-US"/>
              </w:rPr>
              <w:t>2</w:t>
            </w:r>
            <w:r w:rsidR="00743C12" w:rsidRPr="005E2D07">
              <w:rPr>
                <w:rFonts w:eastAsia="Times New Roman"/>
                <w:b/>
                <w:color w:val="FFFFFF"/>
                <w:lang w:eastAsia="en-US"/>
              </w:rPr>
              <w:t>/an)  en 2030</w:t>
            </w:r>
            <w:r w:rsidRPr="005E2D07">
              <w:rPr>
                <w:rFonts w:eastAsia="Times New Roman"/>
                <w:b/>
                <w:color w:val="FFFFFF"/>
                <w:lang w:eastAsia="en-US"/>
              </w:rPr>
              <w:t xml:space="preserve"> </w:t>
            </w:r>
          </w:p>
        </w:tc>
        <w:tc>
          <w:tcPr>
            <w:tcW w:w="1449" w:type="dxa"/>
            <w:shd w:val="clear" w:color="auto" w:fill="002060"/>
          </w:tcPr>
          <w:p w14:paraId="1DB2E526" w14:textId="77777777" w:rsidR="00117894" w:rsidRPr="005E2D07" w:rsidRDefault="00117894">
            <w:pPr>
              <w:spacing w:after="0" w:line="240" w:lineRule="auto"/>
              <w:jc w:val="center"/>
              <w:rPr>
                <w:rFonts w:eastAsia="Times New Roman"/>
                <w:b/>
                <w:color w:val="FFFFFF"/>
                <w:lang w:eastAsia="en-US"/>
              </w:rPr>
            </w:pPr>
            <w:r w:rsidRPr="005E2D07">
              <w:rPr>
                <w:rFonts w:eastAsia="Times New Roman"/>
                <w:b/>
                <w:color w:val="FFFFFF"/>
                <w:lang w:eastAsia="en-US"/>
              </w:rPr>
              <w:t>Coût estimé (Milliards F)</w:t>
            </w:r>
          </w:p>
        </w:tc>
      </w:tr>
      <w:tr w:rsidR="00A15128" w:rsidRPr="005E2D07" w14:paraId="39830705" w14:textId="77777777" w:rsidTr="00BC74BC">
        <w:trPr>
          <w:gridAfter w:val="1"/>
          <w:trHeight w:val="557"/>
        </w:trPr>
        <w:tc>
          <w:tcPr>
            <w:tcW w:w="907" w:type="dxa"/>
            <w:vMerge w:val="restart"/>
            <w:noWrap/>
            <w:textDirection w:val="btLr"/>
            <w:vAlign w:val="center"/>
            <w:hideMark/>
          </w:tcPr>
          <w:p w14:paraId="7013A2BC" w14:textId="77777777" w:rsidR="00117894" w:rsidRPr="005E2D07" w:rsidRDefault="00117894">
            <w:pPr>
              <w:spacing w:after="0" w:line="240" w:lineRule="auto"/>
              <w:jc w:val="center"/>
              <w:rPr>
                <w:rFonts w:eastAsia="Times New Roman"/>
                <w:b/>
                <w:color w:val="000000"/>
                <w:lang w:eastAsia="en-US"/>
              </w:rPr>
            </w:pPr>
            <w:r w:rsidRPr="005E2D07">
              <w:rPr>
                <w:rFonts w:eastAsia="Times New Roman"/>
                <w:b/>
                <w:color w:val="000000"/>
                <w:lang w:eastAsia="en-US"/>
              </w:rPr>
              <w:t>Energie</w:t>
            </w:r>
          </w:p>
        </w:tc>
        <w:tc>
          <w:tcPr>
            <w:tcW w:w="4056" w:type="dxa"/>
            <w:vAlign w:val="center"/>
            <w:hideMark/>
          </w:tcPr>
          <w:p w14:paraId="3C56E8D4" w14:textId="77777777" w:rsidR="00117894" w:rsidRPr="005E2D07" w:rsidRDefault="00117894">
            <w:pPr>
              <w:spacing w:before="120" w:after="120" w:line="240" w:lineRule="auto"/>
              <w:rPr>
                <w:rFonts w:eastAsia="Times New Roman"/>
                <w:color w:val="000000"/>
                <w:lang w:eastAsia="en-US"/>
              </w:rPr>
            </w:pPr>
            <w:r w:rsidRPr="005E2D07">
              <w:rPr>
                <w:rFonts w:eastAsia="Times New Roman"/>
                <w:b/>
                <w:color w:val="000000"/>
                <w:lang w:eastAsia="en-US"/>
              </w:rPr>
              <w:t>32 projets de :</w:t>
            </w:r>
            <w:r w:rsidRPr="005E2D07">
              <w:rPr>
                <w:rFonts w:eastAsia="Times New Roman"/>
                <w:color w:val="000000"/>
                <w:lang w:eastAsia="en-US"/>
              </w:rPr>
              <w:br/>
              <w:t xml:space="preserve">- Études et Construction de Centrales </w:t>
            </w:r>
            <w:r w:rsidRPr="005E2D07">
              <w:rPr>
                <w:rFonts w:eastAsia="Times New Roman"/>
                <w:color w:val="000000"/>
                <w:lang w:eastAsia="en-US"/>
              </w:rPr>
              <w:lastRenderedPageBreak/>
              <w:t>Solaires</w:t>
            </w:r>
            <w:r w:rsidRPr="005E2D07">
              <w:rPr>
                <w:rFonts w:eastAsia="Times New Roman"/>
                <w:color w:val="000000"/>
                <w:lang w:eastAsia="en-US"/>
              </w:rPr>
              <w:br/>
              <w:t>- Études et Construction de Centrales hydroélectriques</w:t>
            </w:r>
            <w:r w:rsidRPr="005E2D07">
              <w:rPr>
                <w:rFonts w:eastAsia="Times New Roman"/>
                <w:color w:val="000000"/>
                <w:lang w:eastAsia="en-US"/>
              </w:rPr>
              <w:br/>
              <w:t>- Réhabilitation, hybridation de centrales hydroélectriques</w:t>
            </w:r>
          </w:p>
        </w:tc>
        <w:tc>
          <w:tcPr>
            <w:tcW w:w="1422" w:type="dxa"/>
            <w:noWrap/>
            <w:vAlign w:val="center"/>
            <w:hideMark/>
          </w:tcPr>
          <w:p w14:paraId="6D2EE175"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lastRenderedPageBreak/>
              <w:t>DNE-EDM</w:t>
            </w:r>
          </w:p>
        </w:tc>
        <w:tc>
          <w:tcPr>
            <w:tcW w:w="1350" w:type="dxa"/>
            <w:tcBorders>
              <w:top w:val="single" w:sz="4" w:space="0" w:color="auto"/>
              <w:left w:val="single" w:sz="4" w:space="0" w:color="auto"/>
              <w:right w:val="single" w:sz="4" w:space="0" w:color="auto"/>
            </w:tcBorders>
            <w:vAlign w:val="center"/>
          </w:tcPr>
          <w:p w14:paraId="3A8C3A8B"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1 453 797</w:t>
            </w:r>
          </w:p>
        </w:tc>
        <w:tc>
          <w:tcPr>
            <w:tcW w:w="1449" w:type="dxa"/>
            <w:vAlign w:val="center"/>
          </w:tcPr>
          <w:p w14:paraId="30AEB5D9"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963,65</w:t>
            </w:r>
          </w:p>
        </w:tc>
      </w:tr>
      <w:tr w:rsidR="00A15128" w:rsidRPr="005E2D07" w14:paraId="73529ED0" w14:textId="77777777">
        <w:trPr>
          <w:trHeight w:val="2320"/>
        </w:trPr>
        <w:tc>
          <w:tcPr>
            <w:tcW w:w="907" w:type="dxa"/>
            <w:vMerge/>
            <w:vAlign w:val="center"/>
            <w:hideMark/>
          </w:tcPr>
          <w:p w14:paraId="72B125B4" w14:textId="77777777" w:rsidR="00117894" w:rsidRPr="005E2D07" w:rsidRDefault="00117894">
            <w:pPr>
              <w:spacing w:after="0" w:line="240" w:lineRule="auto"/>
              <w:rPr>
                <w:rFonts w:eastAsia="Times New Roman"/>
                <w:b/>
                <w:color w:val="000000"/>
                <w:lang w:eastAsia="en-US"/>
              </w:rPr>
            </w:pPr>
          </w:p>
        </w:tc>
        <w:tc>
          <w:tcPr>
            <w:tcW w:w="4056" w:type="dxa"/>
            <w:vAlign w:val="center"/>
            <w:hideMark/>
          </w:tcPr>
          <w:p w14:paraId="110050E5" w14:textId="77777777" w:rsidR="00117894" w:rsidRPr="005E2D07" w:rsidRDefault="00117894">
            <w:pPr>
              <w:spacing w:after="120" w:line="240" w:lineRule="auto"/>
              <w:rPr>
                <w:rFonts w:eastAsia="Times New Roman"/>
                <w:color w:val="000000"/>
                <w:lang w:eastAsia="en-US"/>
              </w:rPr>
            </w:pPr>
            <w:r w:rsidRPr="005E2D07">
              <w:rPr>
                <w:rFonts w:eastAsia="Times New Roman"/>
                <w:b/>
                <w:color w:val="000000"/>
                <w:lang w:eastAsia="en-US"/>
              </w:rPr>
              <w:t>8 projets de :</w:t>
            </w:r>
            <w:r w:rsidRPr="005E2D07">
              <w:rPr>
                <w:rFonts w:eastAsia="Times New Roman"/>
                <w:color w:val="000000"/>
                <w:lang w:eastAsia="en-US"/>
              </w:rPr>
              <w:br/>
              <w:t>- Réalisation de centrales solaires</w:t>
            </w:r>
            <w:r w:rsidRPr="005E2D07">
              <w:rPr>
                <w:rFonts w:eastAsia="Times New Roman"/>
                <w:color w:val="000000"/>
                <w:lang w:eastAsia="en-US"/>
              </w:rPr>
              <w:br/>
              <w:t>- Électrification de localités par systèmes solaires</w:t>
            </w:r>
            <w:r w:rsidRPr="005E2D07">
              <w:rPr>
                <w:rFonts w:eastAsia="Times New Roman"/>
                <w:color w:val="000000"/>
                <w:lang w:eastAsia="en-US"/>
              </w:rPr>
              <w:br/>
              <w:t>- Réalisation de parcs éoliens et solaires (WAPP)</w:t>
            </w:r>
            <w:r w:rsidRPr="005E2D07">
              <w:rPr>
                <w:rFonts w:eastAsia="Times New Roman"/>
                <w:color w:val="000000"/>
                <w:lang w:eastAsia="en-US"/>
              </w:rPr>
              <w:br/>
              <w:t>- Projet d’électrification et d’adduction d’eau potable des villages</w:t>
            </w:r>
            <w:r w:rsidRPr="005E2D07">
              <w:rPr>
                <w:rFonts w:eastAsia="Times New Roman"/>
                <w:color w:val="000000"/>
                <w:lang w:eastAsia="en-US"/>
              </w:rPr>
              <w:br/>
              <w:t>- Réalisation de pompes solaires</w:t>
            </w:r>
            <w:r w:rsidRPr="005E2D07">
              <w:rPr>
                <w:rFonts w:eastAsia="Times New Roman"/>
                <w:color w:val="000000"/>
                <w:lang w:eastAsia="en-US"/>
              </w:rPr>
              <w:br/>
              <w:t>- Projet d’irrigation solaire</w:t>
            </w:r>
          </w:p>
        </w:tc>
        <w:tc>
          <w:tcPr>
            <w:tcW w:w="1422" w:type="dxa"/>
            <w:noWrap/>
            <w:vAlign w:val="center"/>
            <w:hideMark/>
          </w:tcPr>
          <w:p w14:paraId="542C2740"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AER-Mali</w:t>
            </w:r>
          </w:p>
        </w:tc>
        <w:tc>
          <w:tcPr>
            <w:tcW w:w="1350" w:type="dxa"/>
            <w:tcBorders>
              <w:left w:val="single" w:sz="4" w:space="0" w:color="auto"/>
              <w:right w:val="single" w:sz="4" w:space="0" w:color="auto"/>
            </w:tcBorders>
            <w:vAlign w:val="center"/>
          </w:tcPr>
          <w:p w14:paraId="3CEA95B8"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434</w:t>
            </w:r>
          </w:p>
        </w:tc>
        <w:tc>
          <w:tcPr>
            <w:tcW w:w="1449" w:type="dxa"/>
            <w:vAlign w:val="center"/>
          </w:tcPr>
          <w:p w14:paraId="0E7E9B06" w14:textId="77777777" w:rsidR="00117894" w:rsidRPr="005E2D07" w:rsidRDefault="00117894">
            <w:pPr>
              <w:jc w:val="center"/>
            </w:pPr>
            <w:r w:rsidRPr="005E2D07">
              <w:t>402,768</w:t>
            </w:r>
          </w:p>
        </w:tc>
        <w:tc>
          <w:tcPr>
            <w:tcW w:w="0" w:type="auto"/>
            <w:tcBorders>
              <w:top w:val="nil"/>
              <w:left w:val="nil"/>
              <w:bottom w:val="nil"/>
              <w:right w:val="nil"/>
            </w:tcBorders>
            <w:vAlign w:val="bottom"/>
          </w:tcPr>
          <w:p w14:paraId="2A0DED3A" w14:textId="77777777" w:rsidR="00117894" w:rsidRPr="005E2D07" w:rsidRDefault="00117894"/>
        </w:tc>
      </w:tr>
      <w:tr w:rsidR="00A15128" w:rsidRPr="005E2D07" w14:paraId="3D07BDF8" w14:textId="77777777">
        <w:trPr>
          <w:trHeight w:val="1160"/>
        </w:trPr>
        <w:tc>
          <w:tcPr>
            <w:tcW w:w="907" w:type="dxa"/>
            <w:vMerge/>
            <w:vAlign w:val="center"/>
            <w:hideMark/>
          </w:tcPr>
          <w:p w14:paraId="43A37C1C" w14:textId="77777777" w:rsidR="00117894" w:rsidRPr="005E2D07" w:rsidRDefault="00117894">
            <w:pPr>
              <w:spacing w:after="0" w:line="240" w:lineRule="auto"/>
              <w:rPr>
                <w:rFonts w:eastAsia="Times New Roman"/>
                <w:b/>
                <w:color w:val="000000"/>
                <w:lang w:eastAsia="en-US"/>
              </w:rPr>
            </w:pPr>
          </w:p>
        </w:tc>
        <w:tc>
          <w:tcPr>
            <w:tcW w:w="4056" w:type="dxa"/>
            <w:vAlign w:val="center"/>
            <w:hideMark/>
          </w:tcPr>
          <w:p w14:paraId="71DD2366" w14:textId="77777777" w:rsidR="00117894" w:rsidRPr="005E2D07" w:rsidRDefault="00117894">
            <w:pPr>
              <w:spacing w:after="0" w:line="240" w:lineRule="auto"/>
              <w:rPr>
                <w:rFonts w:eastAsia="Times New Roman"/>
                <w:color w:val="000000"/>
                <w:lang w:eastAsia="en-US"/>
              </w:rPr>
            </w:pPr>
            <w:r w:rsidRPr="005E2D07">
              <w:rPr>
                <w:rFonts w:eastAsia="Times New Roman"/>
                <w:b/>
                <w:color w:val="000000"/>
                <w:lang w:eastAsia="en-US"/>
              </w:rPr>
              <w:t>4 projets de :</w:t>
            </w:r>
            <w:r w:rsidRPr="005E2D07">
              <w:rPr>
                <w:rFonts w:eastAsia="Times New Roman"/>
                <w:color w:val="000000"/>
                <w:lang w:eastAsia="en-US"/>
              </w:rPr>
              <w:br/>
              <w:t>- Système Hybride d’Électrification Rurale</w:t>
            </w:r>
            <w:r w:rsidRPr="005E2D07">
              <w:rPr>
                <w:rFonts w:eastAsia="Times New Roman"/>
                <w:color w:val="000000"/>
                <w:lang w:eastAsia="en-US"/>
              </w:rPr>
              <w:br/>
              <w:t>- Projet d’Électrification de localités Rurales</w:t>
            </w:r>
            <w:r w:rsidRPr="005E2D07">
              <w:rPr>
                <w:rFonts w:eastAsia="Times New Roman"/>
                <w:color w:val="000000"/>
                <w:lang w:eastAsia="en-US"/>
              </w:rPr>
              <w:br/>
              <w:t>- Projet d’Énergie Solaire pour le Développement Rural</w:t>
            </w:r>
          </w:p>
        </w:tc>
        <w:tc>
          <w:tcPr>
            <w:tcW w:w="1422" w:type="dxa"/>
            <w:noWrap/>
            <w:vAlign w:val="center"/>
            <w:hideMark/>
          </w:tcPr>
          <w:p w14:paraId="4BA3E91B"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AMADER</w:t>
            </w:r>
          </w:p>
        </w:tc>
        <w:tc>
          <w:tcPr>
            <w:tcW w:w="1350" w:type="dxa"/>
            <w:tcBorders>
              <w:left w:val="single" w:sz="4" w:space="0" w:color="auto"/>
              <w:right w:val="single" w:sz="4" w:space="0" w:color="auto"/>
            </w:tcBorders>
            <w:vAlign w:val="center"/>
          </w:tcPr>
          <w:p w14:paraId="6A327DC2"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15</w:t>
            </w:r>
          </w:p>
        </w:tc>
        <w:tc>
          <w:tcPr>
            <w:tcW w:w="1449" w:type="dxa"/>
            <w:vAlign w:val="center"/>
          </w:tcPr>
          <w:p w14:paraId="2E0F6A39" w14:textId="77777777" w:rsidR="00117894" w:rsidRPr="005E2D07" w:rsidRDefault="00117894">
            <w:pPr>
              <w:jc w:val="center"/>
            </w:pPr>
            <w:r w:rsidRPr="005E2D07">
              <w:t>75</w:t>
            </w:r>
          </w:p>
        </w:tc>
        <w:tc>
          <w:tcPr>
            <w:tcW w:w="0" w:type="auto"/>
            <w:tcBorders>
              <w:top w:val="nil"/>
              <w:left w:val="nil"/>
              <w:bottom w:val="nil"/>
              <w:right w:val="nil"/>
            </w:tcBorders>
            <w:vAlign w:val="bottom"/>
          </w:tcPr>
          <w:p w14:paraId="206AD205" w14:textId="77777777" w:rsidR="00117894" w:rsidRPr="005E2D07" w:rsidRDefault="00117894"/>
        </w:tc>
      </w:tr>
      <w:tr w:rsidR="00A15128" w:rsidRPr="005E2D07" w14:paraId="184B9C9B" w14:textId="77777777">
        <w:trPr>
          <w:trHeight w:val="290"/>
        </w:trPr>
        <w:tc>
          <w:tcPr>
            <w:tcW w:w="907" w:type="dxa"/>
            <w:vMerge/>
            <w:vAlign w:val="center"/>
            <w:hideMark/>
          </w:tcPr>
          <w:p w14:paraId="6D0F96C0" w14:textId="77777777" w:rsidR="00117894" w:rsidRPr="005E2D07" w:rsidRDefault="00117894">
            <w:pPr>
              <w:spacing w:after="0" w:line="240" w:lineRule="auto"/>
              <w:rPr>
                <w:rFonts w:eastAsia="Times New Roman"/>
                <w:b/>
                <w:color w:val="000000"/>
                <w:lang w:eastAsia="en-US"/>
              </w:rPr>
            </w:pPr>
          </w:p>
        </w:tc>
        <w:tc>
          <w:tcPr>
            <w:tcW w:w="4056" w:type="dxa"/>
            <w:noWrap/>
            <w:vAlign w:val="center"/>
            <w:hideMark/>
          </w:tcPr>
          <w:p w14:paraId="0A1744C8" w14:textId="77777777" w:rsidR="00117894" w:rsidRPr="005E2D07" w:rsidRDefault="00117894">
            <w:pPr>
              <w:spacing w:after="0" w:line="240" w:lineRule="auto"/>
              <w:rPr>
                <w:rFonts w:eastAsia="Times New Roman"/>
                <w:color w:val="000000"/>
                <w:lang w:eastAsia="en-US"/>
              </w:rPr>
            </w:pPr>
            <w:r w:rsidRPr="005E2D07">
              <w:rPr>
                <w:rFonts w:eastAsia="Times New Roman"/>
                <w:b/>
                <w:color w:val="000000"/>
                <w:lang w:eastAsia="en-US"/>
              </w:rPr>
              <w:t xml:space="preserve">4 </w:t>
            </w:r>
            <w:r w:rsidRPr="005E2D07">
              <w:rPr>
                <w:rFonts w:eastAsia="Times New Roman"/>
                <w:color w:val="000000"/>
                <w:lang w:eastAsia="en-US"/>
              </w:rPr>
              <w:t>Centrales solaires hybrides de mines d’or</w:t>
            </w:r>
          </w:p>
        </w:tc>
        <w:tc>
          <w:tcPr>
            <w:tcW w:w="1422" w:type="dxa"/>
            <w:noWrap/>
            <w:vAlign w:val="center"/>
            <w:hideMark/>
          </w:tcPr>
          <w:p w14:paraId="39B6580A"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Sociétés minières</w:t>
            </w:r>
          </w:p>
        </w:tc>
        <w:tc>
          <w:tcPr>
            <w:tcW w:w="1350" w:type="dxa"/>
            <w:tcBorders>
              <w:left w:val="single" w:sz="4" w:space="0" w:color="auto"/>
              <w:right w:val="single" w:sz="4" w:space="0" w:color="auto"/>
            </w:tcBorders>
            <w:vAlign w:val="center"/>
          </w:tcPr>
          <w:p w14:paraId="235C57FE"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69</w:t>
            </w:r>
          </w:p>
        </w:tc>
        <w:tc>
          <w:tcPr>
            <w:tcW w:w="1449" w:type="dxa"/>
            <w:vAlign w:val="center"/>
          </w:tcPr>
          <w:p w14:paraId="28A87561" w14:textId="77777777" w:rsidR="00117894" w:rsidRPr="005E2D07" w:rsidRDefault="00117894">
            <w:pPr>
              <w:jc w:val="center"/>
            </w:pPr>
            <w:r w:rsidRPr="005E2D07">
              <w:t>65</w:t>
            </w:r>
          </w:p>
        </w:tc>
        <w:tc>
          <w:tcPr>
            <w:tcW w:w="0" w:type="auto"/>
            <w:tcBorders>
              <w:top w:val="nil"/>
              <w:left w:val="nil"/>
              <w:bottom w:val="nil"/>
              <w:right w:val="nil"/>
            </w:tcBorders>
            <w:vAlign w:val="bottom"/>
          </w:tcPr>
          <w:p w14:paraId="61ABD65D" w14:textId="77777777" w:rsidR="00117894" w:rsidRPr="005E2D07" w:rsidRDefault="00117894"/>
        </w:tc>
      </w:tr>
      <w:tr w:rsidR="00A15128" w:rsidRPr="005E2D07" w14:paraId="3021D000" w14:textId="77777777" w:rsidTr="00851299">
        <w:trPr>
          <w:trHeight w:val="1810"/>
        </w:trPr>
        <w:tc>
          <w:tcPr>
            <w:tcW w:w="907" w:type="dxa"/>
            <w:vMerge/>
            <w:vAlign w:val="center"/>
            <w:hideMark/>
          </w:tcPr>
          <w:p w14:paraId="27C3B296" w14:textId="77777777" w:rsidR="00117894" w:rsidRPr="005E2D07" w:rsidRDefault="00117894">
            <w:pPr>
              <w:spacing w:after="0" w:line="240" w:lineRule="auto"/>
              <w:rPr>
                <w:rFonts w:eastAsia="Times New Roman"/>
                <w:b/>
                <w:color w:val="000000"/>
                <w:lang w:eastAsia="en-US"/>
              </w:rPr>
            </w:pPr>
          </w:p>
        </w:tc>
        <w:tc>
          <w:tcPr>
            <w:tcW w:w="4056" w:type="dxa"/>
            <w:vAlign w:val="center"/>
            <w:hideMark/>
          </w:tcPr>
          <w:p w14:paraId="19A6FAE3" w14:textId="77777777" w:rsidR="00117894" w:rsidRPr="005E2D07" w:rsidRDefault="00117894">
            <w:pPr>
              <w:spacing w:after="0" w:line="240" w:lineRule="auto"/>
              <w:rPr>
                <w:rFonts w:eastAsia="Times New Roman"/>
                <w:color w:val="000000"/>
                <w:lang w:eastAsia="en-US"/>
              </w:rPr>
            </w:pPr>
            <w:r w:rsidRPr="005E2D07">
              <w:rPr>
                <w:rFonts w:eastAsia="Times New Roman"/>
                <w:b/>
                <w:color w:val="000000"/>
                <w:lang w:eastAsia="en-US"/>
              </w:rPr>
              <w:t>6 projets de :</w:t>
            </w:r>
            <w:r w:rsidRPr="005E2D07">
              <w:rPr>
                <w:rFonts w:eastAsia="Times New Roman"/>
                <w:color w:val="000000"/>
                <w:lang w:eastAsia="en-US"/>
              </w:rPr>
              <w:br/>
              <w:t>- Diffusion des technologies à Bioénergie</w:t>
            </w:r>
            <w:r w:rsidRPr="005E2D07">
              <w:rPr>
                <w:rFonts w:eastAsia="Times New Roman"/>
                <w:color w:val="000000"/>
                <w:lang w:eastAsia="en-US"/>
              </w:rPr>
              <w:br/>
              <w:t>- Étude de la construction d’une centrale électrique à biogaz</w:t>
            </w:r>
            <w:r w:rsidRPr="005E2D07">
              <w:rPr>
                <w:rFonts w:eastAsia="Times New Roman"/>
                <w:color w:val="000000"/>
                <w:lang w:eastAsia="en-US"/>
              </w:rPr>
              <w:br/>
              <w:t>- Projet Multi-Énergies pour la Résilience et la gestion Intégrée des Terroirs (MERIT)</w:t>
            </w:r>
            <w:r w:rsidRPr="005E2D07">
              <w:rPr>
                <w:rFonts w:eastAsia="Times New Roman"/>
                <w:color w:val="000000"/>
                <w:lang w:eastAsia="en-US"/>
              </w:rPr>
              <w:br/>
              <w:t>- Réalisation d’une Zone d’Activités Électrifiée</w:t>
            </w:r>
          </w:p>
        </w:tc>
        <w:tc>
          <w:tcPr>
            <w:tcW w:w="1422" w:type="dxa"/>
            <w:noWrap/>
            <w:vAlign w:val="center"/>
            <w:hideMark/>
          </w:tcPr>
          <w:p w14:paraId="35F39A80" w14:textId="77777777" w:rsidR="00117894" w:rsidRPr="005E2D07" w:rsidRDefault="00117894">
            <w:pPr>
              <w:spacing w:after="0" w:line="240" w:lineRule="auto"/>
              <w:jc w:val="center"/>
              <w:rPr>
                <w:rFonts w:eastAsia="Times New Roman"/>
                <w:color w:val="000000"/>
                <w:lang w:eastAsia="en-US"/>
              </w:rPr>
            </w:pPr>
            <w:r w:rsidRPr="005E2D07">
              <w:rPr>
                <w:rFonts w:eastAsia="Times New Roman"/>
                <w:color w:val="000000"/>
                <w:lang w:eastAsia="en-US"/>
              </w:rPr>
              <w:t>ANADEB</w:t>
            </w:r>
          </w:p>
        </w:tc>
        <w:tc>
          <w:tcPr>
            <w:tcW w:w="1350" w:type="dxa"/>
            <w:tcBorders>
              <w:left w:val="single" w:sz="4" w:space="0" w:color="auto"/>
              <w:right w:val="single" w:sz="4" w:space="0" w:color="auto"/>
            </w:tcBorders>
            <w:vAlign w:val="center"/>
          </w:tcPr>
          <w:p w14:paraId="5D7AF7A4" w14:textId="77777777" w:rsidR="00117894" w:rsidRPr="005E2D07" w:rsidRDefault="00117894">
            <w:pPr>
              <w:spacing w:after="0" w:line="240" w:lineRule="auto"/>
              <w:jc w:val="center"/>
              <w:rPr>
                <w:rFonts w:eastAsia="Times New Roman"/>
                <w:color w:val="000000"/>
                <w:lang w:eastAsia="en-US"/>
              </w:rPr>
            </w:pPr>
          </w:p>
        </w:tc>
        <w:tc>
          <w:tcPr>
            <w:tcW w:w="1449" w:type="dxa"/>
            <w:vAlign w:val="center"/>
          </w:tcPr>
          <w:p w14:paraId="517B31EF" w14:textId="77777777" w:rsidR="00117894" w:rsidRPr="005E2D07" w:rsidRDefault="00117894">
            <w:pPr>
              <w:jc w:val="center"/>
            </w:pPr>
            <w:r w:rsidRPr="005E2D07">
              <w:t>12,415</w:t>
            </w:r>
          </w:p>
        </w:tc>
        <w:tc>
          <w:tcPr>
            <w:tcW w:w="0" w:type="auto"/>
            <w:tcBorders>
              <w:top w:val="nil"/>
              <w:left w:val="nil"/>
              <w:bottom w:val="nil"/>
              <w:right w:val="nil"/>
            </w:tcBorders>
            <w:vAlign w:val="bottom"/>
          </w:tcPr>
          <w:p w14:paraId="7E37721D" w14:textId="77777777" w:rsidR="00117894" w:rsidRPr="005E2D07" w:rsidRDefault="00117894"/>
        </w:tc>
      </w:tr>
    </w:tbl>
    <w:p w14:paraId="072786E5" w14:textId="1C8B841C" w:rsidR="00C863FD" w:rsidRPr="005E2D07" w:rsidRDefault="00C863FD" w:rsidP="007A0B5E">
      <w:pPr>
        <w:spacing w:before="240"/>
        <w:jc w:val="both"/>
        <w:rPr>
          <w:lang w:eastAsia="en-US"/>
        </w:rPr>
      </w:pPr>
      <w:r w:rsidRPr="005E2D07">
        <w:rPr>
          <w:lang w:eastAsia="en-US"/>
        </w:rPr>
        <w:t xml:space="preserve">Le secteur de l’énergie constitue le seul secteur pour lequel une estimation des réductions d’émissions à l’horizon 2030 est présentée par </w:t>
      </w:r>
      <w:r w:rsidR="00E63651" w:rsidRPr="005E2D07">
        <w:rPr>
          <w:lang w:eastAsia="en-US"/>
        </w:rPr>
        <w:t>porteur</w:t>
      </w:r>
      <w:r w:rsidRPr="005E2D07">
        <w:rPr>
          <w:lang w:eastAsia="en-US"/>
        </w:rPr>
        <w:t>. Toutefois, cette information n’est pas déclinée au niveau des projets individuels, ce qui limite la lisibilité de la contribution réelle de chaque initiative au sein des différentes structures.</w:t>
      </w:r>
    </w:p>
    <w:p w14:paraId="3C19982C" w14:textId="351A49B1" w:rsidR="00C863FD" w:rsidRPr="005E2D07" w:rsidRDefault="00C863FD" w:rsidP="00C863FD">
      <w:pPr>
        <w:jc w:val="both"/>
        <w:rPr>
          <w:lang w:eastAsia="en-US"/>
        </w:rPr>
      </w:pPr>
      <w:r w:rsidRPr="005E2D07">
        <w:rPr>
          <w:lang w:eastAsia="en-US"/>
        </w:rPr>
        <w:t xml:space="preserve">Par ailleurs, certaines </w:t>
      </w:r>
      <w:r w:rsidR="00F30C18" w:rsidRPr="005E2D07">
        <w:rPr>
          <w:lang w:eastAsia="en-US"/>
        </w:rPr>
        <w:t>discordances</w:t>
      </w:r>
      <w:r w:rsidRPr="005E2D07">
        <w:rPr>
          <w:lang w:eastAsia="en-US"/>
        </w:rPr>
        <w:t xml:space="preserve"> apparaissent dans les données </w:t>
      </w:r>
      <w:r w:rsidR="00F30C18" w:rsidRPr="005E2D07">
        <w:rPr>
          <w:lang w:eastAsia="en-US"/>
        </w:rPr>
        <w:t>relatives au secteur énergie de la CDN 2.0.</w:t>
      </w:r>
      <w:r w:rsidRPr="005E2D07">
        <w:rPr>
          <w:lang w:eastAsia="en-US"/>
        </w:rPr>
        <w:t xml:space="preserve"> D’une part, aucune estimation d’atténuation à l’horizon 2030 n’est renseignée pour la structure ANADEB. D’autre part, l’agrégation des réductions d’émissions issues des projets renseignés (hors ANADEB) s’élève à environ </w:t>
      </w:r>
      <w:r w:rsidRPr="005E2D07">
        <w:rPr>
          <w:b/>
          <w:lang w:eastAsia="en-US"/>
        </w:rPr>
        <w:t>1 454 315 tCO₂e</w:t>
      </w:r>
      <w:r w:rsidR="00F0739A" w:rsidRPr="005E2D07">
        <w:rPr>
          <w:b/>
          <w:bCs/>
          <w:lang w:eastAsia="en-US"/>
        </w:rPr>
        <w:t>/an</w:t>
      </w:r>
      <w:r w:rsidRPr="005E2D07">
        <w:rPr>
          <w:lang w:eastAsia="en-US"/>
        </w:rPr>
        <w:t xml:space="preserve">, un niveau largement inférieur à la valeur d’atténuation attribuée au secteur de l’énergie dans la CDN 2.0, qui atteint environ </w:t>
      </w:r>
      <w:r w:rsidRPr="005E2D07">
        <w:rPr>
          <w:b/>
          <w:lang w:eastAsia="en-US"/>
        </w:rPr>
        <w:t>11 MtCO₂e</w:t>
      </w:r>
      <w:r w:rsidR="00F0739A" w:rsidRPr="005E2D07">
        <w:rPr>
          <w:b/>
          <w:bCs/>
          <w:lang w:eastAsia="en-US"/>
        </w:rPr>
        <w:t>/an</w:t>
      </w:r>
      <w:r w:rsidRPr="005E2D07">
        <w:rPr>
          <w:b/>
          <w:lang w:eastAsia="en-US"/>
        </w:rPr>
        <w:t xml:space="preserve"> </w:t>
      </w:r>
      <w:r w:rsidRPr="005E2D07">
        <w:rPr>
          <w:lang w:eastAsia="en-US"/>
        </w:rPr>
        <w:t>en 2030 (cf. tableau 11</w:t>
      </w:r>
      <w:r w:rsidR="00597439" w:rsidRPr="005E2D07">
        <w:rPr>
          <w:lang w:eastAsia="en-US"/>
        </w:rPr>
        <w:t xml:space="preserve"> de la CDN 2</w:t>
      </w:r>
      <w:r w:rsidRPr="005E2D07">
        <w:rPr>
          <w:lang w:eastAsia="en-US"/>
        </w:rPr>
        <w:t>).</w:t>
      </w:r>
    </w:p>
    <w:p w14:paraId="351352E4" w14:textId="7E88EC40" w:rsidR="00543493" w:rsidRPr="005E2D07" w:rsidRDefault="00C863FD" w:rsidP="00C863FD">
      <w:pPr>
        <w:jc w:val="both"/>
        <w:rPr>
          <w:lang w:eastAsia="en-US"/>
        </w:rPr>
      </w:pPr>
      <w:r w:rsidRPr="005E2D07">
        <w:rPr>
          <w:lang w:eastAsia="en-US"/>
        </w:rPr>
        <w:t>Cet écart significatif complexifie la lecture globale du secteur et souligne la nécessité de clarifier les modalités de calcul et de consolidation des contributions d’atténuation.</w:t>
      </w:r>
    </w:p>
    <w:p w14:paraId="2368A5F2" w14:textId="77777777" w:rsidR="00903109" w:rsidRPr="005E2D07" w:rsidRDefault="00903109" w:rsidP="00903109">
      <w:pPr>
        <w:keepNext/>
        <w:jc w:val="both"/>
      </w:pPr>
      <w:r w:rsidRPr="005E2D07">
        <w:rPr>
          <w:noProof/>
          <w:color w:val="4C868E"/>
          <w:sz w:val="28"/>
          <w:szCs w:val="28"/>
          <w:lang w:eastAsia="en-US"/>
        </w:rPr>
        <w:lastRenderedPageBreak/>
        <w:drawing>
          <wp:inline distT="0" distB="0" distL="0" distR="0" wp14:anchorId="6DC5F0C0" wp14:editId="5DB1F7E6">
            <wp:extent cx="5966997" cy="2805301"/>
            <wp:effectExtent l="0" t="0" r="0" b="0"/>
            <wp:docPr id="478207929"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5986757" cy="2814591"/>
                    </a:xfrm>
                    <a:prstGeom prst="rect">
                      <a:avLst/>
                    </a:prstGeom>
                    <a:noFill/>
                  </pic:spPr>
                </pic:pic>
              </a:graphicData>
            </a:graphic>
          </wp:inline>
        </w:drawing>
      </w:r>
    </w:p>
    <w:p w14:paraId="0A4B6361" w14:textId="2B7D834B" w:rsidR="00B52CA4" w:rsidRPr="005E2D07" w:rsidRDefault="00903109" w:rsidP="00903109">
      <w:pPr>
        <w:pStyle w:val="Lgende"/>
        <w:jc w:val="center"/>
        <w:rPr>
          <w:color w:val="4C868E"/>
          <w:sz w:val="32"/>
          <w:szCs w:val="32"/>
          <w:lang w:eastAsia="en-US"/>
        </w:rPr>
      </w:pPr>
      <w:bookmarkStart w:id="47" w:name="_Toc227409527"/>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Pr="005E2D07">
        <w:rPr>
          <w:noProof/>
          <w:sz w:val="20"/>
          <w:szCs w:val="20"/>
        </w:rPr>
        <w:t>12</w:t>
      </w:r>
      <w:r w:rsidRPr="005E2D07">
        <w:rPr>
          <w:sz w:val="20"/>
          <w:szCs w:val="20"/>
        </w:rPr>
        <w:fldChar w:fldCharType="end"/>
      </w:r>
      <w:r w:rsidRPr="005E2D07">
        <w:rPr>
          <w:sz w:val="20"/>
          <w:szCs w:val="20"/>
        </w:rPr>
        <w:t xml:space="preserve"> : Écart entre les réductions d’émissions estimées à partir des projets et la contribution sectorielle projetée dans la CDN 2.0</w:t>
      </w:r>
      <w:bookmarkEnd w:id="47"/>
    </w:p>
    <w:p w14:paraId="1C356772" w14:textId="02498B5C" w:rsidR="00117894" w:rsidRPr="005E2D07" w:rsidRDefault="00851299" w:rsidP="00B60AD6">
      <w:pPr>
        <w:pStyle w:val="Titre3"/>
        <w:rPr>
          <w:lang w:eastAsia="en-US"/>
        </w:rPr>
      </w:pPr>
      <w:bookmarkStart w:id="48" w:name="_Toc227409205"/>
      <w:r w:rsidRPr="005E2D07">
        <w:rPr>
          <w:lang w:eastAsia="en-US"/>
        </w:rPr>
        <w:t>Etat d’avance</w:t>
      </w:r>
      <w:r w:rsidR="00422612" w:rsidRPr="005E2D07">
        <w:rPr>
          <w:lang w:eastAsia="en-US"/>
        </w:rPr>
        <w:t>ment</w:t>
      </w:r>
      <w:r w:rsidRPr="005E2D07">
        <w:rPr>
          <w:lang w:eastAsia="en-US"/>
        </w:rPr>
        <w:t xml:space="preserve"> des </w:t>
      </w:r>
      <w:r w:rsidR="001E214E" w:rsidRPr="005E2D07">
        <w:rPr>
          <w:lang w:eastAsia="en-US"/>
        </w:rPr>
        <w:t>mesures d’atténuation</w:t>
      </w:r>
      <w:bookmarkEnd w:id="48"/>
    </w:p>
    <w:p w14:paraId="320EA40B" w14:textId="1461F376" w:rsidR="00142BF2" w:rsidRPr="005E2D07" w:rsidRDefault="00142BF2" w:rsidP="00142BF2">
      <w:pPr>
        <w:jc w:val="both"/>
        <w:rPr>
          <w:lang w:eastAsia="en-US"/>
        </w:rPr>
      </w:pPr>
      <w:r w:rsidRPr="005E2D07">
        <w:rPr>
          <w:lang w:eastAsia="en-US"/>
        </w:rPr>
        <w:t>Un tableau de synthèse des projets et programmes du secteur de l’énergie inscrits dans la CDN 2.0 a été transmis par la Direction Nationale de l’Énergie (DNE), en tant que structure de référence assurant la coordination et la consolidation des informations au niveau sectoriel. Ce tableau présente, pour chaque projet, les principales caractéristiques, notamment l’intitulé, les réductions d’émissions attendues (en ktCO₂e), le coût prévisionnel, la puissance installée visée ainsi que l’état d’avancement. Toutefois, le niveau de détail des informations fournies demeure limité, dans la mesure où certains éléments nécessaires à une analyse exhaustive de l’état de mise en œuvre ne sont pas systématiquement renseignés.</w:t>
      </w:r>
    </w:p>
    <w:p w14:paraId="41D14BCE" w14:textId="5E543C87" w:rsidR="007215CF" w:rsidRPr="005E2D07" w:rsidRDefault="00CD53FA" w:rsidP="00117894">
      <w:pPr>
        <w:rPr>
          <w:lang w:eastAsia="en-US"/>
        </w:rPr>
      </w:pPr>
      <w:r w:rsidRPr="005E2D07">
        <w:rPr>
          <w:noProof/>
          <w:lang w:eastAsia="en-US"/>
        </w:rPr>
        <w:lastRenderedPageBreak/>
        <mc:AlternateContent>
          <mc:Choice Requires="wps">
            <w:drawing>
              <wp:inline distT="0" distB="0" distL="0" distR="0" wp14:anchorId="60A2FC9B" wp14:editId="1514290A">
                <wp:extent cx="6045200" cy="3583172"/>
                <wp:effectExtent l="0" t="0" r="12700" b="17780"/>
                <wp:docPr id="184345053" name="Rectangle 6"/>
                <wp:cNvGraphicFramePr/>
                <a:graphic xmlns:a="http://schemas.openxmlformats.org/drawingml/2006/main">
                  <a:graphicData uri="http://schemas.microsoft.com/office/word/2010/wordprocessingShape">
                    <wps:wsp>
                      <wps:cNvSpPr/>
                      <wps:spPr>
                        <a:xfrm>
                          <a:off x="0" y="0"/>
                          <a:ext cx="6045200" cy="3583172"/>
                        </a:xfrm>
                        <a:prstGeom prst="rect">
                          <a:avLst/>
                        </a:prstGeom>
                        <a:solidFill>
                          <a:schemeClr val="accent1">
                            <a:lumMod val="20000"/>
                            <a:lumOff val="80000"/>
                          </a:schemeClr>
                        </a:solidFill>
                        <a:ln w="3175">
                          <a:solidFill>
                            <a:schemeClr val="accent1">
                              <a:lumMod val="50000"/>
                            </a:schemeClr>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68B401B" w14:textId="77E6A830" w:rsidR="005F6599" w:rsidRPr="003E6B97" w:rsidRDefault="005F6599" w:rsidP="00AE728D">
                            <w:pPr>
                              <w:spacing w:after="120"/>
                              <w:rPr>
                                <w:b/>
                                <w:color w:val="002060"/>
                                <w:u w:val="single"/>
                              </w:rPr>
                            </w:pPr>
                            <w:r w:rsidRPr="003E6B97">
                              <w:rPr>
                                <w:b/>
                                <w:color w:val="002060"/>
                                <w:u w:val="single"/>
                              </w:rPr>
                              <w:t>Structure du portefeuille transmis par la DNE</w:t>
                            </w:r>
                            <w:r w:rsidR="005915DF" w:rsidRPr="003E6B97">
                              <w:rPr>
                                <w:b/>
                                <w:color w:val="002060"/>
                                <w:u w:val="single"/>
                              </w:rPr>
                              <w:t> :</w:t>
                            </w:r>
                          </w:p>
                          <w:p w14:paraId="57273AA0" w14:textId="77777777" w:rsidR="005F6599" w:rsidRPr="00E33738" w:rsidRDefault="005F6599" w:rsidP="00AE728D">
                            <w:pPr>
                              <w:spacing w:after="120"/>
                              <w:rPr>
                                <w:color w:val="000000" w:themeColor="text1"/>
                              </w:rPr>
                            </w:pPr>
                            <w:r w:rsidRPr="00E33738">
                              <w:rPr>
                                <w:color w:val="000000" w:themeColor="text1"/>
                              </w:rPr>
                              <w:t>Le portefeuille est structuré autour de deux programmes :</w:t>
                            </w:r>
                          </w:p>
                          <w:p w14:paraId="1700FED8" w14:textId="47CBC749" w:rsidR="005F6599" w:rsidRPr="005915DF" w:rsidRDefault="005F6599" w:rsidP="00505021">
                            <w:pPr>
                              <w:pStyle w:val="Paragraphedeliste"/>
                              <w:numPr>
                                <w:ilvl w:val="0"/>
                                <w:numId w:val="34"/>
                              </w:numPr>
                              <w:spacing w:after="120"/>
                              <w:ind w:left="360"/>
                              <w:rPr>
                                <w:b/>
                                <w:color w:val="000000" w:themeColor="text1"/>
                              </w:rPr>
                            </w:pPr>
                            <w:r w:rsidRPr="005915DF">
                              <w:rPr>
                                <w:b/>
                                <w:color w:val="000000" w:themeColor="text1"/>
                              </w:rPr>
                              <w:t xml:space="preserve">Programme de développement des énergies renouvelables (DNE/EDM </w:t>
                            </w:r>
                            <w:r w:rsidR="00FD7414">
                              <w:rPr>
                                <w:b/>
                                <w:color w:val="000000" w:themeColor="text1"/>
                              </w:rPr>
                              <w:t>et</w:t>
                            </w:r>
                            <w:r w:rsidRPr="005915DF">
                              <w:rPr>
                                <w:b/>
                                <w:color w:val="000000" w:themeColor="text1"/>
                              </w:rPr>
                              <w:t xml:space="preserve"> AER-Mali</w:t>
                            </w:r>
                            <w:r w:rsidR="00FD7414">
                              <w:rPr>
                                <w:b/>
                                <w:color w:val="000000" w:themeColor="text1"/>
                              </w:rPr>
                              <w:t xml:space="preserve"> et AMADER</w:t>
                            </w:r>
                            <w:r w:rsidRPr="005915DF">
                              <w:rPr>
                                <w:b/>
                                <w:color w:val="000000" w:themeColor="text1"/>
                              </w:rPr>
                              <w:t>) :</w:t>
                            </w:r>
                          </w:p>
                          <w:p w14:paraId="1E6527DD" w14:textId="73ECC304" w:rsidR="004F5A60" w:rsidRPr="004F5A60" w:rsidRDefault="004F5A60" w:rsidP="004F5A60">
                            <w:pPr>
                              <w:pStyle w:val="Paragraphedeliste"/>
                              <w:spacing w:after="120"/>
                              <w:ind w:left="360"/>
                              <w:rPr>
                                <w:b/>
                                <w:bCs/>
                                <w:color w:val="000000" w:themeColor="text1"/>
                              </w:rPr>
                            </w:pPr>
                            <w:r w:rsidRPr="004F5A60">
                              <w:rPr>
                                <w:color w:val="000000" w:themeColor="text1"/>
                              </w:rPr>
                              <w:t>Capacité ciblée de 2 249,85 MW, potentiel d’atténuation estimé à 2 627 kTE CO₂</w:t>
                            </w:r>
                            <w:r w:rsidR="00A33752">
                              <w:rPr>
                                <w:color w:val="000000" w:themeColor="text1"/>
                              </w:rPr>
                              <w:t>/an</w:t>
                            </w:r>
                            <w:r w:rsidRPr="004F5A60">
                              <w:rPr>
                                <w:color w:val="000000" w:themeColor="text1"/>
                              </w:rPr>
                              <w:t>, pour un coût de 2 463,26 milliards FCFA.</w:t>
                            </w:r>
                          </w:p>
                          <w:p w14:paraId="78EACA81" w14:textId="58646435" w:rsidR="005F6599" w:rsidRPr="005915DF" w:rsidRDefault="005F6599" w:rsidP="00505021">
                            <w:pPr>
                              <w:pStyle w:val="Paragraphedeliste"/>
                              <w:numPr>
                                <w:ilvl w:val="0"/>
                                <w:numId w:val="34"/>
                              </w:numPr>
                              <w:spacing w:after="120"/>
                              <w:ind w:left="360"/>
                              <w:rPr>
                                <w:b/>
                                <w:color w:val="000000" w:themeColor="text1"/>
                              </w:rPr>
                            </w:pPr>
                            <w:r w:rsidRPr="005915DF">
                              <w:rPr>
                                <w:b/>
                                <w:color w:val="000000" w:themeColor="text1"/>
                              </w:rPr>
                              <w:t>Programme de bioénergies et d'efficacité énergétique (ANADEB) :</w:t>
                            </w:r>
                          </w:p>
                          <w:p w14:paraId="3C48B130" w14:textId="6FD38DEF" w:rsidR="005C08CF" w:rsidRDefault="005C08CF" w:rsidP="005C08CF">
                            <w:pPr>
                              <w:tabs>
                                <w:tab w:val="left" w:pos="360"/>
                              </w:tabs>
                              <w:ind w:firstLine="360"/>
                              <w:rPr>
                                <w:color w:val="000000" w:themeColor="text1"/>
                              </w:rPr>
                            </w:pPr>
                            <w:r w:rsidRPr="005C08CF">
                              <w:rPr>
                                <w:color w:val="000000" w:themeColor="text1"/>
                              </w:rPr>
                              <w:t>Potentiel d’atténuation estimé à 676,8 kTE CO₂</w:t>
                            </w:r>
                            <w:r w:rsidR="00645A16">
                              <w:rPr>
                                <w:color w:val="000000" w:themeColor="text1"/>
                              </w:rPr>
                              <w:t>/an</w:t>
                            </w:r>
                            <w:r w:rsidRPr="005C08CF">
                              <w:rPr>
                                <w:color w:val="000000" w:themeColor="text1"/>
                              </w:rPr>
                              <w:t>, pour un coût de 100,3 milliards FCFA.</w:t>
                            </w:r>
                          </w:p>
                          <w:p w14:paraId="1ED17D31" w14:textId="2723E22F" w:rsidR="005F6599" w:rsidRDefault="005F6599" w:rsidP="005915DF">
                            <w:pPr>
                              <w:rPr>
                                <w:color w:val="000000" w:themeColor="text1"/>
                              </w:rPr>
                            </w:pPr>
                            <w:r w:rsidRPr="00575D06">
                              <w:rPr>
                                <w:b/>
                                <w:color w:val="002060"/>
                              </w:rPr>
                              <w:t>Total portefeuille :</w:t>
                            </w:r>
                            <w:r w:rsidRPr="00575D06">
                              <w:rPr>
                                <w:color w:val="002060"/>
                              </w:rPr>
                              <w:t xml:space="preserve"> </w:t>
                            </w:r>
                            <w:r w:rsidR="002F76AE" w:rsidRPr="002F76AE">
                              <w:rPr>
                                <w:color w:val="000000" w:themeColor="text1"/>
                              </w:rPr>
                              <w:t>le portefeuille représente un investissement de 2 563,56 milliards FCFA et un potentiel d’atténuation estimé à 3 303,8 kTE CO₂</w:t>
                            </w:r>
                            <w:r w:rsidR="00645A16">
                              <w:rPr>
                                <w:color w:val="000000" w:themeColor="text1"/>
                              </w:rPr>
                              <w:t>/an</w:t>
                            </w:r>
                            <w:r w:rsidR="002F76AE" w:rsidRPr="002F76AE">
                              <w:rPr>
                                <w:color w:val="000000" w:themeColor="text1"/>
                              </w:rPr>
                              <w:t>.</w:t>
                            </w:r>
                          </w:p>
                          <w:p w14:paraId="12068EAD" w14:textId="44D63202" w:rsidR="005F6599" w:rsidRPr="00A5286D" w:rsidRDefault="005613FE" w:rsidP="00A5286D">
                            <w:pPr>
                              <w:jc w:val="both"/>
                            </w:pPr>
                            <w:r w:rsidRPr="00A5286D">
                              <w:rPr>
                                <w:b/>
                              </w:rPr>
                              <w:t>NB :</w:t>
                            </w:r>
                            <w:r>
                              <w:rPr>
                                <w:bCs/>
                              </w:rPr>
                              <w:t xml:space="preserve"> </w:t>
                            </w:r>
                            <w:r w:rsidR="004012C8" w:rsidRPr="00A5286D">
                              <w:rPr>
                                <w:bCs/>
                              </w:rPr>
                              <w:t>Ces chiffres peuvent différer des données d'atténuation globales communiquées pour le secteur de l'énergie dans le cadre de la CDN 2.0 (11 MTE CO₂), dans la mesure où ces derniers reposent sur une base de calcul distincte des estimations actualisées (3,3 MTE CO₂), cette révision traduisant une actualisation des hypothèses de référence retenues (mix énergétique, trajectoire de croissance de la demande, facteur d'émission du réseau, etc.). Les écarts observés ne reflètent donc pas nécessairement des incohérences dans les données, mais traduisent des différences d'approche méthodologique et de périmètre d'analyse entre la CDN 2.0 et l'évaluation actualisée.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60A2FC9B" id="Rectangle 6" o:spid="_x0000_s1029" style="width:476pt;height:282.1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GWOrqQIAAAkGAAAOAAAAZHJzL2Uyb0RvYy54bWysVN9P2zAQfp+0/8Hy+0hTWmAVKaqKmCYx&#10;QMDEs+vYTSTH59luk+6v39lOU2AMTdNeEvt+fved784vukaRrbCuBl3Q/GhEidAcylqvC/r98erT&#10;GSXOM10yBVoUdCccvZh//HDempkYQwWqFJZgEO1mrSlo5b2ZZZnjlWiYOwIjNCol2IZ5vNp1VlrW&#10;YvRGZePR6CRrwZbGAhfOofQyKek8xpdScH8rpROeqIIiNh+/Nn5X4ZvNz9lsbZmpat7DYP+AomG1&#10;xqRDqEvmGdnY+rdQTc0tOJD+iEOTgZQ1F7EGrCYfvarmoWJGxFqQHGcGmtz/C8tvtg/mziINrXEz&#10;h8dQRSdtE/6Ij3SRrN1Alug84Sg8GU2m2AFKOOqOp2fH+ek40Jkd3I11/ouAhoRDQS12I5LEttfO&#10;J9O9ScjmQNXlVa1UvIQXIJbKki3D3jHOhfZ5dFeb5huUSY4IEEPsIoqx10l8thcjmviWQqSI7UUS&#10;pUmL4PPTaQz8Qje4vQ9g+jeZEIXSmP7AcTz5nRKhVqXvhSR1iayOE5A/F+8qVooEKQ+5e8oHtLHI&#10;GDBElsjmEDuxN1i+rCu1o7cPriJOz+A8eg9Ych48YmbQfnBuag32rQAKW9pnTvZ7khI1gSXfrTrk&#10;BtsULINkBeXuzhILaZqd4Vc1PrBr5vwdszi++ChxJflb/EgF2GHoT5RUYH++JQ/2OFWopaTFdVBQ&#10;92PDrKBEfdU4b5/zySTsj3iZTE/HeLHPNavnGr1ploCvNsflZ3g8Bnuv9kdpoXnCzbUIWVHFNMfc&#10;BeXe7i9Ln9YU7j4uFotohjvDMH+tHwwPwQPPYYAeuydmTT9lHgf0Bvarg81eDVuyDZ4aFhsPso6T&#10;eOC17wDum/iU+t0YFtrze7Q6bPD5LwAAAP//AwBQSwMEFAAGAAgAAAAhAKo9tJHcAAAABQEAAA8A&#10;AABkcnMvZG93bnJldi54bWxMj8FOwzAQRO+V+Adrkbi1DoW2kMapKKInpCJSPsCNlyRNvA6x0yZ/&#10;z8IFLiONZjXzNtkMthFn7HzlSMHtLAKBlDtTUaHg47CbPoDwQZPRjSNUMKKHTXo1SXRs3IXe8ZyF&#10;QnAJ+VgrKENoYyl9XqLVfuZaJM4+XWd1YNsV0nT6wuW2kfMoWkqrK+KFUrf4XGJeZ71VsOtfT/aN&#10;6tV2O7ZmP77UX5mNlLq5Hp7WIAIO4e8YfvAZHVJmOrqejBeNAn4k/Cpnj4s526OCxfL+DmSayP/0&#10;6TcAAAD//wMAUEsBAi0AFAAGAAgAAAAhALaDOJL+AAAA4QEAABMAAAAAAAAAAAAAAAAAAAAAAFtD&#10;b250ZW50X1R5cGVzXS54bWxQSwECLQAUAAYACAAAACEAOP0h/9YAAACUAQAACwAAAAAAAAAAAAAA&#10;AAAvAQAAX3JlbHMvLnJlbHNQSwECLQAUAAYACAAAACEA7hljq6kCAAAJBgAADgAAAAAAAAAAAAAA&#10;AAAuAgAAZHJzL2Uyb0RvYy54bWxQSwECLQAUAAYACAAAACEAqj20kdwAAAAFAQAADwAAAAAAAAAA&#10;AAAAAAADBQAAZHJzL2Rvd25yZXYueG1sUEsFBgAAAAAEAAQA8wAAAAwGAAAAAA==&#10;" fillcolor="#deeaf6 [660]" strokecolor="#1f4d78 [1604]" strokeweight=".25pt">
                <v:textbox>
                  <w:txbxContent>
                    <w:p w14:paraId="768B401B" w14:textId="77E6A830" w:rsidR="005F6599" w:rsidRPr="003E6B97" w:rsidRDefault="005F6599" w:rsidP="00AE728D">
                      <w:pPr>
                        <w:spacing w:after="120"/>
                        <w:rPr>
                          <w:b/>
                          <w:color w:val="002060"/>
                          <w:u w:val="single"/>
                        </w:rPr>
                      </w:pPr>
                      <w:r w:rsidRPr="003E6B97">
                        <w:rPr>
                          <w:b/>
                          <w:color w:val="002060"/>
                          <w:u w:val="single"/>
                        </w:rPr>
                        <w:t>Structure du portefeuille transmis par la DNE</w:t>
                      </w:r>
                      <w:r w:rsidR="005915DF" w:rsidRPr="003E6B97">
                        <w:rPr>
                          <w:b/>
                          <w:color w:val="002060"/>
                          <w:u w:val="single"/>
                        </w:rPr>
                        <w:t> :</w:t>
                      </w:r>
                    </w:p>
                    <w:p w14:paraId="57273AA0" w14:textId="77777777" w:rsidR="005F6599" w:rsidRPr="00E33738" w:rsidRDefault="005F6599" w:rsidP="00AE728D">
                      <w:pPr>
                        <w:spacing w:after="120"/>
                        <w:rPr>
                          <w:color w:val="000000" w:themeColor="text1"/>
                        </w:rPr>
                      </w:pPr>
                      <w:r w:rsidRPr="00E33738">
                        <w:rPr>
                          <w:color w:val="000000" w:themeColor="text1"/>
                        </w:rPr>
                        <w:t>Le portefeuille est structuré autour de deux programmes :</w:t>
                      </w:r>
                    </w:p>
                    <w:p w14:paraId="1700FED8" w14:textId="47CBC749" w:rsidR="005F6599" w:rsidRPr="005915DF" w:rsidRDefault="005F6599" w:rsidP="00505021">
                      <w:pPr>
                        <w:pStyle w:val="Paragraphedeliste"/>
                        <w:numPr>
                          <w:ilvl w:val="0"/>
                          <w:numId w:val="34"/>
                        </w:numPr>
                        <w:spacing w:after="120"/>
                        <w:ind w:left="360"/>
                        <w:rPr>
                          <w:b/>
                          <w:color w:val="000000" w:themeColor="text1"/>
                        </w:rPr>
                      </w:pPr>
                      <w:r w:rsidRPr="005915DF">
                        <w:rPr>
                          <w:b/>
                          <w:color w:val="000000" w:themeColor="text1"/>
                        </w:rPr>
                        <w:t xml:space="preserve">Programme de développement des énergies renouvelables (DNE/EDM </w:t>
                      </w:r>
                      <w:r w:rsidR="00FD7414">
                        <w:rPr>
                          <w:b/>
                          <w:color w:val="000000" w:themeColor="text1"/>
                        </w:rPr>
                        <w:t>et</w:t>
                      </w:r>
                      <w:r w:rsidRPr="005915DF">
                        <w:rPr>
                          <w:b/>
                          <w:color w:val="000000" w:themeColor="text1"/>
                        </w:rPr>
                        <w:t xml:space="preserve"> AER-Mali</w:t>
                      </w:r>
                      <w:r w:rsidR="00FD7414">
                        <w:rPr>
                          <w:b/>
                          <w:color w:val="000000" w:themeColor="text1"/>
                        </w:rPr>
                        <w:t xml:space="preserve"> et AMADER</w:t>
                      </w:r>
                      <w:r w:rsidRPr="005915DF">
                        <w:rPr>
                          <w:b/>
                          <w:color w:val="000000" w:themeColor="text1"/>
                        </w:rPr>
                        <w:t>) :</w:t>
                      </w:r>
                    </w:p>
                    <w:p w14:paraId="1E6527DD" w14:textId="73ECC304" w:rsidR="004F5A60" w:rsidRPr="004F5A60" w:rsidRDefault="004F5A60" w:rsidP="004F5A60">
                      <w:pPr>
                        <w:pStyle w:val="Paragraphedeliste"/>
                        <w:spacing w:after="120"/>
                        <w:ind w:left="360"/>
                        <w:rPr>
                          <w:b/>
                          <w:bCs/>
                          <w:color w:val="000000" w:themeColor="text1"/>
                        </w:rPr>
                      </w:pPr>
                      <w:r w:rsidRPr="004F5A60">
                        <w:rPr>
                          <w:color w:val="000000" w:themeColor="text1"/>
                        </w:rPr>
                        <w:t>Capacité ciblée de 2 249,85 MW, potentiel d’atténuation estimé à 2 627 kTE CO₂</w:t>
                      </w:r>
                      <w:r w:rsidR="00A33752">
                        <w:rPr>
                          <w:color w:val="000000" w:themeColor="text1"/>
                        </w:rPr>
                        <w:t>/an</w:t>
                      </w:r>
                      <w:r w:rsidRPr="004F5A60">
                        <w:rPr>
                          <w:color w:val="000000" w:themeColor="text1"/>
                        </w:rPr>
                        <w:t>, pour un coût de 2 463,26 milliards FCFA.</w:t>
                      </w:r>
                    </w:p>
                    <w:p w14:paraId="78EACA81" w14:textId="58646435" w:rsidR="005F6599" w:rsidRPr="005915DF" w:rsidRDefault="005F6599" w:rsidP="00505021">
                      <w:pPr>
                        <w:pStyle w:val="Paragraphedeliste"/>
                        <w:numPr>
                          <w:ilvl w:val="0"/>
                          <w:numId w:val="34"/>
                        </w:numPr>
                        <w:spacing w:after="120"/>
                        <w:ind w:left="360"/>
                        <w:rPr>
                          <w:b/>
                          <w:color w:val="000000" w:themeColor="text1"/>
                        </w:rPr>
                      </w:pPr>
                      <w:r w:rsidRPr="005915DF">
                        <w:rPr>
                          <w:b/>
                          <w:color w:val="000000" w:themeColor="text1"/>
                        </w:rPr>
                        <w:t>Programme de bioénergies et d'efficacité énergétique (ANADEB) :</w:t>
                      </w:r>
                    </w:p>
                    <w:p w14:paraId="3C48B130" w14:textId="6FD38DEF" w:rsidR="005C08CF" w:rsidRDefault="005C08CF" w:rsidP="005C08CF">
                      <w:pPr>
                        <w:tabs>
                          <w:tab w:val="left" w:pos="360"/>
                        </w:tabs>
                        <w:ind w:firstLine="360"/>
                        <w:rPr>
                          <w:color w:val="000000" w:themeColor="text1"/>
                        </w:rPr>
                      </w:pPr>
                      <w:r w:rsidRPr="005C08CF">
                        <w:rPr>
                          <w:color w:val="000000" w:themeColor="text1"/>
                        </w:rPr>
                        <w:t>Potentiel d’atténuation estimé à 676,8 kTE CO₂</w:t>
                      </w:r>
                      <w:r w:rsidR="00645A16">
                        <w:rPr>
                          <w:color w:val="000000" w:themeColor="text1"/>
                        </w:rPr>
                        <w:t>/an</w:t>
                      </w:r>
                      <w:r w:rsidRPr="005C08CF">
                        <w:rPr>
                          <w:color w:val="000000" w:themeColor="text1"/>
                        </w:rPr>
                        <w:t>, pour un coût de 100,3 milliards FCFA.</w:t>
                      </w:r>
                    </w:p>
                    <w:p w14:paraId="1ED17D31" w14:textId="2723E22F" w:rsidR="005F6599" w:rsidRDefault="005F6599" w:rsidP="005915DF">
                      <w:pPr>
                        <w:rPr>
                          <w:color w:val="000000" w:themeColor="text1"/>
                        </w:rPr>
                      </w:pPr>
                      <w:r w:rsidRPr="00575D06">
                        <w:rPr>
                          <w:b/>
                          <w:color w:val="002060"/>
                        </w:rPr>
                        <w:t>Total portefeuille :</w:t>
                      </w:r>
                      <w:r w:rsidRPr="00575D06">
                        <w:rPr>
                          <w:color w:val="002060"/>
                        </w:rPr>
                        <w:t xml:space="preserve"> </w:t>
                      </w:r>
                      <w:r w:rsidR="002F76AE" w:rsidRPr="002F76AE">
                        <w:rPr>
                          <w:color w:val="000000" w:themeColor="text1"/>
                        </w:rPr>
                        <w:t>le portefeuille représente un investissement de 2 563,56 milliards FCFA et un potentiel d’atténuation estimé à 3 303,8 kTE CO₂</w:t>
                      </w:r>
                      <w:r w:rsidR="00645A16">
                        <w:rPr>
                          <w:color w:val="000000" w:themeColor="text1"/>
                        </w:rPr>
                        <w:t>/an</w:t>
                      </w:r>
                      <w:r w:rsidR="002F76AE" w:rsidRPr="002F76AE">
                        <w:rPr>
                          <w:color w:val="000000" w:themeColor="text1"/>
                        </w:rPr>
                        <w:t>.</w:t>
                      </w:r>
                    </w:p>
                    <w:p w14:paraId="12068EAD" w14:textId="44D63202" w:rsidR="005F6599" w:rsidRPr="00A5286D" w:rsidRDefault="005613FE" w:rsidP="00A5286D">
                      <w:pPr>
                        <w:jc w:val="both"/>
                      </w:pPr>
                      <w:r w:rsidRPr="00A5286D">
                        <w:rPr>
                          <w:b/>
                        </w:rPr>
                        <w:t>NB :</w:t>
                      </w:r>
                      <w:r>
                        <w:rPr>
                          <w:bCs/>
                        </w:rPr>
                        <w:t xml:space="preserve"> </w:t>
                      </w:r>
                      <w:r w:rsidR="004012C8" w:rsidRPr="00A5286D">
                        <w:rPr>
                          <w:bCs/>
                        </w:rPr>
                        <w:t>Ces chiffres peuvent différer des données d'atténuation globales communiquées pour le secteur de l'énergie dans le cadre de la CDN 2.0 (11 MTE CO₂), dans la mesure où ces derniers reposent sur une base de calcul distincte des estimations actualisées (3,3 MTE CO₂), cette révision traduisant une actualisation des hypothèses de référence retenues (mix énergétique, trajectoire de croissance de la demande, facteur d'émission du réseau, etc.). Les écarts observés ne reflètent donc pas nécessairement des incohérences dans les données, mais traduisent des différences d'approche méthodologique et de périmètre d'analyse entre la CDN 2.0 et l'évaluation actualisée.</w:t>
                      </w:r>
                    </w:p>
                  </w:txbxContent>
                </v:textbox>
                <w10:anchorlock/>
              </v:rect>
            </w:pict>
          </mc:Fallback>
        </mc:AlternateContent>
      </w:r>
    </w:p>
    <w:p w14:paraId="189AFA8D" w14:textId="375C709E" w:rsidR="00406222" w:rsidRPr="005E2D07" w:rsidRDefault="00406222" w:rsidP="00653DE6">
      <w:pPr>
        <w:jc w:val="both"/>
        <w:rPr>
          <w:lang w:eastAsia="en-US"/>
        </w:rPr>
      </w:pPr>
      <w:r w:rsidRPr="005E2D07">
        <w:rPr>
          <w:lang w:eastAsia="en-US"/>
        </w:rPr>
        <w:t>L’analyse des états d’avancement renseignés met en évidence des niveaux de progression variables selon les porteurs et les sous-programmes. Afin d’en faciliter la lecture, une synthèse de ces informations est présentée dans le tableau ci-après.</w:t>
      </w:r>
    </w:p>
    <w:p w14:paraId="582B8994" w14:textId="5F6F4F4C" w:rsidR="00454A0F" w:rsidRPr="005E2D07" w:rsidRDefault="00454A0F" w:rsidP="00454A0F">
      <w:pPr>
        <w:pStyle w:val="Lgende"/>
        <w:keepNext/>
        <w:spacing w:after="0" w:line="360" w:lineRule="auto"/>
        <w:rPr>
          <w:sz w:val="20"/>
          <w:szCs w:val="20"/>
        </w:rPr>
      </w:pPr>
      <w:bookmarkStart w:id="49" w:name="_Toc227409723"/>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9</w:t>
      </w:r>
      <w:r w:rsidRPr="005E2D07">
        <w:rPr>
          <w:sz w:val="20"/>
          <w:szCs w:val="20"/>
        </w:rPr>
        <w:fldChar w:fldCharType="end"/>
      </w:r>
      <w:r w:rsidRPr="005E2D07">
        <w:rPr>
          <w:sz w:val="20"/>
          <w:szCs w:val="20"/>
        </w:rPr>
        <w:t xml:space="preserve"> : État d’avancement des mesures du secteur énergie (CDN 2.0)</w:t>
      </w:r>
      <w:bookmarkEnd w:id="49"/>
    </w:p>
    <w:tbl>
      <w:tblPr>
        <w:tblStyle w:val="TableauGrille1Clair-Accentuation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006"/>
        <w:gridCol w:w="1153"/>
        <w:gridCol w:w="807"/>
        <w:gridCol w:w="687"/>
        <w:gridCol w:w="800"/>
        <w:gridCol w:w="1253"/>
        <w:gridCol w:w="847"/>
        <w:gridCol w:w="2853"/>
      </w:tblGrid>
      <w:tr w:rsidR="0005600B" w:rsidRPr="005E2D07" w14:paraId="3B4A830B" w14:textId="12439CE2" w:rsidTr="00D350AB">
        <w:trPr>
          <w:trHeight w:val="1152"/>
        </w:trPr>
        <w:tc>
          <w:tcPr>
            <w:tcW w:w="1006" w:type="dxa"/>
            <w:shd w:val="clear" w:color="auto" w:fill="1F4E79" w:themeFill="accent1" w:themeFillShade="80"/>
            <w:vAlign w:val="center"/>
          </w:tcPr>
          <w:p w14:paraId="376F4900" w14:textId="77777777" w:rsidR="00C4134D" w:rsidRPr="005E2D07" w:rsidRDefault="00C4134D" w:rsidP="008E1E70">
            <w:pPr>
              <w:jc w:val="center"/>
              <w:rPr>
                <w:rFonts w:asciiTheme="minorHAnsi" w:eastAsia="Arial" w:hAnsiTheme="minorHAnsi" w:cstheme="minorHAnsi"/>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Porteur</w:t>
            </w:r>
          </w:p>
        </w:tc>
        <w:tc>
          <w:tcPr>
            <w:tcW w:w="1153" w:type="dxa"/>
            <w:shd w:val="clear" w:color="auto" w:fill="1F4E79" w:themeFill="accent1" w:themeFillShade="80"/>
            <w:vAlign w:val="center"/>
          </w:tcPr>
          <w:p w14:paraId="3FF10B41" w14:textId="7453A52E" w:rsidR="00C4134D" w:rsidRPr="005E2D07" w:rsidRDefault="00C4134D" w:rsidP="008E1E70">
            <w:pPr>
              <w:jc w:val="center"/>
              <w:rPr>
                <w:rFonts w:asciiTheme="minorHAnsi" w:eastAsia="Arial" w:hAnsiTheme="minorHAnsi" w:cstheme="minorHAnsi"/>
                <w:b/>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Nombre de projets dans la CDN 2.0</w:t>
            </w:r>
          </w:p>
        </w:tc>
        <w:tc>
          <w:tcPr>
            <w:tcW w:w="0" w:type="auto"/>
            <w:shd w:val="clear" w:color="auto" w:fill="1F4E79" w:themeFill="accent1" w:themeFillShade="80"/>
            <w:vAlign w:val="center"/>
          </w:tcPr>
          <w:p w14:paraId="435065BC" w14:textId="77777777" w:rsidR="00C4134D" w:rsidRPr="005E2D07" w:rsidRDefault="00C4134D" w:rsidP="008E1E70">
            <w:pPr>
              <w:jc w:val="center"/>
              <w:rPr>
                <w:rFonts w:asciiTheme="minorHAnsi" w:eastAsia="Arial" w:hAnsiTheme="minorHAnsi" w:cstheme="minorHAnsi"/>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Réalisé</w:t>
            </w:r>
          </w:p>
        </w:tc>
        <w:tc>
          <w:tcPr>
            <w:tcW w:w="0" w:type="auto"/>
            <w:shd w:val="clear" w:color="auto" w:fill="1F4E79" w:themeFill="accent1" w:themeFillShade="80"/>
            <w:vAlign w:val="center"/>
          </w:tcPr>
          <w:p w14:paraId="7E5BA3E0" w14:textId="77777777" w:rsidR="00C4134D" w:rsidRPr="005E2D07" w:rsidRDefault="00C4134D" w:rsidP="008E1E70">
            <w:pPr>
              <w:jc w:val="center"/>
              <w:rPr>
                <w:rFonts w:asciiTheme="minorHAnsi" w:eastAsia="Arial" w:hAnsiTheme="minorHAnsi" w:cstheme="minorHAnsi"/>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En cours</w:t>
            </w:r>
          </w:p>
        </w:tc>
        <w:tc>
          <w:tcPr>
            <w:tcW w:w="0" w:type="auto"/>
            <w:shd w:val="clear" w:color="auto" w:fill="1F4E79" w:themeFill="accent1" w:themeFillShade="80"/>
            <w:vAlign w:val="center"/>
          </w:tcPr>
          <w:p w14:paraId="1CAACCA0" w14:textId="77777777" w:rsidR="00C4134D" w:rsidRPr="005E2D07" w:rsidRDefault="00C4134D" w:rsidP="008E1E70">
            <w:pPr>
              <w:jc w:val="center"/>
              <w:rPr>
                <w:rFonts w:asciiTheme="minorHAnsi" w:eastAsia="Arial" w:hAnsiTheme="minorHAnsi" w:cstheme="minorHAnsi"/>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Non réalisé</w:t>
            </w:r>
          </w:p>
        </w:tc>
        <w:tc>
          <w:tcPr>
            <w:tcW w:w="1206" w:type="dxa"/>
            <w:shd w:val="clear" w:color="auto" w:fill="1F4E79" w:themeFill="accent1" w:themeFillShade="80"/>
            <w:vAlign w:val="center"/>
          </w:tcPr>
          <w:p w14:paraId="5F78E087" w14:textId="77777777" w:rsidR="00C4134D" w:rsidRPr="005E2D07" w:rsidRDefault="00C4134D" w:rsidP="008E1E70">
            <w:pPr>
              <w:jc w:val="center"/>
              <w:rPr>
                <w:rFonts w:asciiTheme="minorHAnsi" w:eastAsia="Arial" w:hAnsiTheme="minorHAnsi" w:cstheme="minorHAnsi"/>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Abandonné</w:t>
            </w:r>
          </w:p>
        </w:tc>
        <w:tc>
          <w:tcPr>
            <w:tcW w:w="847" w:type="dxa"/>
            <w:shd w:val="clear" w:color="auto" w:fill="1F4E79" w:themeFill="accent1" w:themeFillShade="80"/>
            <w:vAlign w:val="center"/>
          </w:tcPr>
          <w:p w14:paraId="3CC7FE26" w14:textId="519AB832" w:rsidR="00C4134D" w:rsidRPr="005E2D07" w:rsidRDefault="00C4134D" w:rsidP="008E1E70">
            <w:pPr>
              <w:jc w:val="center"/>
              <w:rPr>
                <w:rFonts w:asciiTheme="minorHAnsi" w:eastAsia="Arial" w:hAnsiTheme="minorHAnsi" w:cstheme="minorHAnsi"/>
                <w:b/>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Statut non précisé</w:t>
            </w:r>
          </w:p>
        </w:tc>
        <w:tc>
          <w:tcPr>
            <w:tcW w:w="2853" w:type="dxa"/>
            <w:shd w:val="clear" w:color="auto" w:fill="1F4E79" w:themeFill="accent1" w:themeFillShade="80"/>
            <w:vAlign w:val="center"/>
          </w:tcPr>
          <w:p w14:paraId="46E64332" w14:textId="57145F4C" w:rsidR="00C4134D" w:rsidRPr="005E2D07" w:rsidRDefault="00C4134D" w:rsidP="008E1E70">
            <w:pPr>
              <w:jc w:val="center"/>
              <w:rPr>
                <w:rFonts w:asciiTheme="minorHAnsi" w:eastAsia="Arial" w:hAnsiTheme="minorHAnsi" w:cstheme="minorHAnsi"/>
                <w:b/>
                <w:color w:val="FFFFFF" w:themeColor="background1"/>
                <w:sz w:val="20"/>
                <w:szCs w:val="20"/>
                <w:lang w:eastAsia="en-US"/>
              </w:rPr>
            </w:pPr>
            <w:r w:rsidRPr="005E2D07">
              <w:rPr>
                <w:rFonts w:asciiTheme="minorHAnsi" w:eastAsia="Arial" w:hAnsiTheme="minorHAnsi" w:cstheme="minorHAnsi"/>
                <w:b/>
                <w:color w:val="FFFFFF" w:themeColor="background1"/>
                <w:sz w:val="20"/>
                <w:szCs w:val="20"/>
                <w:lang w:eastAsia="en-US"/>
              </w:rPr>
              <w:t>Observations</w:t>
            </w:r>
          </w:p>
        </w:tc>
      </w:tr>
      <w:tr w:rsidR="0005600B" w:rsidRPr="005E2D07" w14:paraId="24CBEF83" w14:textId="411F8EB3" w:rsidTr="00D350AB">
        <w:trPr>
          <w:trHeight w:val="1644"/>
        </w:trPr>
        <w:tc>
          <w:tcPr>
            <w:tcW w:w="1006" w:type="dxa"/>
            <w:vAlign w:val="center"/>
          </w:tcPr>
          <w:p w14:paraId="34921B55" w14:textId="77777777" w:rsidR="00C4134D" w:rsidRPr="005E2D07" w:rsidRDefault="00C4134D" w:rsidP="00E42EEB">
            <w:pP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b/>
                <w:color w:val="000000" w:themeColor="text1"/>
                <w:sz w:val="20"/>
                <w:szCs w:val="20"/>
                <w:lang w:eastAsia="en-US"/>
              </w:rPr>
              <w:t>DNE / EDM</w:t>
            </w:r>
          </w:p>
        </w:tc>
        <w:tc>
          <w:tcPr>
            <w:tcW w:w="1153" w:type="dxa"/>
            <w:vAlign w:val="center"/>
          </w:tcPr>
          <w:p w14:paraId="54AAB775" w14:textId="6B7D56FB"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32</w:t>
            </w:r>
          </w:p>
        </w:tc>
        <w:tc>
          <w:tcPr>
            <w:tcW w:w="0" w:type="auto"/>
            <w:vAlign w:val="center"/>
          </w:tcPr>
          <w:p w14:paraId="642F59A7"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4</w:t>
            </w:r>
          </w:p>
        </w:tc>
        <w:tc>
          <w:tcPr>
            <w:tcW w:w="0" w:type="auto"/>
            <w:vAlign w:val="center"/>
          </w:tcPr>
          <w:p w14:paraId="078F4A57"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4</w:t>
            </w:r>
          </w:p>
        </w:tc>
        <w:tc>
          <w:tcPr>
            <w:tcW w:w="0" w:type="auto"/>
            <w:vAlign w:val="center"/>
          </w:tcPr>
          <w:p w14:paraId="1F23A9F3" w14:textId="0E3EDF65"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19</w:t>
            </w:r>
          </w:p>
        </w:tc>
        <w:tc>
          <w:tcPr>
            <w:tcW w:w="1206" w:type="dxa"/>
            <w:vAlign w:val="center"/>
          </w:tcPr>
          <w:p w14:paraId="363B878D"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847" w:type="dxa"/>
            <w:vAlign w:val="center"/>
          </w:tcPr>
          <w:p w14:paraId="665F899C" w14:textId="3B2F2F74"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2853" w:type="dxa"/>
            <w:vAlign w:val="center"/>
          </w:tcPr>
          <w:p w14:paraId="72B23933" w14:textId="4F2E42BF" w:rsidR="00C4134D" w:rsidRPr="005E2D07" w:rsidRDefault="006B37F4" w:rsidP="00060EB6">
            <w:pPr>
              <w:jc w:val="both"/>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La CDN 2.0 recense 32 projets relevant de la DNE/EDM, alors que les informations transmises portent sur 28 projets. Il conviendra de compléter ces éléments afin de garantir l’exhaustivité de l’analyse.</w:t>
            </w:r>
          </w:p>
        </w:tc>
      </w:tr>
      <w:tr w:rsidR="0005600B" w:rsidRPr="005E2D07" w14:paraId="4DFE0EB8" w14:textId="336E6FA7" w:rsidTr="00D350AB">
        <w:trPr>
          <w:trHeight w:val="510"/>
        </w:trPr>
        <w:tc>
          <w:tcPr>
            <w:tcW w:w="1006" w:type="dxa"/>
            <w:vAlign w:val="center"/>
          </w:tcPr>
          <w:p w14:paraId="041D7544" w14:textId="40063294" w:rsidR="00C4134D" w:rsidRPr="005E2D07" w:rsidRDefault="00C4134D" w:rsidP="00E42EEB">
            <w:pPr>
              <w:rPr>
                <w:rFonts w:asciiTheme="minorHAnsi" w:eastAsia="Arial" w:hAnsiTheme="minorHAnsi" w:cstheme="minorHAnsi"/>
                <w:b/>
                <w:color w:val="000000" w:themeColor="text1"/>
                <w:sz w:val="20"/>
                <w:szCs w:val="20"/>
                <w:lang w:eastAsia="en-US"/>
              </w:rPr>
            </w:pPr>
            <w:r w:rsidRPr="005E2D07">
              <w:rPr>
                <w:rFonts w:asciiTheme="minorHAnsi" w:eastAsia="Arial" w:hAnsiTheme="minorHAnsi" w:cstheme="minorHAnsi"/>
                <w:b/>
                <w:color w:val="000000" w:themeColor="text1"/>
                <w:sz w:val="20"/>
                <w:szCs w:val="20"/>
                <w:lang w:eastAsia="en-US"/>
              </w:rPr>
              <w:t>AMADER</w:t>
            </w:r>
          </w:p>
        </w:tc>
        <w:tc>
          <w:tcPr>
            <w:tcW w:w="1153" w:type="dxa"/>
            <w:vAlign w:val="center"/>
          </w:tcPr>
          <w:p w14:paraId="1A5DE02A" w14:textId="22AADD86"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4</w:t>
            </w:r>
          </w:p>
        </w:tc>
        <w:tc>
          <w:tcPr>
            <w:tcW w:w="0" w:type="auto"/>
            <w:vAlign w:val="center"/>
          </w:tcPr>
          <w:p w14:paraId="7928724A" w14:textId="48CF1FFF"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0" w:type="auto"/>
            <w:vAlign w:val="center"/>
          </w:tcPr>
          <w:p w14:paraId="1FB570C1" w14:textId="4D0B575F"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0" w:type="auto"/>
            <w:vAlign w:val="center"/>
          </w:tcPr>
          <w:p w14:paraId="0EB356EF" w14:textId="3EBFC9C0"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2</w:t>
            </w:r>
          </w:p>
        </w:tc>
        <w:tc>
          <w:tcPr>
            <w:tcW w:w="1206" w:type="dxa"/>
            <w:vAlign w:val="center"/>
          </w:tcPr>
          <w:p w14:paraId="111AD8DB" w14:textId="0BC0A8E0"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847" w:type="dxa"/>
            <w:vAlign w:val="center"/>
          </w:tcPr>
          <w:p w14:paraId="4153F987" w14:textId="49A984FE" w:rsidR="00C4134D" w:rsidRPr="005E2D07" w:rsidRDefault="00D350AB"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2853" w:type="dxa"/>
            <w:vAlign w:val="center"/>
          </w:tcPr>
          <w:p w14:paraId="2EBE1B3B" w14:textId="33BF865E" w:rsidR="00C4134D" w:rsidRPr="005E2D07" w:rsidRDefault="000C6CC7" w:rsidP="00D350AB">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r>
      <w:tr w:rsidR="0005600B" w:rsidRPr="005E2D07" w14:paraId="3796B151" w14:textId="37B24B72" w:rsidTr="00D350AB">
        <w:trPr>
          <w:trHeight w:val="510"/>
        </w:trPr>
        <w:tc>
          <w:tcPr>
            <w:tcW w:w="1006" w:type="dxa"/>
            <w:vAlign w:val="center"/>
          </w:tcPr>
          <w:p w14:paraId="3EB02C69" w14:textId="77777777" w:rsidR="00C4134D" w:rsidRPr="005E2D07" w:rsidRDefault="00C4134D" w:rsidP="00E42EEB">
            <w:pP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b/>
                <w:color w:val="000000" w:themeColor="text1"/>
                <w:sz w:val="20"/>
                <w:szCs w:val="20"/>
                <w:lang w:eastAsia="en-US"/>
              </w:rPr>
              <w:t>AER-Mali</w:t>
            </w:r>
          </w:p>
        </w:tc>
        <w:tc>
          <w:tcPr>
            <w:tcW w:w="1153" w:type="dxa"/>
            <w:vAlign w:val="center"/>
          </w:tcPr>
          <w:p w14:paraId="6DEFEEDB" w14:textId="4B6571F5"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8</w:t>
            </w:r>
          </w:p>
        </w:tc>
        <w:tc>
          <w:tcPr>
            <w:tcW w:w="0" w:type="auto"/>
            <w:vAlign w:val="center"/>
          </w:tcPr>
          <w:p w14:paraId="07A49E5A"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0" w:type="auto"/>
            <w:vAlign w:val="center"/>
          </w:tcPr>
          <w:p w14:paraId="515B8CE1" w14:textId="51DAFE0D"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0" w:type="auto"/>
            <w:vAlign w:val="center"/>
          </w:tcPr>
          <w:p w14:paraId="403877B1" w14:textId="5136771F"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6</w:t>
            </w:r>
          </w:p>
        </w:tc>
        <w:tc>
          <w:tcPr>
            <w:tcW w:w="1206" w:type="dxa"/>
            <w:vAlign w:val="center"/>
          </w:tcPr>
          <w:p w14:paraId="5154A6FA"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 (restructuré)</w:t>
            </w:r>
          </w:p>
        </w:tc>
        <w:tc>
          <w:tcPr>
            <w:tcW w:w="847" w:type="dxa"/>
            <w:vAlign w:val="center"/>
          </w:tcPr>
          <w:p w14:paraId="58D105F4" w14:textId="38CEA68B"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2853" w:type="dxa"/>
            <w:vAlign w:val="center"/>
          </w:tcPr>
          <w:p w14:paraId="4E051647" w14:textId="2EFC9E4F" w:rsidR="00C4134D" w:rsidRPr="005E2D07" w:rsidRDefault="00BF7E88" w:rsidP="00060EB6">
            <w:pPr>
              <w:jc w:val="both"/>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Deux projets sont indiqués comme « non réalisé ? »</w:t>
            </w:r>
            <w:r w:rsidR="00B703B9" w:rsidRPr="005E2D07">
              <w:rPr>
                <w:rFonts w:asciiTheme="minorHAnsi" w:eastAsia="Arial" w:hAnsiTheme="minorHAnsi" w:cstheme="minorHAnsi"/>
                <w:color w:val="000000" w:themeColor="text1"/>
                <w:sz w:val="20"/>
                <w:szCs w:val="20"/>
                <w:lang w:eastAsia="en-US"/>
              </w:rPr>
              <w:t>.</w:t>
            </w:r>
          </w:p>
        </w:tc>
      </w:tr>
      <w:tr w:rsidR="0005600B" w:rsidRPr="005E2D07" w14:paraId="4B6DBD35" w14:textId="7498A9FB" w:rsidTr="00D350AB">
        <w:trPr>
          <w:trHeight w:val="510"/>
        </w:trPr>
        <w:tc>
          <w:tcPr>
            <w:tcW w:w="1006" w:type="dxa"/>
            <w:vAlign w:val="center"/>
          </w:tcPr>
          <w:p w14:paraId="2B1D4ADE" w14:textId="77777777" w:rsidR="00C4134D" w:rsidRPr="005E2D07" w:rsidRDefault="00C4134D" w:rsidP="00E42EEB">
            <w:pP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b/>
                <w:color w:val="000000" w:themeColor="text1"/>
                <w:sz w:val="20"/>
                <w:szCs w:val="20"/>
                <w:lang w:eastAsia="en-US"/>
              </w:rPr>
              <w:t>Sociétés minières</w:t>
            </w:r>
          </w:p>
        </w:tc>
        <w:tc>
          <w:tcPr>
            <w:tcW w:w="1153" w:type="dxa"/>
            <w:vAlign w:val="center"/>
          </w:tcPr>
          <w:p w14:paraId="46CF36E1" w14:textId="10013593"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4</w:t>
            </w:r>
          </w:p>
        </w:tc>
        <w:tc>
          <w:tcPr>
            <w:tcW w:w="0" w:type="auto"/>
            <w:vAlign w:val="center"/>
          </w:tcPr>
          <w:p w14:paraId="1DCDE358"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3</w:t>
            </w:r>
          </w:p>
        </w:tc>
        <w:tc>
          <w:tcPr>
            <w:tcW w:w="0" w:type="auto"/>
            <w:vAlign w:val="center"/>
          </w:tcPr>
          <w:p w14:paraId="7E975F63" w14:textId="1BF4582B"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0" w:type="auto"/>
            <w:vAlign w:val="center"/>
          </w:tcPr>
          <w:p w14:paraId="1033508E" w14:textId="653994C2"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1206" w:type="dxa"/>
            <w:vAlign w:val="center"/>
          </w:tcPr>
          <w:p w14:paraId="1BA6072B" w14:textId="7FAF728F"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847" w:type="dxa"/>
            <w:vAlign w:val="center"/>
          </w:tcPr>
          <w:p w14:paraId="7D88507C" w14:textId="075FD5B9" w:rsidR="00C4134D" w:rsidRPr="005E2D07" w:rsidRDefault="00D350AB"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2853" w:type="dxa"/>
            <w:vAlign w:val="center"/>
          </w:tcPr>
          <w:p w14:paraId="1FBE02B0" w14:textId="401C21E8" w:rsidR="00C4134D" w:rsidRPr="005E2D07" w:rsidRDefault="00DA2D52" w:rsidP="00060EB6">
            <w:pPr>
              <w:jc w:val="both"/>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Un projet est indiqué comme « non réalisé ?</w:t>
            </w:r>
            <w:r w:rsidR="00B703B9" w:rsidRPr="005E2D07">
              <w:rPr>
                <w:rFonts w:asciiTheme="minorHAnsi" w:eastAsia="Arial" w:hAnsiTheme="minorHAnsi" w:cstheme="minorHAnsi"/>
                <w:color w:val="000000" w:themeColor="text1"/>
                <w:sz w:val="20"/>
                <w:szCs w:val="20"/>
                <w:lang w:eastAsia="en-US"/>
              </w:rPr>
              <w:t> ».</w:t>
            </w:r>
          </w:p>
        </w:tc>
      </w:tr>
      <w:tr w:rsidR="0005600B" w:rsidRPr="005E2D07" w14:paraId="34C9E5B8" w14:textId="7DD14A3B" w:rsidTr="00D350AB">
        <w:trPr>
          <w:trHeight w:val="510"/>
        </w:trPr>
        <w:tc>
          <w:tcPr>
            <w:tcW w:w="1006" w:type="dxa"/>
            <w:vAlign w:val="center"/>
          </w:tcPr>
          <w:p w14:paraId="4C008A1F" w14:textId="0AE17F6A" w:rsidR="00C4134D" w:rsidRPr="005E2D07" w:rsidRDefault="00C4134D" w:rsidP="00E42EEB">
            <w:pP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b/>
                <w:color w:val="000000" w:themeColor="text1"/>
                <w:sz w:val="20"/>
                <w:szCs w:val="20"/>
                <w:lang w:eastAsia="en-US"/>
              </w:rPr>
              <w:t xml:space="preserve">ANADEB </w:t>
            </w:r>
          </w:p>
        </w:tc>
        <w:tc>
          <w:tcPr>
            <w:tcW w:w="1153" w:type="dxa"/>
            <w:vAlign w:val="center"/>
          </w:tcPr>
          <w:p w14:paraId="74FFAEC7" w14:textId="2BFB1F53"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6</w:t>
            </w:r>
          </w:p>
        </w:tc>
        <w:tc>
          <w:tcPr>
            <w:tcW w:w="0" w:type="auto"/>
            <w:vAlign w:val="center"/>
          </w:tcPr>
          <w:p w14:paraId="4BBFA85E" w14:textId="05E06478"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w:t>
            </w:r>
          </w:p>
        </w:tc>
        <w:tc>
          <w:tcPr>
            <w:tcW w:w="0" w:type="auto"/>
            <w:vAlign w:val="center"/>
          </w:tcPr>
          <w:p w14:paraId="12AB0793"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0" w:type="auto"/>
            <w:vAlign w:val="center"/>
          </w:tcPr>
          <w:p w14:paraId="464E5BAF" w14:textId="4799C53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1206" w:type="dxa"/>
            <w:vAlign w:val="center"/>
          </w:tcPr>
          <w:p w14:paraId="472014C7" w14:textId="77777777"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1</w:t>
            </w:r>
          </w:p>
        </w:tc>
        <w:tc>
          <w:tcPr>
            <w:tcW w:w="847" w:type="dxa"/>
            <w:vAlign w:val="center"/>
          </w:tcPr>
          <w:p w14:paraId="664CECB0" w14:textId="61CE1CAE" w:rsidR="00C4134D" w:rsidRPr="005E2D07" w:rsidRDefault="00C4134D" w:rsidP="00060EB6">
            <w:pPr>
              <w:jc w:val="center"/>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3</w:t>
            </w:r>
          </w:p>
        </w:tc>
        <w:tc>
          <w:tcPr>
            <w:tcW w:w="2853" w:type="dxa"/>
            <w:vAlign w:val="center"/>
          </w:tcPr>
          <w:p w14:paraId="6119C446" w14:textId="6AD1D9C2" w:rsidR="00C4134D" w:rsidRPr="005E2D07" w:rsidRDefault="00F010EF" w:rsidP="00060EB6">
            <w:pPr>
              <w:jc w:val="both"/>
              <w:rPr>
                <w:rFonts w:asciiTheme="minorHAnsi" w:eastAsia="Arial" w:hAnsiTheme="minorHAnsi" w:cstheme="minorHAnsi"/>
                <w:color w:val="000000" w:themeColor="text1"/>
                <w:sz w:val="20"/>
                <w:szCs w:val="20"/>
                <w:lang w:eastAsia="en-US"/>
              </w:rPr>
            </w:pPr>
            <w:r w:rsidRPr="005E2D07">
              <w:rPr>
                <w:rFonts w:asciiTheme="minorHAnsi" w:eastAsia="Arial" w:hAnsiTheme="minorHAnsi" w:cstheme="minorHAnsi"/>
                <w:color w:val="000000" w:themeColor="text1"/>
                <w:sz w:val="20"/>
                <w:szCs w:val="20"/>
                <w:lang w:eastAsia="en-US"/>
              </w:rPr>
              <w:t>Trois projets ne comportent pas de statut explicite</w:t>
            </w:r>
            <w:r w:rsidR="00B703B9" w:rsidRPr="005E2D07">
              <w:rPr>
                <w:rFonts w:asciiTheme="minorHAnsi" w:eastAsia="Arial" w:hAnsiTheme="minorHAnsi" w:cstheme="minorHAnsi"/>
                <w:color w:val="000000" w:themeColor="text1"/>
                <w:sz w:val="20"/>
                <w:szCs w:val="20"/>
                <w:lang w:eastAsia="en-US"/>
              </w:rPr>
              <w:t>.</w:t>
            </w:r>
          </w:p>
        </w:tc>
      </w:tr>
    </w:tbl>
    <w:p w14:paraId="30DB343C" w14:textId="62651CD2" w:rsidR="00653DE6" w:rsidRPr="005E2D07" w:rsidRDefault="00A455FC" w:rsidP="00A455FC">
      <w:pPr>
        <w:spacing w:before="240"/>
        <w:jc w:val="both"/>
        <w:rPr>
          <w:lang w:eastAsia="en-US"/>
        </w:rPr>
      </w:pPr>
      <w:r w:rsidRPr="005E2D07">
        <w:rPr>
          <w:lang w:eastAsia="en-US"/>
        </w:rPr>
        <w:lastRenderedPageBreak/>
        <w:t>Les informations collectées permettent d’identifier plusieurs projets du portefeuille énergie de la CDN 2.0 qui sont renseignés comme réalisés. Il est donc utile de les présenter séparément, afin de mieux apprécier les réalisations effectives à ce stade et les ordres de grandeur correspondants en matière de capacité installée, d’investissement mobilisé et de potentiel d’atténuation. Le tableau ci-après récapitule ces projets par structure porteuse, avec les principales données techniques et financières disponibles.</w:t>
      </w:r>
    </w:p>
    <w:p w14:paraId="2630D200" w14:textId="2FA620B0" w:rsidR="000F6A2B" w:rsidRPr="005E2D07" w:rsidRDefault="000F6A2B" w:rsidP="000F6A2B">
      <w:pPr>
        <w:pStyle w:val="Lgende"/>
        <w:keepNext/>
        <w:spacing w:after="0" w:line="276" w:lineRule="auto"/>
      </w:pPr>
      <w:bookmarkStart w:id="50" w:name="_Toc227409724"/>
      <w:r w:rsidRPr="005E2D07">
        <w:t xml:space="preserve">Tableau </w:t>
      </w:r>
      <w:r w:rsidRPr="005E2D07">
        <w:fldChar w:fldCharType="begin"/>
      </w:r>
      <w:r w:rsidRPr="005E2D07">
        <w:instrText xml:space="preserve"> SEQ Tableau \* ARABIC </w:instrText>
      </w:r>
      <w:r w:rsidRPr="005E2D07">
        <w:fldChar w:fldCharType="separate"/>
      </w:r>
      <w:r w:rsidR="00EA2AE8" w:rsidRPr="005E2D07">
        <w:rPr>
          <w:noProof/>
        </w:rPr>
        <w:t>10</w:t>
      </w:r>
      <w:r w:rsidRPr="005E2D07">
        <w:fldChar w:fldCharType="end"/>
      </w:r>
      <w:r w:rsidRPr="005E2D07">
        <w:t xml:space="preserve"> : Projets du secteur énergie (CDN 2.0) par structure et caractéristiques principales</w:t>
      </w:r>
      <w:bookmarkEnd w:id="50"/>
    </w:p>
    <w:tbl>
      <w:tblPr>
        <w:tblStyle w:val="Tableausimple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89"/>
        <w:gridCol w:w="3314"/>
        <w:gridCol w:w="1458"/>
        <w:gridCol w:w="1211"/>
        <w:gridCol w:w="2134"/>
      </w:tblGrid>
      <w:tr w:rsidR="00A15128" w:rsidRPr="005E2D07" w14:paraId="3F831970" w14:textId="77777777" w:rsidTr="008E1E7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1F4E79" w:themeFill="accent1" w:themeFillShade="80"/>
            <w:vAlign w:val="center"/>
            <w:hideMark/>
          </w:tcPr>
          <w:p w14:paraId="613A18D2" w14:textId="77777777" w:rsidR="00D26E4B" w:rsidRPr="005E2D07" w:rsidRDefault="00D26E4B" w:rsidP="00E7031E">
            <w:pPr>
              <w:jc w:val="center"/>
              <w:rPr>
                <w:color w:val="FFFFFF" w:themeColor="background1"/>
                <w:lang w:eastAsia="en-US"/>
              </w:rPr>
            </w:pPr>
            <w:r w:rsidRPr="005E2D07">
              <w:rPr>
                <w:color w:val="FFFFFF" w:themeColor="background1"/>
                <w:lang w:eastAsia="en-US"/>
              </w:rPr>
              <w:t>Structure</w:t>
            </w:r>
          </w:p>
        </w:tc>
        <w:tc>
          <w:tcPr>
            <w:tcW w:w="0" w:type="auto"/>
            <w:shd w:val="clear" w:color="auto" w:fill="1F4E79" w:themeFill="accent1" w:themeFillShade="80"/>
            <w:vAlign w:val="center"/>
            <w:hideMark/>
          </w:tcPr>
          <w:p w14:paraId="0CD72D6C" w14:textId="77777777" w:rsidR="00D26E4B" w:rsidRPr="005E2D07" w:rsidRDefault="00D26E4B" w:rsidP="00E7031E">
            <w:pPr>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Projet réalisé</w:t>
            </w:r>
          </w:p>
        </w:tc>
        <w:tc>
          <w:tcPr>
            <w:tcW w:w="0" w:type="auto"/>
            <w:shd w:val="clear" w:color="auto" w:fill="1F4E79" w:themeFill="accent1" w:themeFillShade="80"/>
            <w:vAlign w:val="center"/>
            <w:hideMark/>
          </w:tcPr>
          <w:p w14:paraId="35F648C0" w14:textId="7E5D7E7A" w:rsidR="00D26E4B" w:rsidRPr="005E2D07" w:rsidRDefault="007C148D" w:rsidP="00E7031E">
            <w:pPr>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Puissance</w:t>
            </w:r>
            <w:r w:rsidR="00D26E4B" w:rsidRPr="005E2D07">
              <w:rPr>
                <w:color w:val="FFFFFF" w:themeColor="background1"/>
                <w:lang w:eastAsia="en-US"/>
              </w:rPr>
              <w:t xml:space="preserve"> ciblé</w:t>
            </w:r>
            <w:r w:rsidRPr="005E2D07">
              <w:rPr>
                <w:color w:val="FFFFFF" w:themeColor="background1"/>
                <w:lang w:eastAsia="en-US"/>
              </w:rPr>
              <w:t>e (MW)</w:t>
            </w:r>
          </w:p>
        </w:tc>
        <w:tc>
          <w:tcPr>
            <w:tcW w:w="0" w:type="auto"/>
            <w:shd w:val="clear" w:color="auto" w:fill="1F4E79" w:themeFill="accent1" w:themeFillShade="80"/>
            <w:vAlign w:val="center"/>
            <w:hideMark/>
          </w:tcPr>
          <w:p w14:paraId="4451B049" w14:textId="77777777" w:rsidR="00D26E4B" w:rsidRPr="005E2D07" w:rsidRDefault="00D26E4B" w:rsidP="00E7031E">
            <w:pPr>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Coût prévu (Mds FCFA)</w:t>
            </w:r>
          </w:p>
        </w:tc>
        <w:tc>
          <w:tcPr>
            <w:tcW w:w="0" w:type="auto"/>
            <w:shd w:val="clear" w:color="auto" w:fill="1F4E79" w:themeFill="accent1" w:themeFillShade="80"/>
            <w:vAlign w:val="center"/>
            <w:hideMark/>
          </w:tcPr>
          <w:p w14:paraId="0CE4C5C0" w14:textId="542C8F55" w:rsidR="00D26E4B" w:rsidRPr="005E2D07" w:rsidRDefault="00D26E4B" w:rsidP="00E7031E">
            <w:pPr>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 xml:space="preserve">Atténuation </w:t>
            </w:r>
            <w:r w:rsidR="00FC432E" w:rsidRPr="005E2D07">
              <w:rPr>
                <w:color w:val="FFFFFF" w:themeColor="background1"/>
                <w:lang w:eastAsia="en-US"/>
              </w:rPr>
              <w:t>à l’horizon 2030</w:t>
            </w:r>
            <w:r w:rsidRPr="005E2D07">
              <w:rPr>
                <w:color w:val="FFFFFF" w:themeColor="background1"/>
                <w:lang w:eastAsia="en-US"/>
              </w:rPr>
              <w:t xml:space="preserve"> (kTE CO₂</w:t>
            </w:r>
            <w:r w:rsidR="006078EF" w:rsidRPr="005E2D07">
              <w:rPr>
                <w:color w:val="FFFFFF" w:themeColor="background1"/>
                <w:lang w:eastAsia="en-US"/>
              </w:rPr>
              <w:t>/an</w:t>
            </w:r>
            <w:r w:rsidRPr="005E2D07">
              <w:rPr>
                <w:color w:val="FFFFFF" w:themeColor="background1"/>
                <w:lang w:eastAsia="en-US"/>
              </w:rPr>
              <w:t>)</w:t>
            </w:r>
          </w:p>
        </w:tc>
      </w:tr>
      <w:tr w:rsidR="00A15128" w:rsidRPr="005E2D07" w14:paraId="79848743" w14:textId="77777777" w:rsidTr="00CD7C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shd w:val="clear" w:color="auto" w:fill="FFFFFF" w:themeFill="background1"/>
            <w:vAlign w:val="center"/>
            <w:hideMark/>
          </w:tcPr>
          <w:p w14:paraId="2373AA7E" w14:textId="77777777" w:rsidR="007C148D" w:rsidRPr="005E2D07" w:rsidRDefault="007C148D" w:rsidP="007462BD">
            <w:pPr>
              <w:rPr>
                <w:b w:val="0"/>
                <w:color w:val="000000" w:themeColor="text1"/>
                <w:lang w:eastAsia="en-US"/>
              </w:rPr>
            </w:pPr>
            <w:r w:rsidRPr="005E2D07">
              <w:rPr>
                <w:color w:val="000000" w:themeColor="text1"/>
                <w:lang w:eastAsia="en-US"/>
              </w:rPr>
              <w:t>DNE / EDM</w:t>
            </w:r>
          </w:p>
        </w:tc>
        <w:tc>
          <w:tcPr>
            <w:tcW w:w="0" w:type="auto"/>
            <w:shd w:val="clear" w:color="auto" w:fill="FFFFFF" w:themeFill="background1"/>
            <w:hideMark/>
          </w:tcPr>
          <w:p w14:paraId="27605E38" w14:textId="77777777" w:rsidR="007C148D" w:rsidRPr="005E2D07" w:rsidRDefault="007C148D" w:rsidP="00F84785">
            <w:pP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Projet d’aménagement hydroélectrique de Gouina</w:t>
            </w:r>
          </w:p>
        </w:tc>
        <w:tc>
          <w:tcPr>
            <w:tcW w:w="0" w:type="auto"/>
            <w:shd w:val="clear" w:color="auto" w:fill="FFFFFF" w:themeFill="background1"/>
            <w:vAlign w:val="center"/>
            <w:hideMark/>
          </w:tcPr>
          <w:p w14:paraId="370B57E5" w14:textId="77777777" w:rsidR="007C148D" w:rsidRPr="005E2D07" w:rsidRDefault="007C148D"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140</w:t>
            </w:r>
          </w:p>
        </w:tc>
        <w:tc>
          <w:tcPr>
            <w:tcW w:w="0" w:type="auto"/>
            <w:shd w:val="clear" w:color="auto" w:fill="FFFFFF" w:themeFill="background1"/>
            <w:vAlign w:val="center"/>
            <w:hideMark/>
          </w:tcPr>
          <w:p w14:paraId="4937C5F5" w14:textId="77777777" w:rsidR="007C148D" w:rsidRPr="005E2D07" w:rsidRDefault="007C148D"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245</w:t>
            </w:r>
          </w:p>
        </w:tc>
        <w:tc>
          <w:tcPr>
            <w:tcW w:w="0" w:type="auto"/>
            <w:shd w:val="clear" w:color="auto" w:fill="FFFFFF" w:themeFill="background1"/>
            <w:vAlign w:val="center"/>
            <w:hideMark/>
          </w:tcPr>
          <w:p w14:paraId="7BB212B4" w14:textId="77777777" w:rsidR="007C148D" w:rsidRPr="005E2D07" w:rsidRDefault="007C148D"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267</w:t>
            </w:r>
          </w:p>
        </w:tc>
      </w:tr>
      <w:tr w:rsidR="00A15128" w:rsidRPr="005E2D07" w14:paraId="4B9310F8" w14:textId="77777777" w:rsidTr="00CD7CF0">
        <w:tc>
          <w:tcPr>
            <w:cnfStyle w:val="001000000000" w:firstRow="0" w:lastRow="0" w:firstColumn="1" w:lastColumn="0" w:oddVBand="0" w:evenVBand="0" w:oddHBand="0" w:evenHBand="0" w:firstRowFirstColumn="0" w:firstRowLastColumn="0" w:lastRowFirstColumn="0" w:lastRowLastColumn="0"/>
            <w:tcW w:w="0" w:type="auto"/>
            <w:vMerge/>
            <w:shd w:val="clear" w:color="auto" w:fill="FFFFFF" w:themeFill="background1"/>
            <w:hideMark/>
          </w:tcPr>
          <w:p w14:paraId="6C46098D" w14:textId="3E9E2A26" w:rsidR="007C148D" w:rsidRPr="005E2D07" w:rsidRDefault="007C148D" w:rsidP="00D26E4B">
            <w:pPr>
              <w:jc w:val="both"/>
              <w:rPr>
                <w:color w:val="000000" w:themeColor="text1"/>
                <w:lang w:eastAsia="en-US"/>
              </w:rPr>
            </w:pPr>
          </w:p>
        </w:tc>
        <w:tc>
          <w:tcPr>
            <w:tcW w:w="0" w:type="auto"/>
            <w:shd w:val="clear" w:color="auto" w:fill="FFFFFF" w:themeFill="background1"/>
            <w:hideMark/>
          </w:tcPr>
          <w:p w14:paraId="55E95BEF" w14:textId="77777777" w:rsidR="007C148D" w:rsidRPr="005E2D07" w:rsidRDefault="007C148D" w:rsidP="00F84785">
            <w:pP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Études de la centrale solaire PV de Sévaré avec stockage</w:t>
            </w:r>
          </w:p>
        </w:tc>
        <w:tc>
          <w:tcPr>
            <w:tcW w:w="0" w:type="auto"/>
            <w:shd w:val="clear" w:color="auto" w:fill="FFFFFF" w:themeFill="background1"/>
            <w:vAlign w:val="center"/>
            <w:hideMark/>
          </w:tcPr>
          <w:p w14:paraId="7478C772" w14:textId="77777777" w:rsidR="007C148D" w:rsidRPr="005E2D07" w:rsidRDefault="007C148D"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30</w:t>
            </w:r>
          </w:p>
        </w:tc>
        <w:tc>
          <w:tcPr>
            <w:tcW w:w="0" w:type="auto"/>
            <w:shd w:val="clear" w:color="auto" w:fill="FFFFFF" w:themeFill="background1"/>
            <w:vAlign w:val="center"/>
            <w:hideMark/>
          </w:tcPr>
          <w:p w14:paraId="588868A2" w14:textId="77777777" w:rsidR="007C148D" w:rsidRPr="005E2D07" w:rsidRDefault="007C148D"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0,5</w:t>
            </w:r>
          </w:p>
        </w:tc>
        <w:tc>
          <w:tcPr>
            <w:tcW w:w="0" w:type="auto"/>
            <w:shd w:val="clear" w:color="auto" w:fill="FFFFFF" w:themeFill="background1"/>
            <w:vAlign w:val="center"/>
            <w:hideMark/>
          </w:tcPr>
          <w:p w14:paraId="0422F163" w14:textId="77777777" w:rsidR="007C148D" w:rsidRPr="005E2D07" w:rsidRDefault="007C148D"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27</w:t>
            </w:r>
          </w:p>
        </w:tc>
      </w:tr>
      <w:tr w:rsidR="00A15128" w:rsidRPr="005E2D07" w14:paraId="2B363E02" w14:textId="77777777" w:rsidTr="00CD7C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shd w:val="clear" w:color="auto" w:fill="FFFFFF" w:themeFill="background1"/>
            <w:hideMark/>
          </w:tcPr>
          <w:p w14:paraId="63FEE829" w14:textId="57016465" w:rsidR="007C148D" w:rsidRPr="005E2D07" w:rsidRDefault="007C148D" w:rsidP="00D26E4B">
            <w:pPr>
              <w:jc w:val="both"/>
              <w:rPr>
                <w:color w:val="000000" w:themeColor="text1"/>
                <w:lang w:eastAsia="en-US"/>
              </w:rPr>
            </w:pPr>
          </w:p>
        </w:tc>
        <w:tc>
          <w:tcPr>
            <w:tcW w:w="0" w:type="auto"/>
            <w:shd w:val="clear" w:color="auto" w:fill="FFFFFF" w:themeFill="background1"/>
            <w:hideMark/>
          </w:tcPr>
          <w:p w14:paraId="451D6694" w14:textId="77777777" w:rsidR="007C148D" w:rsidRPr="005E2D07" w:rsidRDefault="007C148D" w:rsidP="00F84785">
            <w:pP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Études de construction d’une centrale solaire PV à Kambila</w:t>
            </w:r>
          </w:p>
        </w:tc>
        <w:tc>
          <w:tcPr>
            <w:tcW w:w="0" w:type="auto"/>
            <w:shd w:val="clear" w:color="auto" w:fill="FFFFFF" w:themeFill="background1"/>
            <w:vAlign w:val="center"/>
            <w:hideMark/>
          </w:tcPr>
          <w:p w14:paraId="13F51502" w14:textId="77777777" w:rsidR="007C148D" w:rsidRPr="005E2D07" w:rsidRDefault="007C148D"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40</w:t>
            </w:r>
          </w:p>
        </w:tc>
        <w:tc>
          <w:tcPr>
            <w:tcW w:w="0" w:type="auto"/>
            <w:shd w:val="clear" w:color="auto" w:fill="FFFFFF" w:themeFill="background1"/>
            <w:vAlign w:val="center"/>
            <w:hideMark/>
          </w:tcPr>
          <w:p w14:paraId="3C33AE04" w14:textId="77777777" w:rsidR="007C148D" w:rsidRPr="005E2D07" w:rsidRDefault="007C148D"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0,08</w:t>
            </w:r>
          </w:p>
        </w:tc>
        <w:tc>
          <w:tcPr>
            <w:tcW w:w="0" w:type="auto"/>
            <w:shd w:val="clear" w:color="auto" w:fill="FFFFFF" w:themeFill="background1"/>
            <w:vAlign w:val="center"/>
            <w:hideMark/>
          </w:tcPr>
          <w:p w14:paraId="25A7A373" w14:textId="77777777" w:rsidR="007C148D" w:rsidRPr="005E2D07" w:rsidRDefault="007C148D"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36</w:t>
            </w:r>
          </w:p>
        </w:tc>
      </w:tr>
      <w:tr w:rsidR="00A15128" w:rsidRPr="005E2D07" w14:paraId="77A8858E" w14:textId="77777777" w:rsidTr="00CD7CF0">
        <w:tc>
          <w:tcPr>
            <w:cnfStyle w:val="001000000000" w:firstRow="0" w:lastRow="0" w:firstColumn="1" w:lastColumn="0" w:oddVBand="0" w:evenVBand="0" w:oddHBand="0" w:evenHBand="0" w:firstRowFirstColumn="0" w:firstRowLastColumn="0" w:lastRowFirstColumn="0" w:lastRowLastColumn="0"/>
            <w:tcW w:w="0" w:type="auto"/>
            <w:vMerge/>
            <w:shd w:val="clear" w:color="auto" w:fill="FFFFFF" w:themeFill="background1"/>
            <w:hideMark/>
          </w:tcPr>
          <w:p w14:paraId="5AF5944A" w14:textId="016C05FD" w:rsidR="007C148D" w:rsidRPr="005E2D07" w:rsidRDefault="007C148D" w:rsidP="00D26E4B">
            <w:pPr>
              <w:jc w:val="both"/>
              <w:rPr>
                <w:color w:val="000000" w:themeColor="text1"/>
                <w:lang w:eastAsia="en-US"/>
              </w:rPr>
            </w:pPr>
          </w:p>
        </w:tc>
        <w:tc>
          <w:tcPr>
            <w:tcW w:w="0" w:type="auto"/>
            <w:shd w:val="clear" w:color="auto" w:fill="FFFFFF" w:themeFill="background1"/>
            <w:hideMark/>
          </w:tcPr>
          <w:p w14:paraId="1A46B240" w14:textId="77777777" w:rsidR="007C148D" w:rsidRPr="005E2D07" w:rsidRDefault="007C148D" w:rsidP="00F84785">
            <w:pP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Études de construction d’une centrale solaire PV à Safo</w:t>
            </w:r>
          </w:p>
        </w:tc>
        <w:tc>
          <w:tcPr>
            <w:tcW w:w="0" w:type="auto"/>
            <w:shd w:val="clear" w:color="auto" w:fill="FFFFFF" w:themeFill="background1"/>
            <w:vAlign w:val="center"/>
            <w:hideMark/>
          </w:tcPr>
          <w:p w14:paraId="25311326" w14:textId="77777777" w:rsidR="007C148D" w:rsidRPr="005E2D07" w:rsidRDefault="007C148D"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50</w:t>
            </w:r>
          </w:p>
        </w:tc>
        <w:tc>
          <w:tcPr>
            <w:tcW w:w="0" w:type="auto"/>
            <w:shd w:val="clear" w:color="auto" w:fill="FFFFFF" w:themeFill="background1"/>
            <w:vAlign w:val="center"/>
            <w:hideMark/>
          </w:tcPr>
          <w:p w14:paraId="66B860BC" w14:textId="77777777" w:rsidR="007C148D" w:rsidRPr="005E2D07" w:rsidRDefault="007C148D"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0,08</w:t>
            </w:r>
          </w:p>
        </w:tc>
        <w:tc>
          <w:tcPr>
            <w:tcW w:w="0" w:type="auto"/>
            <w:shd w:val="clear" w:color="auto" w:fill="FFFFFF" w:themeFill="background1"/>
            <w:vAlign w:val="center"/>
            <w:hideMark/>
          </w:tcPr>
          <w:p w14:paraId="4A63F486" w14:textId="77777777" w:rsidR="007C148D" w:rsidRPr="005E2D07" w:rsidRDefault="007C148D"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45</w:t>
            </w:r>
          </w:p>
        </w:tc>
      </w:tr>
      <w:tr w:rsidR="00A15128" w:rsidRPr="005E2D07" w14:paraId="470963E2" w14:textId="77777777" w:rsidTr="00CD7C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vAlign w:val="center"/>
            <w:hideMark/>
          </w:tcPr>
          <w:p w14:paraId="1718805D" w14:textId="77777777" w:rsidR="00D26E4B" w:rsidRPr="005E2D07" w:rsidRDefault="00D26E4B" w:rsidP="007462BD">
            <w:pPr>
              <w:rPr>
                <w:color w:val="000000" w:themeColor="text1"/>
                <w:lang w:eastAsia="en-US"/>
              </w:rPr>
            </w:pPr>
            <w:r w:rsidRPr="005E2D07">
              <w:rPr>
                <w:color w:val="000000" w:themeColor="text1"/>
                <w:lang w:eastAsia="en-US"/>
              </w:rPr>
              <w:t>AER-Mali</w:t>
            </w:r>
          </w:p>
        </w:tc>
        <w:tc>
          <w:tcPr>
            <w:tcW w:w="0" w:type="auto"/>
            <w:shd w:val="clear" w:color="auto" w:fill="FFFFFF" w:themeFill="background1"/>
            <w:hideMark/>
          </w:tcPr>
          <w:p w14:paraId="2201394B" w14:textId="77777777" w:rsidR="00D26E4B" w:rsidRPr="005E2D07" w:rsidRDefault="00D26E4B" w:rsidP="00F84785">
            <w:pP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Électrification et adduction d’eau potable des villages de Karan et de Koniobla</w:t>
            </w:r>
          </w:p>
        </w:tc>
        <w:tc>
          <w:tcPr>
            <w:tcW w:w="0" w:type="auto"/>
            <w:shd w:val="clear" w:color="auto" w:fill="FFFFFF" w:themeFill="background1"/>
            <w:vAlign w:val="center"/>
            <w:hideMark/>
          </w:tcPr>
          <w:p w14:paraId="23FFACFE" w14:textId="77777777" w:rsidR="00D26E4B" w:rsidRPr="005E2D07" w:rsidRDefault="00D26E4B"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0,11</w:t>
            </w:r>
          </w:p>
        </w:tc>
        <w:tc>
          <w:tcPr>
            <w:tcW w:w="0" w:type="auto"/>
            <w:shd w:val="clear" w:color="auto" w:fill="FFFFFF" w:themeFill="background1"/>
            <w:vAlign w:val="center"/>
            <w:hideMark/>
          </w:tcPr>
          <w:p w14:paraId="229C4F56" w14:textId="77777777" w:rsidR="00D26E4B" w:rsidRPr="005E2D07" w:rsidRDefault="00D26E4B"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2,4</w:t>
            </w:r>
          </w:p>
        </w:tc>
        <w:tc>
          <w:tcPr>
            <w:tcW w:w="0" w:type="auto"/>
            <w:shd w:val="clear" w:color="auto" w:fill="FFFFFF" w:themeFill="background1"/>
            <w:vAlign w:val="center"/>
            <w:hideMark/>
          </w:tcPr>
          <w:p w14:paraId="619C5F85" w14:textId="77777777" w:rsidR="00D26E4B" w:rsidRPr="005E2D07" w:rsidRDefault="00D26E4B"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0</w:t>
            </w:r>
          </w:p>
        </w:tc>
      </w:tr>
      <w:tr w:rsidR="00A15128" w:rsidRPr="005E2D07" w14:paraId="19E065E8" w14:textId="77777777" w:rsidTr="00CD7CF0">
        <w:tc>
          <w:tcPr>
            <w:cnfStyle w:val="001000000000" w:firstRow="0" w:lastRow="0" w:firstColumn="1" w:lastColumn="0" w:oddVBand="0" w:evenVBand="0" w:oddHBand="0" w:evenHBand="0" w:firstRowFirstColumn="0" w:firstRowLastColumn="0" w:lastRowFirstColumn="0" w:lastRowLastColumn="0"/>
            <w:tcW w:w="0" w:type="auto"/>
            <w:shd w:val="clear" w:color="auto" w:fill="FFFFFF" w:themeFill="background1"/>
            <w:vAlign w:val="center"/>
            <w:hideMark/>
          </w:tcPr>
          <w:p w14:paraId="4E49A486" w14:textId="77777777" w:rsidR="00D26E4B" w:rsidRPr="005E2D07" w:rsidRDefault="00D26E4B" w:rsidP="007462BD">
            <w:pPr>
              <w:rPr>
                <w:color w:val="000000" w:themeColor="text1"/>
                <w:lang w:eastAsia="en-US"/>
              </w:rPr>
            </w:pPr>
            <w:r w:rsidRPr="005E2D07">
              <w:rPr>
                <w:color w:val="000000" w:themeColor="text1"/>
                <w:lang w:eastAsia="en-US"/>
              </w:rPr>
              <w:t>AMADER</w:t>
            </w:r>
          </w:p>
        </w:tc>
        <w:tc>
          <w:tcPr>
            <w:tcW w:w="0" w:type="auto"/>
            <w:shd w:val="clear" w:color="auto" w:fill="FFFFFF" w:themeFill="background1"/>
            <w:hideMark/>
          </w:tcPr>
          <w:p w14:paraId="7A399732" w14:textId="77777777" w:rsidR="00D26E4B" w:rsidRPr="005E2D07" w:rsidRDefault="00D26E4B" w:rsidP="00F84785">
            <w:pP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Projet Système Hybride d’Électrification Rurale (SHER)</w:t>
            </w:r>
          </w:p>
        </w:tc>
        <w:tc>
          <w:tcPr>
            <w:tcW w:w="0" w:type="auto"/>
            <w:shd w:val="clear" w:color="auto" w:fill="FFFFFF" w:themeFill="background1"/>
            <w:vAlign w:val="center"/>
            <w:hideMark/>
          </w:tcPr>
          <w:p w14:paraId="0E6A564C" w14:textId="77777777" w:rsidR="00D26E4B" w:rsidRPr="005E2D07" w:rsidRDefault="00D26E4B"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4,8</w:t>
            </w:r>
          </w:p>
        </w:tc>
        <w:tc>
          <w:tcPr>
            <w:tcW w:w="0" w:type="auto"/>
            <w:shd w:val="clear" w:color="auto" w:fill="FFFFFF" w:themeFill="background1"/>
            <w:vAlign w:val="center"/>
            <w:hideMark/>
          </w:tcPr>
          <w:p w14:paraId="207D6246" w14:textId="77777777" w:rsidR="00D26E4B" w:rsidRPr="005E2D07" w:rsidRDefault="00D26E4B"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32</w:t>
            </w:r>
          </w:p>
        </w:tc>
        <w:tc>
          <w:tcPr>
            <w:tcW w:w="0" w:type="auto"/>
            <w:shd w:val="clear" w:color="auto" w:fill="FFFFFF" w:themeFill="background1"/>
            <w:vAlign w:val="center"/>
            <w:hideMark/>
          </w:tcPr>
          <w:p w14:paraId="052FE7E8" w14:textId="77777777" w:rsidR="00D26E4B" w:rsidRPr="005E2D07" w:rsidRDefault="00D26E4B"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4</w:t>
            </w:r>
          </w:p>
        </w:tc>
      </w:tr>
      <w:tr w:rsidR="00A15128" w:rsidRPr="005E2D07" w14:paraId="1B2BD3AE" w14:textId="77777777" w:rsidTr="00CD7C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val="restart"/>
            <w:shd w:val="clear" w:color="auto" w:fill="FFFFFF" w:themeFill="background1"/>
            <w:vAlign w:val="center"/>
            <w:hideMark/>
          </w:tcPr>
          <w:p w14:paraId="27516091" w14:textId="77777777" w:rsidR="00CD7CF0" w:rsidRPr="005E2D07" w:rsidRDefault="00CD7CF0" w:rsidP="00CD7CF0">
            <w:pPr>
              <w:rPr>
                <w:b w:val="0"/>
                <w:color w:val="000000" w:themeColor="text1"/>
                <w:lang w:eastAsia="en-US"/>
              </w:rPr>
            </w:pPr>
            <w:r w:rsidRPr="005E2D07">
              <w:rPr>
                <w:color w:val="000000" w:themeColor="text1"/>
                <w:lang w:eastAsia="en-US"/>
              </w:rPr>
              <w:t>Sociétés minières</w:t>
            </w:r>
          </w:p>
          <w:p w14:paraId="50B238B7" w14:textId="45CF5187" w:rsidR="00CD7CF0" w:rsidRPr="005E2D07" w:rsidRDefault="00CD7CF0" w:rsidP="00CD7CF0">
            <w:pPr>
              <w:rPr>
                <w:color w:val="000000" w:themeColor="text1"/>
                <w:lang w:eastAsia="en-US"/>
              </w:rPr>
            </w:pPr>
          </w:p>
        </w:tc>
        <w:tc>
          <w:tcPr>
            <w:tcW w:w="0" w:type="auto"/>
            <w:shd w:val="clear" w:color="auto" w:fill="FFFFFF" w:themeFill="background1"/>
            <w:hideMark/>
          </w:tcPr>
          <w:p w14:paraId="6036B09A" w14:textId="77777777" w:rsidR="00CD7CF0" w:rsidRPr="005E2D07" w:rsidRDefault="00CD7CF0" w:rsidP="00F84785">
            <w:pP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Centrale solaire hybride de la mine d’or de Loulo-Gounkoto (Barrick Gold)</w:t>
            </w:r>
          </w:p>
        </w:tc>
        <w:tc>
          <w:tcPr>
            <w:tcW w:w="0" w:type="auto"/>
            <w:shd w:val="clear" w:color="auto" w:fill="FFFFFF" w:themeFill="background1"/>
            <w:vAlign w:val="center"/>
            <w:hideMark/>
          </w:tcPr>
          <w:p w14:paraId="2D21E1E8" w14:textId="77777777" w:rsidR="00CD7CF0" w:rsidRPr="005E2D07" w:rsidRDefault="00CD7CF0"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20</w:t>
            </w:r>
          </w:p>
        </w:tc>
        <w:tc>
          <w:tcPr>
            <w:tcW w:w="0" w:type="auto"/>
            <w:shd w:val="clear" w:color="auto" w:fill="FFFFFF" w:themeFill="background1"/>
            <w:vAlign w:val="center"/>
            <w:hideMark/>
          </w:tcPr>
          <w:p w14:paraId="07E45295" w14:textId="77777777" w:rsidR="00CD7CF0" w:rsidRPr="005E2D07" w:rsidRDefault="00CD7CF0"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20</w:t>
            </w:r>
          </w:p>
        </w:tc>
        <w:tc>
          <w:tcPr>
            <w:tcW w:w="0" w:type="auto"/>
            <w:shd w:val="clear" w:color="auto" w:fill="FFFFFF" w:themeFill="background1"/>
            <w:vAlign w:val="center"/>
            <w:hideMark/>
          </w:tcPr>
          <w:p w14:paraId="5D40D4AD" w14:textId="77777777" w:rsidR="00CD7CF0" w:rsidRPr="005E2D07" w:rsidRDefault="00CD7CF0"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23</w:t>
            </w:r>
          </w:p>
        </w:tc>
      </w:tr>
      <w:tr w:rsidR="00A15128" w:rsidRPr="005E2D07" w14:paraId="2A3F362C" w14:textId="77777777" w:rsidTr="00CD7CF0">
        <w:tc>
          <w:tcPr>
            <w:cnfStyle w:val="001000000000" w:firstRow="0" w:lastRow="0" w:firstColumn="1" w:lastColumn="0" w:oddVBand="0" w:evenVBand="0" w:oddHBand="0" w:evenHBand="0" w:firstRowFirstColumn="0" w:firstRowLastColumn="0" w:lastRowFirstColumn="0" w:lastRowLastColumn="0"/>
            <w:tcW w:w="0" w:type="auto"/>
            <w:vMerge/>
            <w:shd w:val="clear" w:color="auto" w:fill="FFFFFF" w:themeFill="background1"/>
            <w:hideMark/>
          </w:tcPr>
          <w:p w14:paraId="7B648416" w14:textId="10475D1B" w:rsidR="00CD7CF0" w:rsidRPr="005E2D07" w:rsidRDefault="00CD7CF0" w:rsidP="00D26E4B">
            <w:pPr>
              <w:jc w:val="both"/>
              <w:rPr>
                <w:lang w:eastAsia="en-US"/>
              </w:rPr>
            </w:pPr>
          </w:p>
        </w:tc>
        <w:tc>
          <w:tcPr>
            <w:tcW w:w="0" w:type="auto"/>
            <w:shd w:val="clear" w:color="auto" w:fill="FFFFFF" w:themeFill="background1"/>
            <w:hideMark/>
          </w:tcPr>
          <w:p w14:paraId="5A2C43F1" w14:textId="77777777" w:rsidR="00CD7CF0" w:rsidRPr="005E2D07" w:rsidRDefault="00CD7CF0" w:rsidP="00F84785">
            <w:pP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Centrale solaire hybride de la mine d’or de Nampala (Vivo Energy)</w:t>
            </w:r>
          </w:p>
        </w:tc>
        <w:tc>
          <w:tcPr>
            <w:tcW w:w="0" w:type="auto"/>
            <w:shd w:val="clear" w:color="auto" w:fill="FFFFFF" w:themeFill="background1"/>
            <w:vAlign w:val="center"/>
            <w:hideMark/>
          </w:tcPr>
          <w:p w14:paraId="6F374971" w14:textId="77777777" w:rsidR="00CD7CF0" w:rsidRPr="005E2D07" w:rsidRDefault="00CD7CF0"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3,9</w:t>
            </w:r>
          </w:p>
        </w:tc>
        <w:tc>
          <w:tcPr>
            <w:tcW w:w="0" w:type="auto"/>
            <w:shd w:val="clear" w:color="auto" w:fill="FFFFFF" w:themeFill="background1"/>
            <w:vAlign w:val="center"/>
            <w:hideMark/>
          </w:tcPr>
          <w:p w14:paraId="37096C89" w14:textId="77777777" w:rsidR="00CD7CF0" w:rsidRPr="005E2D07" w:rsidRDefault="00CD7CF0"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4</w:t>
            </w:r>
          </w:p>
        </w:tc>
        <w:tc>
          <w:tcPr>
            <w:tcW w:w="0" w:type="auto"/>
            <w:shd w:val="clear" w:color="auto" w:fill="FFFFFF" w:themeFill="background1"/>
            <w:vAlign w:val="center"/>
            <w:hideMark/>
          </w:tcPr>
          <w:p w14:paraId="7F95A09A" w14:textId="77777777" w:rsidR="00CD7CF0" w:rsidRPr="005E2D07" w:rsidRDefault="00CD7CF0" w:rsidP="00CD7CF0">
            <w:pPr>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6</w:t>
            </w:r>
          </w:p>
        </w:tc>
      </w:tr>
      <w:tr w:rsidR="00A15128" w:rsidRPr="005E2D07" w14:paraId="005F4AEA" w14:textId="77777777" w:rsidTr="00CD7CF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vMerge/>
            <w:shd w:val="clear" w:color="auto" w:fill="FFFFFF" w:themeFill="background1"/>
            <w:hideMark/>
          </w:tcPr>
          <w:p w14:paraId="560E0422" w14:textId="333B4B59" w:rsidR="00CD7CF0" w:rsidRPr="005E2D07" w:rsidRDefault="00CD7CF0" w:rsidP="00D26E4B">
            <w:pPr>
              <w:jc w:val="both"/>
              <w:rPr>
                <w:lang w:eastAsia="en-US"/>
              </w:rPr>
            </w:pPr>
          </w:p>
        </w:tc>
        <w:tc>
          <w:tcPr>
            <w:tcW w:w="0" w:type="auto"/>
            <w:shd w:val="clear" w:color="auto" w:fill="FFFFFF" w:themeFill="background1"/>
            <w:hideMark/>
          </w:tcPr>
          <w:p w14:paraId="72C1777F" w14:textId="77777777" w:rsidR="00CD7CF0" w:rsidRPr="005E2D07" w:rsidRDefault="00CD7CF0" w:rsidP="00F84785">
            <w:pP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Centrale solaire hybride de la mine d’or de Fekola (B2Gold)</w:t>
            </w:r>
          </w:p>
        </w:tc>
        <w:tc>
          <w:tcPr>
            <w:tcW w:w="0" w:type="auto"/>
            <w:shd w:val="clear" w:color="auto" w:fill="FFFFFF" w:themeFill="background1"/>
            <w:vAlign w:val="center"/>
            <w:hideMark/>
          </w:tcPr>
          <w:p w14:paraId="0312399A" w14:textId="77777777" w:rsidR="00CD7CF0" w:rsidRPr="005E2D07" w:rsidRDefault="00CD7CF0"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30</w:t>
            </w:r>
          </w:p>
        </w:tc>
        <w:tc>
          <w:tcPr>
            <w:tcW w:w="0" w:type="auto"/>
            <w:shd w:val="clear" w:color="auto" w:fill="FFFFFF" w:themeFill="background1"/>
            <w:vAlign w:val="center"/>
            <w:hideMark/>
          </w:tcPr>
          <w:p w14:paraId="6D38832A" w14:textId="77777777" w:rsidR="00CD7CF0" w:rsidRPr="005E2D07" w:rsidRDefault="00CD7CF0"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21</w:t>
            </w:r>
          </w:p>
        </w:tc>
        <w:tc>
          <w:tcPr>
            <w:tcW w:w="0" w:type="auto"/>
            <w:shd w:val="clear" w:color="auto" w:fill="FFFFFF" w:themeFill="background1"/>
            <w:vAlign w:val="center"/>
            <w:hideMark/>
          </w:tcPr>
          <w:p w14:paraId="2C0CC145" w14:textId="77777777" w:rsidR="00CD7CF0" w:rsidRPr="005E2D07" w:rsidRDefault="00CD7CF0" w:rsidP="00CD7CF0">
            <w:pPr>
              <w:jc w:val="center"/>
              <w:cnfStyle w:val="000000100000" w:firstRow="0" w:lastRow="0" w:firstColumn="0" w:lastColumn="0" w:oddVBand="0" w:evenVBand="0" w:oddHBand="1" w:evenHBand="0" w:firstRowFirstColumn="0" w:firstRowLastColumn="0" w:lastRowFirstColumn="0" w:lastRowLastColumn="0"/>
              <w:rPr>
                <w:lang w:eastAsia="en-US"/>
              </w:rPr>
            </w:pPr>
            <w:r w:rsidRPr="005E2D07">
              <w:rPr>
                <w:lang w:eastAsia="en-US"/>
              </w:rPr>
              <w:t>27</w:t>
            </w:r>
          </w:p>
        </w:tc>
      </w:tr>
    </w:tbl>
    <w:p w14:paraId="7234A4C3" w14:textId="5F8DE4B8" w:rsidR="00656357" w:rsidRPr="005E2D07" w:rsidRDefault="00783736" w:rsidP="00102F80">
      <w:pPr>
        <w:spacing w:before="240" w:after="120"/>
        <w:jc w:val="both"/>
        <w:rPr>
          <w:color w:val="000000" w:themeColor="text1"/>
          <w:lang w:eastAsia="en-US"/>
        </w:rPr>
      </w:pPr>
      <w:r w:rsidRPr="005E2D07">
        <w:rPr>
          <w:color w:val="000000" w:themeColor="text1"/>
          <w:lang w:eastAsia="en-US"/>
        </w:rPr>
        <w:t xml:space="preserve">Les projets renseignés comme réalisés représentent une capacité cumulée de </w:t>
      </w:r>
      <w:r w:rsidRPr="005E2D07">
        <w:rPr>
          <w:b/>
          <w:bCs/>
          <w:color w:val="000000" w:themeColor="text1"/>
          <w:lang w:eastAsia="en-US"/>
        </w:rPr>
        <w:t>318,81 MW</w:t>
      </w:r>
      <w:r w:rsidRPr="005E2D07">
        <w:rPr>
          <w:color w:val="000000" w:themeColor="text1"/>
          <w:lang w:eastAsia="en-US"/>
        </w:rPr>
        <w:t xml:space="preserve">, un volume d’investissement de l’ordre de </w:t>
      </w:r>
      <w:r w:rsidRPr="005E2D07">
        <w:rPr>
          <w:b/>
          <w:bCs/>
          <w:color w:val="000000" w:themeColor="text1"/>
          <w:lang w:eastAsia="en-US"/>
        </w:rPr>
        <w:t>325,06 milliards FCFA</w:t>
      </w:r>
      <w:r w:rsidRPr="005E2D07">
        <w:rPr>
          <w:color w:val="000000" w:themeColor="text1"/>
          <w:lang w:eastAsia="en-US"/>
        </w:rPr>
        <w:t xml:space="preserve"> et un potentiel d’atténuation associé de </w:t>
      </w:r>
      <w:r w:rsidR="00884F94" w:rsidRPr="005E2D07">
        <w:rPr>
          <w:b/>
          <w:bCs/>
          <w:color w:val="000000" w:themeColor="text1"/>
          <w:lang w:eastAsia="en-US"/>
        </w:rPr>
        <w:t>4</w:t>
      </w:r>
      <w:r w:rsidR="00884F94">
        <w:rPr>
          <w:b/>
          <w:bCs/>
          <w:color w:val="000000" w:themeColor="text1"/>
          <w:lang w:eastAsia="en-US"/>
        </w:rPr>
        <w:t>27,9</w:t>
      </w:r>
      <w:r w:rsidR="00884F94" w:rsidRPr="005E2D07">
        <w:rPr>
          <w:b/>
          <w:bCs/>
          <w:color w:val="000000" w:themeColor="text1"/>
          <w:lang w:eastAsia="en-US"/>
        </w:rPr>
        <w:t xml:space="preserve"> </w:t>
      </w:r>
      <w:r w:rsidRPr="005E2D07">
        <w:rPr>
          <w:b/>
          <w:bCs/>
          <w:color w:val="000000" w:themeColor="text1"/>
          <w:lang w:eastAsia="en-US"/>
        </w:rPr>
        <w:t>kTE CO₂ par an</w:t>
      </w:r>
      <w:r w:rsidRPr="005E2D07">
        <w:rPr>
          <w:color w:val="000000" w:themeColor="text1"/>
          <w:lang w:eastAsia="en-US"/>
        </w:rPr>
        <w:t xml:space="preserve">. </w:t>
      </w:r>
      <w:r w:rsidR="00656357" w:rsidRPr="005E2D07">
        <w:rPr>
          <w:color w:val="000000" w:themeColor="text1"/>
          <w:lang w:eastAsia="en-US"/>
        </w:rPr>
        <w:t>Ces résultats traduisent toutefois une mise en œuvre partielle du portefeuille énergie de la CDN 2.0. En effet, une part des projets renseignés comme « réalisés »</w:t>
      </w:r>
      <w:r w:rsidR="004D79F1" w:rsidRPr="005E2D07">
        <w:rPr>
          <w:color w:val="000000" w:themeColor="text1"/>
          <w:lang w:eastAsia="en-US"/>
        </w:rPr>
        <w:t>,</w:t>
      </w:r>
      <w:r w:rsidR="00656357" w:rsidRPr="005E2D07">
        <w:rPr>
          <w:color w:val="000000" w:themeColor="text1"/>
          <w:lang w:eastAsia="en-US"/>
        </w:rPr>
        <w:t xml:space="preserve"> en particulier trois projets portés par la DNE/EDM, correspond en réalité à des études achevées (études de faisabilité ou de conception) et non à des infrastructures effectivement mises en service.</w:t>
      </w:r>
    </w:p>
    <w:p w14:paraId="780F4794" w14:textId="746217B6" w:rsidR="00783736" w:rsidRPr="005E2D07" w:rsidRDefault="00783736" w:rsidP="00656357">
      <w:pPr>
        <w:spacing w:before="240"/>
        <w:jc w:val="both"/>
        <w:rPr>
          <w:color w:val="000000" w:themeColor="text1"/>
          <w:lang w:eastAsia="en-US"/>
        </w:rPr>
      </w:pPr>
      <w:r w:rsidRPr="005E2D07">
        <w:rPr>
          <w:color w:val="000000" w:themeColor="text1"/>
          <w:lang w:eastAsia="en-US"/>
        </w:rPr>
        <w:t>En termes de structure, la contribution la plus importante provient de la DNE/EDM, principalement portée par l’aménagement hydroélectrique de Gouina (140 MW), qui concentre à lui seul 245 milliards FCFA d’investissement et un potentiel d’atténuation de 267 kTE CO₂</w:t>
      </w:r>
      <w:r w:rsidR="00F362E8" w:rsidRPr="005E2D07">
        <w:rPr>
          <w:color w:val="000000" w:themeColor="text1"/>
          <w:lang w:eastAsia="en-US"/>
        </w:rPr>
        <w:t>/an à l’horizon 2030</w:t>
      </w:r>
      <w:r w:rsidRPr="005E2D07">
        <w:rPr>
          <w:color w:val="000000" w:themeColor="text1"/>
          <w:lang w:eastAsia="en-US"/>
        </w:rPr>
        <w:t>. Le secteur minier constitue également un segment relativement avancé du portefeuille, avec trois centrales solaires hybrides réalisées, totalisant 53,9 MW, 45 milliards FCFA d’investissement et 56 kTE CO₂</w:t>
      </w:r>
      <w:r w:rsidR="00F362E8" w:rsidRPr="005E2D07">
        <w:rPr>
          <w:color w:val="000000" w:themeColor="text1"/>
          <w:lang w:eastAsia="en-US"/>
        </w:rPr>
        <w:t xml:space="preserve">/an </w:t>
      </w:r>
      <w:r w:rsidRPr="005E2D07">
        <w:rPr>
          <w:color w:val="000000" w:themeColor="text1"/>
          <w:lang w:eastAsia="en-US"/>
        </w:rPr>
        <w:t xml:space="preserve">d’atténuation potentielle. À l’inverse, les réalisations de l’AER-Mali et de l’AMADER, bien que significatives à leur échelle, se caractérisent par des volumes relativement limités. Dans l’ensemble, les résultats indiquent une </w:t>
      </w:r>
      <w:r w:rsidRPr="005E2D07">
        <w:rPr>
          <w:color w:val="000000" w:themeColor="text1"/>
          <w:lang w:eastAsia="en-US"/>
        </w:rPr>
        <w:lastRenderedPageBreak/>
        <w:t>concentration des réalisations sur un nombre restreint de projets, tandis qu’une part importante du portefeuille reste à mettre en œuvre.</w:t>
      </w:r>
    </w:p>
    <w:p w14:paraId="7D39FE5C" w14:textId="77777777" w:rsidR="00783736" w:rsidRPr="005E2D07" w:rsidRDefault="00783736" w:rsidP="00091CAF">
      <w:pPr>
        <w:spacing w:before="120"/>
        <w:jc w:val="both"/>
        <w:rPr>
          <w:color w:val="000000" w:themeColor="text1"/>
          <w:lang w:eastAsia="en-US"/>
        </w:rPr>
      </w:pPr>
      <w:r w:rsidRPr="005E2D07">
        <w:rPr>
          <w:color w:val="000000" w:themeColor="text1"/>
          <w:lang w:eastAsia="en-US"/>
        </w:rPr>
        <w:t xml:space="preserve">En complément, les projets en cours de réalisation représentent une capacité additionnelle d’au moins 76,56 MW, pour un investissement cumulé de </w:t>
      </w:r>
      <w:r w:rsidRPr="005C6B9C">
        <w:rPr>
          <w:color w:val="000000" w:themeColor="text1"/>
          <w:lang w:eastAsia="en-US"/>
        </w:rPr>
        <w:t>241,8 milliards FCFA</w:t>
      </w:r>
      <w:r w:rsidRPr="005E2D07">
        <w:rPr>
          <w:color w:val="000000" w:themeColor="text1"/>
          <w:lang w:eastAsia="en-US"/>
        </w:rPr>
        <w:t xml:space="preserve"> et un potentiel d’atténuation estimé à au moins 152 kTE CO₂ par an. Ces estimations demeurent partielles, certaines fiches ne renseignant pas l’ensemble des données nécessaires au calcul consolidé, notamment le potentiel d’atténuation de la réhabilitation des aménagements hydroélectriques de Sélingué et de Sotuba, ainsi que la capacité associée au projet d’efficacité énergétique porté par l’ANADEB.</w:t>
      </w:r>
    </w:p>
    <w:p w14:paraId="3164D658" w14:textId="5D2724E8" w:rsidR="00092B63" w:rsidRPr="005E2D07" w:rsidRDefault="00783736" w:rsidP="00092B63">
      <w:pPr>
        <w:spacing w:before="240"/>
        <w:jc w:val="both"/>
        <w:rPr>
          <w:color w:val="000000" w:themeColor="text1"/>
          <w:lang w:eastAsia="en-US"/>
        </w:rPr>
      </w:pPr>
      <w:r w:rsidRPr="005E2D07">
        <w:rPr>
          <w:color w:val="000000" w:themeColor="text1"/>
          <w:lang w:eastAsia="en-US"/>
        </w:rPr>
        <w:t xml:space="preserve">Au total, en combinant les projets réalisés et ceux en cours pour les seules données disponibles, le portefeuille atteindrait au moins </w:t>
      </w:r>
      <w:r w:rsidRPr="005E2D07">
        <w:rPr>
          <w:b/>
          <w:bCs/>
          <w:color w:val="000000" w:themeColor="text1"/>
          <w:lang w:eastAsia="en-US"/>
        </w:rPr>
        <w:t>395,37 MW</w:t>
      </w:r>
      <w:r w:rsidRPr="005E2D07">
        <w:rPr>
          <w:color w:val="000000" w:themeColor="text1"/>
          <w:lang w:eastAsia="en-US"/>
        </w:rPr>
        <w:t xml:space="preserve">, </w:t>
      </w:r>
      <w:r w:rsidRPr="005E2D07">
        <w:rPr>
          <w:b/>
          <w:bCs/>
          <w:color w:val="000000" w:themeColor="text1"/>
          <w:lang w:eastAsia="en-US"/>
        </w:rPr>
        <w:t>566,86 milliards FCFA d’investissement mobilisé</w:t>
      </w:r>
      <w:r w:rsidRPr="005E2D07">
        <w:rPr>
          <w:color w:val="000000" w:themeColor="text1"/>
          <w:lang w:eastAsia="en-US"/>
        </w:rPr>
        <w:t xml:space="preserve"> et </w:t>
      </w:r>
      <w:r w:rsidRPr="005E2D07">
        <w:rPr>
          <w:b/>
          <w:bCs/>
          <w:color w:val="000000" w:themeColor="text1"/>
          <w:lang w:eastAsia="en-US"/>
        </w:rPr>
        <w:t>5</w:t>
      </w:r>
      <w:r w:rsidR="004B137B">
        <w:rPr>
          <w:b/>
          <w:bCs/>
          <w:color w:val="000000" w:themeColor="text1"/>
          <w:lang w:eastAsia="en-US"/>
        </w:rPr>
        <w:t>79</w:t>
      </w:r>
      <w:r w:rsidRPr="005E2D07">
        <w:rPr>
          <w:b/>
          <w:bCs/>
          <w:color w:val="000000" w:themeColor="text1"/>
          <w:lang w:eastAsia="en-US"/>
        </w:rPr>
        <w:t xml:space="preserve"> kTE CO₂ par an d’atténuation potentielle</w:t>
      </w:r>
      <w:r w:rsidRPr="005E2D07">
        <w:rPr>
          <w:color w:val="000000" w:themeColor="text1"/>
          <w:lang w:eastAsia="en-US"/>
        </w:rPr>
        <w:t xml:space="preserve">, soit environ </w:t>
      </w:r>
      <w:r w:rsidR="00CD447C">
        <w:rPr>
          <w:b/>
          <w:bCs/>
          <w:color w:val="000000" w:themeColor="text1"/>
          <w:lang w:eastAsia="en-US"/>
        </w:rPr>
        <w:t>5,26</w:t>
      </w:r>
      <w:r w:rsidRPr="005E2D07">
        <w:rPr>
          <w:b/>
          <w:bCs/>
          <w:color w:val="000000" w:themeColor="text1"/>
          <w:lang w:eastAsia="en-US"/>
        </w:rPr>
        <w:t xml:space="preserve"> % du potentiel total d’atténuation visé</w:t>
      </w:r>
      <w:r w:rsidRPr="005E2D07">
        <w:rPr>
          <w:color w:val="000000" w:themeColor="text1"/>
          <w:lang w:eastAsia="en-US"/>
        </w:rPr>
        <w:t xml:space="preserve"> par le portefeuille énergie de la CDN 2.0</w:t>
      </w:r>
      <w:r w:rsidR="00487121">
        <w:rPr>
          <w:color w:val="000000" w:themeColor="text1"/>
          <w:lang w:eastAsia="en-US"/>
        </w:rPr>
        <w:t xml:space="preserve"> (11</w:t>
      </w:r>
      <w:r w:rsidR="00C941B3">
        <w:rPr>
          <w:color w:val="000000" w:themeColor="text1"/>
          <w:lang w:eastAsia="en-US"/>
        </w:rPr>
        <w:t xml:space="preserve"> MTE</w:t>
      </w:r>
      <w:r w:rsidR="00DF6E5F">
        <w:rPr>
          <w:color w:val="000000" w:themeColor="text1"/>
          <w:lang w:eastAsia="en-US"/>
        </w:rPr>
        <w:t xml:space="preserve"> </w:t>
      </w:r>
      <w:r w:rsidR="00C941B3">
        <w:rPr>
          <w:color w:val="000000" w:themeColor="text1"/>
          <w:lang w:eastAsia="en-US"/>
        </w:rPr>
        <w:t>CO</w:t>
      </w:r>
      <w:r w:rsidR="00C941B3" w:rsidRPr="00A5286D">
        <w:rPr>
          <w:color w:val="000000" w:themeColor="text1"/>
          <w:vertAlign w:val="subscript"/>
          <w:lang w:eastAsia="en-US"/>
        </w:rPr>
        <w:t>2</w:t>
      </w:r>
      <w:r w:rsidR="00C941B3">
        <w:rPr>
          <w:color w:val="000000" w:themeColor="text1"/>
          <w:lang w:eastAsia="en-US"/>
        </w:rPr>
        <w:t>)</w:t>
      </w:r>
      <w:r w:rsidRPr="005E2D07">
        <w:rPr>
          <w:color w:val="000000" w:themeColor="text1"/>
          <w:lang w:eastAsia="en-US"/>
        </w:rPr>
        <w:t xml:space="preserve">. </w:t>
      </w:r>
      <w:r w:rsidR="00092B63" w:rsidRPr="005E2D07">
        <w:rPr>
          <w:color w:val="000000" w:themeColor="text1"/>
          <w:lang w:eastAsia="en-US"/>
        </w:rPr>
        <w:t xml:space="preserve">Il convient toutefois de noter que cette estimation inclut les projets </w:t>
      </w:r>
      <w:r w:rsidR="00BE7BEE" w:rsidRPr="005E2D07">
        <w:rPr>
          <w:color w:val="000000" w:themeColor="text1"/>
          <w:lang w:eastAsia="en-US"/>
        </w:rPr>
        <w:t>au stade d’études, dont la</w:t>
      </w:r>
      <w:r w:rsidR="00092B63" w:rsidRPr="005E2D07">
        <w:rPr>
          <w:color w:val="000000" w:themeColor="text1"/>
          <w:lang w:eastAsia="en-US"/>
        </w:rPr>
        <w:t xml:space="preserve"> concrétisation future</w:t>
      </w:r>
      <w:r w:rsidR="00BE7BEE" w:rsidRPr="005E2D07">
        <w:rPr>
          <w:color w:val="000000" w:themeColor="text1"/>
          <w:lang w:eastAsia="en-US"/>
        </w:rPr>
        <w:t xml:space="preserve"> est implicitement supposée</w:t>
      </w:r>
      <w:r w:rsidR="00092B63" w:rsidRPr="005E2D07">
        <w:rPr>
          <w:color w:val="000000" w:themeColor="text1"/>
          <w:lang w:eastAsia="en-US"/>
        </w:rPr>
        <w:t>.</w:t>
      </w:r>
    </w:p>
    <w:p w14:paraId="34E00A88" w14:textId="3E393FB4" w:rsidR="00783736" w:rsidRPr="005E2D07" w:rsidRDefault="00783736" w:rsidP="00783736">
      <w:pPr>
        <w:spacing w:before="240"/>
        <w:jc w:val="both"/>
        <w:rPr>
          <w:color w:val="000000" w:themeColor="text1"/>
          <w:lang w:eastAsia="en-US"/>
        </w:rPr>
      </w:pPr>
      <w:r w:rsidRPr="005E2D07">
        <w:rPr>
          <w:color w:val="000000" w:themeColor="text1"/>
          <w:lang w:eastAsia="en-US"/>
        </w:rPr>
        <w:t>Cette mise en perspective montre que, malgré certaines avancées, seule une part encore limitée du potentiel initial a été concrétisée ou engagée à ce stade.</w:t>
      </w:r>
    </w:p>
    <w:p w14:paraId="36F32DB0" w14:textId="288DB865" w:rsidR="00653DE6" w:rsidRPr="005E2D07" w:rsidRDefault="008142BA" w:rsidP="00653DE6">
      <w:pPr>
        <w:jc w:val="both"/>
        <w:rPr>
          <w:lang w:eastAsia="en-US"/>
        </w:rPr>
      </w:pPr>
      <w:r w:rsidRPr="005E2D07">
        <w:rPr>
          <w:noProof/>
          <w:lang w:eastAsia="en-US"/>
        </w:rPr>
        <mc:AlternateContent>
          <mc:Choice Requires="wps">
            <w:drawing>
              <wp:inline distT="0" distB="0" distL="0" distR="0" wp14:anchorId="36FA10F2" wp14:editId="4F82AAC7">
                <wp:extent cx="5979160" cy="4930815"/>
                <wp:effectExtent l="0" t="0" r="21590" b="22225"/>
                <wp:docPr id="619186932" name="Rectangle 6"/>
                <wp:cNvGraphicFramePr/>
                <a:graphic xmlns:a="http://schemas.openxmlformats.org/drawingml/2006/main">
                  <a:graphicData uri="http://schemas.microsoft.com/office/word/2010/wordprocessingShape">
                    <wps:wsp>
                      <wps:cNvSpPr/>
                      <wps:spPr>
                        <a:xfrm>
                          <a:off x="0" y="0"/>
                          <a:ext cx="5979160" cy="4930815"/>
                        </a:xfrm>
                        <a:prstGeom prst="rect">
                          <a:avLst/>
                        </a:prstGeom>
                        <a:solidFill>
                          <a:schemeClr val="accent4">
                            <a:lumMod val="20000"/>
                            <a:lumOff val="80000"/>
                          </a:schemeClr>
                        </a:solidFill>
                        <a:ln w="3175">
                          <a:solidFill>
                            <a:srgbClr val="FFC000"/>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0A2CBCD7" w14:textId="2B6596FD" w:rsidR="008142BA" w:rsidRPr="00622BED" w:rsidRDefault="008142BA" w:rsidP="008142BA">
                            <w:pPr>
                              <w:rPr>
                                <w:b/>
                                <w:color w:val="833C0B" w:themeColor="accent2" w:themeShade="80"/>
                                <w:u w:val="single"/>
                              </w:rPr>
                            </w:pPr>
                            <w:r w:rsidRPr="00622BED">
                              <w:rPr>
                                <w:b/>
                                <w:color w:val="833C0B" w:themeColor="accent2" w:themeShade="80"/>
                                <w:u w:val="single"/>
                              </w:rPr>
                              <w:t>Limite</w:t>
                            </w:r>
                            <w:r w:rsidR="009E5479" w:rsidRPr="00622BED">
                              <w:rPr>
                                <w:b/>
                                <w:color w:val="833C0B" w:themeColor="accent2" w:themeShade="80"/>
                                <w:u w:val="single"/>
                              </w:rPr>
                              <w:t xml:space="preserve">s analytiques des données </w:t>
                            </w:r>
                            <w:r w:rsidR="00E41F27" w:rsidRPr="00622BED">
                              <w:rPr>
                                <w:b/>
                                <w:color w:val="833C0B" w:themeColor="accent2" w:themeShade="80"/>
                                <w:u w:val="single"/>
                              </w:rPr>
                              <w:t>transmises par la DNE</w:t>
                            </w:r>
                          </w:p>
                          <w:p w14:paraId="7677F977" w14:textId="77777777" w:rsidR="00422DB6" w:rsidRPr="00622BED" w:rsidRDefault="00422DB6" w:rsidP="008142BA">
                            <w:pPr>
                              <w:jc w:val="both"/>
                              <w:rPr>
                                <w:b/>
                                <w:color w:val="000000" w:themeColor="text1"/>
                                <w:u w:val="single"/>
                              </w:rPr>
                            </w:pPr>
                            <w:r w:rsidRPr="00622BED">
                              <w:rPr>
                                <w:b/>
                                <w:color w:val="000000" w:themeColor="text1"/>
                                <w:u w:val="single"/>
                              </w:rPr>
                              <w:t>Limite 1 :</w:t>
                            </w:r>
                          </w:p>
                          <w:p w14:paraId="7155382E" w14:textId="18D86566" w:rsidR="008142BA" w:rsidRDefault="008142BA" w:rsidP="006D062D">
                            <w:pPr>
                              <w:jc w:val="both"/>
                              <w:rPr>
                                <w:bCs/>
                                <w:color w:val="000000" w:themeColor="text1"/>
                              </w:rPr>
                            </w:pPr>
                            <w:r w:rsidRPr="005373A2">
                              <w:rPr>
                                <w:bCs/>
                                <w:color w:val="000000" w:themeColor="text1"/>
                              </w:rPr>
                              <w:t>Plusieurs projets du tableau DNE comportent des formulations accompagnées d'un point d'interrogation (« non réalisé ? »),</w:t>
                            </w:r>
                            <w:r>
                              <w:rPr>
                                <w:bCs/>
                                <w:color w:val="000000" w:themeColor="text1"/>
                              </w:rPr>
                              <w:t xml:space="preserve"> </w:t>
                            </w:r>
                            <w:r w:rsidRPr="005373A2">
                              <w:rPr>
                                <w:bCs/>
                                <w:color w:val="000000" w:themeColor="text1"/>
                              </w:rPr>
                              <w:t>indiquant une incertitude sur le statut réel de ces projets. Par ailleurs, certaines colonnes (kTE CO₂, coût) sont</w:t>
                            </w:r>
                            <w:r>
                              <w:rPr>
                                <w:bCs/>
                                <w:color w:val="000000" w:themeColor="text1"/>
                              </w:rPr>
                              <w:t xml:space="preserve"> </w:t>
                            </w:r>
                            <w:r w:rsidRPr="005373A2">
                              <w:rPr>
                                <w:bCs/>
                                <w:color w:val="000000" w:themeColor="text1"/>
                              </w:rPr>
                              <w:t>partiellement renseignées. Ces lacunes limitent la portée analytique des données transmises et appellent une vérification</w:t>
                            </w:r>
                            <w:r>
                              <w:rPr>
                                <w:bCs/>
                                <w:color w:val="000000" w:themeColor="text1"/>
                              </w:rPr>
                              <w:t xml:space="preserve"> </w:t>
                            </w:r>
                            <w:r w:rsidRPr="005373A2">
                              <w:rPr>
                                <w:bCs/>
                                <w:color w:val="000000" w:themeColor="text1"/>
                              </w:rPr>
                              <w:t>complémentaire auprès des porteurs concernés.</w:t>
                            </w:r>
                          </w:p>
                          <w:p w14:paraId="3FB1078D" w14:textId="32F5C900" w:rsidR="00AC32E5" w:rsidRDefault="00AC32E5" w:rsidP="006D062D">
                            <w:pPr>
                              <w:jc w:val="both"/>
                              <w:rPr>
                                <w:b/>
                                <w:color w:val="000000" w:themeColor="text1"/>
                                <w:u w:val="single"/>
                              </w:rPr>
                            </w:pPr>
                            <w:r w:rsidRPr="00AC32E5">
                              <w:rPr>
                                <w:b/>
                                <w:color w:val="000000" w:themeColor="text1"/>
                                <w:u w:val="single"/>
                              </w:rPr>
                              <w:t xml:space="preserve">Limite </w:t>
                            </w:r>
                            <w:r w:rsidR="00AB5BD6">
                              <w:rPr>
                                <w:b/>
                                <w:color w:val="000000" w:themeColor="text1"/>
                                <w:u w:val="single"/>
                              </w:rPr>
                              <w:t>2</w:t>
                            </w:r>
                            <w:r w:rsidRPr="00AC32E5">
                              <w:rPr>
                                <w:b/>
                                <w:color w:val="000000" w:themeColor="text1"/>
                                <w:u w:val="single"/>
                              </w:rPr>
                              <w:t xml:space="preserve"> : </w:t>
                            </w:r>
                          </w:p>
                          <w:p w14:paraId="3230AD80" w14:textId="51CB0075" w:rsidR="00D10BE8" w:rsidRPr="00AB4774" w:rsidRDefault="00D10BE8" w:rsidP="006D062D">
                            <w:pPr>
                              <w:jc w:val="both"/>
                              <w:rPr>
                                <w:color w:val="000000" w:themeColor="text1"/>
                              </w:rPr>
                            </w:pPr>
                            <w:r w:rsidRPr="00D10BE8">
                              <w:rPr>
                                <w:color w:val="000000" w:themeColor="text1"/>
                              </w:rPr>
                              <w:t>Pour les projets en cours de réalisation, les éléments renseignés correspondent principalement à des cibles à l’horizon 2030, et non à des niveaux effectivement atteints à ce stade. Cette situation limite l’appréciation du niveau réel d’avancement des projets, ainsi que l’estimation des réductions effectives d’émissions de gaz à effet de serre déjà réalisées.</w:t>
                            </w:r>
                          </w:p>
                          <w:p w14:paraId="63643F32" w14:textId="29E7412D" w:rsidR="00422DB6" w:rsidRPr="00622BED" w:rsidRDefault="00422DB6" w:rsidP="006D062D">
                            <w:pPr>
                              <w:jc w:val="both"/>
                              <w:rPr>
                                <w:b/>
                                <w:color w:val="000000" w:themeColor="text1"/>
                                <w:u w:val="single"/>
                              </w:rPr>
                            </w:pPr>
                            <w:r w:rsidRPr="00622BED">
                              <w:rPr>
                                <w:b/>
                                <w:color w:val="000000" w:themeColor="text1"/>
                                <w:u w:val="single"/>
                              </w:rPr>
                              <w:t xml:space="preserve">Limite </w:t>
                            </w:r>
                            <w:r w:rsidR="00AC32E5">
                              <w:rPr>
                                <w:b/>
                                <w:color w:val="000000" w:themeColor="text1"/>
                                <w:u w:val="single"/>
                              </w:rPr>
                              <w:t>3</w:t>
                            </w:r>
                            <w:r w:rsidRPr="00622BED">
                              <w:rPr>
                                <w:b/>
                                <w:color w:val="000000" w:themeColor="text1"/>
                                <w:u w:val="single"/>
                              </w:rPr>
                              <w:t> :</w:t>
                            </w:r>
                          </w:p>
                          <w:p w14:paraId="6D591FC4" w14:textId="635E771E" w:rsidR="008142BA" w:rsidRPr="00413DA8" w:rsidRDefault="008142BA" w:rsidP="006D062D">
                            <w:pPr>
                              <w:jc w:val="both"/>
                              <w:rPr>
                                <w:bCs/>
                                <w:color w:val="000000" w:themeColor="text1"/>
                              </w:rPr>
                            </w:pPr>
                            <w:r w:rsidRPr="00413DA8">
                              <w:rPr>
                                <w:bCs/>
                                <w:color w:val="000000" w:themeColor="text1"/>
                              </w:rPr>
                              <w:t>Absence d'information sur les facteurs de non-réalisation : le tableau transmis se limite à consigner un état</w:t>
                            </w:r>
                            <w:r>
                              <w:rPr>
                                <w:bCs/>
                                <w:color w:val="000000" w:themeColor="text1"/>
                              </w:rPr>
                              <w:t xml:space="preserve"> </w:t>
                            </w:r>
                            <w:r w:rsidRPr="00413DA8">
                              <w:rPr>
                                <w:bCs/>
                                <w:color w:val="000000" w:themeColor="text1"/>
                              </w:rPr>
                              <w:t>de réalisation sans fournir, pour les projets non aboutis, d'explication sur les causes du blocage ou de l'abandon.</w:t>
                            </w:r>
                          </w:p>
                          <w:p w14:paraId="0F248124" w14:textId="77777777" w:rsidR="008142BA" w:rsidRPr="005373A2" w:rsidRDefault="008142BA" w:rsidP="006D062D">
                            <w:pPr>
                              <w:jc w:val="both"/>
                              <w:rPr>
                                <w:bCs/>
                                <w:color w:val="000000" w:themeColor="text1"/>
                              </w:rPr>
                            </w:pPr>
                            <w:r w:rsidRPr="00413DA8">
                              <w:rPr>
                                <w:bCs/>
                                <w:color w:val="000000" w:themeColor="text1"/>
                              </w:rPr>
                              <w:t>En l'état, il n'est donc pas possible de distinguer les projets dont la non-réalisation résulte d'un défaut d</w:t>
                            </w:r>
                            <w:r>
                              <w:rPr>
                                <w:bCs/>
                                <w:color w:val="000000" w:themeColor="text1"/>
                              </w:rPr>
                              <w:t>e</w:t>
                            </w:r>
                            <w:r w:rsidRPr="00413DA8">
                              <w:rPr>
                                <w:bCs/>
                                <w:color w:val="000000" w:themeColor="text1"/>
                              </w:rPr>
                              <w:t xml:space="preserve"> financement, d'un obstacle institutionnel, d'une décision d'abandon délibérée ou d'un simple retard d'exécution.</w:t>
                            </w:r>
                            <w:r>
                              <w:rPr>
                                <w:bCs/>
                                <w:color w:val="000000" w:themeColor="text1"/>
                              </w:rPr>
                              <w:t xml:space="preserve"> </w:t>
                            </w:r>
                            <w:r w:rsidRPr="00413DA8">
                              <w:rPr>
                                <w:bCs/>
                                <w:color w:val="000000" w:themeColor="text1"/>
                              </w:rPr>
                              <w:t>Cette absence de données sur les contraintes rencontrées constitue une limite significative pour l'évaluation, dans la mesure où elle ne permet pas d'apprécier la nature des difficultés de mise en œuvre ni d'en tirer</w:t>
                            </w:r>
                            <w:r>
                              <w:rPr>
                                <w:bCs/>
                                <w:color w:val="000000" w:themeColor="text1"/>
                              </w:rPr>
                              <w:t xml:space="preserve"> </w:t>
                            </w:r>
                            <w:r w:rsidRPr="00413DA8">
                              <w:rPr>
                                <w:bCs/>
                                <w:color w:val="000000" w:themeColor="text1"/>
                              </w:rPr>
                              <w:t>des enseignements opérationnels utiles à la structuration du portefeuille de la CDN 3.0.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36FA10F2" id="_x0000_s1030" style="width:470.8pt;height:388.2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5UVZrwIAAOIFAAAOAAAAZHJzL2Uyb0RvYy54bWysVFtP2zAUfp+0/2D5fSQpLdCKFFVFnSYx&#10;QMDEs+vYTSTHx7Pdpt2v37FzaWFoD9NeEvtcvnP8ncv1zb5WZCesq0DnNDtLKRGaQ1HpTU5/vKy+&#10;XFHiPNMFU6BFTg/C0Zv550/XjZmJEZSgCmEJgmg3a0xOS+/NLEkcL0XN3BkYoVEpwdbM49VuksKy&#10;BtFrlYzS9CJpwBbGAhfOofS2VdJ5xJdScP8gpROeqJxibj5+bfyuwzeZX7PZxjJTVrxLg/1DFjWr&#10;NAYdoG6ZZ2Rrqz+g6opbcCD9GYc6ASkrLuIb8DVZ+u41zyUzIr4FyXFmoMn9P1h+v3s2jxZpaIyb&#10;OTyGV+ylrcMf8yP7SNZhIEvsPeEonEwvp9kFcspRN56ep1fZJNCZHN2Ndf6rgJqEQ04tViOSxHZ3&#10;zremvUmI5kBVxapSKl5CB4ilsmTHsHaMc6H9OLqrbf0dilaOPZB2VUQx1roVX/VizCb2UkCKub0J&#10;ojRpcnqeXU4i8Buds5v1EH61WnZxAuAxT7wpjbhH8uLJH5QIj1D6SUhSFUjXqI3w0auyVlWyQrTZ&#10;Z5OTYL1HzD4CBmSJNA3YHUBvecpY1pWksw+uIo7F4Jz+LbG2SINHjAzaD851pcF+BKD8ELm170lq&#10;qQks+f16j9xg84Qcg2QNxeHREgvtmDrDVxV2zh1z/pFZnEvsNtw1/gE/UgGWDroTJSXYXx/Jgz2O&#10;C2opaXDOc+p+bpkVlKhvGgdpmo3HYTHEy3hyOcKLPdWsTzV6Wy8B2zHDrWZ4PAZ7r/qjtFC/4kpa&#10;hKioYppj7Jxyb/vL0rf7B5caF4tFNMNlYJi/08+GB/DAc5iMl/0rs6YbH4+Tdw/9TmCzd1PU2gZP&#10;DYutB1nFETvy2lUAF0lspW7phU11eo9Wx9U8/w0AAP//AwBQSwMEFAAGAAgAAAAhANajJuXdAAAA&#10;BQEAAA8AAABkcnMvZG93bnJldi54bWxMj0FLw0AQhe+C/2EZwYvYTYsmbcymWFGE4qW10OsmO01C&#10;s7Nhd9rGf+/qRS8Dj/d475tiOdpenNGHzpGC6SQBgVQ701GjYPf5dj8HEViT0b0jVPCFAZbl9VWh&#10;c+MutMHzlhsRSyjkWkHLPORShrpFq8PEDUjROzhvNUfpG2m8vsRy28tZkqTS6o7iQqsHfGmxPm5P&#10;VkFYhVn28bo67Kv1+84Pd7w5Llip25vx+QkE48h/YfjBj+hQRqbKncgE0SuIj/Dvjd7iYZqCqBRk&#10;WfoIsizkf/ryGwAA//8DAFBLAQItABQABgAIAAAAIQC2gziS/gAAAOEBAAATAAAAAAAAAAAAAAAA&#10;AAAAAABbQ29udGVudF9UeXBlc10ueG1sUEsBAi0AFAAGAAgAAAAhADj9If/WAAAAlAEAAAsAAAAA&#10;AAAAAAAAAAAALwEAAF9yZWxzLy5yZWxzUEsBAi0AFAAGAAgAAAAhALPlRVmvAgAA4gUAAA4AAAAA&#10;AAAAAAAAAAAALgIAAGRycy9lMm9Eb2MueG1sUEsBAi0AFAAGAAgAAAAhANajJuXdAAAABQEAAA8A&#10;AAAAAAAAAAAAAAAACQUAAGRycy9kb3ducmV2LnhtbFBLBQYAAAAABAAEAPMAAAATBgAAAAA=&#10;" fillcolor="#fff2cc [663]" strokecolor="#ffc000" strokeweight=".25pt">
                <v:textbox>
                  <w:txbxContent>
                    <w:p w14:paraId="0A2CBCD7" w14:textId="2B6596FD" w:rsidR="008142BA" w:rsidRPr="00622BED" w:rsidRDefault="008142BA" w:rsidP="008142BA">
                      <w:pPr>
                        <w:rPr>
                          <w:b/>
                          <w:color w:val="833C0B" w:themeColor="accent2" w:themeShade="80"/>
                          <w:u w:val="single"/>
                        </w:rPr>
                      </w:pPr>
                      <w:r w:rsidRPr="00622BED">
                        <w:rPr>
                          <w:b/>
                          <w:color w:val="833C0B" w:themeColor="accent2" w:themeShade="80"/>
                          <w:u w:val="single"/>
                        </w:rPr>
                        <w:t>Limite</w:t>
                      </w:r>
                      <w:r w:rsidR="009E5479" w:rsidRPr="00622BED">
                        <w:rPr>
                          <w:b/>
                          <w:color w:val="833C0B" w:themeColor="accent2" w:themeShade="80"/>
                          <w:u w:val="single"/>
                        </w:rPr>
                        <w:t xml:space="preserve">s analytiques des données </w:t>
                      </w:r>
                      <w:r w:rsidR="00E41F27" w:rsidRPr="00622BED">
                        <w:rPr>
                          <w:b/>
                          <w:color w:val="833C0B" w:themeColor="accent2" w:themeShade="80"/>
                          <w:u w:val="single"/>
                        </w:rPr>
                        <w:t>transmises par la DNE</w:t>
                      </w:r>
                    </w:p>
                    <w:p w14:paraId="7677F977" w14:textId="77777777" w:rsidR="00422DB6" w:rsidRPr="00622BED" w:rsidRDefault="00422DB6" w:rsidP="008142BA">
                      <w:pPr>
                        <w:jc w:val="both"/>
                        <w:rPr>
                          <w:b/>
                          <w:color w:val="000000" w:themeColor="text1"/>
                          <w:u w:val="single"/>
                        </w:rPr>
                      </w:pPr>
                      <w:r w:rsidRPr="00622BED">
                        <w:rPr>
                          <w:b/>
                          <w:color w:val="000000" w:themeColor="text1"/>
                          <w:u w:val="single"/>
                        </w:rPr>
                        <w:t>Limite 1 :</w:t>
                      </w:r>
                    </w:p>
                    <w:p w14:paraId="7155382E" w14:textId="18D86566" w:rsidR="008142BA" w:rsidRDefault="008142BA" w:rsidP="006D062D">
                      <w:pPr>
                        <w:jc w:val="both"/>
                        <w:rPr>
                          <w:bCs/>
                          <w:color w:val="000000" w:themeColor="text1"/>
                        </w:rPr>
                      </w:pPr>
                      <w:r w:rsidRPr="005373A2">
                        <w:rPr>
                          <w:bCs/>
                          <w:color w:val="000000" w:themeColor="text1"/>
                        </w:rPr>
                        <w:t>Plusieurs projets du tableau DNE comportent des formulations accompagnées d'un point d'interrogation (« non réalisé ? »),</w:t>
                      </w:r>
                      <w:r>
                        <w:rPr>
                          <w:bCs/>
                          <w:color w:val="000000" w:themeColor="text1"/>
                        </w:rPr>
                        <w:t xml:space="preserve"> </w:t>
                      </w:r>
                      <w:r w:rsidRPr="005373A2">
                        <w:rPr>
                          <w:bCs/>
                          <w:color w:val="000000" w:themeColor="text1"/>
                        </w:rPr>
                        <w:t>indiquant une incertitude sur le statut réel de ces projets. Par ailleurs, certaines colonnes (kTE CO₂, coût) sont</w:t>
                      </w:r>
                      <w:r>
                        <w:rPr>
                          <w:bCs/>
                          <w:color w:val="000000" w:themeColor="text1"/>
                        </w:rPr>
                        <w:t xml:space="preserve"> </w:t>
                      </w:r>
                      <w:r w:rsidRPr="005373A2">
                        <w:rPr>
                          <w:bCs/>
                          <w:color w:val="000000" w:themeColor="text1"/>
                        </w:rPr>
                        <w:t>partiellement renseignées. Ces lacunes limitent la portée analytique des données transmises et appellent une vérification</w:t>
                      </w:r>
                      <w:r>
                        <w:rPr>
                          <w:bCs/>
                          <w:color w:val="000000" w:themeColor="text1"/>
                        </w:rPr>
                        <w:t xml:space="preserve"> </w:t>
                      </w:r>
                      <w:r w:rsidRPr="005373A2">
                        <w:rPr>
                          <w:bCs/>
                          <w:color w:val="000000" w:themeColor="text1"/>
                        </w:rPr>
                        <w:t>complémentaire auprès des porteurs concernés.</w:t>
                      </w:r>
                    </w:p>
                    <w:p w14:paraId="3FB1078D" w14:textId="32F5C900" w:rsidR="00AC32E5" w:rsidRDefault="00AC32E5" w:rsidP="006D062D">
                      <w:pPr>
                        <w:jc w:val="both"/>
                        <w:rPr>
                          <w:b/>
                          <w:color w:val="000000" w:themeColor="text1"/>
                          <w:u w:val="single"/>
                        </w:rPr>
                      </w:pPr>
                      <w:r w:rsidRPr="00AC32E5">
                        <w:rPr>
                          <w:b/>
                          <w:color w:val="000000" w:themeColor="text1"/>
                          <w:u w:val="single"/>
                        </w:rPr>
                        <w:t xml:space="preserve">Limite </w:t>
                      </w:r>
                      <w:r w:rsidR="00AB5BD6">
                        <w:rPr>
                          <w:b/>
                          <w:color w:val="000000" w:themeColor="text1"/>
                          <w:u w:val="single"/>
                        </w:rPr>
                        <w:t>2</w:t>
                      </w:r>
                      <w:r w:rsidRPr="00AC32E5">
                        <w:rPr>
                          <w:b/>
                          <w:color w:val="000000" w:themeColor="text1"/>
                          <w:u w:val="single"/>
                        </w:rPr>
                        <w:t xml:space="preserve"> : </w:t>
                      </w:r>
                    </w:p>
                    <w:p w14:paraId="3230AD80" w14:textId="51CB0075" w:rsidR="00D10BE8" w:rsidRPr="00AB4774" w:rsidRDefault="00D10BE8" w:rsidP="006D062D">
                      <w:pPr>
                        <w:jc w:val="both"/>
                        <w:rPr>
                          <w:color w:val="000000" w:themeColor="text1"/>
                        </w:rPr>
                      </w:pPr>
                      <w:r w:rsidRPr="00D10BE8">
                        <w:rPr>
                          <w:color w:val="000000" w:themeColor="text1"/>
                        </w:rPr>
                        <w:t>Pour les projets en cours de réalisation, les éléments renseignés correspondent principalement à des cibles à l’horizon 2030, et non à des niveaux effectivement atteints à ce stade. Cette situation limite l’appréciation du niveau réel d’avancement des projets, ainsi que l’estimation des réductions effectives d’émissions de gaz à effet de serre déjà réalisées.</w:t>
                      </w:r>
                    </w:p>
                    <w:p w14:paraId="63643F32" w14:textId="29E7412D" w:rsidR="00422DB6" w:rsidRPr="00622BED" w:rsidRDefault="00422DB6" w:rsidP="006D062D">
                      <w:pPr>
                        <w:jc w:val="both"/>
                        <w:rPr>
                          <w:b/>
                          <w:color w:val="000000" w:themeColor="text1"/>
                          <w:u w:val="single"/>
                        </w:rPr>
                      </w:pPr>
                      <w:r w:rsidRPr="00622BED">
                        <w:rPr>
                          <w:b/>
                          <w:color w:val="000000" w:themeColor="text1"/>
                          <w:u w:val="single"/>
                        </w:rPr>
                        <w:t xml:space="preserve">Limite </w:t>
                      </w:r>
                      <w:r w:rsidR="00AC32E5">
                        <w:rPr>
                          <w:b/>
                          <w:color w:val="000000" w:themeColor="text1"/>
                          <w:u w:val="single"/>
                        </w:rPr>
                        <w:t>3</w:t>
                      </w:r>
                      <w:r w:rsidRPr="00622BED">
                        <w:rPr>
                          <w:b/>
                          <w:color w:val="000000" w:themeColor="text1"/>
                          <w:u w:val="single"/>
                        </w:rPr>
                        <w:t> :</w:t>
                      </w:r>
                    </w:p>
                    <w:p w14:paraId="6D591FC4" w14:textId="635E771E" w:rsidR="008142BA" w:rsidRPr="00413DA8" w:rsidRDefault="008142BA" w:rsidP="006D062D">
                      <w:pPr>
                        <w:jc w:val="both"/>
                        <w:rPr>
                          <w:bCs/>
                          <w:color w:val="000000" w:themeColor="text1"/>
                        </w:rPr>
                      </w:pPr>
                      <w:r w:rsidRPr="00413DA8">
                        <w:rPr>
                          <w:bCs/>
                          <w:color w:val="000000" w:themeColor="text1"/>
                        </w:rPr>
                        <w:t>Absence d'information sur les facteurs de non-réalisation : le tableau transmis se limite à consigner un état</w:t>
                      </w:r>
                      <w:r>
                        <w:rPr>
                          <w:bCs/>
                          <w:color w:val="000000" w:themeColor="text1"/>
                        </w:rPr>
                        <w:t xml:space="preserve"> </w:t>
                      </w:r>
                      <w:r w:rsidRPr="00413DA8">
                        <w:rPr>
                          <w:bCs/>
                          <w:color w:val="000000" w:themeColor="text1"/>
                        </w:rPr>
                        <w:t>de réalisation sans fournir, pour les projets non aboutis, d'explication sur les causes du blocage ou de l'abandon.</w:t>
                      </w:r>
                    </w:p>
                    <w:p w14:paraId="0F248124" w14:textId="77777777" w:rsidR="008142BA" w:rsidRPr="005373A2" w:rsidRDefault="008142BA" w:rsidP="006D062D">
                      <w:pPr>
                        <w:jc w:val="both"/>
                        <w:rPr>
                          <w:bCs/>
                          <w:color w:val="000000" w:themeColor="text1"/>
                        </w:rPr>
                      </w:pPr>
                      <w:r w:rsidRPr="00413DA8">
                        <w:rPr>
                          <w:bCs/>
                          <w:color w:val="000000" w:themeColor="text1"/>
                        </w:rPr>
                        <w:t>En l'état, il n'est donc pas possible de distinguer les projets dont la non-réalisation résulte d'un défaut d</w:t>
                      </w:r>
                      <w:r>
                        <w:rPr>
                          <w:bCs/>
                          <w:color w:val="000000" w:themeColor="text1"/>
                        </w:rPr>
                        <w:t>e</w:t>
                      </w:r>
                      <w:r w:rsidRPr="00413DA8">
                        <w:rPr>
                          <w:bCs/>
                          <w:color w:val="000000" w:themeColor="text1"/>
                        </w:rPr>
                        <w:t xml:space="preserve"> financement, d'un obstacle institutionnel, d'une décision d'abandon délibérée ou d'un simple retard d'exécution.</w:t>
                      </w:r>
                      <w:r>
                        <w:rPr>
                          <w:bCs/>
                          <w:color w:val="000000" w:themeColor="text1"/>
                        </w:rPr>
                        <w:t xml:space="preserve"> </w:t>
                      </w:r>
                      <w:r w:rsidRPr="00413DA8">
                        <w:rPr>
                          <w:bCs/>
                          <w:color w:val="000000" w:themeColor="text1"/>
                        </w:rPr>
                        <w:t>Cette absence de données sur les contraintes rencontrées constitue une limite significative pour l'évaluation, dans la mesure où elle ne permet pas d'apprécier la nature des difficultés de mise en œuvre ni d'en tirer</w:t>
                      </w:r>
                      <w:r>
                        <w:rPr>
                          <w:bCs/>
                          <w:color w:val="000000" w:themeColor="text1"/>
                        </w:rPr>
                        <w:t xml:space="preserve"> </w:t>
                      </w:r>
                      <w:r w:rsidRPr="00413DA8">
                        <w:rPr>
                          <w:bCs/>
                          <w:color w:val="000000" w:themeColor="text1"/>
                        </w:rPr>
                        <w:t>des enseignements opérationnels utiles à la structuration du portefeuille de la CDN 3.0.</w:t>
                      </w:r>
                    </w:p>
                  </w:txbxContent>
                </v:textbox>
                <w10:anchorlock/>
              </v:rect>
            </w:pict>
          </mc:Fallback>
        </mc:AlternateContent>
      </w:r>
    </w:p>
    <w:p w14:paraId="65E7A72A" w14:textId="7402125C" w:rsidR="0063093F" w:rsidRPr="005E2D07" w:rsidRDefault="0063093F" w:rsidP="00653DE6">
      <w:pPr>
        <w:jc w:val="both"/>
        <w:rPr>
          <w:lang w:eastAsia="en-US"/>
        </w:rPr>
      </w:pPr>
      <w:r w:rsidRPr="005E2D07">
        <w:rPr>
          <w:lang w:eastAsia="en-US"/>
        </w:rPr>
        <w:lastRenderedPageBreak/>
        <w:t xml:space="preserve">En complément des données transmises par la DNE, l'Agence Malienne pour le Développement de l'Énergie Domestique et de l'Électrification Rurale (AMADER) a </w:t>
      </w:r>
      <w:r w:rsidR="00973996" w:rsidRPr="005E2D07">
        <w:rPr>
          <w:lang w:eastAsia="en-US"/>
        </w:rPr>
        <w:t>fourni</w:t>
      </w:r>
      <w:r w:rsidRPr="005E2D07">
        <w:rPr>
          <w:lang w:eastAsia="en-US"/>
        </w:rPr>
        <w:t xml:space="preserve"> des questionnaires détaillés renseignés projet par projet. Ces retours permettent une analyse approfondie de l'état d'avancement, des résultats obtenus et des contraintes rencontrées pour chacun des quatre projets portés par l'agence dans le cadre de la CDN 2.0. </w:t>
      </w:r>
    </w:p>
    <w:p w14:paraId="183E2A20" w14:textId="3A6B2DCC" w:rsidR="00CE7A46" w:rsidRPr="005E2D07" w:rsidRDefault="00CE7A46" w:rsidP="00653DE6">
      <w:pPr>
        <w:jc w:val="both"/>
        <w:rPr>
          <w:lang w:eastAsia="en-US"/>
        </w:rPr>
      </w:pPr>
      <w:r w:rsidRPr="005E2D07">
        <w:rPr>
          <w:lang w:eastAsia="en-US"/>
        </w:rPr>
        <w:t>Dans ce contexte, ces projets font l’objet d’une analyse spécifique, présentée ci-après de manière détaillée. Les enseignements qui en ressortent peuvent également être considérés comme représentatifs de certaines contraintes plus larges susceptibles d’affecter d’autres projets du secteur énergie.</w:t>
      </w:r>
    </w:p>
    <w:p w14:paraId="2EE2780B" w14:textId="03FD27D0" w:rsidR="00117894" w:rsidRPr="005E2D07" w:rsidRDefault="00117894" w:rsidP="00505021">
      <w:pPr>
        <w:pStyle w:val="Paragraphedeliste"/>
        <w:numPr>
          <w:ilvl w:val="0"/>
          <w:numId w:val="38"/>
        </w:numPr>
        <w:rPr>
          <w:b/>
          <w:bCs/>
          <w:lang w:eastAsia="en-US"/>
        </w:rPr>
      </w:pPr>
      <w:r w:rsidRPr="005E2D07">
        <w:rPr>
          <w:b/>
          <w:bCs/>
          <w:u w:val="single"/>
          <w:lang w:eastAsia="en-US"/>
        </w:rPr>
        <w:t>Projet système hybride d’électrification rurale</w:t>
      </w:r>
      <w:r w:rsidRPr="005E2D07">
        <w:rPr>
          <w:u w:val="single"/>
          <w:lang w:eastAsia="en-US"/>
        </w:rPr>
        <w:t> </w:t>
      </w:r>
      <w:r w:rsidRPr="005E2D07">
        <w:rPr>
          <w:b/>
          <w:bCs/>
          <w:u w:val="single"/>
          <w:lang w:eastAsia="en-US"/>
        </w:rPr>
        <w:t>(SHER)</w:t>
      </w:r>
    </w:p>
    <w:p w14:paraId="4124094D" w14:textId="71BAC58D" w:rsidR="00117894" w:rsidRPr="005E2D07" w:rsidRDefault="00FB1D69" w:rsidP="00AE67E2">
      <w:pPr>
        <w:spacing w:before="120" w:after="120"/>
        <w:jc w:val="both"/>
        <w:rPr>
          <w:lang w:eastAsia="en-US"/>
        </w:rPr>
      </w:pPr>
      <w:r w:rsidRPr="005E2D07">
        <w:rPr>
          <w:lang w:eastAsia="en-US"/>
        </w:rPr>
        <w:t>L</w:t>
      </w:r>
      <w:r w:rsidR="00117894" w:rsidRPr="005E2D07">
        <w:rPr>
          <w:lang w:eastAsia="en-US"/>
        </w:rPr>
        <w:t>e projet SHER (Systèmes Hybrides d’Électrification Rurale), mis en œuvre par l’AMADER avec l’appui de la Banque mondiale, vise à convertir et renforcer les mini-réseaux ruraux existants initialement alimentés au diesel en systèmes hybrides intégrant une composante solaire photovoltaïque. Il repose sur l’hybridation des infrastructures existantes, l’extension des réseaux locaux, le déploiement de solutions solaires décentralisées, ainsi que la diffusion d’équipements d’éclairage et de technologies plus efficaces sur le plan énergétique dans les zones rurales.</w:t>
      </w:r>
    </w:p>
    <w:p w14:paraId="1E859781" w14:textId="77777777" w:rsidR="00117894" w:rsidRPr="005E2D07" w:rsidRDefault="00117894" w:rsidP="00117894">
      <w:pPr>
        <w:spacing w:after="120"/>
        <w:jc w:val="both"/>
        <w:rPr>
          <w:lang w:eastAsia="en-US"/>
        </w:rPr>
      </w:pPr>
      <w:r w:rsidRPr="005E2D07">
        <w:rPr>
          <w:lang w:eastAsia="en-US"/>
        </w:rPr>
        <w:t>Le projet a pour objectif principal d’améliorer l’accès à l’électricité en milieu rural tout en augmentant la part des énergies renouvelables dans le mix énergétique local. Il vise également à réduire la dépendance au diesel, améliorer la fiabilité du service électrique et promouvoir l’efficacité énergétique à travers l’adoption d’équipements et d’usages moins énergivores.</w:t>
      </w:r>
    </w:p>
    <w:p w14:paraId="34CD06F5" w14:textId="4F162661" w:rsidR="00F67865" w:rsidRPr="005E2D07" w:rsidRDefault="00F67865" w:rsidP="00117894">
      <w:pPr>
        <w:spacing w:after="120"/>
        <w:jc w:val="both"/>
        <w:rPr>
          <w:b/>
          <w:i/>
          <w:color w:val="1F3864" w:themeColor="accent5" w:themeShade="80"/>
          <w:u w:val="single"/>
          <w:lang w:eastAsia="en-US"/>
        </w:rPr>
      </w:pPr>
      <w:r w:rsidRPr="005E2D07">
        <w:rPr>
          <w:b/>
          <w:i/>
          <w:color w:val="1F3864" w:themeColor="accent5" w:themeShade="80"/>
          <w:u w:val="single"/>
          <w:lang w:eastAsia="en-US"/>
        </w:rPr>
        <w:t>État de mise en œuvre du projet</w:t>
      </w:r>
      <w:r w:rsidR="0001150F" w:rsidRPr="005E2D07">
        <w:rPr>
          <w:b/>
          <w:i/>
          <w:color w:val="1F3864" w:themeColor="accent5" w:themeShade="80"/>
          <w:u w:val="single"/>
          <w:lang w:eastAsia="en-US"/>
        </w:rPr>
        <w:t xml:space="preserve"> : </w:t>
      </w:r>
    </w:p>
    <w:p w14:paraId="7C0E1B71" w14:textId="77777777" w:rsidR="00117894" w:rsidRPr="005E2D07" w:rsidRDefault="00117894" w:rsidP="00117894">
      <w:pPr>
        <w:spacing w:after="120"/>
        <w:jc w:val="both"/>
        <w:rPr>
          <w:lang w:eastAsia="en-US"/>
        </w:rPr>
      </w:pPr>
      <w:r w:rsidRPr="005E2D07">
        <w:rPr>
          <w:lang w:eastAsia="en-US"/>
        </w:rPr>
        <w:t xml:space="preserve">Une synthèse du niveau d’avancement du projet ainsi que des résultats associés est présentée dans le tableau suivant. </w:t>
      </w:r>
    </w:p>
    <w:p w14:paraId="01D873B4" w14:textId="747B0163" w:rsidR="00E3566F" w:rsidRPr="005E2D07" w:rsidRDefault="00E3566F" w:rsidP="00E3566F">
      <w:pPr>
        <w:pStyle w:val="Lgende"/>
        <w:keepNext/>
        <w:spacing w:after="0" w:line="276" w:lineRule="auto"/>
        <w:rPr>
          <w:sz w:val="20"/>
          <w:szCs w:val="20"/>
        </w:rPr>
      </w:pPr>
      <w:bookmarkStart w:id="51" w:name="_Toc227409725"/>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11</w:t>
      </w:r>
      <w:r w:rsidRPr="005E2D07">
        <w:rPr>
          <w:sz w:val="20"/>
          <w:szCs w:val="20"/>
        </w:rPr>
        <w:fldChar w:fldCharType="end"/>
      </w:r>
      <w:r w:rsidRPr="005E2D07">
        <w:rPr>
          <w:sz w:val="20"/>
          <w:szCs w:val="20"/>
        </w:rPr>
        <w:t xml:space="preserve"> : Suivi des indicateurs de réalisation du projet (SHER) – cibles et résultats atteints</w:t>
      </w:r>
      <w:bookmarkEnd w:id="51"/>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5"/>
        <w:gridCol w:w="3131"/>
        <w:gridCol w:w="1427"/>
        <w:gridCol w:w="1419"/>
        <w:gridCol w:w="1512"/>
        <w:gridCol w:w="1472"/>
      </w:tblGrid>
      <w:tr w:rsidR="00A15128" w:rsidRPr="005E2D07" w14:paraId="002E7E0E" w14:textId="77777777" w:rsidTr="008E1E70">
        <w:tc>
          <w:tcPr>
            <w:tcW w:w="3576" w:type="dxa"/>
            <w:gridSpan w:val="2"/>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443FA8D3"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Statut</w:t>
            </w:r>
          </w:p>
        </w:tc>
        <w:tc>
          <w:tcPr>
            <w:tcW w:w="5830" w:type="dxa"/>
            <w:gridSpan w:val="4"/>
            <w:tcBorders>
              <w:top w:val="single" w:sz="4" w:space="0" w:color="auto"/>
              <w:left w:val="single" w:sz="4" w:space="0" w:color="auto"/>
              <w:bottom w:val="single" w:sz="4" w:space="0" w:color="auto"/>
            </w:tcBorders>
            <w:shd w:val="clear" w:color="auto" w:fill="FFFFFF" w:themeFill="background1"/>
            <w:vAlign w:val="center"/>
          </w:tcPr>
          <w:p w14:paraId="593C7A59"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Achevé</w:t>
            </w:r>
          </w:p>
        </w:tc>
      </w:tr>
      <w:tr w:rsidR="00A15128" w:rsidRPr="005E2D07" w14:paraId="51A6F9AD" w14:textId="77777777" w:rsidTr="008E1E70">
        <w:tc>
          <w:tcPr>
            <w:tcW w:w="3576" w:type="dxa"/>
            <w:gridSpan w:val="2"/>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12A68AC6"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Début</w:t>
            </w:r>
          </w:p>
        </w:tc>
        <w:tc>
          <w:tcPr>
            <w:tcW w:w="5830" w:type="dxa"/>
            <w:gridSpan w:val="4"/>
            <w:tcBorders>
              <w:top w:val="single" w:sz="4" w:space="0" w:color="auto"/>
              <w:left w:val="single" w:sz="4" w:space="0" w:color="auto"/>
              <w:bottom w:val="single" w:sz="4" w:space="0" w:color="auto"/>
            </w:tcBorders>
            <w:shd w:val="clear" w:color="auto" w:fill="FFFFFF" w:themeFill="background1"/>
            <w:vAlign w:val="center"/>
          </w:tcPr>
          <w:p w14:paraId="1A267D70"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2014</w:t>
            </w:r>
          </w:p>
        </w:tc>
      </w:tr>
      <w:tr w:rsidR="00A15128" w:rsidRPr="005E2D07" w14:paraId="11F200E6" w14:textId="77777777" w:rsidTr="008E1E70">
        <w:tc>
          <w:tcPr>
            <w:tcW w:w="3576" w:type="dxa"/>
            <w:gridSpan w:val="2"/>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0DC53288"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Fin</w:t>
            </w:r>
          </w:p>
        </w:tc>
        <w:tc>
          <w:tcPr>
            <w:tcW w:w="5830" w:type="dxa"/>
            <w:gridSpan w:val="4"/>
            <w:tcBorders>
              <w:top w:val="single" w:sz="4" w:space="0" w:color="auto"/>
              <w:left w:val="single" w:sz="4" w:space="0" w:color="auto"/>
              <w:bottom w:val="single" w:sz="4" w:space="0" w:color="auto"/>
            </w:tcBorders>
            <w:shd w:val="clear" w:color="auto" w:fill="FFFFFF" w:themeFill="background1"/>
            <w:vAlign w:val="center"/>
          </w:tcPr>
          <w:p w14:paraId="61303870"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2023</w:t>
            </w:r>
          </w:p>
        </w:tc>
      </w:tr>
      <w:tr w:rsidR="00A15128" w:rsidRPr="005E2D07" w14:paraId="4DCDCDF1" w14:textId="77777777" w:rsidTr="008E1E70">
        <w:tc>
          <w:tcPr>
            <w:tcW w:w="445" w:type="dxa"/>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0C1933BA"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N°</w:t>
            </w:r>
          </w:p>
        </w:tc>
        <w:tc>
          <w:tcPr>
            <w:tcW w:w="3131" w:type="dxa"/>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3DE21494"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Indicateur</w:t>
            </w:r>
          </w:p>
        </w:tc>
        <w:tc>
          <w:tcPr>
            <w:tcW w:w="1427" w:type="dxa"/>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253C3979" w14:textId="77777777" w:rsidR="00117894" w:rsidRPr="005E2D07" w:rsidRDefault="00117894" w:rsidP="00160620">
            <w:pPr>
              <w:jc w:val="cente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Unité</w:t>
            </w:r>
          </w:p>
        </w:tc>
        <w:tc>
          <w:tcPr>
            <w:tcW w:w="1419" w:type="dxa"/>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1275AA48" w14:textId="77777777" w:rsidR="00117894" w:rsidRPr="005E2D07" w:rsidRDefault="00117894" w:rsidP="00160620">
            <w:pPr>
              <w:jc w:val="cente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Cible</w:t>
            </w:r>
          </w:p>
        </w:tc>
        <w:tc>
          <w:tcPr>
            <w:tcW w:w="1512" w:type="dxa"/>
            <w:tcBorders>
              <w:bottom w:val="single" w:sz="4" w:space="0" w:color="auto"/>
            </w:tcBorders>
            <w:shd w:val="clear" w:color="auto" w:fill="1F4E79" w:themeFill="accent1" w:themeFillShade="80"/>
            <w:vAlign w:val="center"/>
          </w:tcPr>
          <w:p w14:paraId="47123F08" w14:textId="77777777" w:rsidR="00117894" w:rsidRPr="005E2D07" w:rsidRDefault="00117894" w:rsidP="00160620">
            <w:pPr>
              <w:jc w:val="cente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Réalisation</w:t>
            </w:r>
          </w:p>
        </w:tc>
        <w:tc>
          <w:tcPr>
            <w:tcW w:w="1472" w:type="dxa"/>
            <w:tcBorders>
              <w:bottom w:val="single" w:sz="4" w:space="0" w:color="auto"/>
            </w:tcBorders>
            <w:shd w:val="clear" w:color="auto" w:fill="1F4E79" w:themeFill="accent1" w:themeFillShade="80"/>
            <w:vAlign w:val="center"/>
          </w:tcPr>
          <w:p w14:paraId="2208FC8F" w14:textId="3BC06DF7" w:rsidR="00117894" w:rsidRPr="005E2D07" w:rsidRDefault="00117894" w:rsidP="00160620">
            <w:pPr>
              <w:jc w:val="center"/>
              <w:rPr>
                <w:rFonts w:asciiTheme="minorHAnsi" w:hAnsiTheme="minorHAnsi" w:cstheme="minorHAnsi"/>
                <w:sz w:val="20"/>
                <w:szCs w:val="20"/>
                <w:lang w:eastAsia="en-US"/>
              </w:rPr>
            </w:pPr>
            <w:r w:rsidRPr="005E2D07">
              <w:rPr>
                <w:rFonts w:asciiTheme="minorHAnsi" w:eastAsia="Times New Roman" w:hAnsiTheme="minorHAnsi" w:cstheme="minorHAnsi"/>
                <w:b/>
                <w:color w:val="FFFFFF" w:themeColor="background1"/>
                <w:sz w:val="20"/>
                <w:szCs w:val="20"/>
              </w:rPr>
              <w:t>(%) par rapport au cible</w:t>
            </w:r>
          </w:p>
        </w:tc>
      </w:tr>
      <w:tr w:rsidR="00A15128" w:rsidRPr="005E2D07" w14:paraId="3E0DB501" w14:textId="77777777">
        <w:tc>
          <w:tcPr>
            <w:tcW w:w="9406" w:type="dxa"/>
            <w:gridSpan w:val="6"/>
            <w:tcBorders>
              <w:top w:val="single" w:sz="4" w:space="0" w:color="auto"/>
              <w:left w:val="single" w:sz="4" w:space="0" w:color="auto"/>
              <w:bottom w:val="single" w:sz="4" w:space="0" w:color="auto"/>
            </w:tcBorders>
            <w:shd w:val="clear" w:color="auto" w:fill="F2F2F2" w:themeFill="background1" w:themeFillShade="F2"/>
            <w:vAlign w:val="center"/>
          </w:tcPr>
          <w:p w14:paraId="6B628824"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sz w:val="20"/>
                <w:szCs w:val="20"/>
              </w:rPr>
              <w:t>Composante 1 : Amélioration du service et extension des mini-réseaux existants</w:t>
            </w:r>
          </w:p>
        </w:tc>
      </w:tr>
      <w:tr w:rsidR="00A15128" w:rsidRPr="005E2D07" w14:paraId="5AA92161" w14:textId="77777777">
        <w:tc>
          <w:tcPr>
            <w:tcW w:w="445" w:type="dxa"/>
            <w:tcBorders>
              <w:top w:val="single" w:sz="4" w:space="0" w:color="auto"/>
              <w:left w:val="single" w:sz="4" w:space="0" w:color="auto"/>
              <w:bottom w:val="single" w:sz="4" w:space="0" w:color="auto"/>
              <w:right w:val="single" w:sz="4" w:space="0" w:color="auto"/>
            </w:tcBorders>
            <w:vAlign w:val="center"/>
          </w:tcPr>
          <w:p w14:paraId="2EE5BECE"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1</w:t>
            </w:r>
          </w:p>
        </w:tc>
        <w:tc>
          <w:tcPr>
            <w:tcW w:w="3131" w:type="dxa"/>
            <w:tcBorders>
              <w:top w:val="single" w:sz="4" w:space="0" w:color="auto"/>
              <w:left w:val="single" w:sz="4" w:space="0" w:color="auto"/>
              <w:bottom w:val="single" w:sz="4" w:space="0" w:color="auto"/>
              <w:right w:val="single" w:sz="4" w:space="0" w:color="auto"/>
            </w:tcBorders>
            <w:vAlign w:val="center"/>
          </w:tcPr>
          <w:p w14:paraId="3ED5BDB4" w14:textId="77777777" w:rsidR="00117894" w:rsidRPr="005E2D07" w:rsidRDefault="00117894">
            <w:pPr>
              <w:jc w:val="both"/>
              <w:rPr>
                <w:rFonts w:asciiTheme="minorHAnsi" w:hAnsiTheme="minorHAnsi" w:cstheme="minorHAnsi"/>
                <w:sz w:val="20"/>
                <w:szCs w:val="20"/>
                <w:lang w:eastAsia="en-US"/>
              </w:rPr>
            </w:pPr>
            <w:r w:rsidRPr="005E2D07">
              <w:rPr>
                <w:rFonts w:asciiTheme="minorHAnsi" w:hAnsiTheme="minorHAnsi" w:cstheme="minorHAnsi"/>
                <w:sz w:val="20"/>
                <w:szCs w:val="20"/>
                <w:lang w:eastAsia="en-US"/>
              </w:rPr>
              <w:t>Production d’énergies renouvelables installées</w:t>
            </w:r>
          </w:p>
        </w:tc>
        <w:tc>
          <w:tcPr>
            <w:tcW w:w="1427" w:type="dxa"/>
            <w:tcBorders>
              <w:top w:val="single" w:sz="4" w:space="0" w:color="auto"/>
              <w:left w:val="single" w:sz="4" w:space="0" w:color="auto"/>
              <w:bottom w:val="single" w:sz="4" w:space="0" w:color="auto"/>
              <w:right w:val="single" w:sz="4" w:space="0" w:color="auto"/>
            </w:tcBorders>
            <w:vAlign w:val="center"/>
          </w:tcPr>
          <w:p w14:paraId="28DB6634" w14:textId="303D53B1"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M</w:t>
            </w:r>
            <w:r w:rsidR="00160620" w:rsidRPr="005E2D07">
              <w:rPr>
                <w:rFonts w:asciiTheme="minorHAnsi" w:hAnsiTheme="minorHAnsi" w:cstheme="minorHAnsi"/>
                <w:sz w:val="20"/>
                <w:szCs w:val="20"/>
                <w:lang w:eastAsia="en-US"/>
              </w:rPr>
              <w:t>W</w:t>
            </w:r>
            <w:r w:rsidRPr="005E2D07">
              <w:rPr>
                <w:rFonts w:asciiTheme="minorHAnsi" w:hAnsiTheme="minorHAnsi" w:cstheme="minorHAnsi"/>
                <w:sz w:val="20"/>
                <w:szCs w:val="20"/>
                <w:lang w:eastAsia="en-US"/>
              </w:rPr>
              <w:t>c</w:t>
            </w:r>
          </w:p>
        </w:tc>
        <w:tc>
          <w:tcPr>
            <w:tcW w:w="1419" w:type="dxa"/>
            <w:tcBorders>
              <w:top w:val="single" w:sz="4" w:space="0" w:color="auto"/>
              <w:left w:val="single" w:sz="4" w:space="0" w:color="auto"/>
              <w:bottom w:val="single" w:sz="4" w:space="0" w:color="auto"/>
              <w:right w:val="single" w:sz="4" w:space="0" w:color="auto"/>
            </w:tcBorders>
            <w:vAlign w:val="center"/>
          </w:tcPr>
          <w:p w14:paraId="03EC9B22"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6.18</w:t>
            </w:r>
          </w:p>
        </w:tc>
        <w:tc>
          <w:tcPr>
            <w:tcW w:w="1512" w:type="dxa"/>
            <w:tcBorders>
              <w:top w:val="single" w:sz="4" w:space="0" w:color="auto"/>
              <w:left w:val="single" w:sz="4" w:space="0" w:color="auto"/>
              <w:bottom w:val="single" w:sz="4" w:space="0" w:color="auto"/>
              <w:right w:val="single" w:sz="4" w:space="0" w:color="auto"/>
            </w:tcBorders>
            <w:vAlign w:val="center"/>
          </w:tcPr>
          <w:p w14:paraId="27080A58"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7,215</w:t>
            </w:r>
          </w:p>
        </w:tc>
        <w:tc>
          <w:tcPr>
            <w:tcW w:w="1472" w:type="dxa"/>
            <w:tcBorders>
              <w:top w:val="single" w:sz="4" w:space="0" w:color="auto"/>
              <w:left w:val="single" w:sz="4" w:space="0" w:color="auto"/>
              <w:bottom w:val="single" w:sz="4" w:space="0" w:color="auto"/>
              <w:right w:val="single" w:sz="4" w:space="0" w:color="auto"/>
            </w:tcBorders>
            <w:vAlign w:val="center"/>
          </w:tcPr>
          <w:p w14:paraId="7A81A523"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116,76%</w:t>
            </w:r>
          </w:p>
        </w:tc>
      </w:tr>
      <w:tr w:rsidR="00A15128" w:rsidRPr="005E2D07" w14:paraId="314E55C2" w14:textId="77777777">
        <w:tc>
          <w:tcPr>
            <w:tcW w:w="445" w:type="dxa"/>
            <w:tcBorders>
              <w:top w:val="single" w:sz="4" w:space="0" w:color="auto"/>
            </w:tcBorders>
            <w:vAlign w:val="center"/>
          </w:tcPr>
          <w:p w14:paraId="25727536"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2</w:t>
            </w:r>
          </w:p>
        </w:tc>
        <w:tc>
          <w:tcPr>
            <w:tcW w:w="3131" w:type="dxa"/>
            <w:tcBorders>
              <w:top w:val="single" w:sz="4" w:space="0" w:color="auto"/>
            </w:tcBorders>
            <w:vAlign w:val="center"/>
          </w:tcPr>
          <w:p w14:paraId="33074C78" w14:textId="77777777" w:rsidR="00117894" w:rsidRPr="005E2D07" w:rsidRDefault="00117894">
            <w:pPr>
              <w:jc w:val="both"/>
              <w:rPr>
                <w:rFonts w:asciiTheme="minorHAnsi" w:hAnsiTheme="minorHAnsi" w:cstheme="minorHAnsi"/>
                <w:sz w:val="20"/>
                <w:szCs w:val="20"/>
                <w:lang w:eastAsia="en-US"/>
              </w:rPr>
            </w:pPr>
            <w:r w:rsidRPr="005E2D07">
              <w:rPr>
                <w:rFonts w:asciiTheme="minorHAnsi" w:hAnsiTheme="minorHAnsi" w:cstheme="minorHAnsi"/>
                <w:sz w:val="20"/>
                <w:szCs w:val="20"/>
                <w:lang w:eastAsia="en-US"/>
              </w:rPr>
              <w:t>Mini-réseaux à systèmes hybrides installés</w:t>
            </w:r>
          </w:p>
        </w:tc>
        <w:tc>
          <w:tcPr>
            <w:tcW w:w="1427" w:type="dxa"/>
            <w:tcBorders>
              <w:top w:val="single" w:sz="4" w:space="0" w:color="auto"/>
            </w:tcBorders>
            <w:vAlign w:val="center"/>
          </w:tcPr>
          <w:p w14:paraId="3A0D65BF"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Nbre</w:t>
            </w:r>
          </w:p>
        </w:tc>
        <w:tc>
          <w:tcPr>
            <w:tcW w:w="1419" w:type="dxa"/>
            <w:tcBorders>
              <w:top w:val="single" w:sz="4" w:space="0" w:color="auto"/>
            </w:tcBorders>
            <w:vAlign w:val="center"/>
          </w:tcPr>
          <w:p w14:paraId="2F05152C"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42</w:t>
            </w:r>
          </w:p>
        </w:tc>
        <w:tc>
          <w:tcPr>
            <w:tcW w:w="1512" w:type="dxa"/>
            <w:tcBorders>
              <w:top w:val="single" w:sz="4" w:space="0" w:color="auto"/>
            </w:tcBorders>
            <w:vAlign w:val="center"/>
          </w:tcPr>
          <w:p w14:paraId="710A0914"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45</w:t>
            </w:r>
          </w:p>
        </w:tc>
        <w:tc>
          <w:tcPr>
            <w:tcW w:w="1472" w:type="dxa"/>
            <w:tcBorders>
              <w:top w:val="single" w:sz="4" w:space="0" w:color="auto"/>
            </w:tcBorders>
            <w:vAlign w:val="center"/>
          </w:tcPr>
          <w:p w14:paraId="290B4B23"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107%</w:t>
            </w:r>
          </w:p>
        </w:tc>
      </w:tr>
      <w:tr w:rsidR="00A15128" w:rsidRPr="005E2D07" w14:paraId="0DE9F7E7" w14:textId="77777777">
        <w:tc>
          <w:tcPr>
            <w:tcW w:w="445" w:type="dxa"/>
            <w:vAlign w:val="center"/>
          </w:tcPr>
          <w:p w14:paraId="253CB75D"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3</w:t>
            </w:r>
          </w:p>
        </w:tc>
        <w:tc>
          <w:tcPr>
            <w:tcW w:w="3131" w:type="dxa"/>
            <w:vAlign w:val="center"/>
          </w:tcPr>
          <w:p w14:paraId="255333FE" w14:textId="77777777" w:rsidR="00117894" w:rsidRPr="005E2D07" w:rsidRDefault="00117894">
            <w:pPr>
              <w:jc w:val="both"/>
              <w:rPr>
                <w:rFonts w:asciiTheme="minorHAnsi" w:hAnsiTheme="minorHAnsi" w:cstheme="minorHAnsi"/>
                <w:sz w:val="20"/>
                <w:szCs w:val="20"/>
                <w:lang w:eastAsia="en-US"/>
              </w:rPr>
            </w:pPr>
            <w:r w:rsidRPr="005E2D07">
              <w:rPr>
                <w:rFonts w:asciiTheme="minorHAnsi" w:hAnsiTheme="minorHAnsi" w:cstheme="minorHAnsi"/>
                <w:sz w:val="20"/>
                <w:szCs w:val="20"/>
                <w:lang w:eastAsia="en-US"/>
              </w:rPr>
              <w:t>Systèmes solaires domestiques installés (GPOBA +PHRD)</w:t>
            </w:r>
          </w:p>
        </w:tc>
        <w:tc>
          <w:tcPr>
            <w:tcW w:w="1427" w:type="dxa"/>
            <w:vAlign w:val="center"/>
          </w:tcPr>
          <w:p w14:paraId="03FE5C83"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Nbre</w:t>
            </w:r>
          </w:p>
        </w:tc>
        <w:tc>
          <w:tcPr>
            <w:tcW w:w="1419" w:type="dxa"/>
            <w:vAlign w:val="center"/>
          </w:tcPr>
          <w:p w14:paraId="502FBAC5"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6 860</w:t>
            </w:r>
          </w:p>
        </w:tc>
        <w:tc>
          <w:tcPr>
            <w:tcW w:w="1512" w:type="dxa"/>
            <w:vAlign w:val="center"/>
          </w:tcPr>
          <w:p w14:paraId="521D05B6"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8 554</w:t>
            </w:r>
          </w:p>
        </w:tc>
        <w:tc>
          <w:tcPr>
            <w:tcW w:w="1472" w:type="dxa"/>
            <w:vAlign w:val="center"/>
          </w:tcPr>
          <w:p w14:paraId="3E70F168"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125%</w:t>
            </w:r>
          </w:p>
        </w:tc>
      </w:tr>
      <w:tr w:rsidR="00A15128" w:rsidRPr="005E2D07" w14:paraId="0407B980" w14:textId="77777777">
        <w:tc>
          <w:tcPr>
            <w:tcW w:w="445" w:type="dxa"/>
            <w:vAlign w:val="center"/>
          </w:tcPr>
          <w:p w14:paraId="63D81994"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4</w:t>
            </w:r>
          </w:p>
        </w:tc>
        <w:tc>
          <w:tcPr>
            <w:tcW w:w="3131" w:type="dxa"/>
            <w:vAlign w:val="center"/>
          </w:tcPr>
          <w:p w14:paraId="745A3999" w14:textId="77777777" w:rsidR="00117894" w:rsidRPr="005E2D07" w:rsidRDefault="00117894">
            <w:pPr>
              <w:jc w:val="both"/>
              <w:rPr>
                <w:rFonts w:asciiTheme="minorHAnsi" w:hAnsiTheme="minorHAnsi" w:cstheme="minorHAnsi"/>
                <w:sz w:val="20"/>
                <w:szCs w:val="20"/>
                <w:lang w:eastAsia="en-US"/>
              </w:rPr>
            </w:pPr>
            <w:r w:rsidRPr="005E2D07">
              <w:rPr>
                <w:rFonts w:asciiTheme="minorHAnsi" w:hAnsiTheme="minorHAnsi" w:cstheme="minorHAnsi"/>
                <w:sz w:val="20"/>
                <w:szCs w:val="20"/>
                <w:lang w:eastAsia="en-US"/>
              </w:rPr>
              <w:t>Raccordements supplémentaires aux mini réseaux (GPOBA)</w:t>
            </w:r>
          </w:p>
        </w:tc>
        <w:tc>
          <w:tcPr>
            <w:tcW w:w="1427" w:type="dxa"/>
            <w:vAlign w:val="center"/>
          </w:tcPr>
          <w:p w14:paraId="4460A5EE"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Nbre</w:t>
            </w:r>
          </w:p>
        </w:tc>
        <w:tc>
          <w:tcPr>
            <w:tcW w:w="1419" w:type="dxa"/>
            <w:vAlign w:val="center"/>
          </w:tcPr>
          <w:p w14:paraId="4ACA8556"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9 770</w:t>
            </w:r>
          </w:p>
        </w:tc>
        <w:tc>
          <w:tcPr>
            <w:tcW w:w="1512" w:type="dxa"/>
            <w:vAlign w:val="center"/>
          </w:tcPr>
          <w:p w14:paraId="566A00F8"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9 272</w:t>
            </w:r>
          </w:p>
        </w:tc>
        <w:tc>
          <w:tcPr>
            <w:tcW w:w="1472" w:type="dxa"/>
            <w:vAlign w:val="center"/>
          </w:tcPr>
          <w:p w14:paraId="3BB403EF"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95%</w:t>
            </w:r>
          </w:p>
        </w:tc>
      </w:tr>
      <w:tr w:rsidR="00A15128" w:rsidRPr="005E2D07" w14:paraId="2CA9E5BC" w14:textId="77777777">
        <w:tc>
          <w:tcPr>
            <w:tcW w:w="445" w:type="dxa"/>
            <w:vAlign w:val="center"/>
          </w:tcPr>
          <w:p w14:paraId="37641687"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5</w:t>
            </w:r>
          </w:p>
        </w:tc>
        <w:tc>
          <w:tcPr>
            <w:tcW w:w="3131" w:type="dxa"/>
            <w:vAlign w:val="center"/>
          </w:tcPr>
          <w:p w14:paraId="15C10745" w14:textId="77777777" w:rsidR="00117894" w:rsidRPr="005E2D07" w:rsidRDefault="00117894">
            <w:pPr>
              <w:jc w:val="both"/>
              <w:rPr>
                <w:rFonts w:asciiTheme="minorHAnsi" w:hAnsiTheme="minorHAnsi" w:cstheme="minorHAnsi"/>
                <w:sz w:val="20"/>
                <w:szCs w:val="20"/>
                <w:lang w:eastAsia="en-US"/>
              </w:rPr>
            </w:pPr>
            <w:r w:rsidRPr="005E2D07">
              <w:rPr>
                <w:rFonts w:asciiTheme="minorHAnsi" w:hAnsiTheme="minorHAnsi" w:cstheme="minorHAnsi"/>
                <w:sz w:val="20"/>
                <w:szCs w:val="20"/>
                <w:lang w:eastAsia="en-US"/>
              </w:rPr>
              <w:t>Lignes de distribution construites ou réhabilitées</w:t>
            </w:r>
          </w:p>
        </w:tc>
        <w:tc>
          <w:tcPr>
            <w:tcW w:w="1427" w:type="dxa"/>
            <w:vAlign w:val="center"/>
          </w:tcPr>
          <w:p w14:paraId="2940ADD2"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Km</w:t>
            </w:r>
          </w:p>
        </w:tc>
        <w:tc>
          <w:tcPr>
            <w:tcW w:w="1419" w:type="dxa"/>
            <w:vAlign w:val="center"/>
          </w:tcPr>
          <w:p w14:paraId="31591D44"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225</w:t>
            </w:r>
          </w:p>
        </w:tc>
        <w:tc>
          <w:tcPr>
            <w:tcW w:w="1512" w:type="dxa"/>
            <w:vAlign w:val="center"/>
          </w:tcPr>
          <w:p w14:paraId="42C49A96"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227</w:t>
            </w:r>
          </w:p>
        </w:tc>
        <w:tc>
          <w:tcPr>
            <w:tcW w:w="1472" w:type="dxa"/>
            <w:vAlign w:val="center"/>
          </w:tcPr>
          <w:p w14:paraId="0B6B4104"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101%</w:t>
            </w:r>
          </w:p>
        </w:tc>
      </w:tr>
      <w:tr w:rsidR="00A15128" w:rsidRPr="005E2D07" w14:paraId="1CA2FC3D" w14:textId="77777777">
        <w:tc>
          <w:tcPr>
            <w:tcW w:w="445" w:type="dxa"/>
            <w:vAlign w:val="center"/>
          </w:tcPr>
          <w:p w14:paraId="0CDF2861"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6</w:t>
            </w:r>
          </w:p>
        </w:tc>
        <w:tc>
          <w:tcPr>
            <w:tcW w:w="3131" w:type="dxa"/>
            <w:vAlign w:val="center"/>
          </w:tcPr>
          <w:p w14:paraId="681CC4DD" w14:textId="77777777" w:rsidR="00117894" w:rsidRPr="005E2D07" w:rsidRDefault="00117894">
            <w:pPr>
              <w:jc w:val="both"/>
              <w:rPr>
                <w:rFonts w:asciiTheme="minorHAnsi" w:hAnsiTheme="minorHAnsi" w:cstheme="minorHAnsi"/>
                <w:sz w:val="20"/>
                <w:szCs w:val="20"/>
                <w:lang w:eastAsia="en-US"/>
              </w:rPr>
            </w:pPr>
            <w:r w:rsidRPr="005E2D07">
              <w:rPr>
                <w:rFonts w:asciiTheme="minorHAnsi" w:hAnsiTheme="minorHAnsi" w:cstheme="minorHAnsi"/>
                <w:sz w:val="20"/>
                <w:szCs w:val="20"/>
                <w:lang w:eastAsia="en-US"/>
              </w:rPr>
              <w:t>Ampoules électriques LFC/LED distribuées.</w:t>
            </w:r>
          </w:p>
        </w:tc>
        <w:tc>
          <w:tcPr>
            <w:tcW w:w="1427" w:type="dxa"/>
            <w:vAlign w:val="center"/>
          </w:tcPr>
          <w:p w14:paraId="32B931E5"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Nbre</w:t>
            </w:r>
          </w:p>
        </w:tc>
        <w:tc>
          <w:tcPr>
            <w:tcW w:w="1419" w:type="dxa"/>
            <w:vAlign w:val="center"/>
          </w:tcPr>
          <w:p w14:paraId="05BBEF58"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58 700</w:t>
            </w:r>
          </w:p>
        </w:tc>
        <w:tc>
          <w:tcPr>
            <w:tcW w:w="1512" w:type="dxa"/>
            <w:vAlign w:val="center"/>
          </w:tcPr>
          <w:p w14:paraId="15D9AB95"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94 876</w:t>
            </w:r>
          </w:p>
        </w:tc>
        <w:tc>
          <w:tcPr>
            <w:tcW w:w="1472" w:type="dxa"/>
            <w:vAlign w:val="center"/>
          </w:tcPr>
          <w:p w14:paraId="5A9837D6" w14:textId="77777777" w:rsidR="00117894" w:rsidRPr="005E2D07" w:rsidRDefault="00117894">
            <w:pPr>
              <w:jc w:val="center"/>
              <w:rPr>
                <w:rFonts w:asciiTheme="minorHAnsi" w:hAnsiTheme="minorHAnsi" w:cstheme="minorHAnsi"/>
                <w:sz w:val="20"/>
                <w:szCs w:val="20"/>
                <w:lang w:eastAsia="en-US"/>
              </w:rPr>
            </w:pPr>
            <w:r w:rsidRPr="005E2D07">
              <w:rPr>
                <w:rFonts w:asciiTheme="minorHAnsi" w:hAnsiTheme="minorHAnsi" w:cstheme="minorHAnsi"/>
                <w:sz w:val="20"/>
                <w:szCs w:val="20"/>
                <w:lang w:eastAsia="en-US"/>
              </w:rPr>
              <w:t>162%</w:t>
            </w:r>
          </w:p>
        </w:tc>
      </w:tr>
      <w:tr w:rsidR="00A15128" w:rsidRPr="005E2D07" w14:paraId="05A02345" w14:textId="77777777">
        <w:tc>
          <w:tcPr>
            <w:tcW w:w="9406" w:type="dxa"/>
            <w:gridSpan w:val="6"/>
            <w:shd w:val="clear" w:color="auto" w:fill="F2F2F2" w:themeFill="background1" w:themeFillShade="F2"/>
            <w:vAlign w:val="center"/>
          </w:tcPr>
          <w:p w14:paraId="33B36E6D" w14:textId="77777777" w:rsidR="00117894" w:rsidRPr="005E2D07" w:rsidRDefault="00117894">
            <w:pPr>
              <w:rPr>
                <w:rFonts w:asciiTheme="minorHAnsi" w:hAnsiTheme="minorHAnsi" w:cstheme="minorHAnsi"/>
                <w:sz w:val="20"/>
                <w:szCs w:val="20"/>
                <w:lang w:eastAsia="en-US"/>
              </w:rPr>
            </w:pPr>
            <w:r w:rsidRPr="005E2D07">
              <w:rPr>
                <w:rFonts w:asciiTheme="minorHAnsi" w:hAnsiTheme="minorHAnsi" w:cstheme="minorHAnsi"/>
                <w:b/>
                <w:sz w:val="20"/>
                <w:szCs w:val="20"/>
                <w:lang w:eastAsia="en-US"/>
              </w:rPr>
              <w:t>Composante 2 : Développement des marchés d'éclairage hors réseau et de l'efficacité énergétique</w:t>
            </w:r>
          </w:p>
        </w:tc>
      </w:tr>
      <w:tr w:rsidR="00A15128" w:rsidRPr="005E2D07" w14:paraId="62DA38D2" w14:textId="77777777">
        <w:tc>
          <w:tcPr>
            <w:tcW w:w="445" w:type="dxa"/>
            <w:tcBorders>
              <w:top w:val="nil"/>
              <w:left w:val="single" w:sz="4" w:space="0" w:color="auto"/>
              <w:bottom w:val="single" w:sz="4" w:space="0" w:color="auto"/>
              <w:right w:val="single" w:sz="4" w:space="0" w:color="auto"/>
            </w:tcBorders>
            <w:vAlign w:val="center"/>
          </w:tcPr>
          <w:p w14:paraId="6B75AF1C"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000000"/>
                <w:sz w:val="20"/>
                <w:szCs w:val="20"/>
              </w:rPr>
              <w:lastRenderedPageBreak/>
              <w:t>1</w:t>
            </w:r>
          </w:p>
        </w:tc>
        <w:tc>
          <w:tcPr>
            <w:tcW w:w="3131" w:type="dxa"/>
            <w:tcBorders>
              <w:top w:val="nil"/>
              <w:left w:val="nil"/>
              <w:bottom w:val="single" w:sz="4" w:space="0" w:color="auto"/>
              <w:right w:val="single" w:sz="4" w:space="0" w:color="auto"/>
            </w:tcBorders>
            <w:vAlign w:val="center"/>
          </w:tcPr>
          <w:p w14:paraId="1CCBA2FC" w14:textId="77777777" w:rsidR="00117894" w:rsidRPr="005E2D07" w:rsidRDefault="00117894">
            <w:pPr>
              <w:jc w:val="both"/>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Lanternes solaires distribuées par le biais des distributeurs</w:t>
            </w:r>
          </w:p>
        </w:tc>
        <w:tc>
          <w:tcPr>
            <w:tcW w:w="1427" w:type="dxa"/>
            <w:tcBorders>
              <w:top w:val="nil"/>
              <w:left w:val="nil"/>
              <w:bottom w:val="single" w:sz="4" w:space="0" w:color="auto"/>
              <w:right w:val="single" w:sz="4" w:space="0" w:color="auto"/>
            </w:tcBorders>
            <w:vAlign w:val="center"/>
          </w:tcPr>
          <w:p w14:paraId="4B3860E8"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Nbre</w:t>
            </w:r>
          </w:p>
        </w:tc>
        <w:tc>
          <w:tcPr>
            <w:tcW w:w="1419" w:type="dxa"/>
            <w:tcBorders>
              <w:top w:val="nil"/>
              <w:left w:val="nil"/>
              <w:bottom w:val="single" w:sz="4" w:space="0" w:color="auto"/>
              <w:right w:val="single" w:sz="4" w:space="0" w:color="auto"/>
            </w:tcBorders>
            <w:vAlign w:val="center"/>
          </w:tcPr>
          <w:p w14:paraId="4CEA896F"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90 000</w:t>
            </w:r>
          </w:p>
        </w:tc>
        <w:tc>
          <w:tcPr>
            <w:tcW w:w="1512" w:type="dxa"/>
            <w:tcBorders>
              <w:top w:val="nil"/>
              <w:left w:val="nil"/>
              <w:bottom w:val="single" w:sz="4" w:space="0" w:color="auto"/>
              <w:right w:val="single" w:sz="4" w:space="0" w:color="auto"/>
            </w:tcBorders>
            <w:vAlign w:val="center"/>
          </w:tcPr>
          <w:p w14:paraId="5CA74967"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98 853</w:t>
            </w:r>
          </w:p>
        </w:tc>
        <w:tc>
          <w:tcPr>
            <w:tcW w:w="1472" w:type="dxa"/>
            <w:tcBorders>
              <w:top w:val="nil"/>
              <w:left w:val="nil"/>
              <w:bottom w:val="single" w:sz="4" w:space="0" w:color="auto"/>
              <w:right w:val="single" w:sz="4" w:space="0" w:color="auto"/>
            </w:tcBorders>
            <w:vAlign w:val="center"/>
          </w:tcPr>
          <w:p w14:paraId="18B7EBB5"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109,84%</w:t>
            </w:r>
          </w:p>
        </w:tc>
      </w:tr>
      <w:tr w:rsidR="00A15128" w:rsidRPr="005E2D07" w14:paraId="2939F27B" w14:textId="77777777">
        <w:tc>
          <w:tcPr>
            <w:tcW w:w="445" w:type="dxa"/>
            <w:tcBorders>
              <w:top w:val="nil"/>
              <w:left w:val="single" w:sz="4" w:space="0" w:color="auto"/>
              <w:bottom w:val="single" w:sz="4" w:space="0" w:color="auto"/>
              <w:right w:val="single" w:sz="4" w:space="0" w:color="auto"/>
            </w:tcBorders>
            <w:vAlign w:val="center"/>
          </w:tcPr>
          <w:p w14:paraId="68C2C7B9"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000000"/>
                <w:sz w:val="20"/>
                <w:szCs w:val="20"/>
              </w:rPr>
              <w:t>2</w:t>
            </w:r>
          </w:p>
        </w:tc>
        <w:tc>
          <w:tcPr>
            <w:tcW w:w="3131" w:type="dxa"/>
            <w:tcBorders>
              <w:top w:val="nil"/>
              <w:left w:val="nil"/>
              <w:bottom w:val="single" w:sz="4" w:space="0" w:color="auto"/>
              <w:right w:val="single" w:sz="4" w:space="0" w:color="auto"/>
            </w:tcBorders>
            <w:vAlign w:val="center"/>
          </w:tcPr>
          <w:p w14:paraId="1374F294" w14:textId="77777777" w:rsidR="00117894" w:rsidRPr="005E2D07" w:rsidRDefault="00117894">
            <w:pPr>
              <w:jc w:val="both"/>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Lanternes solaires distribuées dans les écoles et infrastructures sociocommunautaires des zones rurales non électrifiée </w:t>
            </w:r>
          </w:p>
        </w:tc>
        <w:tc>
          <w:tcPr>
            <w:tcW w:w="1427" w:type="dxa"/>
            <w:tcBorders>
              <w:top w:val="nil"/>
              <w:left w:val="nil"/>
              <w:bottom w:val="single" w:sz="4" w:space="0" w:color="auto"/>
              <w:right w:val="single" w:sz="4" w:space="0" w:color="auto"/>
            </w:tcBorders>
            <w:vAlign w:val="center"/>
          </w:tcPr>
          <w:p w14:paraId="088AE09A"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Nbre</w:t>
            </w:r>
          </w:p>
        </w:tc>
        <w:tc>
          <w:tcPr>
            <w:tcW w:w="1419" w:type="dxa"/>
            <w:tcBorders>
              <w:top w:val="nil"/>
              <w:left w:val="nil"/>
              <w:bottom w:val="single" w:sz="4" w:space="0" w:color="auto"/>
              <w:right w:val="single" w:sz="4" w:space="0" w:color="auto"/>
            </w:tcBorders>
            <w:vAlign w:val="center"/>
          </w:tcPr>
          <w:p w14:paraId="52D71656"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10 800</w:t>
            </w:r>
          </w:p>
        </w:tc>
        <w:tc>
          <w:tcPr>
            <w:tcW w:w="1512" w:type="dxa"/>
            <w:tcBorders>
              <w:top w:val="nil"/>
              <w:left w:val="nil"/>
              <w:bottom w:val="single" w:sz="4" w:space="0" w:color="auto"/>
              <w:right w:val="single" w:sz="4" w:space="0" w:color="auto"/>
            </w:tcBorders>
            <w:vAlign w:val="center"/>
          </w:tcPr>
          <w:p w14:paraId="2080C965"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11 000</w:t>
            </w:r>
          </w:p>
        </w:tc>
        <w:tc>
          <w:tcPr>
            <w:tcW w:w="1472" w:type="dxa"/>
            <w:tcBorders>
              <w:top w:val="nil"/>
              <w:left w:val="nil"/>
              <w:bottom w:val="single" w:sz="4" w:space="0" w:color="auto"/>
              <w:right w:val="single" w:sz="4" w:space="0" w:color="auto"/>
            </w:tcBorders>
            <w:vAlign w:val="center"/>
          </w:tcPr>
          <w:p w14:paraId="07BAED9A"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102%</w:t>
            </w:r>
          </w:p>
        </w:tc>
      </w:tr>
      <w:tr w:rsidR="00A15128" w:rsidRPr="005E2D07" w14:paraId="43B2B4BC" w14:textId="77777777">
        <w:tc>
          <w:tcPr>
            <w:tcW w:w="445" w:type="dxa"/>
            <w:tcBorders>
              <w:top w:val="nil"/>
              <w:left w:val="single" w:sz="4" w:space="0" w:color="auto"/>
              <w:bottom w:val="single" w:sz="4" w:space="0" w:color="auto"/>
              <w:right w:val="single" w:sz="4" w:space="0" w:color="auto"/>
            </w:tcBorders>
            <w:vAlign w:val="center"/>
          </w:tcPr>
          <w:p w14:paraId="2F1821BD" w14:textId="77777777" w:rsidR="00117894" w:rsidRPr="005E2D07" w:rsidRDefault="00117894">
            <w:pPr>
              <w:rPr>
                <w:rFonts w:asciiTheme="minorHAnsi" w:hAnsiTheme="minorHAnsi" w:cstheme="minorHAnsi"/>
                <w:sz w:val="20"/>
                <w:szCs w:val="20"/>
                <w:lang w:eastAsia="en-US"/>
              </w:rPr>
            </w:pPr>
            <w:r w:rsidRPr="005E2D07">
              <w:rPr>
                <w:rFonts w:asciiTheme="minorHAnsi" w:eastAsia="Times New Roman" w:hAnsiTheme="minorHAnsi" w:cstheme="minorHAnsi"/>
                <w:b/>
                <w:color w:val="000000"/>
                <w:sz w:val="20"/>
                <w:szCs w:val="20"/>
              </w:rPr>
              <w:t>3</w:t>
            </w:r>
          </w:p>
        </w:tc>
        <w:tc>
          <w:tcPr>
            <w:tcW w:w="3131" w:type="dxa"/>
            <w:tcBorders>
              <w:top w:val="nil"/>
              <w:left w:val="nil"/>
              <w:bottom w:val="single" w:sz="4" w:space="0" w:color="auto"/>
              <w:right w:val="single" w:sz="4" w:space="0" w:color="auto"/>
            </w:tcBorders>
            <w:vAlign w:val="center"/>
          </w:tcPr>
          <w:p w14:paraId="4BD32D52" w14:textId="77777777" w:rsidR="00117894" w:rsidRPr="005E2D07" w:rsidRDefault="00117894">
            <w:pPr>
              <w:jc w:val="both"/>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Matériels économes en énergie distribués dans les établissements sociaux.</w:t>
            </w:r>
          </w:p>
        </w:tc>
        <w:tc>
          <w:tcPr>
            <w:tcW w:w="1427" w:type="dxa"/>
            <w:tcBorders>
              <w:top w:val="nil"/>
              <w:left w:val="nil"/>
              <w:bottom w:val="single" w:sz="4" w:space="0" w:color="auto"/>
              <w:right w:val="single" w:sz="4" w:space="0" w:color="auto"/>
            </w:tcBorders>
            <w:vAlign w:val="center"/>
          </w:tcPr>
          <w:p w14:paraId="7F7E7E93"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Nbre</w:t>
            </w:r>
          </w:p>
        </w:tc>
        <w:tc>
          <w:tcPr>
            <w:tcW w:w="1419" w:type="dxa"/>
            <w:tcBorders>
              <w:top w:val="nil"/>
              <w:left w:val="nil"/>
              <w:bottom w:val="single" w:sz="4" w:space="0" w:color="auto"/>
              <w:right w:val="single" w:sz="4" w:space="0" w:color="auto"/>
            </w:tcBorders>
            <w:vAlign w:val="center"/>
          </w:tcPr>
          <w:p w14:paraId="32CABACC"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50</w:t>
            </w:r>
          </w:p>
        </w:tc>
        <w:tc>
          <w:tcPr>
            <w:tcW w:w="1512" w:type="dxa"/>
            <w:tcBorders>
              <w:top w:val="nil"/>
              <w:left w:val="nil"/>
              <w:bottom w:val="single" w:sz="4" w:space="0" w:color="auto"/>
              <w:right w:val="single" w:sz="4" w:space="0" w:color="auto"/>
            </w:tcBorders>
            <w:vAlign w:val="center"/>
          </w:tcPr>
          <w:p w14:paraId="266D0571"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58</w:t>
            </w:r>
          </w:p>
        </w:tc>
        <w:tc>
          <w:tcPr>
            <w:tcW w:w="1472" w:type="dxa"/>
            <w:tcBorders>
              <w:top w:val="nil"/>
              <w:left w:val="nil"/>
              <w:bottom w:val="single" w:sz="4" w:space="0" w:color="auto"/>
              <w:right w:val="single" w:sz="4" w:space="0" w:color="auto"/>
            </w:tcBorders>
            <w:vAlign w:val="center"/>
          </w:tcPr>
          <w:p w14:paraId="3F769804" w14:textId="77777777" w:rsidR="00117894" w:rsidRPr="005E2D07" w:rsidRDefault="00117894">
            <w:pPr>
              <w:jc w:val="center"/>
              <w:rPr>
                <w:rFonts w:asciiTheme="minorHAnsi" w:hAnsiTheme="minorHAnsi" w:cstheme="minorHAnsi"/>
                <w:sz w:val="20"/>
                <w:szCs w:val="20"/>
                <w:lang w:eastAsia="en-US"/>
              </w:rPr>
            </w:pPr>
            <w:r w:rsidRPr="005E2D07">
              <w:rPr>
                <w:rFonts w:asciiTheme="minorHAnsi" w:eastAsia="Times New Roman" w:hAnsiTheme="minorHAnsi" w:cstheme="minorHAnsi"/>
                <w:color w:val="000000"/>
                <w:sz w:val="20"/>
                <w:szCs w:val="20"/>
              </w:rPr>
              <w:t>116%</w:t>
            </w:r>
          </w:p>
        </w:tc>
      </w:tr>
    </w:tbl>
    <w:p w14:paraId="39CC5DA0" w14:textId="77777777" w:rsidR="00117894" w:rsidRPr="005E2D07" w:rsidRDefault="00117894" w:rsidP="00117894">
      <w:pPr>
        <w:spacing w:before="120" w:after="120"/>
        <w:jc w:val="both"/>
        <w:rPr>
          <w:lang w:eastAsia="en-US"/>
        </w:rPr>
      </w:pPr>
      <w:r w:rsidRPr="005E2D07">
        <w:rPr>
          <w:lang w:eastAsia="en-US"/>
        </w:rPr>
        <w:t>De manière générale, le projet SHER présente un niveau de mise en œuvre globalement satisfaisant, avec un taux d’exécution physique dépassant les objectifs initiaux sur plusieurs indicateurs clés, notamment en termes de capacité installée, de déploiement de mini-réseaux hybrides et de diffusion d’équipements énergétiques. Cette performance traduit une bonne appropriation du projet par les acteurs impliqués et confirme la pertinence de l’approche d’hybridation solaire dans le contexte de l’électrification rurale au Mali. Le projet a ainsi contribué à améliorer la disponibilité et la qualité du service électrique dans les zones concernées, tout en réduisant progressivement la dépendance aux systèmes thermiques diesel.</w:t>
      </w:r>
    </w:p>
    <w:p w14:paraId="703087FB" w14:textId="77777777" w:rsidR="00117894" w:rsidRPr="005E2D07" w:rsidRDefault="00117894" w:rsidP="00A51C06">
      <w:pPr>
        <w:spacing w:after="120"/>
        <w:jc w:val="both"/>
        <w:rPr>
          <w:b/>
          <w:i/>
          <w:color w:val="1F3864" w:themeColor="accent5" w:themeShade="80"/>
          <w:u w:val="single"/>
          <w:lang w:eastAsia="en-US"/>
        </w:rPr>
      </w:pPr>
      <w:r w:rsidRPr="005E2D07">
        <w:rPr>
          <w:b/>
          <w:i/>
          <w:color w:val="1F3864" w:themeColor="accent5" w:themeShade="80"/>
          <w:u w:val="single"/>
          <w:lang w:eastAsia="en-US"/>
        </w:rPr>
        <w:t xml:space="preserve">Réduction des émissions de GES : </w:t>
      </w:r>
    </w:p>
    <w:p w14:paraId="10DDA59E" w14:textId="733420B9" w:rsidR="00117894" w:rsidRPr="005E2D07" w:rsidRDefault="00117894" w:rsidP="00117894">
      <w:pPr>
        <w:jc w:val="both"/>
        <w:rPr>
          <w:lang w:eastAsia="en-US"/>
        </w:rPr>
      </w:pPr>
      <w:r w:rsidRPr="005E2D07">
        <w:rPr>
          <w:lang w:eastAsia="en-US"/>
        </w:rPr>
        <w:t>En termes d’impact climatique, la substitution partielle du diesel par des systèmes hybrides intégrant le solaire, combinée à la diffusion d’équipements plus efficaces, permet de générer des réductions significatives d’émissions de gaz à effet de serre. En 2030, les émissions évitées annuelles associées au projet sont estimées à environ 46 000 tCO₂e, illustrant la contribution concrète du projet aux objectifs d’atténuation du secteur de l’énergie.</w:t>
      </w:r>
      <w:r w:rsidR="005213A5" w:rsidRPr="005E2D07">
        <w:rPr>
          <w:lang w:eastAsia="en-US"/>
        </w:rPr>
        <w:t xml:space="preserve"> </w:t>
      </w:r>
    </w:p>
    <w:p w14:paraId="22275493" w14:textId="77777777" w:rsidR="00117894" w:rsidRPr="005E2D07" w:rsidRDefault="00117894" w:rsidP="00E36EDE">
      <w:pPr>
        <w:spacing w:after="120"/>
        <w:jc w:val="both"/>
        <w:rPr>
          <w:b/>
          <w:i/>
          <w:color w:val="1F3864" w:themeColor="accent5" w:themeShade="80"/>
          <w:u w:val="single"/>
          <w:lang w:eastAsia="en-US"/>
        </w:rPr>
      </w:pPr>
      <w:r w:rsidRPr="005E2D07">
        <w:rPr>
          <w:b/>
          <w:i/>
          <w:color w:val="1F3864" w:themeColor="accent5" w:themeShade="80"/>
          <w:u w:val="single"/>
          <w:lang w:eastAsia="en-US"/>
        </w:rPr>
        <w:t>Mécanismes financiers :</w:t>
      </w:r>
    </w:p>
    <w:p w14:paraId="59E44B64" w14:textId="77777777" w:rsidR="00117894" w:rsidRPr="005E2D07" w:rsidRDefault="00117894" w:rsidP="00117894">
      <w:pPr>
        <w:jc w:val="both"/>
        <w:rPr>
          <w:lang w:eastAsia="en-US"/>
        </w:rPr>
      </w:pPr>
      <w:r w:rsidRPr="005E2D07">
        <w:rPr>
          <w:lang w:eastAsia="en-US"/>
        </w:rPr>
        <w:t>Le projet SHER repose sur un montage financier mixte associant des contributions publiques nationales, des financements internationaux et une participation du secteur privé. Avec un coût d’investissement estimé à environ 71,2 millions USD, il constitue l’un des projets structurants du programme d’électrification rurale, nécessitant une mobilisation significative de ressources externes.</w:t>
      </w:r>
    </w:p>
    <w:p w14:paraId="262D19D1" w14:textId="77777777" w:rsidR="00117894" w:rsidRPr="005E2D07" w:rsidRDefault="00117894" w:rsidP="00117894">
      <w:pPr>
        <w:jc w:val="both"/>
        <w:rPr>
          <w:lang w:eastAsia="en-US"/>
        </w:rPr>
      </w:pPr>
      <w:r w:rsidRPr="005E2D07">
        <w:rPr>
          <w:lang w:eastAsia="en-US"/>
        </w:rPr>
        <w:t>La structure du financement du projet est présentée dans le tableau ci-dessous.</w:t>
      </w:r>
    </w:p>
    <w:p w14:paraId="0DA623DD" w14:textId="3ECEA500" w:rsidR="004E2219" w:rsidRPr="005E2D07" w:rsidRDefault="004E2219" w:rsidP="004E2219">
      <w:pPr>
        <w:pStyle w:val="Lgende"/>
        <w:keepNext/>
        <w:spacing w:after="0" w:line="276" w:lineRule="auto"/>
        <w:rPr>
          <w:sz w:val="20"/>
          <w:szCs w:val="20"/>
        </w:rPr>
      </w:pPr>
      <w:bookmarkStart w:id="52" w:name="_Toc227409726"/>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12</w:t>
      </w:r>
      <w:r w:rsidRPr="005E2D07">
        <w:rPr>
          <w:sz w:val="20"/>
          <w:szCs w:val="20"/>
        </w:rPr>
        <w:fldChar w:fldCharType="end"/>
      </w:r>
      <w:r w:rsidRPr="005E2D07">
        <w:rPr>
          <w:sz w:val="20"/>
          <w:szCs w:val="20"/>
        </w:rPr>
        <w:t xml:space="preserve"> : Structure du financement du projet </w:t>
      </w:r>
      <w:r w:rsidR="00F938EF" w:rsidRPr="005E2D07">
        <w:rPr>
          <w:sz w:val="20"/>
          <w:szCs w:val="20"/>
        </w:rPr>
        <w:t>SHER</w:t>
      </w:r>
      <w:r w:rsidRPr="005E2D07">
        <w:rPr>
          <w:sz w:val="20"/>
          <w:szCs w:val="20"/>
        </w:rPr>
        <w:t xml:space="preserve"> par source</w:t>
      </w:r>
      <w:bookmarkEnd w:id="52"/>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42"/>
        <w:gridCol w:w="3196"/>
        <w:gridCol w:w="2868"/>
      </w:tblGrid>
      <w:tr w:rsidR="00A15128" w:rsidRPr="005E2D07" w14:paraId="4C7B0CD5" w14:textId="77777777" w:rsidTr="00DD3A38">
        <w:tc>
          <w:tcPr>
            <w:tcW w:w="3342" w:type="dxa"/>
            <w:shd w:val="clear" w:color="auto" w:fill="1F4E79" w:themeFill="accent1" w:themeFillShade="80"/>
          </w:tcPr>
          <w:p w14:paraId="2B441C47" w14:textId="77777777" w:rsidR="00117894" w:rsidRPr="005E2D07" w:rsidRDefault="00117894">
            <w:pPr>
              <w:jc w:val="both"/>
              <w:rPr>
                <w:b/>
                <w:color w:val="FFFFFF" w:themeColor="background1"/>
                <w:lang w:eastAsia="en-US"/>
              </w:rPr>
            </w:pPr>
            <w:r w:rsidRPr="005E2D07">
              <w:rPr>
                <w:b/>
                <w:color w:val="FFFFFF" w:themeColor="background1"/>
                <w:lang w:eastAsia="en-US"/>
              </w:rPr>
              <w:t>Source de financement</w:t>
            </w:r>
          </w:p>
        </w:tc>
        <w:tc>
          <w:tcPr>
            <w:tcW w:w="3196" w:type="dxa"/>
            <w:shd w:val="clear" w:color="auto" w:fill="1F4E79" w:themeFill="accent1" w:themeFillShade="80"/>
          </w:tcPr>
          <w:p w14:paraId="6EFD8FDB" w14:textId="77777777" w:rsidR="00117894" w:rsidRPr="005E2D07" w:rsidRDefault="00117894">
            <w:pPr>
              <w:jc w:val="both"/>
              <w:rPr>
                <w:b/>
                <w:color w:val="FFFFFF" w:themeColor="background1"/>
                <w:lang w:eastAsia="en-US"/>
              </w:rPr>
            </w:pPr>
            <w:r w:rsidRPr="005E2D07">
              <w:rPr>
                <w:b/>
                <w:color w:val="FFFFFF" w:themeColor="background1"/>
                <w:lang w:eastAsia="en-US"/>
              </w:rPr>
              <w:t>Montant</w:t>
            </w:r>
          </w:p>
        </w:tc>
        <w:tc>
          <w:tcPr>
            <w:tcW w:w="2868" w:type="dxa"/>
            <w:shd w:val="clear" w:color="auto" w:fill="1F4E79" w:themeFill="accent1" w:themeFillShade="80"/>
          </w:tcPr>
          <w:p w14:paraId="1084AA04" w14:textId="77777777" w:rsidR="00117894" w:rsidRPr="005E2D07" w:rsidRDefault="00117894">
            <w:pPr>
              <w:jc w:val="both"/>
              <w:rPr>
                <w:b/>
                <w:color w:val="FFFFFF" w:themeColor="background1"/>
                <w:lang w:eastAsia="en-US"/>
              </w:rPr>
            </w:pPr>
            <w:r w:rsidRPr="005E2D07">
              <w:rPr>
                <w:b/>
                <w:color w:val="FFFFFF" w:themeColor="background1"/>
                <w:lang w:eastAsia="en-US"/>
              </w:rPr>
              <w:t>Taux de décaissement</w:t>
            </w:r>
          </w:p>
        </w:tc>
      </w:tr>
      <w:tr w:rsidR="00A15128" w:rsidRPr="005E2D07" w14:paraId="7EF5B2AB" w14:textId="77777777">
        <w:tc>
          <w:tcPr>
            <w:tcW w:w="3342" w:type="dxa"/>
          </w:tcPr>
          <w:p w14:paraId="27A815C1" w14:textId="77777777" w:rsidR="00117894" w:rsidRPr="005E2D07" w:rsidRDefault="00117894">
            <w:pPr>
              <w:jc w:val="both"/>
              <w:rPr>
                <w:lang w:eastAsia="en-US"/>
              </w:rPr>
            </w:pPr>
            <w:r w:rsidRPr="005E2D07">
              <w:rPr>
                <w:lang w:eastAsia="en-US"/>
              </w:rPr>
              <w:t>Public</w:t>
            </w:r>
          </w:p>
        </w:tc>
        <w:tc>
          <w:tcPr>
            <w:tcW w:w="3196" w:type="dxa"/>
          </w:tcPr>
          <w:p w14:paraId="765766CD" w14:textId="77777777" w:rsidR="00117894" w:rsidRPr="005E2D07" w:rsidRDefault="00117894">
            <w:pPr>
              <w:jc w:val="both"/>
              <w:rPr>
                <w:lang w:eastAsia="en-US"/>
              </w:rPr>
            </w:pPr>
            <w:r w:rsidRPr="005E2D07">
              <w:rPr>
                <w:lang w:eastAsia="en-US"/>
              </w:rPr>
              <w:t>8,9 Millions USD</w:t>
            </w:r>
          </w:p>
        </w:tc>
        <w:tc>
          <w:tcPr>
            <w:tcW w:w="2868" w:type="dxa"/>
          </w:tcPr>
          <w:p w14:paraId="120FB093" w14:textId="77777777" w:rsidR="00117894" w:rsidRPr="005E2D07" w:rsidRDefault="00117894">
            <w:pPr>
              <w:jc w:val="both"/>
              <w:rPr>
                <w:lang w:eastAsia="en-US"/>
              </w:rPr>
            </w:pPr>
            <w:r w:rsidRPr="005E2D07">
              <w:rPr>
                <w:lang w:eastAsia="en-US"/>
              </w:rPr>
              <w:t>100 %</w:t>
            </w:r>
          </w:p>
        </w:tc>
      </w:tr>
      <w:tr w:rsidR="00A15128" w:rsidRPr="005E2D07" w14:paraId="1129A98D" w14:textId="77777777">
        <w:tc>
          <w:tcPr>
            <w:tcW w:w="3342" w:type="dxa"/>
          </w:tcPr>
          <w:p w14:paraId="32D43DF6" w14:textId="77777777" w:rsidR="00117894" w:rsidRPr="005E2D07" w:rsidRDefault="00117894">
            <w:pPr>
              <w:jc w:val="both"/>
              <w:rPr>
                <w:lang w:eastAsia="en-US"/>
              </w:rPr>
            </w:pPr>
            <w:r w:rsidRPr="005E2D07">
              <w:rPr>
                <w:lang w:eastAsia="en-US"/>
              </w:rPr>
              <w:t>Privé</w:t>
            </w:r>
          </w:p>
        </w:tc>
        <w:tc>
          <w:tcPr>
            <w:tcW w:w="3196" w:type="dxa"/>
          </w:tcPr>
          <w:p w14:paraId="1359D951" w14:textId="77777777" w:rsidR="00117894" w:rsidRPr="005E2D07" w:rsidRDefault="00117894">
            <w:pPr>
              <w:jc w:val="both"/>
              <w:rPr>
                <w:lang w:eastAsia="en-US"/>
              </w:rPr>
            </w:pPr>
            <w:r w:rsidRPr="005E2D07">
              <w:rPr>
                <w:lang w:eastAsia="en-US"/>
              </w:rPr>
              <w:t>1,9 Millions USD</w:t>
            </w:r>
          </w:p>
        </w:tc>
        <w:tc>
          <w:tcPr>
            <w:tcW w:w="2868" w:type="dxa"/>
          </w:tcPr>
          <w:p w14:paraId="78F2AED2" w14:textId="77777777" w:rsidR="00117894" w:rsidRPr="005E2D07" w:rsidRDefault="00117894">
            <w:pPr>
              <w:jc w:val="both"/>
              <w:rPr>
                <w:lang w:eastAsia="en-US"/>
              </w:rPr>
            </w:pPr>
            <w:r w:rsidRPr="005E2D07">
              <w:rPr>
                <w:lang w:eastAsia="en-US"/>
              </w:rPr>
              <w:t>ND</w:t>
            </w:r>
          </w:p>
        </w:tc>
      </w:tr>
      <w:tr w:rsidR="00A15128" w:rsidRPr="005E2D07" w14:paraId="15253F6B" w14:textId="77777777">
        <w:tc>
          <w:tcPr>
            <w:tcW w:w="3342" w:type="dxa"/>
          </w:tcPr>
          <w:p w14:paraId="065A320F" w14:textId="77777777" w:rsidR="00117894" w:rsidRPr="005E2D07" w:rsidRDefault="00117894">
            <w:pPr>
              <w:jc w:val="both"/>
              <w:rPr>
                <w:lang w:eastAsia="en-US"/>
              </w:rPr>
            </w:pPr>
            <w:r w:rsidRPr="005E2D07">
              <w:rPr>
                <w:lang w:eastAsia="en-US"/>
              </w:rPr>
              <w:t>International</w:t>
            </w:r>
          </w:p>
        </w:tc>
        <w:tc>
          <w:tcPr>
            <w:tcW w:w="3196" w:type="dxa"/>
          </w:tcPr>
          <w:p w14:paraId="4D3F26E4" w14:textId="77777777" w:rsidR="00117894" w:rsidRPr="005E2D07" w:rsidRDefault="00117894">
            <w:pPr>
              <w:jc w:val="both"/>
              <w:rPr>
                <w:lang w:eastAsia="en-US"/>
              </w:rPr>
            </w:pPr>
            <w:r w:rsidRPr="005E2D07">
              <w:rPr>
                <w:lang w:eastAsia="en-US"/>
              </w:rPr>
              <w:t xml:space="preserve">67,6 Millions USD </w:t>
            </w:r>
          </w:p>
        </w:tc>
        <w:tc>
          <w:tcPr>
            <w:tcW w:w="2868" w:type="dxa"/>
          </w:tcPr>
          <w:p w14:paraId="0AC3D093" w14:textId="77777777" w:rsidR="00117894" w:rsidRPr="005E2D07" w:rsidRDefault="00117894">
            <w:pPr>
              <w:jc w:val="both"/>
              <w:rPr>
                <w:lang w:eastAsia="en-US"/>
              </w:rPr>
            </w:pPr>
            <w:r w:rsidRPr="005E2D07">
              <w:rPr>
                <w:lang w:eastAsia="en-US"/>
              </w:rPr>
              <w:t>87,39 %</w:t>
            </w:r>
          </w:p>
        </w:tc>
      </w:tr>
    </w:tbl>
    <w:p w14:paraId="532E2B43" w14:textId="62EB7804" w:rsidR="00117894" w:rsidRPr="005E2D07" w:rsidRDefault="001330C2" w:rsidP="00117894">
      <w:pPr>
        <w:spacing w:before="120" w:after="120"/>
        <w:jc w:val="both"/>
        <w:rPr>
          <w:lang w:eastAsia="en-US"/>
        </w:rPr>
      </w:pPr>
      <w:r w:rsidRPr="005E2D07">
        <w:rPr>
          <w:lang w:eastAsia="en-US"/>
        </w:rPr>
        <w:t xml:space="preserve">Le </w:t>
      </w:r>
      <w:r w:rsidR="00117894" w:rsidRPr="005E2D07">
        <w:rPr>
          <w:lang w:eastAsia="en-US"/>
        </w:rPr>
        <w:t xml:space="preserve">financement extérieur </w:t>
      </w:r>
      <w:r w:rsidRPr="005E2D07">
        <w:rPr>
          <w:lang w:eastAsia="en-US"/>
        </w:rPr>
        <w:t xml:space="preserve">du projet </w:t>
      </w:r>
      <w:r w:rsidR="00117894" w:rsidRPr="005E2D07">
        <w:rPr>
          <w:lang w:eastAsia="en-US"/>
        </w:rPr>
        <w:t xml:space="preserve">met en évidence une évolution </w:t>
      </w:r>
      <w:r w:rsidRPr="005E2D07">
        <w:rPr>
          <w:lang w:eastAsia="en-US"/>
        </w:rPr>
        <w:t>des ressources mobilisées, passant de 44,90 millions USD initialement à 67,60 millions USD, suite à</w:t>
      </w:r>
      <w:r w:rsidR="00117894" w:rsidRPr="005E2D07">
        <w:rPr>
          <w:lang w:eastAsia="en-US"/>
        </w:rPr>
        <w:t xml:space="preserve"> l’intégration d’un financement additionnel </w:t>
      </w:r>
      <w:r w:rsidRPr="005E2D07">
        <w:rPr>
          <w:lang w:eastAsia="en-US"/>
        </w:rPr>
        <w:t>de 22,70 millions USD. Par ailleurs, le niveau élevé de décaissement observé (59,08 millions USD, soit environ 87,39 % du total) témoigne d’une mobilisation effective des ressources. Le projet constitue ainsi un exemple de mise en œuvre financière relativement avancée au sein du portefeuille énergie.</w:t>
      </w:r>
    </w:p>
    <w:p w14:paraId="2D3E8AF9" w14:textId="77777777" w:rsidR="00117894" w:rsidRPr="005E2D07" w:rsidRDefault="00117894" w:rsidP="00A202DC">
      <w:pPr>
        <w:spacing w:after="120"/>
        <w:jc w:val="both"/>
        <w:rPr>
          <w:b/>
          <w:i/>
          <w:color w:val="1F3864" w:themeColor="accent5" w:themeShade="80"/>
          <w:u w:val="single"/>
          <w:lang w:eastAsia="en-US"/>
        </w:rPr>
      </w:pPr>
      <w:r w:rsidRPr="005E2D07">
        <w:rPr>
          <w:b/>
          <w:i/>
          <w:color w:val="1F3864" w:themeColor="accent5" w:themeShade="80"/>
          <w:u w:val="single"/>
          <w:lang w:eastAsia="en-US"/>
        </w:rPr>
        <w:t xml:space="preserve">Contraintes rencontrées : </w:t>
      </w:r>
    </w:p>
    <w:p w14:paraId="53663FEF" w14:textId="77777777" w:rsidR="00117894" w:rsidRPr="005E2D07" w:rsidRDefault="00117894" w:rsidP="00117894">
      <w:pPr>
        <w:jc w:val="both"/>
        <w:rPr>
          <w:lang w:eastAsia="en-US"/>
        </w:rPr>
      </w:pPr>
      <w:r w:rsidRPr="005E2D07">
        <w:rPr>
          <w:lang w:eastAsia="en-US"/>
        </w:rPr>
        <w:t xml:space="preserve">Malgré ces résultats, la mise en œuvre du projet a été marquée par plusieurs contraintes structurelles et opérationnelles ayant affecté son calendrier d’exécution. En amont, des insuffisances dans la phase de </w:t>
      </w:r>
      <w:r w:rsidRPr="005E2D07">
        <w:rPr>
          <w:lang w:eastAsia="en-US"/>
        </w:rPr>
        <w:lastRenderedPageBreak/>
        <w:t>préparation, notamment liées au lancement tardif des études de faisabilité et à l’évolution du périmètre d’intervention (révision des localités ciblées), ont nécessité des ajustements en cours de projet.</w:t>
      </w:r>
    </w:p>
    <w:p w14:paraId="14AF869F" w14:textId="77777777" w:rsidR="00117894" w:rsidRPr="005E2D07" w:rsidRDefault="00117894" w:rsidP="00117894">
      <w:pPr>
        <w:jc w:val="both"/>
        <w:rPr>
          <w:lang w:eastAsia="en-US"/>
        </w:rPr>
      </w:pPr>
      <w:r w:rsidRPr="005E2D07">
        <w:rPr>
          <w:lang w:eastAsia="en-US"/>
        </w:rPr>
        <w:t>Par ailleurs, les procédures nationales de passation de marchés et les mécanismes financiers associés, en particulier pour la mise en place des instruments de paiement internationaux, ont généré des délais importants dans la contractualisation et le démarrage effectif des travaux. À cela s’ajoutent des facteurs exogènes ayant fortement perturbé l’exécution, tels que le contexte sécuritaire dans certaines zones d’intervention, la crise sanitaire liée à la COVID-19, ainsi que des événements macroéconomiques et politiques ayant entraîné des interruptions temporaires des activités et des décaissements.</w:t>
      </w:r>
    </w:p>
    <w:p w14:paraId="2CCC5096" w14:textId="77777777" w:rsidR="00117894" w:rsidRPr="005E2D07" w:rsidRDefault="00117894" w:rsidP="00117894">
      <w:pPr>
        <w:jc w:val="both"/>
        <w:rPr>
          <w:lang w:eastAsia="en-US"/>
        </w:rPr>
      </w:pPr>
      <w:r w:rsidRPr="005E2D07">
        <w:rPr>
          <w:lang w:eastAsia="en-US"/>
        </w:rPr>
        <w:t>Enfin, la nature multi-sites du projet, couvrant un grand nombre de localités dispersées, a complexifié les dispositifs de suivi technique et de coordination, limitant l’efficacité du contrôle et contribuant à l’allongement des délais d’exécution.</w:t>
      </w:r>
    </w:p>
    <w:p w14:paraId="353C67A1" w14:textId="77777777" w:rsidR="00117894" w:rsidRPr="005E2D07" w:rsidRDefault="00117894" w:rsidP="00505021">
      <w:pPr>
        <w:pStyle w:val="Paragraphedeliste"/>
        <w:numPr>
          <w:ilvl w:val="0"/>
          <w:numId w:val="38"/>
        </w:numPr>
        <w:rPr>
          <w:b/>
          <w:bCs/>
          <w:u w:val="single"/>
          <w:lang w:eastAsia="en-US"/>
        </w:rPr>
      </w:pPr>
      <w:r w:rsidRPr="005E2D07">
        <w:rPr>
          <w:b/>
          <w:bCs/>
          <w:u w:val="single"/>
          <w:lang w:eastAsia="en-US"/>
        </w:rPr>
        <w:t>PERSHY-32</w:t>
      </w:r>
      <w:r w:rsidRPr="005E2D07">
        <w:rPr>
          <w:b/>
          <w:u w:val="single"/>
          <w:lang w:eastAsia="en-US"/>
        </w:rPr>
        <w:t> :</w:t>
      </w:r>
      <w:r w:rsidRPr="005E2D07">
        <w:rPr>
          <w:b/>
          <w:bCs/>
          <w:u w:val="single"/>
          <w:lang w:eastAsia="en-US"/>
        </w:rPr>
        <w:t xml:space="preserve"> </w:t>
      </w:r>
    </w:p>
    <w:p w14:paraId="69605CDC" w14:textId="77777777" w:rsidR="00117894" w:rsidRPr="005E2D07" w:rsidRDefault="00117894" w:rsidP="00117894">
      <w:pPr>
        <w:jc w:val="both"/>
        <w:rPr>
          <w:lang w:eastAsia="en-US"/>
        </w:rPr>
      </w:pPr>
      <w:r w:rsidRPr="005E2D07">
        <w:rPr>
          <w:lang w:eastAsia="en-US"/>
        </w:rPr>
        <w:t>Le projet PERSHY-32 (Projet d’Électrification Rurale par Systèmes Hybrides – 32 localités), mis en œuvre par l’AMADER, vise à développer des mini-réseaux hybrides dans plusieurs localités rurales à travers l’intégration de centrales solaires photovoltaïques couplées à des groupes diesel existants ou nouveaux. Le projet repose sur une approche de production décentralisée d’électricité, combinée à l’extension des réseaux de distribution locaux et à l’amélioration des services énergétiques en milieu rural.</w:t>
      </w:r>
    </w:p>
    <w:p w14:paraId="4DEA622E" w14:textId="77777777" w:rsidR="00117894" w:rsidRPr="005E2D07" w:rsidRDefault="00117894" w:rsidP="00117894">
      <w:pPr>
        <w:jc w:val="both"/>
      </w:pPr>
      <w:r w:rsidRPr="005E2D07">
        <w:t>À ce titre, les cibles fixées couvrent à la fois des dimensions techniques, sociales et économiques, notamment :</w:t>
      </w:r>
    </w:p>
    <w:p w14:paraId="33C56F54" w14:textId="77777777" w:rsidR="00117894" w:rsidRPr="005E2D07" w:rsidRDefault="00117894" w:rsidP="00505021">
      <w:pPr>
        <w:numPr>
          <w:ilvl w:val="0"/>
          <w:numId w:val="30"/>
        </w:numPr>
        <w:spacing w:after="0" w:line="276" w:lineRule="auto"/>
        <w:jc w:val="both"/>
      </w:pPr>
      <w:r w:rsidRPr="005E2D07">
        <w:t>la mise en service de 32 centrales hybrides solaire photovoltaïque/diesel dans autant de localités rurales ;</w:t>
      </w:r>
    </w:p>
    <w:p w14:paraId="384CC395" w14:textId="77777777" w:rsidR="00117894" w:rsidRPr="005E2D07" w:rsidRDefault="00117894" w:rsidP="00505021">
      <w:pPr>
        <w:numPr>
          <w:ilvl w:val="0"/>
          <w:numId w:val="30"/>
        </w:numPr>
        <w:spacing w:after="0" w:line="276" w:lineRule="auto"/>
        <w:jc w:val="both"/>
      </w:pPr>
      <w:r w:rsidRPr="005E2D07">
        <w:t>le raccordement de plus de 13 000 ménages, représentant environ 92 000 bénéficiaires ;</w:t>
      </w:r>
    </w:p>
    <w:p w14:paraId="73F7EB57" w14:textId="77777777" w:rsidR="00117894" w:rsidRPr="005E2D07" w:rsidRDefault="00117894" w:rsidP="00505021">
      <w:pPr>
        <w:numPr>
          <w:ilvl w:val="0"/>
          <w:numId w:val="30"/>
        </w:numPr>
        <w:spacing w:after="0" w:line="276" w:lineRule="auto"/>
        <w:jc w:val="both"/>
      </w:pPr>
      <w:r w:rsidRPr="005E2D07">
        <w:t>l’installation d’une capacité solaire photovoltaïque cumulée de 1,68 MWc ;</w:t>
      </w:r>
    </w:p>
    <w:p w14:paraId="090C5C00" w14:textId="77777777" w:rsidR="00117894" w:rsidRPr="005E2D07" w:rsidRDefault="00117894" w:rsidP="00505021">
      <w:pPr>
        <w:numPr>
          <w:ilvl w:val="0"/>
          <w:numId w:val="30"/>
        </w:numPr>
        <w:spacing w:after="0" w:line="276" w:lineRule="auto"/>
        <w:jc w:val="both"/>
      </w:pPr>
      <w:r w:rsidRPr="005E2D07">
        <w:t>le développement d’environ 198 km de réseaux de distribution MT/BT ;</w:t>
      </w:r>
    </w:p>
    <w:p w14:paraId="3A3214FD" w14:textId="77777777" w:rsidR="00117894" w:rsidRPr="005E2D07" w:rsidRDefault="00117894" w:rsidP="00505021">
      <w:pPr>
        <w:numPr>
          <w:ilvl w:val="0"/>
          <w:numId w:val="30"/>
        </w:numPr>
        <w:spacing w:after="0" w:line="276" w:lineRule="auto"/>
        <w:jc w:val="both"/>
      </w:pPr>
      <w:r w:rsidRPr="005E2D07">
        <w:t>ainsi que la création d’emplois permanents au niveau local.</w:t>
      </w:r>
    </w:p>
    <w:p w14:paraId="2E5BEF19" w14:textId="77777777" w:rsidR="00117894" w:rsidRPr="005E2D07" w:rsidRDefault="00117894" w:rsidP="0086142D">
      <w:pPr>
        <w:spacing w:before="240"/>
        <w:jc w:val="both"/>
      </w:pPr>
      <w:r w:rsidRPr="005E2D07">
        <w:t>Ces objectifs traduisent une approche intégrée combinant électrification rurale, transition énergétique et développement socio-économique des territoires ciblés.</w:t>
      </w:r>
    </w:p>
    <w:p w14:paraId="17F06CF9" w14:textId="5AFC4E55" w:rsidR="00117894" w:rsidRPr="005E2D07" w:rsidRDefault="00CF5AC4" w:rsidP="00CF5AC4">
      <w:pPr>
        <w:spacing w:after="120"/>
        <w:jc w:val="both"/>
        <w:rPr>
          <w:b/>
          <w:i/>
          <w:color w:val="1F3864" w:themeColor="accent5" w:themeShade="80"/>
          <w:u w:val="single"/>
          <w:lang w:eastAsia="en-US"/>
        </w:rPr>
      </w:pPr>
      <w:r w:rsidRPr="005E2D07">
        <w:rPr>
          <w:b/>
          <w:i/>
          <w:color w:val="1F3864" w:themeColor="accent5" w:themeShade="80"/>
          <w:u w:val="single"/>
          <w:lang w:eastAsia="en-US"/>
        </w:rPr>
        <w:t xml:space="preserve">État de mise en œuvre du projet : </w:t>
      </w:r>
    </w:p>
    <w:p w14:paraId="7D914C98" w14:textId="77777777" w:rsidR="00117894" w:rsidRPr="005E2D07" w:rsidRDefault="00117894" w:rsidP="00117894">
      <w:pPr>
        <w:jc w:val="both"/>
      </w:pPr>
      <w:r w:rsidRPr="005E2D07">
        <w:t>La mise en œuvre du projet s’articule en deux phases distinctes, correspondant respectivement aux localités déjà partiellement électrifiées (PERSHY-10) et aux nouvelles localités à électrifier (PERSHY-22). L’analyse de l’état d’avancement met en évidence un niveau de progression contrasté entre ces deux composantes.</w:t>
      </w:r>
    </w:p>
    <w:p w14:paraId="6D479963" w14:textId="51BF5651" w:rsidR="001678F6" w:rsidRPr="005E2D07" w:rsidRDefault="001678F6" w:rsidP="001678F6">
      <w:pPr>
        <w:pStyle w:val="Lgende"/>
        <w:keepNext/>
        <w:spacing w:after="0" w:line="276" w:lineRule="auto"/>
        <w:rPr>
          <w:sz w:val="20"/>
          <w:szCs w:val="20"/>
        </w:rPr>
      </w:pPr>
      <w:bookmarkStart w:id="53" w:name="_Toc227409727"/>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13</w:t>
      </w:r>
      <w:r w:rsidRPr="005E2D07">
        <w:rPr>
          <w:sz w:val="20"/>
          <w:szCs w:val="20"/>
        </w:rPr>
        <w:fldChar w:fldCharType="end"/>
      </w:r>
      <w:r w:rsidRPr="005E2D07">
        <w:rPr>
          <w:sz w:val="20"/>
          <w:szCs w:val="20"/>
        </w:rPr>
        <w:t xml:space="preserve"> : Suivi des indicateurs de réalisation du projet (PERSHY-32) – cibles et résultats atteints</w:t>
      </w:r>
      <w:bookmarkEnd w:id="53"/>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73"/>
        <w:gridCol w:w="2212"/>
        <w:gridCol w:w="1489"/>
        <w:gridCol w:w="1375"/>
        <w:gridCol w:w="2857"/>
      </w:tblGrid>
      <w:tr w:rsidR="00A15128" w:rsidRPr="005E2D07" w14:paraId="57570568" w14:textId="77777777" w:rsidTr="00B74ECA">
        <w:tc>
          <w:tcPr>
            <w:tcW w:w="3685" w:type="dxa"/>
            <w:gridSpan w:val="2"/>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4A344FA4" w14:textId="77777777" w:rsidR="00117894" w:rsidRPr="005E2D07" w:rsidRDefault="00117894">
            <w:pPr>
              <w:rPr>
                <w:rFonts w:asciiTheme="minorHAnsi" w:eastAsia="Times New Roman" w:hAnsiTheme="minorHAnsi" w:cstheme="minorHAnsi"/>
                <w:b/>
                <w:color w:val="FFFFFF" w:themeColor="background1"/>
                <w:sz w:val="20"/>
                <w:szCs w:val="20"/>
                <w:lang w:eastAsia="en-US"/>
              </w:rPr>
            </w:pPr>
            <w:r w:rsidRPr="005E2D07">
              <w:rPr>
                <w:rFonts w:asciiTheme="minorHAnsi" w:eastAsia="Times New Roman" w:hAnsiTheme="minorHAnsi" w:cstheme="minorHAnsi"/>
                <w:b/>
                <w:color w:val="FFFFFF" w:themeColor="background1"/>
                <w:sz w:val="20"/>
                <w:szCs w:val="20"/>
                <w:lang w:eastAsia="en-US"/>
              </w:rPr>
              <w:t>Statut</w:t>
            </w:r>
          </w:p>
        </w:tc>
        <w:tc>
          <w:tcPr>
            <w:tcW w:w="0" w:type="auto"/>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3E01A1F" w14:textId="77777777" w:rsidR="00117894" w:rsidRPr="005E2D07" w:rsidRDefault="00117894">
            <w:pPr>
              <w:jc w:val="center"/>
              <w:rPr>
                <w:rFonts w:asciiTheme="minorHAnsi" w:eastAsia="Times New Roman" w:hAnsiTheme="minorHAnsi" w:cstheme="minorHAnsi"/>
                <w:sz w:val="20"/>
                <w:szCs w:val="20"/>
                <w:lang w:eastAsia="en-US"/>
              </w:rPr>
            </w:pPr>
            <w:r w:rsidRPr="005E2D07">
              <w:rPr>
                <w:rFonts w:asciiTheme="minorHAnsi" w:eastAsia="Times New Roman" w:hAnsiTheme="minorHAnsi" w:cstheme="minorHAnsi"/>
                <w:sz w:val="20"/>
                <w:szCs w:val="20"/>
                <w:lang w:eastAsia="en-US"/>
              </w:rPr>
              <w:t xml:space="preserve">En cours </w:t>
            </w:r>
          </w:p>
        </w:tc>
      </w:tr>
      <w:tr w:rsidR="00A15128" w:rsidRPr="005E2D07" w14:paraId="6573280E" w14:textId="77777777" w:rsidTr="00B74ECA">
        <w:tc>
          <w:tcPr>
            <w:tcW w:w="3685" w:type="dxa"/>
            <w:gridSpan w:val="2"/>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40774112" w14:textId="77777777" w:rsidR="00117894" w:rsidRPr="005E2D07" w:rsidRDefault="00117894">
            <w:pPr>
              <w:rPr>
                <w:rFonts w:asciiTheme="minorHAnsi" w:eastAsia="Times New Roman" w:hAnsiTheme="minorHAnsi" w:cstheme="minorHAnsi"/>
                <w:b/>
                <w:color w:val="FFFFFF" w:themeColor="background1"/>
                <w:sz w:val="20"/>
                <w:szCs w:val="20"/>
                <w:lang w:eastAsia="en-US"/>
              </w:rPr>
            </w:pPr>
            <w:r w:rsidRPr="005E2D07">
              <w:rPr>
                <w:rFonts w:asciiTheme="minorHAnsi" w:eastAsia="Times New Roman" w:hAnsiTheme="minorHAnsi" w:cstheme="minorHAnsi"/>
                <w:b/>
                <w:color w:val="FFFFFF" w:themeColor="background1"/>
                <w:sz w:val="20"/>
                <w:szCs w:val="20"/>
                <w:lang w:eastAsia="en-US"/>
              </w:rPr>
              <w:t>Début</w:t>
            </w:r>
          </w:p>
        </w:tc>
        <w:tc>
          <w:tcPr>
            <w:tcW w:w="0" w:type="auto"/>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A0824A9" w14:textId="77777777" w:rsidR="00117894" w:rsidRPr="005E2D07" w:rsidRDefault="00117894">
            <w:pPr>
              <w:jc w:val="center"/>
              <w:rPr>
                <w:rFonts w:asciiTheme="minorHAnsi" w:eastAsia="Times New Roman" w:hAnsiTheme="minorHAnsi" w:cstheme="minorHAnsi"/>
                <w:sz w:val="20"/>
                <w:szCs w:val="20"/>
                <w:lang w:eastAsia="en-US"/>
              </w:rPr>
            </w:pPr>
            <w:r w:rsidRPr="005E2D07">
              <w:rPr>
                <w:rFonts w:asciiTheme="minorHAnsi" w:eastAsia="Times New Roman" w:hAnsiTheme="minorHAnsi" w:cstheme="minorHAnsi"/>
                <w:sz w:val="20"/>
                <w:szCs w:val="20"/>
                <w:lang w:eastAsia="en-US"/>
              </w:rPr>
              <w:t>2017</w:t>
            </w:r>
          </w:p>
        </w:tc>
      </w:tr>
      <w:tr w:rsidR="00A15128" w:rsidRPr="005E2D07" w14:paraId="1CAF1DA5" w14:textId="77777777" w:rsidTr="00B74ECA">
        <w:tc>
          <w:tcPr>
            <w:tcW w:w="3685" w:type="dxa"/>
            <w:gridSpan w:val="2"/>
            <w:tcBorders>
              <w:top w:val="single" w:sz="4" w:space="0" w:color="auto"/>
            </w:tcBorders>
            <w:shd w:val="clear" w:color="auto" w:fill="1F4E79" w:themeFill="accent1" w:themeFillShade="80"/>
            <w:vAlign w:val="center"/>
          </w:tcPr>
          <w:p w14:paraId="0DD497ED" w14:textId="77777777" w:rsidR="00117894" w:rsidRPr="005E2D07" w:rsidRDefault="00117894">
            <w:pPr>
              <w:rPr>
                <w:rFonts w:asciiTheme="minorHAnsi" w:eastAsia="Times New Roman" w:hAnsiTheme="minorHAnsi" w:cstheme="minorHAnsi"/>
                <w:b/>
                <w:color w:val="FFFFFF" w:themeColor="background1"/>
                <w:sz w:val="20"/>
                <w:szCs w:val="20"/>
                <w:lang w:eastAsia="en-US"/>
              </w:rPr>
            </w:pPr>
            <w:r w:rsidRPr="005E2D07">
              <w:rPr>
                <w:rFonts w:asciiTheme="minorHAnsi" w:eastAsia="Times New Roman" w:hAnsiTheme="minorHAnsi" w:cstheme="minorHAnsi"/>
                <w:b/>
                <w:color w:val="FFFFFF" w:themeColor="background1"/>
                <w:sz w:val="20"/>
                <w:szCs w:val="20"/>
                <w:lang w:eastAsia="en-US"/>
              </w:rPr>
              <w:t>Fin</w:t>
            </w:r>
          </w:p>
        </w:tc>
        <w:tc>
          <w:tcPr>
            <w:tcW w:w="0" w:type="auto"/>
            <w:gridSpan w:val="3"/>
            <w:tcBorders>
              <w:top w:val="single" w:sz="4" w:space="0" w:color="auto"/>
            </w:tcBorders>
            <w:shd w:val="clear" w:color="auto" w:fill="FFFFFF" w:themeFill="background1"/>
            <w:vAlign w:val="center"/>
          </w:tcPr>
          <w:p w14:paraId="2FD515B9" w14:textId="77777777" w:rsidR="00117894" w:rsidRPr="005E2D07" w:rsidRDefault="00117894">
            <w:pPr>
              <w:jc w:val="center"/>
              <w:rPr>
                <w:rFonts w:asciiTheme="minorHAnsi" w:eastAsia="Times New Roman" w:hAnsiTheme="minorHAnsi" w:cstheme="minorHAnsi"/>
                <w:sz w:val="20"/>
                <w:szCs w:val="20"/>
                <w:lang w:eastAsia="en-US"/>
              </w:rPr>
            </w:pPr>
            <w:r w:rsidRPr="005E2D07">
              <w:rPr>
                <w:rFonts w:asciiTheme="minorHAnsi" w:eastAsia="Times New Roman" w:hAnsiTheme="minorHAnsi" w:cstheme="minorHAnsi"/>
                <w:sz w:val="20"/>
                <w:szCs w:val="20"/>
                <w:lang w:eastAsia="en-US"/>
              </w:rPr>
              <w:t>2028</w:t>
            </w:r>
          </w:p>
        </w:tc>
      </w:tr>
      <w:tr w:rsidR="00A15128" w:rsidRPr="005E2D07" w14:paraId="1A7ED921" w14:textId="77777777" w:rsidTr="00B74ECA">
        <w:tc>
          <w:tcPr>
            <w:tcW w:w="1473" w:type="dxa"/>
            <w:shd w:val="clear" w:color="auto" w:fill="1F4E79" w:themeFill="accent1" w:themeFillShade="80"/>
            <w:vAlign w:val="center"/>
          </w:tcPr>
          <w:p w14:paraId="051108B4" w14:textId="77777777" w:rsidR="00117894" w:rsidRPr="005E2D07" w:rsidRDefault="00117894">
            <w:pPr>
              <w:jc w:val="center"/>
              <w:rPr>
                <w:rFonts w:asciiTheme="minorHAnsi" w:hAnsiTheme="minorHAnsi" w:cstheme="minorHAnsi"/>
                <w:b/>
                <w:color w:val="FFFFFF" w:themeColor="background1"/>
                <w:sz w:val="20"/>
                <w:szCs w:val="20"/>
              </w:rPr>
            </w:pPr>
            <w:r w:rsidRPr="005E2D07">
              <w:rPr>
                <w:rFonts w:asciiTheme="minorHAnsi" w:eastAsia="Times New Roman" w:hAnsiTheme="minorHAnsi" w:cstheme="minorHAnsi"/>
                <w:b/>
                <w:color w:val="FFFFFF" w:themeColor="background1"/>
                <w:sz w:val="20"/>
                <w:szCs w:val="20"/>
                <w:lang w:eastAsia="en-US"/>
              </w:rPr>
              <w:t>Composante</w:t>
            </w:r>
          </w:p>
        </w:tc>
        <w:tc>
          <w:tcPr>
            <w:tcW w:w="2212" w:type="dxa"/>
            <w:shd w:val="clear" w:color="auto" w:fill="1F4E79" w:themeFill="accent1" w:themeFillShade="80"/>
            <w:vAlign w:val="center"/>
          </w:tcPr>
          <w:p w14:paraId="798798FC" w14:textId="77777777" w:rsidR="00117894" w:rsidRPr="005E2D07" w:rsidRDefault="00117894">
            <w:pPr>
              <w:jc w:val="center"/>
              <w:rPr>
                <w:rFonts w:asciiTheme="minorHAnsi" w:hAnsiTheme="minorHAnsi" w:cstheme="minorHAnsi"/>
                <w:b/>
                <w:color w:val="FFFFFF" w:themeColor="background1"/>
                <w:sz w:val="20"/>
                <w:szCs w:val="20"/>
              </w:rPr>
            </w:pPr>
            <w:r w:rsidRPr="005E2D07">
              <w:rPr>
                <w:rFonts w:asciiTheme="minorHAnsi" w:eastAsia="Times New Roman" w:hAnsiTheme="minorHAnsi" w:cstheme="minorHAnsi"/>
                <w:b/>
                <w:color w:val="FFFFFF" w:themeColor="background1"/>
                <w:sz w:val="20"/>
                <w:szCs w:val="20"/>
                <w:lang w:eastAsia="en-US"/>
              </w:rPr>
              <w:t>Description</w:t>
            </w:r>
          </w:p>
        </w:tc>
        <w:tc>
          <w:tcPr>
            <w:tcW w:w="0" w:type="auto"/>
            <w:shd w:val="clear" w:color="auto" w:fill="1F4E79" w:themeFill="accent1" w:themeFillShade="80"/>
            <w:vAlign w:val="center"/>
          </w:tcPr>
          <w:p w14:paraId="6204F335" w14:textId="77777777" w:rsidR="00117894" w:rsidRPr="005E2D07" w:rsidRDefault="00117894">
            <w:pPr>
              <w:jc w:val="center"/>
              <w:rPr>
                <w:rFonts w:asciiTheme="minorHAnsi" w:hAnsiTheme="minorHAnsi" w:cstheme="minorHAnsi"/>
                <w:b/>
                <w:color w:val="FFFFFF" w:themeColor="background1"/>
                <w:sz w:val="20"/>
                <w:szCs w:val="20"/>
              </w:rPr>
            </w:pPr>
            <w:r w:rsidRPr="005E2D07">
              <w:rPr>
                <w:rFonts w:asciiTheme="minorHAnsi" w:eastAsia="Times New Roman" w:hAnsiTheme="minorHAnsi" w:cstheme="minorHAnsi"/>
                <w:b/>
                <w:color w:val="FFFFFF" w:themeColor="background1"/>
                <w:sz w:val="20"/>
                <w:szCs w:val="20"/>
                <w:lang w:eastAsia="en-US"/>
              </w:rPr>
              <w:t>Avancement physique</w:t>
            </w:r>
          </w:p>
        </w:tc>
        <w:tc>
          <w:tcPr>
            <w:tcW w:w="0" w:type="auto"/>
            <w:shd w:val="clear" w:color="auto" w:fill="1F4E79" w:themeFill="accent1" w:themeFillShade="80"/>
            <w:vAlign w:val="center"/>
          </w:tcPr>
          <w:p w14:paraId="72F3153D" w14:textId="77777777" w:rsidR="00117894" w:rsidRPr="005E2D07" w:rsidRDefault="00117894">
            <w:pPr>
              <w:jc w:val="center"/>
              <w:rPr>
                <w:rFonts w:asciiTheme="minorHAnsi" w:hAnsiTheme="minorHAnsi" w:cstheme="minorHAnsi"/>
                <w:b/>
                <w:color w:val="FFFFFF" w:themeColor="background1"/>
                <w:sz w:val="20"/>
                <w:szCs w:val="20"/>
              </w:rPr>
            </w:pPr>
            <w:r w:rsidRPr="005E2D07">
              <w:rPr>
                <w:rFonts w:asciiTheme="minorHAnsi" w:eastAsia="Times New Roman" w:hAnsiTheme="minorHAnsi" w:cstheme="minorHAnsi"/>
                <w:b/>
                <w:color w:val="FFFFFF" w:themeColor="background1"/>
                <w:sz w:val="20"/>
                <w:szCs w:val="20"/>
                <w:lang w:eastAsia="en-US"/>
              </w:rPr>
              <w:t>Décaissement</w:t>
            </w:r>
          </w:p>
        </w:tc>
        <w:tc>
          <w:tcPr>
            <w:tcW w:w="0" w:type="auto"/>
            <w:shd w:val="clear" w:color="auto" w:fill="1F4E79" w:themeFill="accent1" w:themeFillShade="80"/>
            <w:vAlign w:val="center"/>
          </w:tcPr>
          <w:p w14:paraId="7282AEF5" w14:textId="77777777" w:rsidR="00117894" w:rsidRPr="005E2D07" w:rsidRDefault="00117894">
            <w:pPr>
              <w:jc w:val="center"/>
              <w:rPr>
                <w:rFonts w:asciiTheme="minorHAnsi" w:hAnsiTheme="minorHAnsi" w:cstheme="minorHAnsi"/>
                <w:b/>
                <w:color w:val="FFFFFF" w:themeColor="background1"/>
                <w:sz w:val="20"/>
                <w:szCs w:val="20"/>
              </w:rPr>
            </w:pPr>
            <w:r w:rsidRPr="005E2D07">
              <w:rPr>
                <w:rFonts w:asciiTheme="minorHAnsi" w:eastAsia="Times New Roman" w:hAnsiTheme="minorHAnsi" w:cstheme="minorHAnsi"/>
                <w:b/>
                <w:color w:val="FFFFFF" w:themeColor="background1"/>
                <w:sz w:val="20"/>
                <w:szCs w:val="20"/>
                <w:lang w:eastAsia="en-US"/>
              </w:rPr>
              <w:t>Lecture analytique</w:t>
            </w:r>
          </w:p>
        </w:tc>
      </w:tr>
      <w:tr w:rsidR="00A15128" w:rsidRPr="005E2D07" w14:paraId="4A295BEF" w14:textId="77777777">
        <w:tc>
          <w:tcPr>
            <w:tcW w:w="1473" w:type="dxa"/>
            <w:vAlign w:val="center"/>
          </w:tcPr>
          <w:p w14:paraId="0F5C7EAA" w14:textId="77777777" w:rsidR="00117894" w:rsidRPr="005E2D07" w:rsidRDefault="00117894">
            <w:pPr>
              <w:jc w:val="both"/>
              <w:rPr>
                <w:b/>
                <w:sz w:val="20"/>
                <w:szCs w:val="20"/>
              </w:rPr>
            </w:pPr>
            <w:r w:rsidRPr="005E2D07">
              <w:rPr>
                <w:b/>
                <w:sz w:val="20"/>
                <w:szCs w:val="20"/>
              </w:rPr>
              <w:lastRenderedPageBreak/>
              <w:t>PERSHY-10</w:t>
            </w:r>
          </w:p>
        </w:tc>
        <w:tc>
          <w:tcPr>
            <w:tcW w:w="2212" w:type="dxa"/>
            <w:vAlign w:val="center"/>
          </w:tcPr>
          <w:p w14:paraId="6A73F1A8" w14:textId="77777777" w:rsidR="00117894" w:rsidRPr="005E2D07" w:rsidRDefault="00117894">
            <w:pPr>
              <w:jc w:val="both"/>
              <w:rPr>
                <w:sz w:val="20"/>
                <w:szCs w:val="20"/>
              </w:rPr>
            </w:pPr>
            <w:r w:rsidRPr="005E2D07">
              <w:rPr>
                <w:sz w:val="20"/>
                <w:szCs w:val="20"/>
              </w:rPr>
              <w:t>Hybridation de 10 localités déjà électrifiées</w:t>
            </w:r>
          </w:p>
        </w:tc>
        <w:tc>
          <w:tcPr>
            <w:tcW w:w="0" w:type="auto"/>
            <w:vAlign w:val="center"/>
          </w:tcPr>
          <w:p w14:paraId="7D0AB92E" w14:textId="77777777" w:rsidR="00117894" w:rsidRPr="005E2D07" w:rsidRDefault="00117894">
            <w:pPr>
              <w:jc w:val="center"/>
              <w:rPr>
                <w:sz w:val="20"/>
                <w:szCs w:val="20"/>
              </w:rPr>
            </w:pPr>
            <w:r w:rsidRPr="005E2D07">
              <w:rPr>
                <w:sz w:val="20"/>
                <w:szCs w:val="20"/>
              </w:rPr>
              <w:t>67%</w:t>
            </w:r>
          </w:p>
        </w:tc>
        <w:tc>
          <w:tcPr>
            <w:tcW w:w="0" w:type="auto"/>
            <w:vAlign w:val="center"/>
          </w:tcPr>
          <w:p w14:paraId="1F6F2348" w14:textId="77777777" w:rsidR="00117894" w:rsidRPr="005E2D07" w:rsidRDefault="00117894">
            <w:pPr>
              <w:jc w:val="center"/>
              <w:rPr>
                <w:sz w:val="20"/>
                <w:szCs w:val="20"/>
              </w:rPr>
            </w:pPr>
            <w:r w:rsidRPr="005E2D07">
              <w:rPr>
                <w:sz w:val="20"/>
                <w:szCs w:val="20"/>
              </w:rPr>
              <w:t>50,47%</w:t>
            </w:r>
          </w:p>
        </w:tc>
        <w:tc>
          <w:tcPr>
            <w:tcW w:w="0" w:type="auto"/>
            <w:vAlign w:val="center"/>
          </w:tcPr>
          <w:p w14:paraId="05A94785" w14:textId="77777777" w:rsidR="00117894" w:rsidRPr="005E2D07" w:rsidRDefault="00117894">
            <w:pPr>
              <w:jc w:val="both"/>
              <w:rPr>
                <w:sz w:val="20"/>
                <w:szCs w:val="20"/>
              </w:rPr>
            </w:pPr>
            <w:r w:rsidRPr="005E2D07">
              <w:rPr>
                <w:sz w:val="20"/>
                <w:szCs w:val="20"/>
              </w:rPr>
              <w:t>Avancement partiel mais significatif, indiquant un projet engagé mais non finalisé</w:t>
            </w:r>
          </w:p>
        </w:tc>
      </w:tr>
      <w:tr w:rsidR="00A15128" w:rsidRPr="005E2D07" w14:paraId="2E83750F" w14:textId="77777777">
        <w:tc>
          <w:tcPr>
            <w:tcW w:w="1473" w:type="dxa"/>
            <w:vAlign w:val="center"/>
          </w:tcPr>
          <w:p w14:paraId="2FB8B684" w14:textId="77777777" w:rsidR="00117894" w:rsidRPr="005E2D07" w:rsidRDefault="00117894">
            <w:pPr>
              <w:jc w:val="both"/>
              <w:rPr>
                <w:b/>
                <w:sz w:val="20"/>
                <w:szCs w:val="20"/>
              </w:rPr>
            </w:pPr>
            <w:r w:rsidRPr="005E2D07">
              <w:rPr>
                <w:b/>
                <w:sz w:val="20"/>
                <w:szCs w:val="20"/>
              </w:rPr>
              <w:t>PERSHY-22</w:t>
            </w:r>
          </w:p>
        </w:tc>
        <w:tc>
          <w:tcPr>
            <w:tcW w:w="2212" w:type="dxa"/>
            <w:vAlign w:val="center"/>
          </w:tcPr>
          <w:p w14:paraId="5C3EC5DC" w14:textId="77777777" w:rsidR="00117894" w:rsidRPr="005E2D07" w:rsidRDefault="00117894">
            <w:pPr>
              <w:jc w:val="both"/>
              <w:rPr>
                <w:sz w:val="20"/>
                <w:szCs w:val="20"/>
              </w:rPr>
            </w:pPr>
            <w:r w:rsidRPr="005E2D07">
              <w:rPr>
                <w:sz w:val="20"/>
                <w:szCs w:val="20"/>
              </w:rPr>
              <w:t>Électrification de 22 nouvelles localités</w:t>
            </w:r>
          </w:p>
        </w:tc>
        <w:tc>
          <w:tcPr>
            <w:tcW w:w="0" w:type="auto"/>
            <w:vAlign w:val="center"/>
          </w:tcPr>
          <w:p w14:paraId="6F3975F1" w14:textId="77777777" w:rsidR="00117894" w:rsidRPr="005E2D07" w:rsidRDefault="00117894">
            <w:pPr>
              <w:jc w:val="center"/>
              <w:rPr>
                <w:sz w:val="20"/>
                <w:szCs w:val="20"/>
              </w:rPr>
            </w:pPr>
            <w:r w:rsidRPr="005E2D07">
              <w:rPr>
                <w:sz w:val="20"/>
                <w:szCs w:val="20"/>
              </w:rPr>
              <w:t>0%</w:t>
            </w:r>
          </w:p>
        </w:tc>
        <w:tc>
          <w:tcPr>
            <w:tcW w:w="0" w:type="auto"/>
            <w:vAlign w:val="center"/>
          </w:tcPr>
          <w:p w14:paraId="0A6E8368" w14:textId="77777777" w:rsidR="00117894" w:rsidRPr="005E2D07" w:rsidRDefault="00117894">
            <w:pPr>
              <w:jc w:val="center"/>
              <w:rPr>
                <w:sz w:val="20"/>
                <w:szCs w:val="20"/>
              </w:rPr>
            </w:pPr>
            <w:r w:rsidRPr="005E2D07">
              <w:rPr>
                <w:sz w:val="20"/>
                <w:szCs w:val="20"/>
              </w:rPr>
              <w:t>1,57%</w:t>
            </w:r>
          </w:p>
        </w:tc>
        <w:tc>
          <w:tcPr>
            <w:tcW w:w="0" w:type="auto"/>
            <w:vAlign w:val="center"/>
          </w:tcPr>
          <w:p w14:paraId="4CB3F323" w14:textId="77777777" w:rsidR="00117894" w:rsidRPr="005E2D07" w:rsidRDefault="00117894">
            <w:pPr>
              <w:jc w:val="both"/>
              <w:rPr>
                <w:sz w:val="20"/>
                <w:szCs w:val="20"/>
              </w:rPr>
            </w:pPr>
            <w:r w:rsidRPr="005E2D07">
              <w:rPr>
                <w:sz w:val="20"/>
                <w:szCs w:val="20"/>
              </w:rPr>
              <w:t>Absence de mise en œuvre effective, blocage en phase contractuelle</w:t>
            </w:r>
          </w:p>
        </w:tc>
      </w:tr>
    </w:tbl>
    <w:p w14:paraId="042E9725" w14:textId="77777777" w:rsidR="00117894" w:rsidRPr="005E2D07" w:rsidRDefault="00117894" w:rsidP="00117894">
      <w:pPr>
        <w:spacing w:before="160"/>
        <w:jc w:val="both"/>
      </w:pPr>
      <w:r w:rsidRPr="005E2D07">
        <w:t>L’analyse globale montre que seule la composante relative aux localités déjà électrifiées (PERSHY-10) a connu un début d’exécution tangible, bien que celui-ci reste incomplet. À l’inverse, la composante principale du projet (PERSHY-22), qui concentre l’essentiel du potentiel d’impact en termes d’accès à l’électricité et de déploiement d’infrastructures, n’a pas encore été mise en œuvre à ce stade.</w:t>
      </w:r>
    </w:p>
    <w:p w14:paraId="18B3A01A" w14:textId="77777777" w:rsidR="00CF5AC4" w:rsidRPr="005E2D07" w:rsidRDefault="00CF5AC4" w:rsidP="00D43F9F">
      <w:pPr>
        <w:spacing w:after="120"/>
        <w:jc w:val="both"/>
        <w:rPr>
          <w:b/>
          <w:i/>
          <w:color w:val="1F3864" w:themeColor="accent5" w:themeShade="80"/>
          <w:u w:val="single"/>
          <w:lang w:eastAsia="en-US"/>
        </w:rPr>
      </w:pPr>
      <w:r w:rsidRPr="005E2D07">
        <w:rPr>
          <w:b/>
          <w:i/>
          <w:color w:val="1F3864" w:themeColor="accent5" w:themeShade="80"/>
          <w:u w:val="single"/>
          <w:lang w:eastAsia="en-US"/>
        </w:rPr>
        <w:t xml:space="preserve">Réduction des émissions de GES : </w:t>
      </w:r>
    </w:p>
    <w:p w14:paraId="6C18E687" w14:textId="77777777" w:rsidR="00117894" w:rsidRPr="005E2D07" w:rsidRDefault="00117894" w:rsidP="00117894">
      <w:pPr>
        <w:jc w:val="both"/>
      </w:pPr>
      <w:r w:rsidRPr="005E2D07">
        <w:t>Compte tenu de l’état d’avancement actuel du projet, les réductions d’émissions de gaz à effet de serre associées à PERSHY-32 restent, à ce stade, largement théoriques et conditionnées à la mise en œuvre effective des infrastructures prévues, en particulier dans les 22 nouvelles localités.</w:t>
      </w:r>
    </w:p>
    <w:p w14:paraId="1250B5C4" w14:textId="77777777" w:rsidR="00117894" w:rsidRPr="005E2D07" w:rsidRDefault="00117894" w:rsidP="00117894">
      <w:pPr>
        <w:jc w:val="both"/>
      </w:pPr>
      <w:r w:rsidRPr="005E2D07">
        <w:t>Le potentiel d’atténuation repose principalement sur la substitution du diesel par des systèmes hybrides intégrant une composante solaire photovoltaïque. Toutefois, en l’absence de déploiement significatif sur la majorité des sites, les émissions évitées à court terme demeurent limitées. L’atteinte des objectifs d’atténuation à l’horizon 2030 dépendra donc fortement de la levée des contraintes actuelles et de la relance opérationnelle du projet.</w:t>
      </w:r>
    </w:p>
    <w:p w14:paraId="3D59E942" w14:textId="568FB3BA" w:rsidR="00117894" w:rsidRPr="005E2D07" w:rsidRDefault="00CF5AC4" w:rsidP="001F43AD">
      <w:pPr>
        <w:spacing w:after="120"/>
        <w:jc w:val="both"/>
        <w:rPr>
          <w:b/>
          <w:i/>
          <w:color w:val="1F3864" w:themeColor="accent5" w:themeShade="80"/>
          <w:u w:val="single"/>
          <w:lang w:eastAsia="en-US"/>
        </w:rPr>
      </w:pPr>
      <w:r w:rsidRPr="005E2D07">
        <w:rPr>
          <w:b/>
          <w:i/>
          <w:color w:val="1F3864" w:themeColor="accent5" w:themeShade="80"/>
          <w:u w:val="single"/>
          <w:lang w:eastAsia="en-US"/>
        </w:rPr>
        <w:t>Mécanismes financiers :</w:t>
      </w:r>
    </w:p>
    <w:p w14:paraId="3D5666A3" w14:textId="77777777" w:rsidR="00117894" w:rsidRPr="005E2D07" w:rsidRDefault="00117894" w:rsidP="00117894">
      <w:pPr>
        <w:jc w:val="both"/>
      </w:pPr>
      <w:r w:rsidRPr="005E2D07">
        <w:t>Le coût total d’investissement du projet est estimé à environ 21,5 millions USD, reflétant l’ampleur des infrastructures prévues pour l’électrification des localités rurales ciblées.</w:t>
      </w:r>
    </w:p>
    <w:p w14:paraId="393D9F21" w14:textId="4C2DF480" w:rsidR="004E2219" w:rsidRPr="005E2D07" w:rsidRDefault="004E2219" w:rsidP="004E2219">
      <w:pPr>
        <w:pStyle w:val="Lgende"/>
        <w:keepNext/>
        <w:spacing w:after="0" w:line="276" w:lineRule="auto"/>
        <w:rPr>
          <w:sz w:val="20"/>
          <w:szCs w:val="20"/>
        </w:rPr>
      </w:pPr>
      <w:bookmarkStart w:id="54" w:name="_Toc227409728"/>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14</w:t>
      </w:r>
      <w:r w:rsidRPr="005E2D07">
        <w:rPr>
          <w:sz w:val="20"/>
          <w:szCs w:val="20"/>
        </w:rPr>
        <w:fldChar w:fldCharType="end"/>
      </w:r>
      <w:r w:rsidRPr="005E2D07">
        <w:rPr>
          <w:sz w:val="20"/>
          <w:szCs w:val="20"/>
        </w:rPr>
        <w:t xml:space="preserve"> : Structure du financement du projet PERSHY-32 par source</w:t>
      </w:r>
      <w:bookmarkEnd w:id="54"/>
    </w:p>
    <w:tbl>
      <w:tblPr>
        <w:tblStyle w:val="Grilledutableau"/>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36"/>
        <w:gridCol w:w="3136"/>
        <w:gridCol w:w="3134"/>
      </w:tblGrid>
      <w:tr w:rsidR="00A15128" w:rsidRPr="005E2D07" w14:paraId="2247FA26" w14:textId="77777777" w:rsidTr="00BF29FA">
        <w:tc>
          <w:tcPr>
            <w:tcW w:w="1667" w:type="pct"/>
            <w:tcBorders>
              <w:bottom w:val="single" w:sz="4" w:space="0" w:color="auto"/>
            </w:tcBorders>
            <w:shd w:val="clear" w:color="auto" w:fill="1F4E79" w:themeFill="accent1" w:themeFillShade="80"/>
            <w:vAlign w:val="center"/>
          </w:tcPr>
          <w:p w14:paraId="36AC5701" w14:textId="77777777" w:rsidR="00117894" w:rsidRPr="005E2D07" w:rsidRDefault="00117894">
            <w:pPr>
              <w:jc w:val="center"/>
              <w:rPr>
                <w:rFonts w:asciiTheme="minorHAnsi" w:hAnsiTheme="minorHAnsi" w:cstheme="minorHAnsi"/>
                <w:b/>
                <w:bCs/>
                <w:color w:val="FFFFFF" w:themeColor="background1"/>
              </w:rPr>
            </w:pPr>
            <w:r w:rsidRPr="005E2D07">
              <w:rPr>
                <w:rFonts w:asciiTheme="minorHAnsi" w:hAnsiTheme="minorHAnsi" w:cstheme="minorHAnsi"/>
                <w:b/>
                <w:bCs/>
                <w:color w:val="FFFFFF" w:themeColor="background1"/>
              </w:rPr>
              <w:t>Source</w:t>
            </w:r>
          </w:p>
        </w:tc>
        <w:tc>
          <w:tcPr>
            <w:tcW w:w="1667" w:type="pct"/>
            <w:tcBorders>
              <w:bottom w:val="single" w:sz="4" w:space="0" w:color="auto"/>
            </w:tcBorders>
            <w:shd w:val="clear" w:color="auto" w:fill="1F4E79" w:themeFill="accent1" w:themeFillShade="80"/>
            <w:vAlign w:val="center"/>
          </w:tcPr>
          <w:p w14:paraId="0C928866" w14:textId="77777777" w:rsidR="00117894" w:rsidRPr="005E2D07" w:rsidRDefault="00117894">
            <w:pPr>
              <w:jc w:val="center"/>
              <w:rPr>
                <w:rFonts w:asciiTheme="minorHAnsi" w:hAnsiTheme="minorHAnsi" w:cstheme="minorHAnsi"/>
                <w:b/>
                <w:bCs/>
                <w:color w:val="FFFFFF" w:themeColor="background1"/>
              </w:rPr>
            </w:pPr>
            <w:r w:rsidRPr="005E2D07">
              <w:rPr>
                <w:rFonts w:asciiTheme="minorHAnsi" w:hAnsiTheme="minorHAnsi" w:cstheme="minorHAnsi"/>
                <w:b/>
                <w:bCs/>
                <w:color w:val="FFFFFF" w:themeColor="background1"/>
              </w:rPr>
              <w:t>Montant</w:t>
            </w:r>
          </w:p>
        </w:tc>
        <w:tc>
          <w:tcPr>
            <w:tcW w:w="1666" w:type="pct"/>
            <w:tcBorders>
              <w:bottom w:val="single" w:sz="4" w:space="0" w:color="auto"/>
            </w:tcBorders>
            <w:shd w:val="clear" w:color="auto" w:fill="1F4E79" w:themeFill="accent1" w:themeFillShade="80"/>
            <w:vAlign w:val="center"/>
          </w:tcPr>
          <w:p w14:paraId="6C876C05" w14:textId="77777777" w:rsidR="00117894" w:rsidRPr="005E2D07" w:rsidRDefault="00117894">
            <w:pPr>
              <w:jc w:val="center"/>
              <w:rPr>
                <w:rFonts w:asciiTheme="minorHAnsi" w:hAnsiTheme="minorHAnsi" w:cstheme="minorHAnsi"/>
                <w:b/>
                <w:bCs/>
                <w:color w:val="FFFFFF" w:themeColor="background1"/>
              </w:rPr>
            </w:pPr>
            <w:r w:rsidRPr="005E2D07">
              <w:rPr>
                <w:rFonts w:asciiTheme="minorHAnsi" w:hAnsiTheme="minorHAnsi" w:cstheme="minorHAnsi"/>
                <w:b/>
                <w:bCs/>
                <w:color w:val="FFFFFF" w:themeColor="background1"/>
              </w:rPr>
              <w:t>Lecture</w:t>
            </w:r>
          </w:p>
        </w:tc>
      </w:tr>
      <w:tr w:rsidR="00A42C92" w:rsidRPr="005E2D07" w14:paraId="6F82A9F5"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0" w:type="auto"/>
            <w:tcBorders>
              <w:top w:val="single" w:sz="4" w:space="0" w:color="auto"/>
              <w:left w:val="single" w:sz="4" w:space="0" w:color="auto"/>
              <w:bottom w:val="single" w:sz="4" w:space="0" w:color="auto"/>
              <w:right w:val="single" w:sz="4" w:space="0" w:color="auto"/>
            </w:tcBorders>
            <w:vAlign w:val="center"/>
            <w:hideMark/>
          </w:tcPr>
          <w:p w14:paraId="3E5440DF" w14:textId="77777777" w:rsidR="00117894" w:rsidRPr="005E2D07" w:rsidRDefault="00117894">
            <w:pPr>
              <w:jc w:val="both"/>
              <w:rPr>
                <w:rFonts w:asciiTheme="minorHAnsi" w:eastAsia="Times New Roman" w:hAnsiTheme="minorHAnsi" w:cstheme="minorHAnsi"/>
                <w:b/>
                <w:lang w:eastAsia="en-US"/>
              </w:rPr>
            </w:pPr>
            <w:r w:rsidRPr="005E2D07">
              <w:rPr>
                <w:rFonts w:asciiTheme="minorHAnsi" w:eastAsia="Times New Roman" w:hAnsiTheme="minorHAnsi" w:cstheme="minorHAnsi"/>
                <w:b/>
                <w:lang w:eastAsia="en-US"/>
              </w:rPr>
              <w:t>International (ADFD, BADEA)</w:t>
            </w:r>
          </w:p>
        </w:tc>
        <w:tc>
          <w:tcPr>
            <w:tcW w:w="0" w:type="auto"/>
            <w:tcBorders>
              <w:top w:val="single" w:sz="4" w:space="0" w:color="auto"/>
              <w:left w:val="single" w:sz="4" w:space="0" w:color="auto"/>
              <w:bottom w:val="single" w:sz="4" w:space="0" w:color="auto"/>
              <w:right w:val="single" w:sz="4" w:space="0" w:color="auto"/>
            </w:tcBorders>
            <w:vAlign w:val="center"/>
            <w:hideMark/>
          </w:tcPr>
          <w:p w14:paraId="41498646" w14:textId="77777777" w:rsidR="00117894" w:rsidRPr="005E2D07" w:rsidRDefault="00117894">
            <w:pPr>
              <w:jc w:val="center"/>
              <w:rPr>
                <w:rFonts w:asciiTheme="minorHAnsi" w:eastAsia="Times New Roman" w:hAnsiTheme="minorHAnsi" w:cstheme="minorHAnsi"/>
                <w:lang w:eastAsia="en-US"/>
              </w:rPr>
            </w:pPr>
            <w:r w:rsidRPr="005E2D07">
              <w:rPr>
                <w:rFonts w:asciiTheme="minorHAnsi" w:eastAsia="Times New Roman" w:hAnsiTheme="minorHAnsi" w:cstheme="minorHAnsi"/>
                <w:lang w:eastAsia="en-US"/>
              </w:rPr>
              <w:t>19 Millions USD</w:t>
            </w:r>
          </w:p>
        </w:tc>
        <w:tc>
          <w:tcPr>
            <w:tcW w:w="0" w:type="auto"/>
            <w:tcBorders>
              <w:top w:val="single" w:sz="4" w:space="0" w:color="auto"/>
              <w:left w:val="single" w:sz="4" w:space="0" w:color="auto"/>
              <w:bottom w:val="single" w:sz="4" w:space="0" w:color="auto"/>
              <w:right w:val="single" w:sz="4" w:space="0" w:color="auto"/>
            </w:tcBorders>
            <w:hideMark/>
          </w:tcPr>
          <w:p w14:paraId="3CB10E69" w14:textId="77777777" w:rsidR="00117894" w:rsidRPr="005E2D07" w:rsidRDefault="00117894">
            <w:pPr>
              <w:jc w:val="both"/>
              <w:rPr>
                <w:rFonts w:asciiTheme="minorHAnsi" w:eastAsia="Times New Roman" w:hAnsiTheme="minorHAnsi" w:cstheme="minorHAnsi"/>
                <w:lang w:eastAsia="en-US"/>
              </w:rPr>
            </w:pPr>
            <w:r w:rsidRPr="005E2D07">
              <w:rPr>
                <w:rFonts w:asciiTheme="minorHAnsi" w:eastAsia="Times New Roman" w:hAnsiTheme="minorHAnsi" w:cstheme="minorHAnsi"/>
                <w:lang w:eastAsia="en-US"/>
              </w:rPr>
              <w:t>Source principale de financement, structurante pour le projet</w:t>
            </w:r>
          </w:p>
        </w:tc>
      </w:tr>
      <w:tr w:rsidR="00A42C92" w:rsidRPr="005E2D07" w14:paraId="1604E571"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0" w:type="auto"/>
            <w:tcBorders>
              <w:top w:val="single" w:sz="4" w:space="0" w:color="auto"/>
              <w:left w:val="single" w:sz="4" w:space="0" w:color="auto"/>
              <w:bottom w:val="single" w:sz="4" w:space="0" w:color="auto"/>
              <w:right w:val="single" w:sz="4" w:space="0" w:color="auto"/>
            </w:tcBorders>
            <w:vAlign w:val="center"/>
            <w:hideMark/>
          </w:tcPr>
          <w:p w14:paraId="02BF17B7" w14:textId="77777777" w:rsidR="00117894" w:rsidRPr="005E2D07" w:rsidRDefault="00117894">
            <w:pPr>
              <w:jc w:val="both"/>
              <w:rPr>
                <w:rFonts w:asciiTheme="minorHAnsi" w:eastAsia="Times New Roman" w:hAnsiTheme="minorHAnsi" w:cstheme="minorHAnsi"/>
                <w:b/>
                <w:lang w:eastAsia="en-US"/>
              </w:rPr>
            </w:pPr>
            <w:r w:rsidRPr="005E2D07">
              <w:rPr>
                <w:rFonts w:asciiTheme="minorHAnsi" w:eastAsia="Times New Roman" w:hAnsiTheme="minorHAnsi" w:cstheme="minorHAnsi"/>
                <w:b/>
                <w:lang w:eastAsia="en-US"/>
              </w:rPr>
              <w:t>Public national</w:t>
            </w:r>
          </w:p>
        </w:tc>
        <w:tc>
          <w:tcPr>
            <w:tcW w:w="0" w:type="auto"/>
            <w:tcBorders>
              <w:top w:val="single" w:sz="4" w:space="0" w:color="auto"/>
              <w:left w:val="single" w:sz="4" w:space="0" w:color="auto"/>
              <w:bottom w:val="single" w:sz="4" w:space="0" w:color="auto"/>
              <w:right w:val="single" w:sz="4" w:space="0" w:color="auto"/>
            </w:tcBorders>
            <w:vAlign w:val="center"/>
            <w:hideMark/>
          </w:tcPr>
          <w:p w14:paraId="77FD76C2" w14:textId="77777777" w:rsidR="00117894" w:rsidRPr="005E2D07" w:rsidRDefault="00117894">
            <w:pPr>
              <w:jc w:val="center"/>
              <w:rPr>
                <w:rFonts w:asciiTheme="minorHAnsi" w:eastAsia="Times New Roman" w:hAnsiTheme="minorHAnsi" w:cstheme="minorHAnsi"/>
                <w:lang w:eastAsia="en-US"/>
              </w:rPr>
            </w:pPr>
            <w:r w:rsidRPr="005E2D07">
              <w:rPr>
                <w:rFonts w:asciiTheme="minorHAnsi" w:eastAsia="Times New Roman" w:hAnsiTheme="minorHAnsi" w:cstheme="minorHAnsi"/>
                <w:lang w:eastAsia="en-US"/>
              </w:rPr>
              <w:t>2,15 Millions USD</w:t>
            </w:r>
          </w:p>
        </w:tc>
        <w:tc>
          <w:tcPr>
            <w:tcW w:w="0" w:type="auto"/>
            <w:tcBorders>
              <w:top w:val="single" w:sz="4" w:space="0" w:color="auto"/>
              <w:left w:val="single" w:sz="4" w:space="0" w:color="auto"/>
              <w:bottom w:val="single" w:sz="4" w:space="0" w:color="auto"/>
              <w:right w:val="single" w:sz="4" w:space="0" w:color="auto"/>
            </w:tcBorders>
            <w:hideMark/>
          </w:tcPr>
          <w:p w14:paraId="51C1E1EB" w14:textId="77777777" w:rsidR="00117894" w:rsidRPr="005E2D07" w:rsidRDefault="00117894">
            <w:pPr>
              <w:jc w:val="both"/>
              <w:rPr>
                <w:rFonts w:asciiTheme="minorHAnsi" w:eastAsia="Times New Roman" w:hAnsiTheme="minorHAnsi" w:cstheme="minorHAnsi"/>
                <w:lang w:eastAsia="en-US"/>
              </w:rPr>
            </w:pPr>
            <w:r w:rsidRPr="005E2D07">
              <w:rPr>
                <w:rFonts w:asciiTheme="minorHAnsi" w:eastAsia="Times New Roman" w:hAnsiTheme="minorHAnsi" w:cstheme="minorHAnsi"/>
                <w:lang w:eastAsia="en-US"/>
              </w:rPr>
              <w:t>Contribution d’appui de l’État</w:t>
            </w:r>
          </w:p>
        </w:tc>
      </w:tr>
      <w:tr w:rsidR="00A42C92" w:rsidRPr="005E2D07" w14:paraId="01BD2F2D"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0" w:type="auto"/>
            <w:tcBorders>
              <w:top w:val="single" w:sz="4" w:space="0" w:color="auto"/>
              <w:left w:val="single" w:sz="4" w:space="0" w:color="auto"/>
              <w:bottom w:val="single" w:sz="4" w:space="0" w:color="auto"/>
              <w:right w:val="single" w:sz="4" w:space="0" w:color="auto"/>
            </w:tcBorders>
            <w:vAlign w:val="center"/>
            <w:hideMark/>
          </w:tcPr>
          <w:p w14:paraId="54E2D732" w14:textId="77777777" w:rsidR="00117894" w:rsidRPr="005E2D07" w:rsidRDefault="00117894">
            <w:pPr>
              <w:jc w:val="both"/>
              <w:rPr>
                <w:rFonts w:asciiTheme="minorHAnsi" w:eastAsia="Times New Roman" w:hAnsiTheme="minorHAnsi" w:cstheme="minorHAnsi"/>
                <w:b/>
                <w:lang w:eastAsia="en-US"/>
              </w:rPr>
            </w:pPr>
            <w:r w:rsidRPr="005E2D07">
              <w:rPr>
                <w:rFonts w:asciiTheme="minorHAnsi" w:eastAsia="Times New Roman" w:hAnsiTheme="minorHAnsi" w:cstheme="minorHAnsi"/>
                <w:b/>
                <w:lang w:eastAsia="en-US"/>
              </w:rPr>
              <w:t>Privé</w:t>
            </w:r>
          </w:p>
        </w:tc>
        <w:tc>
          <w:tcPr>
            <w:tcW w:w="0" w:type="auto"/>
            <w:tcBorders>
              <w:top w:val="single" w:sz="4" w:space="0" w:color="auto"/>
              <w:left w:val="single" w:sz="4" w:space="0" w:color="auto"/>
              <w:bottom w:val="single" w:sz="4" w:space="0" w:color="auto"/>
              <w:right w:val="single" w:sz="4" w:space="0" w:color="auto"/>
            </w:tcBorders>
            <w:vAlign w:val="center"/>
            <w:hideMark/>
          </w:tcPr>
          <w:p w14:paraId="1D668D61" w14:textId="77777777" w:rsidR="00117894" w:rsidRPr="005E2D07" w:rsidRDefault="00117894">
            <w:pPr>
              <w:jc w:val="center"/>
              <w:rPr>
                <w:rFonts w:asciiTheme="minorHAnsi" w:eastAsia="Times New Roman" w:hAnsiTheme="minorHAnsi" w:cstheme="minorHAnsi"/>
                <w:lang w:eastAsia="en-US"/>
              </w:rPr>
            </w:pPr>
            <w:r w:rsidRPr="005E2D07">
              <w:rPr>
                <w:rFonts w:asciiTheme="minorHAnsi" w:eastAsia="Times New Roman" w:hAnsiTheme="minorHAnsi" w:cstheme="minorHAnsi"/>
                <w:lang w:eastAsia="en-US"/>
              </w:rPr>
              <w:t>0,36 Millions USD</w:t>
            </w:r>
          </w:p>
        </w:tc>
        <w:tc>
          <w:tcPr>
            <w:tcW w:w="0" w:type="auto"/>
            <w:tcBorders>
              <w:top w:val="single" w:sz="4" w:space="0" w:color="auto"/>
              <w:left w:val="single" w:sz="4" w:space="0" w:color="auto"/>
              <w:bottom w:val="single" w:sz="4" w:space="0" w:color="auto"/>
              <w:right w:val="single" w:sz="4" w:space="0" w:color="auto"/>
            </w:tcBorders>
            <w:hideMark/>
          </w:tcPr>
          <w:p w14:paraId="024A9184" w14:textId="77777777" w:rsidR="00117894" w:rsidRPr="005E2D07" w:rsidRDefault="00117894">
            <w:pPr>
              <w:jc w:val="both"/>
              <w:rPr>
                <w:rFonts w:asciiTheme="minorHAnsi" w:eastAsia="Times New Roman" w:hAnsiTheme="minorHAnsi" w:cstheme="minorHAnsi"/>
                <w:lang w:eastAsia="en-US"/>
              </w:rPr>
            </w:pPr>
            <w:r w:rsidRPr="005E2D07">
              <w:rPr>
                <w:rFonts w:asciiTheme="minorHAnsi" w:eastAsia="Times New Roman" w:hAnsiTheme="minorHAnsi" w:cstheme="minorHAnsi"/>
                <w:lang w:eastAsia="en-US"/>
              </w:rPr>
              <w:t>Participation marginale</w:t>
            </w:r>
          </w:p>
        </w:tc>
      </w:tr>
      <w:tr w:rsidR="00A15128" w:rsidRPr="005E2D07" w14:paraId="47DE55A0" w14:textId="77777777">
        <w:tc>
          <w:tcPr>
            <w:tcW w:w="1667" w:type="pct"/>
            <w:tcBorders>
              <w:top w:val="single" w:sz="4" w:space="0" w:color="auto"/>
            </w:tcBorders>
            <w:vAlign w:val="center"/>
          </w:tcPr>
          <w:p w14:paraId="51C789FF" w14:textId="77777777" w:rsidR="00117894" w:rsidRPr="005E2D07" w:rsidRDefault="00117894">
            <w:pPr>
              <w:jc w:val="both"/>
              <w:rPr>
                <w:rFonts w:asciiTheme="minorHAnsi" w:hAnsiTheme="minorHAnsi" w:cstheme="minorHAnsi"/>
                <w:b/>
                <w:bCs/>
              </w:rPr>
            </w:pPr>
            <w:r w:rsidRPr="005E2D07">
              <w:rPr>
                <w:rFonts w:asciiTheme="minorHAnsi" w:hAnsiTheme="minorHAnsi" w:cstheme="minorHAnsi"/>
                <w:b/>
                <w:bCs/>
              </w:rPr>
              <w:t>Total</w:t>
            </w:r>
          </w:p>
        </w:tc>
        <w:tc>
          <w:tcPr>
            <w:tcW w:w="1667" w:type="pct"/>
            <w:tcBorders>
              <w:top w:val="single" w:sz="4" w:space="0" w:color="auto"/>
            </w:tcBorders>
            <w:vAlign w:val="center"/>
          </w:tcPr>
          <w:p w14:paraId="6F05D265" w14:textId="77777777" w:rsidR="00117894" w:rsidRPr="005E2D07" w:rsidRDefault="00117894">
            <w:pPr>
              <w:jc w:val="center"/>
              <w:rPr>
                <w:rFonts w:asciiTheme="minorHAnsi" w:hAnsiTheme="minorHAnsi" w:cstheme="minorHAnsi"/>
                <w:b/>
                <w:bCs/>
              </w:rPr>
            </w:pPr>
            <w:r w:rsidRPr="005E2D07">
              <w:rPr>
                <w:rFonts w:asciiTheme="minorHAnsi" w:hAnsiTheme="minorHAnsi" w:cstheme="minorHAnsi"/>
                <w:b/>
                <w:bCs/>
              </w:rPr>
              <w:t>21,5 Millions USD</w:t>
            </w:r>
          </w:p>
        </w:tc>
        <w:tc>
          <w:tcPr>
            <w:tcW w:w="1666" w:type="pct"/>
            <w:tcBorders>
              <w:top w:val="single" w:sz="4" w:space="0" w:color="auto"/>
            </w:tcBorders>
          </w:tcPr>
          <w:p w14:paraId="4D65724A" w14:textId="77777777" w:rsidR="00117894" w:rsidRPr="005E2D07" w:rsidRDefault="00117894">
            <w:pPr>
              <w:jc w:val="both"/>
              <w:rPr>
                <w:rFonts w:asciiTheme="minorHAnsi" w:hAnsiTheme="minorHAnsi" w:cstheme="minorHAnsi"/>
                <w:b/>
                <w:bCs/>
              </w:rPr>
            </w:pPr>
          </w:p>
        </w:tc>
      </w:tr>
    </w:tbl>
    <w:p w14:paraId="3787C5AD" w14:textId="77777777" w:rsidR="00117894" w:rsidRPr="005E2D07" w:rsidRDefault="00117894" w:rsidP="00117894">
      <w:pPr>
        <w:spacing w:before="120"/>
        <w:jc w:val="both"/>
      </w:pPr>
      <w:r w:rsidRPr="005E2D07">
        <w:t>Le financement du projet repose principalement sur l’intervention de deux partenaires internationaux. L’ADFD a initialement soutenu un premier périmètre du projet, couvrant à la fois des localités existantes à hybridiser et de nouvelles localités à électrifier. Par la suite, la BADEA est intervenue en cofinancement afin de compléter les ressources disponibles et d’élargir le périmètre du projet, notamment en augmentant le nombre de nouvelles localités ciblées.</w:t>
      </w:r>
    </w:p>
    <w:p w14:paraId="6EB73C8F" w14:textId="77777777" w:rsidR="00117894" w:rsidRPr="005E2D07" w:rsidRDefault="00117894" w:rsidP="00117894">
      <w:pPr>
        <w:jc w:val="both"/>
      </w:pPr>
      <w:r w:rsidRPr="005E2D07">
        <w:t>La répartition des financements entre ces partenaires s’appuie sur une logique fonctionnelle, avec une affectation prioritaire des ressources de la BADEA aux nouvelles localités, tandis que les financements de l’ADFD couvrent l’ensemble du projet, incluant les localités déjà électrifiées.</w:t>
      </w:r>
    </w:p>
    <w:p w14:paraId="069B3B6E" w14:textId="77777777" w:rsidR="00117894" w:rsidRPr="005E2D07" w:rsidRDefault="00117894" w:rsidP="00117894">
      <w:pPr>
        <w:jc w:val="both"/>
      </w:pPr>
      <w:r w:rsidRPr="005E2D07">
        <w:t xml:space="preserve">La structure de financement, largement dominée par des ressources internationales, constitue un levier essentiel pour la mise en œuvre du projet, mais introduit également une dépendance aux procédures et </w:t>
      </w:r>
      <w:r w:rsidRPr="005E2D07">
        <w:lastRenderedPageBreak/>
        <w:t>aux cycles de décision des bailleurs, ce qui peut influencer les délais d’exécution, en particulier pour les composantes nécessitant une coordination étroite entre partenaires.</w:t>
      </w:r>
    </w:p>
    <w:p w14:paraId="0C4399A5" w14:textId="77777777" w:rsidR="00117894" w:rsidRPr="005E2D07" w:rsidRDefault="00117894" w:rsidP="000A0E9C">
      <w:pPr>
        <w:spacing w:after="120"/>
        <w:jc w:val="both"/>
        <w:rPr>
          <w:b/>
          <w:i/>
          <w:color w:val="1F3864" w:themeColor="accent5" w:themeShade="80"/>
          <w:u w:val="single"/>
          <w:lang w:eastAsia="en-US"/>
        </w:rPr>
      </w:pPr>
      <w:r w:rsidRPr="005E2D07">
        <w:rPr>
          <w:b/>
          <w:i/>
          <w:color w:val="1F3864" w:themeColor="accent5" w:themeShade="80"/>
          <w:u w:val="single"/>
          <w:lang w:eastAsia="en-US"/>
        </w:rPr>
        <w:t xml:space="preserve">Contraintes rencontrées : </w:t>
      </w:r>
    </w:p>
    <w:p w14:paraId="186A08A4" w14:textId="77777777" w:rsidR="00117894" w:rsidRPr="005E2D07" w:rsidRDefault="00117894" w:rsidP="00117894">
      <w:pPr>
        <w:tabs>
          <w:tab w:val="center" w:pos="4708"/>
          <w:tab w:val="left" w:pos="5118"/>
        </w:tabs>
        <w:jc w:val="both"/>
      </w:pPr>
      <w:r w:rsidRPr="005E2D07">
        <w:t>La mise en œuvre du projet PERSHY-32 a été fortement affectée par un ensemble de contraintes combinant facteurs externes, blocages institutionnels et difficultés opérationnelles, ayant conduit à un ralentissement significatif, voire à un arrêt de certaines composantes du projet.</w:t>
      </w:r>
    </w:p>
    <w:p w14:paraId="7D8FCD37" w14:textId="1C8C530E" w:rsidR="002765E7" w:rsidRPr="005E2D07" w:rsidRDefault="002765E7" w:rsidP="00F50F5B">
      <w:pPr>
        <w:pStyle w:val="Lgende"/>
        <w:keepNext/>
        <w:spacing w:after="0" w:line="360" w:lineRule="auto"/>
      </w:pPr>
      <w:bookmarkStart w:id="55" w:name="_Toc227409729"/>
      <w:r w:rsidRPr="005E2D07">
        <w:t xml:space="preserve">Tableau </w:t>
      </w:r>
      <w:r w:rsidRPr="005E2D07">
        <w:fldChar w:fldCharType="begin"/>
      </w:r>
      <w:r w:rsidRPr="005E2D07">
        <w:instrText xml:space="preserve"> SEQ Tableau \* ARABIC </w:instrText>
      </w:r>
      <w:r w:rsidRPr="005E2D07">
        <w:fldChar w:fldCharType="separate"/>
      </w:r>
      <w:r w:rsidR="00EA2AE8" w:rsidRPr="005E2D07">
        <w:rPr>
          <w:noProof/>
        </w:rPr>
        <w:t>15</w:t>
      </w:r>
      <w:r w:rsidRPr="005E2D07">
        <w:fldChar w:fldCharType="end"/>
      </w:r>
      <w:r w:rsidRPr="005E2D07">
        <w:t xml:space="preserve"> : Analyse des contraintes rencontrées dans la mise en œuvre du projet PERSHY-32 et de leurs effets</w:t>
      </w:r>
      <w:bookmarkEnd w:id="55"/>
    </w:p>
    <w:tbl>
      <w:tblPr>
        <w:tblStyle w:val="Grilledutableau"/>
        <w:tblW w:w="499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34"/>
        <w:gridCol w:w="3135"/>
        <w:gridCol w:w="3133"/>
      </w:tblGrid>
      <w:tr w:rsidR="00A15128" w:rsidRPr="005E2D07" w14:paraId="66DF28AE" w14:textId="77777777" w:rsidTr="00EF6DEA">
        <w:trPr>
          <w:trHeight w:val="454"/>
        </w:trPr>
        <w:tc>
          <w:tcPr>
            <w:tcW w:w="1667" w:type="pct"/>
            <w:tcBorders>
              <w:top w:val="single" w:sz="4" w:space="0" w:color="auto"/>
              <w:left w:val="single" w:sz="4" w:space="0" w:color="auto"/>
              <w:bottom w:val="single" w:sz="4" w:space="0" w:color="auto"/>
              <w:right w:val="single" w:sz="4" w:space="0" w:color="auto"/>
            </w:tcBorders>
            <w:shd w:val="clear" w:color="auto" w:fill="1F4E79" w:themeFill="accent1" w:themeFillShade="80"/>
            <w:vAlign w:val="center"/>
          </w:tcPr>
          <w:p w14:paraId="36DA29CF" w14:textId="77777777" w:rsidR="00117894" w:rsidRPr="005E2D07" w:rsidRDefault="00117894" w:rsidP="00A713D7">
            <w:pPr>
              <w:jc w:val="center"/>
              <w:rPr>
                <w:b/>
                <w:bCs/>
                <w:color w:val="FFFFFF" w:themeColor="background1"/>
              </w:rPr>
            </w:pPr>
            <w:r w:rsidRPr="005E2D07">
              <w:rPr>
                <w:b/>
                <w:bCs/>
                <w:color w:val="FFFFFF" w:themeColor="background1"/>
              </w:rPr>
              <w:t>Catégorie de contrainte</w:t>
            </w:r>
          </w:p>
        </w:tc>
        <w:tc>
          <w:tcPr>
            <w:tcW w:w="1667" w:type="pct"/>
            <w:tcBorders>
              <w:left w:val="single" w:sz="4" w:space="0" w:color="auto"/>
            </w:tcBorders>
            <w:shd w:val="clear" w:color="auto" w:fill="1F4E79" w:themeFill="accent1" w:themeFillShade="80"/>
            <w:vAlign w:val="center"/>
          </w:tcPr>
          <w:p w14:paraId="6A82C6CF" w14:textId="77777777" w:rsidR="00117894" w:rsidRPr="005E2D07" w:rsidRDefault="00117894" w:rsidP="00A713D7">
            <w:pPr>
              <w:jc w:val="center"/>
              <w:rPr>
                <w:b/>
                <w:bCs/>
                <w:color w:val="FFFFFF" w:themeColor="background1"/>
              </w:rPr>
            </w:pPr>
            <w:r w:rsidRPr="005E2D07">
              <w:rPr>
                <w:b/>
                <w:bCs/>
                <w:color w:val="FFFFFF" w:themeColor="background1"/>
              </w:rPr>
              <w:t>Nature de contrainte</w:t>
            </w:r>
          </w:p>
        </w:tc>
        <w:tc>
          <w:tcPr>
            <w:tcW w:w="1666" w:type="pct"/>
            <w:shd w:val="clear" w:color="auto" w:fill="1F4E79" w:themeFill="accent1" w:themeFillShade="80"/>
            <w:vAlign w:val="center"/>
          </w:tcPr>
          <w:p w14:paraId="3611E085" w14:textId="45251917" w:rsidR="00117894" w:rsidRPr="005E2D07" w:rsidRDefault="00117894" w:rsidP="00A713D7">
            <w:pPr>
              <w:jc w:val="center"/>
              <w:rPr>
                <w:b/>
                <w:bCs/>
                <w:color w:val="FFFFFF" w:themeColor="background1"/>
              </w:rPr>
            </w:pPr>
            <w:r w:rsidRPr="005E2D07">
              <w:rPr>
                <w:b/>
                <w:bCs/>
                <w:color w:val="FFFFFF" w:themeColor="background1"/>
              </w:rPr>
              <w:t>Effet sur le projet</w:t>
            </w:r>
          </w:p>
        </w:tc>
      </w:tr>
      <w:tr w:rsidR="00A15128" w:rsidRPr="005E2D07" w14:paraId="2EC8ACE7" w14:textId="77777777">
        <w:tc>
          <w:tcPr>
            <w:tcW w:w="1667" w:type="pct"/>
            <w:tcBorders>
              <w:top w:val="single" w:sz="4" w:space="0" w:color="auto"/>
              <w:left w:val="single" w:sz="4" w:space="0" w:color="auto"/>
              <w:bottom w:val="single" w:sz="4" w:space="0" w:color="auto"/>
              <w:right w:val="single" w:sz="4" w:space="0" w:color="auto"/>
            </w:tcBorders>
            <w:vAlign w:val="center"/>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976"/>
            </w:tblGrid>
            <w:tr w:rsidR="00A42C92" w:rsidRPr="005E2D07" w14:paraId="1D758184" w14:textId="77777777">
              <w:trPr>
                <w:tblCellSpacing w:w="15" w:type="dxa"/>
              </w:trPr>
              <w:tc>
                <w:tcPr>
                  <w:tcW w:w="0" w:type="auto"/>
                  <w:vAlign w:val="center"/>
                  <w:hideMark/>
                </w:tcPr>
                <w:p w14:paraId="1A28774D" w14:textId="77777777" w:rsidR="00117894" w:rsidRPr="005E2D07" w:rsidRDefault="00117894">
                  <w:pPr>
                    <w:spacing w:after="0" w:line="240" w:lineRule="auto"/>
                    <w:rPr>
                      <w:b/>
                      <w:bCs/>
                    </w:rPr>
                  </w:pPr>
                  <w:r w:rsidRPr="005E2D07">
                    <w:rPr>
                      <w:b/>
                      <w:bCs/>
                    </w:rPr>
                    <w:t>Facteurs contextuels</w:t>
                  </w:r>
                </w:p>
              </w:tc>
            </w:tr>
          </w:tbl>
          <w:p w14:paraId="3FF675CD" w14:textId="77777777" w:rsidR="00117894" w:rsidRPr="005E2D07" w:rsidRDefault="00117894">
            <w:pPr>
              <w:rPr>
                <w:b/>
                <w:bCs/>
                <w:vanish/>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6"/>
            </w:tblGrid>
            <w:tr w:rsidR="00A42C92" w:rsidRPr="005E2D07" w14:paraId="696D5661" w14:textId="77777777">
              <w:trPr>
                <w:tblCellSpacing w:w="15" w:type="dxa"/>
              </w:trPr>
              <w:tc>
                <w:tcPr>
                  <w:tcW w:w="0" w:type="auto"/>
                  <w:vAlign w:val="center"/>
                  <w:hideMark/>
                </w:tcPr>
                <w:p w14:paraId="6D1212EF" w14:textId="77777777" w:rsidR="00117894" w:rsidRPr="005E2D07" w:rsidRDefault="00117894">
                  <w:pPr>
                    <w:spacing w:after="0" w:line="240" w:lineRule="auto"/>
                    <w:rPr>
                      <w:b/>
                      <w:bCs/>
                    </w:rPr>
                  </w:pPr>
                </w:p>
              </w:tc>
            </w:tr>
          </w:tbl>
          <w:p w14:paraId="2297B54F" w14:textId="77777777" w:rsidR="00117894" w:rsidRPr="005E2D07" w:rsidRDefault="00117894">
            <w:pPr>
              <w:rPr>
                <w:b/>
                <w:bCs/>
                <w:vanish/>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6"/>
            </w:tblGrid>
            <w:tr w:rsidR="00A42C92" w:rsidRPr="005E2D07" w14:paraId="50FD780E" w14:textId="77777777">
              <w:trPr>
                <w:tblCellSpacing w:w="15" w:type="dxa"/>
              </w:trPr>
              <w:tc>
                <w:tcPr>
                  <w:tcW w:w="0" w:type="auto"/>
                  <w:vAlign w:val="center"/>
                  <w:hideMark/>
                </w:tcPr>
                <w:p w14:paraId="31136B05" w14:textId="77777777" w:rsidR="00117894" w:rsidRPr="005E2D07" w:rsidRDefault="00117894">
                  <w:pPr>
                    <w:spacing w:after="0" w:line="240" w:lineRule="auto"/>
                    <w:rPr>
                      <w:b/>
                      <w:bCs/>
                    </w:rPr>
                  </w:pPr>
                </w:p>
              </w:tc>
            </w:tr>
          </w:tbl>
          <w:p w14:paraId="26F397BD" w14:textId="77777777" w:rsidR="00117894" w:rsidRPr="005E2D07" w:rsidRDefault="00117894">
            <w:pPr>
              <w:rPr>
                <w:b/>
                <w:bCs/>
              </w:rPr>
            </w:pPr>
          </w:p>
        </w:tc>
        <w:tc>
          <w:tcPr>
            <w:tcW w:w="1667" w:type="pct"/>
            <w:tcBorders>
              <w:left w:val="single" w:sz="4" w:space="0" w:color="auto"/>
            </w:tcBorders>
            <w:vAlign w:val="center"/>
          </w:tcPr>
          <w:p w14:paraId="6A1101A7" w14:textId="77777777" w:rsidR="00117894" w:rsidRPr="005E2D07" w:rsidRDefault="00117894">
            <w:pPr>
              <w:jc w:val="both"/>
            </w:pPr>
            <w:r w:rsidRPr="005E2D07">
              <w:t>Contexte sanitaire (COVID-19) et instabilité socio-politique ayant perturbé les activités</w:t>
            </w:r>
          </w:p>
        </w:tc>
        <w:tc>
          <w:tcPr>
            <w:tcW w:w="1666" w:type="pct"/>
            <w:vAlign w:val="center"/>
          </w:tcPr>
          <w:p w14:paraId="29795543" w14:textId="77777777" w:rsidR="00117894" w:rsidRPr="005E2D07" w:rsidRDefault="00117894">
            <w:pPr>
              <w:jc w:val="both"/>
            </w:pPr>
            <w:r w:rsidRPr="005E2D07">
              <w:t>Ralentissement global de l’exécution et perturbation des calendriers</w:t>
            </w:r>
          </w:p>
        </w:tc>
      </w:tr>
      <w:tr w:rsidR="00A15128" w:rsidRPr="005E2D07" w14:paraId="7285221A" w14:textId="77777777">
        <w:tc>
          <w:tcPr>
            <w:tcW w:w="1667" w:type="pct"/>
            <w:tcBorders>
              <w:top w:val="single" w:sz="4" w:space="0" w:color="auto"/>
              <w:left w:val="single" w:sz="4" w:space="0" w:color="auto"/>
              <w:bottom w:val="single" w:sz="4" w:space="0" w:color="auto"/>
              <w:right w:val="single" w:sz="4" w:space="0" w:color="auto"/>
            </w:tcBorders>
            <w:vAlign w:val="center"/>
          </w:tcPr>
          <w:p w14:paraId="639DF148" w14:textId="77777777" w:rsidR="00117894" w:rsidRPr="005E2D07" w:rsidRDefault="00117894">
            <w:pPr>
              <w:rPr>
                <w:b/>
                <w:bCs/>
              </w:rPr>
            </w:pPr>
            <w:r w:rsidRPr="005E2D07">
              <w:rPr>
                <w:b/>
                <w:bCs/>
              </w:rPr>
              <w:t>Cadre de financement</w:t>
            </w:r>
          </w:p>
        </w:tc>
        <w:tc>
          <w:tcPr>
            <w:tcW w:w="1667" w:type="pct"/>
            <w:tcBorders>
              <w:left w:val="single" w:sz="4" w:space="0" w:color="auto"/>
            </w:tcBorders>
            <w:vAlign w:val="center"/>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6"/>
            </w:tblGrid>
            <w:tr w:rsidR="00A42C92" w:rsidRPr="005E2D07" w14:paraId="1A7983CE" w14:textId="77777777">
              <w:trPr>
                <w:tblCellSpacing w:w="15" w:type="dxa"/>
              </w:trPr>
              <w:tc>
                <w:tcPr>
                  <w:tcW w:w="0" w:type="auto"/>
                  <w:vAlign w:val="center"/>
                  <w:hideMark/>
                </w:tcPr>
                <w:p w14:paraId="3D3E4F6B" w14:textId="77777777" w:rsidR="00117894" w:rsidRPr="005E2D07" w:rsidRDefault="00117894">
                  <w:pPr>
                    <w:spacing w:after="0" w:line="240" w:lineRule="auto"/>
                    <w:jc w:val="both"/>
                  </w:pPr>
                </w:p>
              </w:tc>
            </w:tr>
          </w:tbl>
          <w:p w14:paraId="42C237B3" w14:textId="77777777" w:rsidR="00117894" w:rsidRPr="005E2D07" w:rsidRDefault="00117894">
            <w:pPr>
              <w:jc w:val="both"/>
              <w:rPr>
                <w:vanish/>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2919"/>
            </w:tblGrid>
            <w:tr w:rsidR="00A42C92" w:rsidRPr="005E2D07" w14:paraId="304677B2" w14:textId="77777777">
              <w:trPr>
                <w:tblCellSpacing w:w="15" w:type="dxa"/>
              </w:trPr>
              <w:tc>
                <w:tcPr>
                  <w:tcW w:w="0" w:type="auto"/>
                  <w:vAlign w:val="center"/>
                  <w:hideMark/>
                </w:tcPr>
                <w:p w14:paraId="2FDF9AE8" w14:textId="77777777" w:rsidR="00117894" w:rsidRPr="005E2D07" w:rsidRDefault="00117894">
                  <w:pPr>
                    <w:spacing w:after="0" w:line="240" w:lineRule="auto"/>
                    <w:jc w:val="both"/>
                  </w:pPr>
                  <w:r w:rsidRPr="005E2D07">
                    <w:t>Expiration des accords de financement sans prorogation effective</w:t>
                  </w:r>
                </w:p>
              </w:tc>
            </w:tr>
          </w:tbl>
          <w:p w14:paraId="1A6AB119" w14:textId="77777777" w:rsidR="00117894" w:rsidRPr="005E2D07" w:rsidRDefault="00117894">
            <w:pPr>
              <w:jc w:val="both"/>
            </w:pPr>
          </w:p>
        </w:tc>
        <w:tc>
          <w:tcPr>
            <w:tcW w:w="1666" w:type="pct"/>
            <w:vAlign w:val="center"/>
          </w:tcPr>
          <w:p w14:paraId="0A18BFDC" w14:textId="77777777" w:rsidR="00117894" w:rsidRPr="005E2D07" w:rsidRDefault="00117894">
            <w:pPr>
              <w:jc w:val="both"/>
            </w:pPr>
            <w:r w:rsidRPr="005E2D07">
              <w:t>Incertitude sur la continuité du projet et blocage de certaines décisions</w:t>
            </w:r>
          </w:p>
        </w:tc>
      </w:tr>
      <w:tr w:rsidR="00A15128" w:rsidRPr="005E2D07" w14:paraId="7506A5C7" w14:textId="77777777">
        <w:tc>
          <w:tcPr>
            <w:tcW w:w="1667" w:type="pct"/>
            <w:tcBorders>
              <w:top w:val="single" w:sz="4" w:space="0" w:color="auto"/>
              <w:left w:val="single" w:sz="4" w:space="0" w:color="auto"/>
              <w:bottom w:val="single" w:sz="4" w:space="0" w:color="auto"/>
              <w:right w:val="single" w:sz="4" w:space="0" w:color="auto"/>
            </w:tcBorders>
            <w:vAlign w:val="center"/>
          </w:tcPr>
          <w:p w14:paraId="787A2EB6" w14:textId="77777777" w:rsidR="00117894" w:rsidRPr="005E2D07" w:rsidRDefault="00117894">
            <w:pPr>
              <w:rPr>
                <w:b/>
                <w:bCs/>
              </w:rPr>
            </w:pPr>
            <w:r w:rsidRPr="005E2D07">
              <w:rPr>
                <w:b/>
                <w:bCs/>
              </w:rPr>
              <w:t>Mécanismes de décaissement</w:t>
            </w:r>
          </w:p>
        </w:tc>
        <w:tc>
          <w:tcPr>
            <w:tcW w:w="1667" w:type="pct"/>
            <w:tcBorders>
              <w:left w:val="single" w:sz="4" w:space="0" w:color="auto"/>
            </w:tcBorders>
            <w:vAlign w:val="center"/>
          </w:tcPr>
          <w:p w14:paraId="025EF248" w14:textId="77777777" w:rsidR="00117894" w:rsidRPr="005E2D07" w:rsidRDefault="00117894">
            <w:pPr>
              <w:jc w:val="both"/>
            </w:pPr>
            <w:r w:rsidRPr="005E2D07">
              <w:t>Retards de paiement aux entreprises en charge des travaux</w:t>
            </w:r>
          </w:p>
        </w:tc>
        <w:tc>
          <w:tcPr>
            <w:tcW w:w="1666" w:type="pct"/>
            <w:vAlign w:val="center"/>
          </w:tcPr>
          <w:p w14:paraId="0F8178DE" w14:textId="77777777" w:rsidR="00117894" w:rsidRPr="005E2D07" w:rsidRDefault="00117894">
            <w:pPr>
              <w:jc w:val="both"/>
            </w:pPr>
            <w:r w:rsidRPr="005E2D07">
              <w:t>Ralentissement significatif de l’exécution, notamment pour PERSHY-10</w:t>
            </w:r>
          </w:p>
        </w:tc>
      </w:tr>
      <w:tr w:rsidR="00A15128" w:rsidRPr="005E2D07" w14:paraId="2F50FC7F" w14:textId="77777777">
        <w:tc>
          <w:tcPr>
            <w:tcW w:w="1667" w:type="pct"/>
            <w:tcBorders>
              <w:top w:val="single" w:sz="4" w:space="0" w:color="auto"/>
              <w:left w:val="single" w:sz="4" w:space="0" w:color="auto"/>
              <w:bottom w:val="single" w:sz="4" w:space="0" w:color="auto"/>
              <w:right w:val="single" w:sz="4" w:space="0" w:color="auto"/>
            </w:tcBorders>
            <w:vAlign w:val="center"/>
          </w:tcPr>
          <w:p w14:paraId="1B12BEED" w14:textId="77777777" w:rsidR="00117894" w:rsidRPr="005E2D07" w:rsidRDefault="00117894">
            <w:pPr>
              <w:rPr>
                <w:b/>
                <w:bCs/>
              </w:rPr>
            </w:pPr>
            <w:r w:rsidRPr="005E2D07">
              <w:rPr>
                <w:b/>
                <w:bCs/>
              </w:rPr>
              <w:t>Supervision technique (PERSHY-10)</w:t>
            </w:r>
          </w:p>
        </w:tc>
        <w:tc>
          <w:tcPr>
            <w:tcW w:w="1667" w:type="pct"/>
            <w:tcBorders>
              <w:left w:val="single" w:sz="4" w:space="0" w:color="auto"/>
            </w:tcBorders>
            <w:vAlign w:val="center"/>
          </w:tcPr>
          <w:p w14:paraId="393358D9" w14:textId="77777777" w:rsidR="00117894" w:rsidRPr="005E2D07" w:rsidRDefault="00117894">
            <w:pPr>
              <w:jc w:val="both"/>
            </w:pPr>
            <w:r w:rsidRPr="005E2D07">
              <w:t>Discontinuité dans le suivi des travaux (fin de mission de l’ingénierie de contrôle)</w:t>
            </w:r>
          </w:p>
        </w:tc>
        <w:tc>
          <w:tcPr>
            <w:tcW w:w="1666" w:type="pct"/>
            <w:vAlign w:val="center"/>
          </w:tcPr>
          <w:p w14:paraId="01E45301" w14:textId="77777777" w:rsidR="00117894" w:rsidRPr="005E2D07" w:rsidRDefault="00117894">
            <w:pPr>
              <w:jc w:val="both"/>
            </w:pPr>
            <w:r w:rsidRPr="005E2D07">
              <w:t>Difficultés de pilotage et perte d’efficacité dans l’exécution</w:t>
            </w:r>
          </w:p>
        </w:tc>
      </w:tr>
      <w:tr w:rsidR="00A15128" w:rsidRPr="005E2D07" w14:paraId="452CB042" w14:textId="77777777">
        <w:tc>
          <w:tcPr>
            <w:tcW w:w="1667" w:type="pct"/>
            <w:tcBorders>
              <w:top w:val="single" w:sz="4" w:space="0" w:color="auto"/>
              <w:left w:val="single" w:sz="4" w:space="0" w:color="auto"/>
              <w:bottom w:val="single" w:sz="4" w:space="0" w:color="auto"/>
              <w:right w:val="single" w:sz="4" w:space="0" w:color="auto"/>
            </w:tcBorders>
            <w:vAlign w:val="center"/>
          </w:tcPr>
          <w:p w14:paraId="50F35148" w14:textId="77777777" w:rsidR="00117894" w:rsidRPr="005E2D07" w:rsidRDefault="00117894">
            <w:pPr>
              <w:rPr>
                <w:b/>
                <w:bCs/>
              </w:rPr>
            </w:pPr>
            <w:r w:rsidRPr="005E2D07">
              <w:rPr>
                <w:b/>
                <w:bCs/>
              </w:rPr>
              <w:t>Passation des marchés (PERSHY-22)</w:t>
            </w:r>
          </w:p>
        </w:tc>
        <w:tc>
          <w:tcPr>
            <w:tcW w:w="1667" w:type="pct"/>
            <w:tcBorders>
              <w:left w:val="single" w:sz="4" w:space="0" w:color="auto"/>
            </w:tcBorders>
            <w:vAlign w:val="center"/>
          </w:tcPr>
          <w:p w14:paraId="21820A07" w14:textId="77777777" w:rsidR="00117894" w:rsidRPr="005E2D07" w:rsidRDefault="00117894">
            <w:pPr>
              <w:jc w:val="both"/>
            </w:pPr>
            <w:r w:rsidRPr="005E2D07">
              <w:t>Blocage dans la signature des contrats malgré validation préalable des bailleurs</w:t>
            </w:r>
          </w:p>
        </w:tc>
        <w:tc>
          <w:tcPr>
            <w:tcW w:w="1666" w:type="pct"/>
            <w:vAlign w:val="center"/>
          </w:tcPr>
          <w:p w14:paraId="14C78457" w14:textId="77777777" w:rsidR="00117894" w:rsidRPr="005E2D07" w:rsidRDefault="00117894">
            <w:pPr>
              <w:jc w:val="both"/>
            </w:pPr>
            <w:r w:rsidRPr="005E2D07">
              <w:t>Absence de démarrage des travaux pour la majorité des localités</w:t>
            </w:r>
          </w:p>
        </w:tc>
      </w:tr>
      <w:tr w:rsidR="00A15128" w:rsidRPr="005E2D07" w14:paraId="714712DB" w14:textId="77777777">
        <w:tc>
          <w:tcPr>
            <w:tcW w:w="1667" w:type="pct"/>
            <w:tcBorders>
              <w:top w:val="single" w:sz="4" w:space="0" w:color="auto"/>
              <w:left w:val="single" w:sz="4" w:space="0" w:color="auto"/>
              <w:bottom w:val="single" w:sz="4" w:space="0" w:color="auto"/>
              <w:right w:val="single" w:sz="4" w:space="0" w:color="auto"/>
            </w:tcBorders>
            <w:vAlign w:val="center"/>
          </w:tcPr>
          <w:p w14:paraId="5E72A5B9" w14:textId="77777777" w:rsidR="00117894" w:rsidRPr="005E2D07" w:rsidRDefault="00117894">
            <w:pPr>
              <w:rPr>
                <w:b/>
                <w:bCs/>
              </w:rPr>
            </w:pPr>
            <w:r w:rsidRPr="005E2D07">
              <w:rPr>
                <w:b/>
                <w:bCs/>
              </w:rPr>
              <w:t>Stabilité des offres</w:t>
            </w:r>
          </w:p>
        </w:tc>
        <w:tc>
          <w:tcPr>
            <w:tcW w:w="1667" w:type="pct"/>
            <w:tcBorders>
              <w:left w:val="single" w:sz="4" w:space="0" w:color="auto"/>
            </w:tcBorders>
            <w:vAlign w:val="center"/>
          </w:tcPr>
          <w:p w14:paraId="6F4C8A90" w14:textId="77777777" w:rsidR="00117894" w:rsidRPr="005E2D07" w:rsidRDefault="00117894">
            <w:pPr>
              <w:jc w:val="both"/>
            </w:pPr>
            <w:r w:rsidRPr="005E2D07">
              <w:t>Retrait ou non-maintien de certaines offres par des soumissionnaires</w:t>
            </w:r>
          </w:p>
        </w:tc>
        <w:tc>
          <w:tcPr>
            <w:tcW w:w="1666" w:type="pct"/>
            <w:vAlign w:val="center"/>
          </w:tcPr>
          <w:p w14:paraId="666CA6C7" w14:textId="77777777" w:rsidR="00117894" w:rsidRPr="005E2D07" w:rsidRDefault="00117894">
            <w:pPr>
              <w:jc w:val="both"/>
            </w:pPr>
            <w:r w:rsidRPr="005E2D07">
              <w:t>Retards supplémentaires dans la contractualisation</w:t>
            </w:r>
          </w:p>
        </w:tc>
      </w:tr>
      <w:tr w:rsidR="00A15128" w:rsidRPr="005E2D07" w14:paraId="3A7FD23A" w14:textId="77777777">
        <w:tc>
          <w:tcPr>
            <w:tcW w:w="1667" w:type="pct"/>
            <w:tcBorders>
              <w:top w:val="single" w:sz="4" w:space="0" w:color="auto"/>
              <w:left w:val="single" w:sz="4" w:space="0" w:color="auto"/>
              <w:bottom w:val="single" w:sz="4" w:space="0" w:color="auto"/>
              <w:right w:val="single" w:sz="4" w:space="0" w:color="auto"/>
            </w:tcBorders>
            <w:vAlign w:val="center"/>
          </w:tcPr>
          <w:p w14:paraId="4EAB5158" w14:textId="77777777" w:rsidR="00117894" w:rsidRPr="005E2D07" w:rsidRDefault="00117894">
            <w:pPr>
              <w:rPr>
                <w:b/>
                <w:bCs/>
              </w:rPr>
            </w:pPr>
            <w:r w:rsidRPr="005E2D07">
              <w:rPr>
                <w:b/>
                <w:bCs/>
              </w:rPr>
              <w:t>Conditionnalités des bailleurs</w:t>
            </w:r>
          </w:p>
        </w:tc>
        <w:tc>
          <w:tcPr>
            <w:tcW w:w="1667" w:type="pct"/>
            <w:tcBorders>
              <w:left w:val="single" w:sz="4" w:space="0" w:color="auto"/>
            </w:tcBorders>
            <w:vAlign w:val="center"/>
          </w:tcPr>
          <w:p w14:paraId="1D5C8B7E" w14:textId="77777777" w:rsidR="00117894" w:rsidRPr="005E2D07" w:rsidRDefault="00117894">
            <w:pPr>
              <w:jc w:val="both"/>
            </w:pPr>
            <w:r w:rsidRPr="005E2D07">
              <w:t>Dépendance à des validations et exigences préalables à la poursuite du projet</w:t>
            </w:r>
          </w:p>
        </w:tc>
        <w:tc>
          <w:tcPr>
            <w:tcW w:w="1666" w:type="pct"/>
            <w:vAlign w:val="center"/>
          </w:tcPr>
          <w:p w14:paraId="0260112E" w14:textId="77777777" w:rsidR="00117894" w:rsidRPr="005E2D07" w:rsidRDefault="00117894">
            <w:pPr>
              <w:jc w:val="both"/>
            </w:pPr>
            <w:r w:rsidRPr="005E2D07">
              <w:t>Allongement des délais et rigidité dans la mise en œuvre</w:t>
            </w:r>
          </w:p>
        </w:tc>
      </w:tr>
    </w:tbl>
    <w:p w14:paraId="6B08FFC3" w14:textId="7284F331" w:rsidR="00FD1760" w:rsidRPr="005E2D07" w:rsidRDefault="00FD1760" w:rsidP="00117894">
      <w:pPr>
        <w:spacing w:before="240"/>
        <w:jc w:val="both"/>
      </w:pPr>
      <w:r w:rsidRPr="005E2D07">
        <w:t>Dans l’ensemble, ces contraintes traduisent certaines difficultés dans la mise en œuvre du projet, en particulier sur les aspects contractuels et financiers. Elles ont contribué à une progression inégale des différentes composantes, les activités les moins complexes ayant pu être engagées plus rapidement que les volets structurants. À ce stade, la réalisation des objectifs globaux du projet reste étroitement liée à la capacité à lever ces contraintes dans les phases ultérieures.</w:t>
      </w:r>
    </w:p>
    <w:p w14:paraId="1B66DF8B" w14:textId="77777777" w:rsidR="00117894" w:rsidRPr="005E2D07" w:rsidRDefault="00117894" w:rsidP="00505021">
      <w:pPr>
        <w:pStyle w:val="Paragraphedeliste"/>
        <w:numPr>
          <w:ilvl w:val="0"/>
          <w:numId w:val="38"/>
        </w:numPr>
        <w:rPr>
          <w:b/>
          <w:bCs/>
          <w:u w:val="single"/>
        </w:rPr>
      </w:pPr>
      <w:r w:rsidRPr="005E2D07">
        <w:rPr>
          <w:b/>
          <w:bCs/>
          <w:u w:val="single"/>
        </w:rPr>
        <w:t xml:space="preserve">PHARE : </w:t>
      </w:r>
    </w:p>
    <w:p w14:paraId="549A911D" w14:textId="77777777" w:rsidR="00117894" w:rsidRPr="005E2D07" w:rsidRDefault="00117894" w:rsidP="00117894">
      <w:pPr>
        <w:jc w:val="both"/>
      </w:pPr>
      <w:r w:rsidRPr="005E2D07">
        <w:t>Le projet PHARE s’inscrit dans la stratégie d’électrification rurale portée par l’AMADER, en visant le développement de systèmes énergétiques hybrides combinant production solaire photovoltaïque et production thermique existante. Il repose sur une approche intégrée articulée autour de trois axes principaux : l’hybridation des centrales isolées fonctionnant au diesel, l’extension des réseaux de distribution afin d’élargir l’accès à l’électricité, ainsi que le renforcement des capacités institutionnelles et opérationnelles des acteurs impliqués dans la gestion et l’exploitation des infrastructures.</w:t>
      </w:r>
    </w:p>
    <w:p w14:paraId="48BDF986" w14:textId="77777777" w:rsidR="00117894" w:rsidRPr="005E2D07" w:rsidRDefault="00117894" w:rsidP="00117894">
      <w:pPr>
        <w:jc w:val="both"/>
      </w:pPr>
      <w:r w:rsidRPr="005E2D07">
        <w:lastRenderedPageBreak/>
        <w:t>Le projet vise à renforcer durablement l’accès à l’électricité dans les zones rurales à travers le déploiement d’infrastructures hybrides et l’extension des réseaux. À ce titre, les principales cibles opérationnelles portent sur :</w:t>
      </w:r>
    </w:p>
    <w:p w14:paraId="3B1A6A6A" w14:textId="77777777" w:rsidR="00117894" w:rsidRPr="005E2D07" w:rsidRDefault="00117894" w:rsidP="00505021">
      <w:pPr>
        <w:pStyle w:val="Paragraphedeliste"/>
        <w:numPr>
          <w:ilvl w:val="0"/>
          <w:numId w:val="31"/>
        </w:numPr>
        <w:spacing w:after="0" w:line="240" w:lineRule="auto"/>
        <w:contextualSpacing w:val="0"/>
        <w:jc w:val="both"/>
      </w:pPr>
      <w:r w:rsidRPr="005E2D07">
        <w:t>la mise en place de centrales hybrides solaire PV/diesel dans 60 localités ;</w:t>
      </w:r>
    </w:p>
    <w:p w14:paraId="7F712B16" w14:textId="77777777" w:rsidR="00117894" w:rsidRPr="005E2D07" w:rsidRDefault="00117894" w:rsidP="00505021">
      <w:pPr>
        <w:pStyle w:val="Paragraphedeliste"/>
        <w:numPr>
          <w:ilvl w:val="0"/>
          <w:numId w:val="31"/>
        </w:numPr>
        <w:spacing w:after="0" w:line="240" w:lineRule="auto"/>
        <w:contextualSpacing w:val="0"/>
        <w:jc w:val="both"/>
      </w:pPr>
      <w:r w:rsidRPr="005E2D07">
        <w:t>le développement d’une capacité installée d’environ 3,6 MWc en solaire photovoltaïque ;</w:t>
      </w:r>
    </w:p>
    <w:p w14:paraId="338EEF3E" w14:textId="77777777" w:rsidR="00117894" w:rsidRPr="005E2D07" w:rsidRDefault="00117894" w:rsidP="00505021">
      <w:pPr>
        <w:pStyle w:val="Paragraphedeliste"/>
        <w:numPr>
          <w:ilvl w:val="0"/>
          <w:numId w:val="31"/>
        </w:numPr>
        <w:spacing w:after="0" w:line="240" w:lineRule="auto"/>
        <w:contextualSpacing w:val="0"/>
        <w:jc w:val="both"/>
      </w:pPr>
      <w:r w:rsidRPr="005E2D07">
        <w:t>la réalisation de 840 km de réseaux électriques MT/BT ;</w:t>
      </w:r>
    </w:p>
    <w:p w14:paraId="0D7CE7EE" w14:textId="77777777" w:rsidR="00117894" w:rsidRPr="005E2D07" w:rsidRDefault="00117894" w:rsidP="00505021">
      <w:pPr>
        <w:pStyle w:val="Paragraphedeliste"/>
        <w:numPr>
          <w:ilvl w:val="0"/>
          <w:numId w:val="31"/>
        </w:numPr>
        <w:spacing w:after="0" w:line="240" w:lineRule="auto"/>
        <w:contextualSpacing w:val="0"/>
        <w:jc w:val="both"/>
      </w:pPr>
      <w:r w:rsidRPr="005E2D07">
        <w:t>le raccordement de près de 22 000 nouveaux abonnés.</w:t>
      </w:r>
    </w:p>
    <w:p w14:paraId="3044D937" w14:textId="2A836562" w:rsidR="00A02A2A" w:rsidRPr="005E2D07" w:rsidRDefault="00A02A2A" w:rsidP="00DD577E">
      <w:pPr>
        <w:spacing w:before="240" w:after="120"/>
        <w:jc w:val="both"/>
        <w:rPr>
          <w:b/>
          <w:i/>
          <w:color w:val="1F3864" w:themeColor="accent5" w:themeShade="80"/>
          <w:u w:val="single"/>
          <w:lang w:eastAsia="en-US"/>
        </w:rPr>
      </w:pPr>
      <w:r w:rsidRPr="005E2D07">
        <w:rPr>
          <w:b/>
          <w:i/>
          <w:color w:val="1F3864" w:themeColor="accent5" w:themeShade="80"/>
          <w:u w:val="single"/>
          <w:lang w:eastAsia="en-US"/>
        </w:rPr>
        <w:t xml:space="preserve">État de mise en œuvre du projet : </w:t>
      </w:r>
    </w:p>
    <w:p w14:paraId="524C386A" w14:textId="2CAE2818" w:rsidR="00117894" w:rsidRPr="005E2D07" w:rsidRDefault="00117894" w:rsidP="00117894">
      <w:pPr>
        <w:spacing w:after="120"/>
        <w:jc w:val="both"/>
      </w:pPr>
      <w:r w:rsidRPr="005E2D07">
        <w:t>Le projet PHARE présente un état de mise en œuvre très limité, marqué par une clôture anticipée des activités et l’absence de réalisations physiques sur les composantes d’investissement. À la date d’arrêt du projet, le taux d’exécution physique global demeure nul, traduisant l’impossibilité d’engager les travaux prévus sur les infrastructures de production et de distribution.</w:t>
      </w:r>
    </w:p>
    <w:p w14:paraId="511D2EA5" w14:textId="77777777" w:rsidR="00117894" w:rsidRPr="005E2D07" w:rsidRDefault="00117894" w:rsidP="00117894">
      <w:pPr>
        <w:spacing w:after="120"/>
        <w:jc w:val="both"/>
      </w:pPr>
      <w:r w:rsidRPr="005E2D07">
        <w:t>Les deux principales composantes opérationnelles du projet, à savoir l’hybridation des centrales existantes et l’extension des réseaux électriques, n’ont enregistré aucun début d’exécution, tant sur le plan physique que financier. Ainsi, les investissements structurants visant à améliorer l’accès à l’électricité et à réduire la dépendance aux systèmes thermiques n’ont pas pu être mis en œuvre.</w:t>
      </w:r>
    </w:p>
    <w:p w14:paraId="67935E9C" w14:textId="77777777" w:rsidR="00117894" w:rsidRPr="005E2D07" w:rsidRDefault="00117894" w:rsidP="00117894">
      <w:pPr>
        <w:spacing w:after="120"/>
        <w:jc w:val="both"/>
      </w:pPr>
      <w:r w:rsidRPr="005E2D07">
        <w:t>En revanche, des avancées partielles ont été observées sur la composante d’assistance technique, en particulier sur le volet maîtrise d’œuvre. Les études de faisabilité détaillées, les avant-projets (APD) ainsi que les dossiers d’appel d’offres ont été élaborés et validés, traduisant un niveau de préparation technique relativement avancé du projet. Par ailleurs, certaines activités liées aux études environnementales et sociales ont été engagées, avec la production des premiers livrables par les consultants mobilisés.</w:t>
      </w:r>
    </w:p>
    <w:p w14:paraId="1BA16B61" w14:textId="7A3B647E" w:rsidR="00117894" w:rsidRPr="005E2D07" w:rsidRDefault="00117894" w:rsidP="00117894">
      <w:pPr>
        <w:spacing w:after="120"/>
        <w:jc w:val="both"/>
      </w:pPr>
      <w:r w:rsidRPr="005E2D07">
        <w:t>Malgré ces progrès en phase préparatoire, les autres sous-composantes de renforcement de capacités n’ont pas pu être déployées, notamment en raison de l’arrêt des décaissements. Dans l’ensemble, l’état d’avancement du projet reflète un niveau de maturité technique initial satisfaisant, mais sans traduction opérationnelle, en raison de contraintes ayant conduit à la suspension du projet avant la phase d’investissement.</w:t>
      </w:r>
      <w:r w:rsidR="000F7D6C" w:rsidRPr="005E2D07">
        <w:t xml:space="preserve"> </w:t>
      </w:r>
    </w:p>
    <w:p w14:paraId="143CA8BE" w14:textId="4F52E2BD" w:rsidR="000F7D6C" w:rsidRPr="005E2D07" w:rsidRDefault="000F7D6C" w:rsidP="000F7D6C">
      <w:pPr>
        <w:pStyle w:val="Lgende"/>
        <w:keepNext/>
        <w:spacing w:after="0" w:line="276" w:lineRule="auto"/>
        <w:rPr>
          <w:sz w:val="20"/>
          <w:szCs w:val="20"/>
        </w:rPr>
      </w:pPr>
      <w:bookmarkStart w:id="56" w:name="_Toc227409730"/>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16</w:t>
      </w:r>
      <w:r w:rsidRPr="005E2D07">
        <w:rPr>
          <w:sz w:val="20"/>
          <w:szCs w:val="20"/>
        </w:rPr>
        <w:fldChar w:fldCharType="end"/>
      </w:r>
      <w:r w:rsidRPr="005E2D07">
        <w:rPr>
          <w:sz w:val="20"/>
          <w:szCs w:val="20"/>
        </w:rPr>
        <w:t xml:space="preserve"> : Suivi des indicateurs de réalisation du projet (PHARE) – cibles et résultats atteints</w:t>
      </w:r>
      <w:bookmarkEnd w:id="56"/>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51"/>
        <w:gridCol w:w="2352"/>
        <w:gridCol w:w="2351"/>
        <w:gridCol w:w="2352"/>
      </w:tblGrid>
      <w:tr w:rsidR="00A15128" w:rsidRPr="005E2D07" w14:paraId="529867B8" w14:textId="77777777" w:rsidTr="00A73F81">
        <w:trPr>
          <w:trHeight w:val="564"/>
        </w:trPr>
        <w:tc>
          <w:tcPr>
            <w:tcW w:w="2354" w:type="dxa"/>
            <w:shd w:val="clear" w:color="auto" w:fill="1F4E79" w:themeFill="accent1" w:themeFillShade="80"/>
            <w:vAlign w:val="center"/>
          </w:tcPr>
          <w:p w14:paraId="1AA12083" w14:textId="77777777" w:rsidR="00117894" w:rsidRPr="005E2D07" w:rsidRDefault="00117894">
            <w:pPr>
              <w:spacing w:after="120"/>
              <w:jc w:val="both"/>
              <w:rPr>
                <w:b/>
                <w:bCs/>
                <w:color w:val="FFFFFF" w:themeColor="background1"/>
              </w:rPr>
            </w:pPr>
            <w:r w:rsidRPr="005E2D07">
              <w:rPr>
                <w:b/>
                <w:bCs/>
                <w:color w:val="FFFFFF" w:themeColor="background1"/>
              </w:rPr>
              <w:t>Composante</w:t>
            </w:r>
          </w:p>
        </w:tc>
        <w:tc>
          <w:tcPr>
            <w:tcW w:w="2354" w:type="dxa"/>
            <w:shd w:val="clear" w:color="auto" w:fill="1F4E79" w:themeFill="accent1" w:themeFillShade="80"/>
            <w:vAlign w:val="center"/>
          </w:tcPr>
          <w:p w14:paraId="326904E0" w14:textId="77777777" w:rsidR="00117894" w:rsidRPr="005E2D07" w:rsidRDefault="00117894">
            <w:pPr>
              <w:spacing w:after="120"/>
              <w:jc w:val="both"/>
              <w:rPr>
                <w:b/>
                <w:bCs/>
                <w:color w:val="FFFFFF" w:themeColor="background1"/>
              </w:rPr>
            </w:pPr>
            <w:r w:rsidRPr="005E2D07">
              <w:rPr>
                <w:b/>
                <w:bCs/>
                <w:color w:val="FFFFFF" w:themeColor="background1"/>
              </w:rPr>
              <w:t>Objectifs/Cibles</w:t>
            </w:r>
          </w:p>
        </w:tc>
        <w:tc>
          <w:tcPr>
            <w:tcW w:w="2354" w:type="dxa"/>
            <w:shd w:val="clear" w:color="auto" w:fill="1F4E79" w:themeFill="accent1" w:themeFillShade="80"/>
            <w:vAlign w:val="center"/>
          </w:tcPr>
          <w:p w14:paraId="01ECE390" w14:textId="77777777" w:rsidR="00117894" w:rsidRPr="005E2D07" w:rsidRDefault="00117894">
            <w:pPr>
              <w:spacing w:after="120"/>
              <w:jc w:val="both"/>
              <w:rPr>
                <w:b/>
                <w:bCs/>
                <w:color w:val="FFFFFF" w:themeColor="background1"/>
              </w:rPr>
            </w:pPr>
            <w:r w:rsidRPr="005E2D07">
              <w:rPr>
                <w:b/>
                <w:bCs/>
                <w:color w:val="FFFFFF" w:themeColor="background1"/>
              </w:rPr>
              <w:t>Etat d’avancement</w:t>
            </w:r>
          </w:p>
        </w:tc>
        <w:tc>
          <w:tcPr>
            <w:tcW w:w="2354" w:type="dxa"/>
            <w:shd w:val="clear" w:color="auto" w:fill="1F4E79" w:themeFill="accent1" w:themeFillShade="80"/>
            <w:vAlign w:val="center"/>
          </w:tcPr>
          <w:p w14:paraId="77E2CB26" w14:textId="77777777" w:rsidR="00117894" w:rsidRPr="005E2D07" w:rsidRDefault="00117894">
            <w:pPr>
              <w:spacing w:after="120"/>
              <w:jc w:val="both"/>
              <w:rPr>
                <w:b/>
                <w:bCs/>
                <w:color w:val="FFFFFF" w:themeColor="background1"/>
              </w:rPr>
            </w:pPr>
            <w:r w:rsidRPr="005E2D07">
              <w:rPr>
                <w:b/>
                <w:bCs/>
                <w:color w:val="FFFFFF" w:themeColor="background1"/>
              </w:rPr>
              <w:t>Observations</w:t>
            </w:r>
          </w:p>
        </w:tc>
      </w:tr>
      <w:tr w:rsidR="00A15128" w:rsidRPr="005E2D07" w14:paraId="1B2C9A62" w14:textId="77777777">
        <w:tc>
          <w:tcPr>
            <w:tcW w:w="2354" w:type="dxa"/>
            <w:tcBorders>
              <w:bottom w:val="single" w:sz="4" w:space="0" w:color="auto"/>
            </w:tcBorders>
            <w:vAlign w:val="center"/>
          </w:tcPr>
          <w:p w14:paraId="3BCFD270" w14:textId="77777777" w:rsidR="00117894" w:rsidRPr="005E2D07" w:rsidRDefault="00117894" w:rsidP="0020510B">
            <w:pPr>
              <w:spacing w:after="120"/>
              <w:rPr>
                <w:b/>
                <w:bCs/>
              </w:rPr>
            </w:pPr>
            <w:r w:rsidRPr="005E2D07">
              <w:rPr>
                <w:b/>
                <w:bCs/>
              </w:rPr>
              <w:t>Composante 1 : Hybridation solaire</w:t>
            </w:r>
          </w:p>
        </w:tc>
        <w:tc>
          <w:tcPr>
            <w:tcW w:w="2354" w:type="dxa"/>
            <w:vAlign w:val="center"/>
          </w:tcPr>
          <w:p w14:paraId="2EC8EF4D" w14:textId="77777777" w:rsidR="00117894" w:rsidRPr="005E2D07" w:rsidRDefault="00117894">
            <w:pPr>
              <w:spacing w:after="120"/>
              <w:jc w:val="both"/>
            </w:pPr>
            <w:r w:rsidRPr="005E2D07">
              <w:t>Hybridation de centrales diesel par des systèmes PV avec stockage dans 60 localités</w:t>
            </w:r>
          </w:p>
        </w:tc>
        <w:tc>
          <w:tcPr>
            <w:tcW w:w="2354" w:type="dxa"/>
            <w:vAlign w:val="center"/>
          </w:tcPr>
          <w:p w14:paraId="6D9123ED" w14:textId="0C051C6F" w:rsidR="00117894" w:rsidRPr="005E2D07" w:rsidRDefault="00117894">
            <w:pPr>
              <w:spacing w:after="120"/>
              <w:jc w:val="center"/>
            </w:pPr>
            <w:r w:rsidRPr="005E2D07">
              <w:t>0%</w:t>
            </w:r>
          </w:p>
          <w:p w14:paraId="741C3BD2" w14:textId="77777777" w:rsidR="00117894" w:rsidRPr="005E2D07" w:rsidRDefault="00117894">
            <w:pPr>
              <w:spacing w:after="120"/>
            </w:pPr>
          </w:p>
        </w:tc>
        <w:tc>
          <w:tcPr>
            <w:tcW w:w="2354" w:type="dxa"/>
            <w:vAlign w:val="center"/>
          </w:tcPr>
          <w:p w14:paraId="7A2FE9E3" w14:textId="77777777" w:rsidR="00117894" w:rsidRPr="005E2D07" w:rsidRDefault="00117894">
            <w:pPr>
              <w:spacing w:after="120"/>
              <w:jc w:val="both"/>
            </w:pPr>
            <w:r w:rsidRPr="005E2D07">
              <w:t>Aucune activité engagée ; absence totale de réalisation physique et financière à la date de clôture</w:t>
            </w:r>
          </w:p>
        </w:tc>
      </w:tr>
      <w:tr w:rsidR="00A15128" w:rsidRPr="005E2D07" w14:paraId="487B1232" w14:textId="77777777">
        <w:tc>
          <w:tcPr>
            <w:tcW w:w="2354" w:type="dxa"/>
            <w:vAlign w:val="center"/>
          </w:tcPr>
          <w:p w14:paraId="6C01A477" w14:textId="0B4FFFB9" w:rsidR="00117894" w:rsidRPr="005E2D07" w:rsidRDefault="00B55DEB" w:rsidP="0020510B">
            <w:pPr>
              <w:spacing w:after="120"/>
              <w:rPr>
                <w:b/>
                <w:bCs/>
                <w:vanish/>
              </w:rPr>
            </w:pPr>
            <w:r w:rsidRPr="005E2D07">
              <w:rPr>
                <w:b/>
                <w:bCs/>
              </w:rPr>
              <w:t>Composante 2 : Réseaux et branchements</w:t>
            </w:r>
          </w:p>
          <w:p w14:paraId="160F513C" w14:textId="77777777" w:rsidR="00117894" w:rsidRPr="005E2D07" w:rsidRDefault="00117894" w:rsidP="0020510B">
            <w:pPr>
              <w:spacing w:after="120"/>
              <w:rPr>
                <w:b/>
                <w:bCs/>
                <w:vanish/>
              </w:rPr>
            </w:pPr>
          </w:p>
          <w:p w14:paraId="64AC22C4" w14:textId="77777777" w:rsidR="00117894" w:rsidRPr="005E2D07" w:rsidRDefault="00117894" w:rsidP="0020510B">
            <w:pPr>
              <w:spacing w:after="120"/>
              <w:rPr>
                <w:b/>
                <w:bCs/>
                <w:vanish/>
              </w:rPr>
            </w:pPr>
          </w:p>
          <w:p w14:paraId="3ABEAD58" w14:textId="77777777" w:rsidR="00117894" w:rsidRPr="005E2D07" w:rsidRDefault="00117894" w:rsidP="0020510B">
            <w:pPr>
              <w:spacing w:after="120"/>
              <w:rPr>
                <w:b/>
                <w:bCs/>
              </w:rPr>
            </w:pPr>
          </w:p>
        </w:tc>
        <w:tc>
          <w:tcPr>
            <w:tcW w:w="2354" w:type="dxa"/>
            <w:vAlign w:val="center"/>
          </w:tcPr>
          <w:p w14:paraId="400CD146" w14:textId="77777777" w:rsidR="00117894" w:rsidRPr="005E2D07" w:rsidRDefault="00117894">
            <w:pPr>
              <w:spacing w:after="120"/>
              <w:jc w:val="both"/>
            </w:pPr>
            <w:r w:rsidRPr="005E2D07">
              <w:t>Réhabilitation (~125 km), extension (~725 km) et raccordement de ~22 000 clients</w:t>
            </w:r>
          </w:p>
        </w:tc>
        <w:tc>
          <w:tcPr>
            <w:tcW w:w="2354" w:type="dxa"/>
            <w:vAlign w:val="center"/>
          </w:tcPr>
          <w:p w14:paraId="46C54F22" w14:textId="77777777" w:rsidR="00117894" w:rsidRPr="005E2D07" w:rsidRDefault="00117894">
            <w:pPr>
              <w:spacing w:after="120"/>
              <w:jc w:val="center"/>
            </w:pPr>
            <w:r w:rsidRPr="005E2D07">
              <w:t>0%</w:t>
            </w:r>
          </w:p>
        </w:tc>
        <w:tc>
          <w:tcPr>
            <w:tcW w:w="2354" w:type="dxa"/>
            <w:vAlign w:val="center"/>
          </w:tcPr>
          <w:p w14:paraId="1A79A9FD" w14:textId="77777777" w:rsidR="00117894" w:rsidRPr="005E2D07" w:rsidRDefault="00117894">
            <w:pPr>
              <w:spacing w:after="120"/>
              <w:jc w:val="both"/>
            </w:pPr>
            <w:r w:rsidRPr="005E2D07">
              <w:t>Les travaux d’infrastructure n’ont pas été lancés ; aucun déploiement sur le terrain</w:t>
            </w:r>
          </w:p>
        </w:tc>
      </w:tr>
      <w:tr w:rsidR="00A15128" w:rsidRPr="005E2D07" w14:paraId="3B9103EB" w14:textId="77777777">
        <w:tc>
          <w:tcPr>
            <w:tcW w:w="2354" w:type="dxa"/>
            <w:vAlign w:val="center"/>
          </w:tcPr>
          <w:p w14:paraId="3475E65A" w14:textId="77777777" w:rsidR="00117894" w:rsidRPr="005E2D07" w:rsidRDefault="00117894" w:rsidP="0020510B">
            <w:pPr>
              <w:spacing w:after="120"/>
              <w:rPr>
                <w:b/>
                <w:bCs/>
              </w:rPr>
            </w:pPr>
            <w:r w:rsidRPr="005E2D07">
              <w:rPr>
                <w:b/>
                <w:bCs/>
              </w:rPr>
              <w:lastRenderedPageBreak/>
              <w:t>Composante 3.1 : Maîtrise d’œuvre</w:t>
            </w:r>
          </w:p>
        </w:tc>
        <w:tc>
          <w:tcPr>
            <w:tcW w:w="2354" w:type="dxa"/>
            <w:vAlign w:val="center"/>
          </w:tcPr>
          <w:p w14:paraId="2A12CA89" w14:textId="77777777" w:rsidR="00117894" w:rsidRPr="005E2D07" w:rsidRDefault="00117894">
            <w:pPr>
              <w:spacing w:after="120"/>
              <w:jc w:val="both"/>
            </w:pPr>
            <w:r w:rsidRPr="005E2D07">
              <w:t>Études de faisabilité, APD, DAO et supervision des travaux</w:t>
            </w:r>
          </w:p>
        </w:tc>
        <w:tc>
          <w:tcPr>
            <w:tcW w:w="2354" w:type="dxa"/>
            <w:vAlign w:val="center"/>
          </w:tcPr>
          <w:p w14:paraId="2DF0BA52" w14:textId="77777777" w:rsidR="00117894" w:rsidRPr="005E2D07" w:rsidRDefault="00117894">
            <w:pPr>
              <w:spacing w:after="120"/>
              <w:jc w:val="center"/>
            </w:pPr>
            <w:r w:rsidRPr="005E2D07">
              <w:t>Partiellement réalisée</w:t>
            </w:r>
          </w:p>
        </w:tc>
        <w:tc>
          <w:tcPr>
            <w:tcW w:w="2354" w:type="dxa"/>
            <w:vAlign w:val="center"/>
          </w:tcPr>
          <w:p w14:paraId="07289962" w14:textId="77777777" w:rsidR="00117894" w:rsidRPr="005E2D07" w:rsidRDefault="00117894">
            <w:pPr>
              <w:spacing w:after="120"/>
              <w:jc w:val="both"/>
            </w:pPr>
            <w:r w:rsidRPr="005E2D07">
              <w:t>Études techniques finalisées et validées ; dossiers d’appel d’offres préparés</w:t>
            </w:r>
          </w:p>
        </w:tc>
      </w:tr>
      <w:tr w:rsidR="00A15128" w:rsidRPr="005E2D07" w14:paraId="59759ABD" w14:textId="77777777">
        <w:tc>
          <w:tcPr>
            <w:tcW w:w="2354" w:type="dxa"/>
            <w:vAlign w:val="center"/>
          </w:tcPr>
          <w:p w14:paraId="45501481" w14:textId="77777777" w:rsidR="00117894" w:rsidRPr="005E2D07" w:rsidRDefault="00117894" w:rsidP="0020510B">
            <w:pPr>
              <w:spacing w:after="120"/>
              <w:rPr>
                <w:b/>
                <w:bCs/>
              </w:rPr>
            </w:pPr>
            <w:r w:rsidRPr="005E2D07">
              <w:rPr>
                <w:b/>
                <w:bCs/>
              </w:rPr>
              <w:t>Composante 3.2 : Renforcement des capacités</w:t>
            </w:r>
          </w:p>
        </w:tc>
        <w:tc>
          <w:tcPr>
            <w:tcW w:w="2354" w:type="dxa"/>
            <w:vAlign w:val="center"/>
          </w:tcPr>
          <w:p w14:paraId="2C2F734E" w14:textId="77777777" w:rsidR="00117894" w:rsidRPr="005E2D07" w:rsidRDefault="00117894">
            <w:pPr>
              <w:spacing w:after="120"/>
              <w:jc w:val="both"/>
            </w:pPr>
            <w:r w:rsidRPr="005E2D07">
              <w:t>Renforcement des capacités des acteurs (AMADER, opérateurs)</w:t>
            </w:r>
          </w:p>
        </w:tc>
        <w:tc>
          <w:tcPr>
            <w:tcW w:w="2354" w:type="dxa"/>
            <w:vAlign w:val="center"/>
          </w:tcPr>
          <w:p w14:paraId="33673407" w14:textId="77777777" w:rsidR="00117894" w:rsidRPr="005E2D07" w:rsidRDefault="00117894">
            <w:pPr>
              <w:spacing w:after="120"/>
              <w:jc w:val="center"/>
            </w:pPr>
            <w:r w:rsidRPr="005E2D07">
              <w:t>0%</w:t>
            </w:r>
          </w:p>
        </w:tc>
        <w:tc>
          <w:tcPr>
            <w:tcW w:w="2354" w:type="dxa"/>
            <w:vAlign w:val="center"/>
          </w:tcPr>
          <w:p w14:paraId="1943CF54" w14:textId="77777777" w:rsidR="00117894" w:rsidRPr="005E2D07" w:rsidRDefault="00117894">
            <w:pPr>
              <w:spacing w:after="120"/>
              <w:jc w:val="both"/>
            </w:pPr>
            <w:r w:rsidRPr="005E2D07">
              <w:t>Activités non engagées en raison de la suspension du projet</w:t>
            </w:r>
          </w:p>
        </w:tc>
      </w:tr>
      <w:tr w:rsidR="00A15128" w:rsidRPr="005E2D07" w14:paraId="3024F603" w14:textId="77777777" w:rsidTr="00B55DEB">
        <w:trPr>
          <w:trHeight w:val="1039"/>
        </w:trPr>
        <w:tc>
          <w:tcPr>
            <w:tcW w:w="2354" w:type="dxa"/>
            <w:vAlign w:val="center"/>
          </w:tcPr>
          <w:p w14:paraId="0FBE1A9B" w14:textId="77777777" w:rsidR="00117894" w:rsidRPr="005E2D07" w:rsidRDefault="00117894" w:rsidP="0020510B">
            <w:pPr>
              <w:spacing w:after="120"/>
              <w:rPr>
                <w:b/>
                <w:bCs/>
              </w:rPr>
            </w:pPr>
            <w:r w:rsidRPr="005E2D07">
              <w:rPr>
                <w:b/>
                <w:bCs/>
              </w:rPr>
              <w:t>Composante 3.3 : Appui institutionnel et logistique</w:t>
            </w:r>
          </w:p>
        </w:tc>
        <w:tc>
          <w:tcPr>
            <w:tcW w:w="2354" w:type="dxa"/>
            <w:vAlign w:val="center"/>
          </w:tcPr>
          <w:p w14:paraId="0B0F6CE6" w14:textId="77777777" w:rsidR="00117894" w:rsidRPr="005E2D07" w:rsidRDefault="00117894">
            <w:pPr>
              <w:spacing w:after="120"/>
              <w:jc w:val="both"/>
            </w:pPr>
            <w:r w:rsidRPr="005E2D07">
              <w:t>Renforcement des moyens humains et logistiques</w:t>
            </w:r>
          </w:p>
        </w:tc>
        <w:tc>
          <w:tcPr>
            <w:tcW w:w="2354" w:type="dxa"/>
            <w:vAlign w:val="center"/>
          </w:tcPr>
          <w:p w14:paraId="69D17D0F" w14:textId="77777777" w:rsidR="00117894" w:rsidRPr="005E2D07" w:rsidRDefault="00117894">
            <w:pPr>
              <w:spacing w:after="120"/>
              <w:jc w:val="center"/>
            </w:pPr>
            <w:r w:rsidRPr="005E2D07">
              <w:t>0%</w:t>
            </w:r>
          </w:p>
        </w:tc>
        <w:tc>
          <w:tcPr>
            <w:tcW w:w="2354" w:type="dxa"/>
            <w:vAlign w:val="center"/>
          </w:tcPr>
          <w:p w14:paraId="24B7898F" w14:textId="77777777" w:rsidR="00117894" w:rsidRPr="005E2D07" w:rsidRDefault="00117894">
            <w:pPr>
              <w:spacing w:after="120"/>
              <w:jc w:val="both"/>
            </w:pPr>
            <w:r w:rsidRPr="005E2D07">
              <w:t>Non mise en œuvre liée à l’arrêt des financements</w:t>
            </w:r>
          </w:p>
        </w:tc>
      </w:tr>
    </w:tbl>
    <w:p w14:paraId="14FE9A5F" w14:textId="77777777" w:rsidR="00117894" w:rsidRPr="005E2D07" w:rsidRDefault="00117894" w:rsidP="00117894">
      <w:pPr>
        <w:spacing w:before="240"/>
        <w:jc w:val="both"/>
        <w:rPr>
          <w:lang w:eastAsia="en-US"/>
        </w:rPr>
      </w:pPr>
      <w:r w:rsidRPr="005E2D07">
        <w:rPr>
          <w:lang w:eastAsia="en-US"/>
        </w:rPr>
        <w:t>Ce tableau met en évidence un décalage marqué entre le niveau de préparation technique du projet, relativement avancé sur le volet études, et l’absence totale de mise en œuvre des composantes d’investissement, confirmant un blocage intervenu avant le passage à la phase opérationnelle.</w:t>
      </w:r>
    </w:p>
    <w:p w14:paraId="0674FAB8" w14:textId="77777777" w:rsidR="00117894" w:rsidRPr="005E2D07" w:rsidRDefault="00117894" w:rsidP="00631E90">
      <w:pPr>
        <w:spacing w:before="240" w:after="120"/>
        <w:jc w:val="both"/>
        <w:rPr>
          <w:b/>
          <w:i/>
          <w:color w:val="1F3864" w:themeColor="accent5" w:themeShade="80"/>
          <w:u w:val="single"/>
          <w:lang w:eastAsia="en-US"/>
        </w:rPr>
      </w:pPr>
      <w:r w:rsidRPr="005E2D07">
        <w:rPr>
          <w:b/>
          <w:i/>
          <w:color w:val="1F3864" w:themeColor="accent5" w:themeShade="80"/>
          <w:u w:val="single"/>
          <w:lang w:eastAsia="en-US"/>
        </w:rPr>
        <w:t xml:space="preserve">Réduction des émissions de GES : </w:t>
      </w:r>
    </w:p>
    <w:p w14:paraId="4910CDBC" w14:textId="4E97AAE9" w:rsidR="005305A5" w:rsidRPr="005E2D07" w:rsidRDefault="005305A5" w:rsidP="00E63F83">
      <w:pPr>
        <w:spacing w:before="120" w:after="120"/>
        <w:jc w:val="both"/>
        <w:rPr>
          <w:bCs/>
          <w:iCs/>
          <w:color w:val="000000" w:themeColor="text1"/>
          <w:lang w:eastAsia="en-US"/>
        </w:rPr>
      </w:pPr>
      <w:r w:rsidRPr="005E2D07">
        <w:rPr>
          <w:bCs/>
          <w:iCs/>
          <w:color w:val="000000" w:themeColor="text1"/>
          <w:lang w:eastAsia="en-US"/>
        </w:rPr>
        <w:t>Le projet PHARE présente un potentiel d’atténuation estimé à environ 15 000 TéqCO₂ à l’horizon 2030, reposant principalement sur l’intégration de capacités solaires en substitution aux systèmes de production thermique existants. Toutefois, en raison de la clôture anticipée du projet et de l’absence de mise en œuvre des composantes d’investissement, aucune réduction effective des émissions de gaz à effet de serre n’a été générée à ce stade. Dans ce contexte, les réductions d’émissions associées au projet demeurent entièrement théoriques et conditionnées à une éventuelle relance des activités.</w:t>
      </w:r>
    </w:p>
    <w:p w14:paraId="65F9456F" w14:textId="77777777" w:rsidR="00117894" w:rsidRPr="005E2D07" w:rsidRDefault="00117894" w:rsidP="00631E90">
      <w:pPr>
        <w:spacing w:before="240" w:after="120"/>
        <w:jc w:val="both"/>
        <w:rPr>
          <w:b/>
          <w:i/>
          <w:color w:val="1F3864" w:themeColor="accent5" w:themeShade="80"/>
          <w:u w:val="single"/>
          <w:lang w:eastAsia="en-US"/>
        </w:rPr>
      </w:pPr>
      <w:r w:rsidRPr="005E2D07">
        <w:rPr>
          <w:b/>
          <w:i/>
          <w:color w:val="1F3864" w:themeColor="accent5" w:themeShade="80"/>
          <w:u w:val="single"/>
          <w:lang w:eastAsia="en-US"/>
        </w:rPr>
        <w:t>Mécanismes financiers :</w:t>
      </w:r>
    </w:p>
    <w:p w14:paraId="26E9B075" w14:textId="77777777" w:rsidR="00117894" w:rsidRPr="005E2D07" w:rsidRDefault="00117894" w:rsidP="00117894">
      <w:pPr>
        <w:spacing w:before="240"/>
        <w:jc w:val="both"/>
        <w:rPr>
          <w:lang w:eastAsia="en-US"/>
        </w:rPr>
      </w:pPr>
      <w:r w:rsidRPr="005E2D07">
        <w:rPr>
          <w:lang w:eastAsia="en-US"/>
        </w:rPr>
        <w:t xml:space="preserve">Le montage financier du projet PHARE repose sur un schéma de cofinancement associant des ressources publiques nationales, des financements concessionnels internationaux, ainsi qu’une contribution du secteur privé. Ce dispositif vise à soutenir la mise en œuvre d’infrastructures énergétiques en milieu rural, en mobilisant des ressources externes en complément des capacités nationales. L’état d’exécution financière du projet permet d’apprécier le niveau effectif de mobilisation de ces différentes sources au moment de la clôture. </w:t>
      </w:r>
    </w:p>
    <w:p w14:paraId="186EA950" w14:textId="4DAA3EFE" w:rsidR="000F7D6C" w:rsidRPr="005E2D07" w:rsidRDefault="000F7D6C" w:rsidP="000F7D6C">
      <w:pPr>
        <w:pStyle w:val="Lgende"/>
        <w:keepNext/>
        <w:spacing w:after="0" w:line="276" w:lineRule="auto"/>
        <w:rPr>
          <w:sz w:val="20"/>
          <w:szCs w:val="20"/>
        </w:rPr>
      </w:pPr>
      <w:bookmarkStart w:id="57" w:name="_Toc227409731"/>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17</w:t>
      </w:r>
      <w:r w:rsidRPr="005E2D07">
        <w:rPr>
          <w:sz w:val="20"/>
          <w:szCs w:val="20"/>
        </w:rPr>
        <w:fldChar w:fldCharType="end"/>
      </w:r>
      <w:r w:rsidRPr="005E2D07">
        <w:rPr>
          <w:sz w:val="20"/>
          <w:szCs w:val="20"/>
        </w:rPr>
        <w:t xml:space="preserve"> : Structure du financement du projet PHARE par source</w:t>
      </w:r>
      <w:r w:rsidR="00BB1499" w:rsidRPr="005E2D07">
        <w:rPr>
          <w:sz w:val="20"/>
          <w:szCs w:val="20"/>
        </w:rPr>
        <w:t xml:space="preserve"> en Millions FCFA</w:t>
      </w:r>
      <w:bookmarkEnd w:id="57"/>
    </w:p>
    <w:tbl>
      <w:tblPr>
        <w:tblW w:w="4086" w:type="pct"/>
        <w:tblCellMar>
          <w:left w:w="70" w:type="dxa"/>
          <w:right w:w="70" w:type="dxa"/>
        </w:tblCellMar>
        <w:tblLook w:val="04A0" w:firstRow="1" w:lastRow="0" w:firstColumn="1" w:lastColumn="0" w:noHBand="0" w:noVBand="1"/>
      </w:tblPr>
      <w:tblGrid>
        <w:gridCol w:w="2418"/>
        <w:gridCol w:w="1833"/>
        <w:gridCol w:w="1719"/>
        <w:gridCol w:w="1717"/>
      </w:tblGrid>
      <w:tr w:rsidR="00A15128" w:rsidRPr="005E2D07" w14:paraId="79256718" w14:textId="77777777" w:rsidTr="00AA00AF">
        <w:trPr>
          <w:trHeight w:val="454"/>
        </w:trPr>
        <w:tc>
          <w:tcPr>
            <w:tcW w:w="1573" w:type="pct"/>
            <w:tcBorders>
              <w:top w:val="single" w:sz="4" w:space="0" w:color="auto"/>
              <w:left w:val="single" w:sz="4" w:space="0" w:color="auto"/>
              <w:bottom w:val="single" w:sz="4" w:space="0" w:color="auto"/>
              <w:right w:val="single" w:sz="4" w:space="0" w:color="auto"/>
            </w:tcBorders>
            <w:shd w:val="clear" w:color="auto" w:fill="1F4E79" w:themeFill="accent1" w:themeFillShade="80"/>
            <w:noWrap/>
            <w:vAlign w:val="center"/>
          </w:tcPr>
          <w:p w14:paraId="584F375A" w14:textId="375F9C94" w:rsidR="00117894" w:rsidRPr="005E2D07" w:rsidRDefault="000F7D6C" w:rsidP="000F7D6C">
            <w:pPr>
              <w:spacing w:after="0" w:line="240" w:lineRule="auto"/>
              <w:jc w:val="center"/>
              <w:rPr>
                <w:rFonts w:asciiTheme="minorHAnsi" w:eastAsia="Times New Roman" w:hAnsiTheme="minorHAnsi" w:cstheme="minorHAnsi"/>
                <w:b/>
                <w:bCs/>
                <w:color w:val="FFFFFF" w:themeColor="background1"/>
                <w:lang w:eastAsia="fr-FR"/>
              </w:rPr>
            </w:pPr>
            <w:r w:rsidRPr="005E2D07">
              <w:rPr>
                <w:rFonts w:asciiTheme="minorHAnsi" w:eastAsia="Times New Roman" w:hAnsiTheme="minorHAnsi" w:cstheme="minorHAnsi"/>
                <w:b/>
                <w:bCs/>
                <w:color w:val="FFFFFF" w:themeColor="background1"/>
                <w:lang w:eastAsia="fr-FR"/>
              </w:rPr>
              <w:t>Sources de financement</w:t>
            </w:r>
          </w:p>
        </w:tc>
        <w:tc>
          <w:tcPr>
            <w:tcW w:w="1192" w:type="pct"/>
            <w:tcBorders>
              <w:top w:val="single" w:sz="4" w:space="0" w:color="auto"/>
              <w:left w:val="nil"/>
              <w:bottom w:val="single" w:sz="4" w:space="0" w:color="auto"/>
              <w:right w:val="single" w:sz="4" w:space="0" w:color="auto"/>
            </w:tcBorders>
            <w:shd w:val="clear" w:color="auto" w:fill="1F4E79" w:themeFill="accent1" w:themeFillShade="80"/>
            <w:vAlign w:val="center"/>
          </w:tcPr>
          <w:p w14:paraId="38F8B2C9" w14:textId="1C2849E0" w:rsidR="00117894" w:rsidRPr="005E2D07" w:rsidRDefault="000F7D6C">
            <w:pPr>
              <w:spacing w:after="0" w:line="240" w:lineRule="auto"/>
              <w:ind w:left="663" w:hangingChars="300" w:hanging="663"/>
              <w:jc w:val="center"/>
              <w:rPr>
                <w:rFonts w:asciiTheme="minorHAnsi" w:eastAsia="Times New Roman" w:hAnsiTheme="minorHAnsi" w:cstheme="minorHAnsi"/>
                <w:b/>
                <w:bCs/>
                <w:color w:val="FFFFFF" w:themeColor="background1"/>
                <w:lang w:eastAsia="fr-FR"/>
              </w:rPr>
            </w:pPr>
            <w:r w:rsidRPr="005E2D07">
              <w:rPr>
                <w:rFonts w:asciiTheme="minorHAnsi" w:eastAsia="Times New Roman" w:hAnsiTheme="minorHAnsi" w:cstheme="minorHAnsi"/>
                <w:b/>
                <w:bCs/>
                <w:color w:val="FFFFFF" w:themeColor="background1"/>
                <w:lang w:eastAsia="fr-FR"/>
              </w:rPr>
              <w:t>Cout convention</w:t>
            </w:r>
          </w:p>
        </w:tc>
        <w:tc>
          <w:tcPr>
            <w:tcW w:w="1118" w:type="pct"/>
            <w:tcBorders>
              <w:top w:val="single" w:sz="4" w:space="0" w:color="auto"/>
              <w:left w:val="nil"/>
              <w:bottom w:val="single" w:sz="4" w:space="0" w:color="auto"/>
              <w:right w:val="single" w:sz="4" w:space="0" w:color="auto"/>
            </w:tcBorders>
            <w:shd w:val="clear" w:color="auto" w:fill="1F4E79" w:themeFill="accent1" w:themeFillShade="80"/>
            <w:vAlign w:val="center"/>
          </w:tcPr>
          <w:p w14:paraId="7D5939D6" w14:textId="58932EBB" w:rsidR="00117894" w:rsidRPr="005E2D07" w:rsidRDefault="000F7D6C">
            <w:pPr>
              <w:spacing w:after="0" w:line="240" w:lineRule="auto"/>
              <w:jc w:val="center"/>
              <w:rPr>
                <w:rFonts w:asciiTheme="minorHAnsi" w:eastAsia="Times New Roman" w:hAnsiTheme="minorHAnsi" w:cstheme="minorHAnsi"/>
                <w:b/>
                <w:bCs/>
                <w:color w:val="FFFFFF" w:themeColor="background1"/>
                <w:lang w:eastAsia="fr-FR"/>
              </w:rPr>
            </w:pPr>
            <w:r w:rsidRPr="005E2D07">
              <w:rPr>
                <w:rFonts w:asciiTheme="minorHAnsi" w:eastAsia="Times New Roman" w:hAnsiTheme="minorHAnsi" w:cstheme="minorHAnsi"/>
                <w:b/>
                <w:bCs/>
                <w:color w:val="FFFFFF" w:themeColor="background1"/>
                <w:lang w:eastAsia="fr-FR"/>
              </w:rPr>
              <w:t>Montant décaisse</w:t>
            </w:r>
          </w:p>
        </w:tc>
        <w:tc>
          <w:tcPr>
            <w:tcW w:w="1117" w:type="pct"/>
            <w:tcBorders>
              <w:top w:val="single" w:sz="4" w:space="0" w:color="auto"/>
              <w:left w:val="nil"/>
              <w:bottom w:val="single" w:sz="4" w:space="0" w:color="auto"/>
              <w:right w:val="single" w:sz="4" w:space="0" w:color="auto"/>
            </w:tcBorders>
            <w:shd w:val="clear" w:color="auto" w:fill="1F4E79" w:themeFill="accent1" w:themeFillShade="80"/>
            <w:vAlign w:val="center"/>
          </w:tcPr>
          <w:p w14:paraId="630CB26A" w14:textId="11F8AF37" w:rsidR="00117894" w:rsidRPr="005E2D07" w:rsidRDefault="000F7D6C">
            <w:pPr>
              <w:spacing w:after="0" w:line="240" w:lineRule="auto"/>
              <w:ind w:firstLineChars="50" w:firstLine="110"/>
              <w:jc w:val="center"/>
              <w:rPr>
                <w:rFonts w:asciiTheme="minorHAnsi" w:eastAsia="Times New Roman" w:hAnsiTheme="minorHAnsi" w:cstheme="minorHAnsi"/>
                <w:b/>
                <w:bCs/>
                <w:color w:val="FFFFFF" w:themeColor="background1"/>
                <w:lang w:eastAsia="fr-FR"/>
              </w:rPr>
            </w:pPr>
            <w:r w:rsidRPr="005E2D07">
              <w:rPr>
                <w:rFonts w:asciiTheme="minorHAnsi" w:eastAsia="Times New Roman" w:hAnsiTheme="minorHAnsi" w:cstheme="minorHAnsi"/>
                <w:b/>
                <w:bCs/>
                <w:color w:val="FFFFFF" w:themeColor="background1"/>
                <w:lang w:eastAsia="fr-FR"/>
              </w:rPr>
              <w:t>Taux décaissement</w:t>
            </w:r>
          </w:p>
        </w:tc>
      </w:tr>
      <w:tr w:rsidR="00A15128" w:rsidRPr="005E2D07" w14:paraId="79A76E34" w14:textId="77777777" w:rsidTr="00AA00AF">
        <w:trPr>
          <w:trHeight w:val="227"/>
        </w:trPr>
        <w:tc>
          <w:tcPr>
            <w:tcW w:w="1573" w:type="pct"/>
            <w:tcBorders>
              <w:top w:val="nil"/>
              <w:left w:val="single" w:sz="4" w:space="0" w:color="auto"/>
              <w:bottom w:val="single" w:sz="4" w:space="0" w:color="auto"/>
              <w:right w:val="single" w:sz="4" w:space="0" w:color="auto"/>
            </w:tcBorders>
            <w:noWrap/>
            <w:vAlign w:val="center"/>
          </w:tcPr>
          <w:p w14:paraId="2AF0F4B6" w14:textId="77777777" w:rsidR="00117894" w:rsidRPr="005E2D07" w:rsidRDefault="00117894">
            <w:pPr>
              <w:spacing w:after="0" w:line="240" w:lineRule="auto"/>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ETAT DU MALI</w:t>
            </w:r>
          </w:p>
        </w:tc>
        <w:tc>
          <w:tcPr>
            <w:tcW w:w="1192" w:type="pct"/>
            <w:tcBorders>
              <w:top w:val="nil"/>
              <w:left w:val="nil"/>
              <w:bottom w:val="single" w:sz="4" w:space="0" w:color="auto"/>
              <w:right w:val="single" w:sz="4" w:space="0" w:color="auto"/>
            </w:tcBorders>
            <w:noWrap/>
            <w:vAlign w:val="center"/>
          </w:tcPr>
          <w:p w14:paraId="78E8C0A8"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656</w:t>
            </w:r>
          </w:p>
        </w:tc>
        <w:tc>
          <w:tcPr>
            <w:tcW w:w="1118" w:type="pct"/>
            <w:tcBorders>
              <w:top w:val="nil"/>
              <w:left w:val="nil"/>
              <w:bottom w:val="single" w:sz="4" w:space="0" w:color="auto"/>
              <w:right w:val="single" w:sz="4" w:space="0" w:color="auto"/>
            </w:tcBorders>
            <w:noWrap/>
            <w:vAlign w:val="center"/>
          </w:tcPr>
          <w:p w14:paraId="1433E55E"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0</w:t>
            </w:r>
          </w:p>
        </w:tc>
        <w:tc>
          <w:tcPr>
            <w:tcW w:w="1117" w:type="pct"/>
            <w:tcBorders>
              <w:top w:val="nil"/>
              <w:left w:val="nil"/>
              <w:bottom w:val="single" w:sz="4" w:space="0" w:color="auto"/>
              <w:right w:val="single" w:sz="4" w:space="0" w:color="auto"/>
            </w:tcBorders>
            <w:noWrap/>
            <w:vAlign w:val="center"/>
          </w:tcPr>
          <w:p w14:paraId="25F31633"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0,00%</w:t>
            </w:r>
          </w:p>
        </w:tc>
      </w:tr>
      <w:tr w:rsidR="00A15128" w:rsidRPr="005E2D07" w14:paraId="72700AE9" w14:textId="77777777" w:rsidTr="00AA00AF">
        <w:trPr>
          <w:trHeight w:val="227"/>
        </w:trPr>
        <w:tc>
          <w:tcPr>
            <w:tcW w:w="1573" w:type="pct"/>
            <w:tcBorders>
              <w:top w:val="nil"/>
              <w:left w:val="single" w:sz="4" w:space="0" w:color="auto"/>
              <w:bottom w:val="single" w:sz="4" w:space="0" w:color="auto"/>
              <w:right w:val="single" w:sz="4" w:space="0" w:color="auto"/>
            </w:tcBorders>
            <w:noWrap/>
            <w:vAlign w:val="center"/>
          </w:tcPr>
          <w:p w14:paraId="273BAC44" w14:textId="77777777" w:rsidR="00117894" w:rsidRPr="005E2D07" w:rsidRDefault="00117894">
            <w:pPr>
              <w:spacing w:after="0" w:line="240" w:lineRule="auto"/>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AFD</w:t>
            </w:r>
          </w:p>
        </w:tc>
        <w:tc>
          <w:tcPr>
            <w:tcW w:w="1192" w:type="pct"/>
            <w:tcBorders>
              <w:top w:val="nil"/>
              <w:left w:val="nil"/>
              <w:bottom w:val="single" w:sz="4" w:space="0" w:color="auto"/>
              <w:right w:val="single" w:sz="4" w:space="0" w:color="auto"/>
            </w:tcBorders>
            <w:noWrap/>
            <w:vAlign w:val="center"/>
          </w:tcPr>
          <w:p w14:paraId="374C6B6B"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24 926</w:t>
            </w:r>
          </w:p>
        </w:tc>
        <w:tc>
          <w:tcPr>
            <w:tcW w:w="1118" w:type="pct"/>
            <w:tcBorders>
              <w:top w:val="nil"/>
              <w:left w:val="nil"/>
              <w:bottom w:val="single" w:sz="4" w:space="0" w:color="auto"/>
              <w:right w:val="single" w:sz="4" w:space="0" w:color="auto"/>
            </w:tcBorders>
            <w:noWrap/>
            <w:vAlign w:val="center"/>
          </w:tcPr>
          <w:p w14:paraId="09C1C2FD"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1 070</w:t>
            </w:r>
          </w:p>
        </w:tc>
        <w:tc>
          <w:tcPr>
            <w:tcW w:w="1117" w:type="pct"/>
            <w:tcBorders>
              <w:top w:val="nil"/>
              <w:left w:val="nil"/>
              <w:bottom w:val="single" w:sz="4" w:space="0" w:color="auto"/>
              <w:right w:val="single" w:sz="4" w:space="0" w:color="auto"/>
            </w:tcBorders>
            <w:noWrap/>
            <w:vAlign w:val="center"/>
          </w:tcPr>
          <w:p w14:paraId="69621297"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4,29%</w:t>
            </w:r>
          </w:p>
        </w:tc>
      </w:tr>
      <w:tr w:rsidR="00A15128" w:rsidRPr="005E2D07" w14:paraId="71F3073A" w14:textId="77777777" w:rsidTr="00AA00AF">
        <w:trPr>
          <w:trHeight w:val="227"/>
        </w:trPr>
        <w:tc>
          <w:tcPr>
            <w:tcW w:w="1573" w:type="pct"/>
            <w:tcBorders>
              <w:top w:val="nil"/>
              <w:left w:val="single" w:sz="4" w:space="0" w:color="auto"/>
              <w:bottom w:val="single" w:sz="4" w:space="0" w:color="auto"/>
              <w:right w:val="single" w:sz="4" w:space="0" w:color="auto"/>
            </w:tcBorders>
            <w:noWrap/>
            <w:vAlign w:val="center"/>
          </w:tcPr>
          <w:p w14:paraId="4F5F879A" w14:textId="77777777" w:rsidR="00117894" w:rsidRPr="005E2D07" w:rsidRDefault="00117894">
            <w:pPr>
              <w:spacing w:after="0" w:line="240" w:lineRule="auto"/>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OPERATEURS PRIVES</w:t>
            </w:r>
          </w:p>
        </w:tc>
        <w:tc>
          <w:tcPr>
            <w:tcW w:w="1192" w:type="pct"/>
            <w:tcBorders>
              <w:top w:val="nil"/>
              <w:left w:val="nil"/>
              <w:bottom w:val="single" w:sz="4" w:space="0" w:color="auto"/>
              <w:right w:val="single" w:sz="4" w:space="0" w:color="auto"/>
            </w:tcBorders>
            <w:noWrap/>
            <w:vAlign w:val="center"/>
          </w:tcPr>
          <w:p w14:paraId="1EE1FBA2"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1 312</w:t>
            </w:r>
          </w:p>
        </w:tc>
        <w:tc>
          <w:tcPr>
            <w:tcW w:w="1118" w:type="pct"/>
            <w:tcBorders>
              <w:top w:val="nil"/>
              <w:left w:val="nil"/>
              <w:bottom w:val="single" w:sz="4" w:space="0" w:color="auto"/>
              <w:right w:val="single" w:sz="4" w:space="0" w:color="auto"/>
            </w:tcBorders>
            <w:noWrap/>
            <w:vAlign w:val="center"/>
          </w:tcPr>
          <w:p w14:paraId="5E7F43C7"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0</w:t>
            </w:r>
          </w:p>
        </w:tc>
        <w:tc>
          <w:tcPr>
            <w:tcW w:w="1117" w:type="pct"/>
            <w:tcBorders>
              <w:top w:val="nil"/>
              <w:left w:val="nil"/>
              <w:bottom w:val="single" w:sz="4" w:space="0" w:color="auto"/>
              <w:right w:val="single" w:sz="4" w:space="0" w:color="auto"/>
            </w:tcBorders>
            <w:noWrap/>
            <w:vAlign w:val="center"/>
          </w:tcPr>
          <w:p w14:paraId="5357FF89" w14:textId="77777777" w:rsidR="00117894" w:rsidRPr="005E2D07" w:rsidRDefault="00117894">
            <w:pPr>
              <w:spacing w:after="0" w:line="240" w:lineRule="auto"/>
              <w:jc w:val="center"/>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0,00%</w:t>
            </w:r>
          </w:p>
        </w:tc>
      </w:tr>
      <w:tr w:rsidR="00A15128" w:rsidRPr="005E2D07" w14:paraId="7A093F6D" w14:textId="77777777" w:rsidTr="00AA00AF">
        <w:trPr>
          <w:trHeight w:val="270"/>
        </w:trPr>
        <w:tc>
          <w:tcPr>
            <w:tcW w:w="1573" w:type="pct"/>
            <w:tcBorders>
              <w:top w:val="nil"/>
              <w:left w:val="single" w:sz="4" w:space="0" w:color="auto"/>
              <w:bottom w:val="single" w:sz="4" w:space="0" w:color="auto"/>
              <w:right w:val="single" w:sz="4" w:space="0" w:color="auto"/>
            </w:tcBorders>
            <w:noWrap/>
            <w:vAlign w:val="center"/>
          </w:tcPr>
          <w:p w14:paraId="136941D2" w14:textId="77777777" w:rsidR="00117894" w:rsidRPr="005E2D07" w:rsidRDefault="00117894">
            <w:pPr>
              <w:spacing w:after="0" w:line="240" w:lineRule="auto"/>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TOTAL</w:t>
            </w:r>
          </w:p>
        </w:tc>
        <w:tc>
          <w:tcPr>
            <w:tcW w:w="1192" w:type="pct"/>
            <w:tcBorders>
              <w:top w:val="nil"/>
              <w:left w:val="nil"/>
              <w:bottom w:val="single" w:sz="4" w:space="0" w:color="auto"/>
              <w:right w:val="single" w:sz="4" w:space="0" w:color="auto"/>
            </w:tcBorders>
            <w:noWrap/>
            <w:vAlign w:val="center"/>
          </w:tcPr>
          <w:p w14:paraId="480ED19B" w14:textId="77777777" w:rsidR="00117894" w:rsidRPr="005E2D07" w:rsidRDefault="00117894">
            <w:pPr>
              <w:spacing w:after="0" w:line="240" w:lineRule="auto"/>
              <w:jc w:val="center"/>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26 894</w:t>
            </w:r>
          </w:p>
        </w:tc>
        <w:tc>
          <w:tcPr>
            <w:tcW w:w="1118" w:type="pct"/>
            <w:tcBorders>
              <w:top w:val="nil"/>
              <w:left w:val="nil"/>
              <w:bottom w:val="single" w:sz="4" w:space="0" w:color="auto"/>
              <w:right w:val="single" w:sz="4" w:space="0" w:color="auto"/>
            </w:tcBorders>
            <w:noWrap/>
            <w:vAlign w:val="center"/>
          </w:tcPr>
          <w:p w14:paraId="7B8C099C" w14:textId="77777777" w:rsidR="00117894" w:rsidRPr="005E2D07" w:rsidRDefault="00117894">
            <w:pPr>
              <w:spacing w:after="0" w:line="240" w:lineRule="auto"/>
              <w:jc w:val="center"/>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1 070</w:t>
            </w:r>
          </w:p>
        </w:tc>
        <w:tc>
          <w:tcPr>
            <w:tcW w:w="1117" w:type="pct"/>
            <w:tcBorders>
              <w:top w:val="nil"/>
              <w:left w:val="nil"/>
              <w:bottom w:val="single" w:sz="4" w:space="0" w:color="auto"/>
              <w:right w:val="single" w:sz="4" w:space="0" w:color="auto"/>
            </w:tcBorders>
            <w:noWrap/>
            <w:vAlign w:val="center"/>
          </w:tcPr>
          <w:p w14:paraId="4659B1DD" w14:textId="77777777" w:rsidR="00117894" w:rsidRPr="005E2D07" w:rsidRDefault="00117894">
            <w:pPr>
              <w:spacing w:after="0" w:line="240" w:lineRule="auto"/>
              <w:jc w:val="center"/>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3,98%</w:t>
            </w:r>
          </w:p>
        </w:tc>
      </w:tr>
    </w:tbl>
    <w:p w14:paraId="01438109" w14:textId="1C49D71B" w:rsidR="00E4018E" w:rsidRPr="005E2D07" w:rsidRDefault="00117894" w:rsidP="00117894">
      <w:pPr>
        <w:spacing w:before="240"/>
        <w:jc w:val="both"/>
        <w:rPr>
          <w:lang w:eastAsia="en-US"/>
        </w:rPr>
      </w:pPr>
      <w:r w:rsidRPr="005E2D07">
        <w:rPr>
          <w:lang w:eastAsia="en-US"/>
        </w:rPr>
        <w:t xml:space="preserve">L’analyse du niveau de décaissement </w:t>
      </w:r>
      <w:r w:rsidR="00A61B55" w:rsidRPr="005E2D07">
        <w:rPr>
          <w:lang w:eastAsia="en-US"/>
        </w:rPr>
        <w:t>fait apparaître</w:t>
      </w:r>
      <w:r w:rsidRPr="005E2D07">
        <w:rPr>
          <w:lang w:eastAsia="en-US"/>
        </w:rPr>
        <w:t xml:space="preserve"> une </w:t>
      </w:r>
      <w:r w:rsidR="00A61B55" w:rsidRPr="005E2D07">
        <w:rPr>
          <w:lang w:eastAsia="en-US"/>
        </w:rPr>
        <w:t>mobilisation</w:t>
      </w:r>
      <w:r w:rsidRPr="005E2D07">
        <w:rPr>
          <w:lang w:eastAsia="en-US"/>
        </w:rPr>
        <w:t xml:space="preserve"> financière </w:t>
      </w:r>
      <w:r w:rsidR="00A61B55" w:rsidRPr="005E2D07">
        <w:rPr>
          <w:lang w:eastAsia="en-US"/>
        </w:rPr>
        <w:t>encore</w:t>
      </w:r>
      <w:r w:rsidRPr="005E2D07">
        <w:rPr>
          <w:lang w:eastAsia="en-US"/>
        </w:rPr>
        <w:t xml:space="preserve"> limitée, </w:t>
      </w:r>
      <w:r w:rsidR="00A61B55" w:rsidRPr="005E2D07">
        <w:rPr>
          <w:lang w:eastAsia="en-US"/>
        </w:rPr>
        <w:t xml:space="preserve">essentiellement </w:t>
      </w:r>
      <w:r w:rsidRPr="005E2D07">
        <w:rPr>
          <w:lang w:eastAsia="en-US"/>
        </w:rPr>
        <w:t xml:space="preserve">concentrée sur les ressources du bailleur principal. </w:t>
      </w:r>
      <w:r w:rsidR="00A61B55" w:rsidRPr="005E2D07">
        <w:rPr>
          <w:lang w:eastAsia="en-US"/>
        </w:rPr>
        <w:t xml:space="preserve">La participation des autres cofinanceurs, notamment l’État et les opérateurs privés, ne s’est pas encore concrétisée à ce stade, ce qui peut s’expliquer par le niveau d’avancement du projet. Les montants décaissés ont </w:t>
      </w:r>
      <w:r w:rsidRPr="005E2D07">
        <w:rPr>
          <w:lang w:eastAsia="en-US"/>
        </w:rPr>
        <w:t xml:space="preserve">principalement </w:t>
      </w:r>
      <w:r w:rsidR="00A61B55" w:rsidRPr="005E2D07">
        <w:rPr>
          <w:lang w:eastAsia="en-US"/>
        </w:rPr>
        <w:t xml:space="preserve">concerné des </w:t>
      </w:r>
      <w:r w:rsidRPr="005E2D07">
        <w:rPr>
          <w:lang w:eastAsia="en-US"/>
        </w:rPr>
        <w:t xml:space="preserve">activités préparatoires, sans </w:t>
      </w:r>
      <w:r w:rsidR="00A61B55" w:rsidRPr="005E2D07">
        <w:rPr>
          <w:lang w:eastAsia="en-US"/>
        </w:rPr>
        <w:t>évolution notable</w:t>
      </w:r>
      <w:r w:rsidRPr="005E2D07">
        <w:rPr>
          <w:lang w:eastAsia="en-US"/>
        </w:rPr>
        <w:t xml:space="preserve"> vers la phase d’investissement. </w:t>
      </w:r>
      <w:r w:rsidR="00A61B55" w:rsidRPr="005E2D07">
        <w:rPr>
          <w:lang w:eastAsia="en-US"/>
        </w:rPr>
        <w:t xml:space="preserve">Dans ce </w:t>
      </w:r>
      <w:r w:rsidR="00A61B55" w:rsidRPr="005E2D07">
        <w:rPr>
          <w:lang w:eastAsia="en-US"/>
        </w:rPr>
        <w:lastRenderedPageBreak/>
        <w:t>contexte, la mise en œuvre du mécanisme financier reste conditionnée à la poursuite et à la sécurisation des financements.</w:t>
      </w:r>
    </w:p>
    <w:p w14:paraId="158281B7" w14:textId="77777777" w:rsidR="00117894" w:rsidRPr="005E2D07" w:rsidRDefault="00117894" w:rsidP="00A61B55">
      <w:pPr>
        <w:spacing w:before="240" w:after="120"/>
        <w:jc w:val="both"/>
        <w:rPr>
          <w:b/>
          <w:i/>
          <w:color w:val="1F3864" w:themeColor="accent5" w:themeShade="80"/>
          <w:u w:val="single"/>
          <w:lang w:eastAsia="en-US"/>
        </w:rPr>
      </w:pPr>
      <w:r w:rsidRPr="005E2D07">
        <w:rPr>
          <w:b/>
          <w:i/>
          <w:color w:val="1F3864" w:themeColor="accent5" w:themeShade="80"/>
          <w:u w:val="single"/>
          <w:lang w:eastAsia="en-US"/>
        </w:rPr>
        <w:t>Contraintes rencontrées :</w:t>
      </w:r>
    </w:p>
    <w:p w14:paraId="4AB6F6F6" w14:textId="77777777" w:rsidR="00117894" w:rsidRPr="005E2D07" w:rsidRDefault="00117894" w:rsidP="00117894">
      <w:pPr>
        <w:jc w:val="both"/>
        <w:rPr>
          <w:lang w:eastAsia="en-US"/>
        </w:rPr>
      </w:pPr>
      <w:r w:rsidRPr="005E2D07">
        <w:rPr>
          <w:lang w:eastAsia="en-US"/>
        </w:rPr>
        <w:t>La mise en œuvre du projet PHARE a été affectée par plusieurs contraintes, présentées de manière synthétique dans le tableau ci-dessous :</w:t>
      </w:r>
    </w:p>
    <w:p w14:paraId="5E471488" w14:textId="088751E3" w:rsidR="00280E87" w:rsidRPr="005E2D07" w:rsidRDefault="00280E87" w:rsidP="00280E87">
      <w:pPr>
        <w:pStyle w:val="Lgende"/>
        <w:keepNext/>
        <w:spacing w:after="0" w:line="276" w:lineRule="auto"/>
        <w:rPr>
          <w:sz w:val="20"/>
          <w:szCs w:val="20"/>
        </w:rPr>
      </w:pPr>
      <w:bookmarkStart w:id="58" w:name="_Toc227409732"/>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18</w:t>
      </w:r>
      <w:r w:rsidRPr="005E2D07">
        <w:rPr>
          <w:sz w:val="20"/>
          <w:szCs w:val="20"/>
        </w:rPr>
        <w:fldChar w:fldCharType="end"/>
      </w:r>
      <w:r w:rsidRPr="005E2D07">
        <w:rPr>
          <w:sz w:val="20"/>
          <w:szCs w:val="20"/>
        </w:rPr>
        <w:t xml:space="preserve"> : Analyse des contraintes rencontrées dans la mise en œuvre du projet PHARE et de leurs effets</w:t>
      </w:r>
      <w:bookmarkEnd w:id="58"/>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03"/>
        <w:gridCol w:w="4703"/>
      </w:tblGrid>
      <w:tr w:rsidR="00A15128" w:rsidRPr="005E2D07" w14:paraId="3375842A" w14:textId="77777777" w:rsidTr="00A61B55">
        <w:trPr>
          <w:trHeight w:val="594"/>
        </w:trPr>
        <w:tc>
          <w:tcPr>
            <w:tcW w:w="4703" w:type="dxa"/>
            <w:shd w:val="clear" w:color="auto" w:fill="1F4E79" w:themeFill="accent1" w:themeFillShade="80"/>
            <w:vAlign w:val="center"/>
          </w:tcPr>
          <w:p w14:paraId="682D1F05" w14:textId="77777777" w:rsidR="00117894" w:rsidRPr="005E2D07" w:rsidRDefault="00117894">
            <w:pPr>
              <w:rPr>
                <w:rFonts w:asciiTheme="minorHAnsi" w:eastAsia="Times New Roman" w:hAnsiTheme="minorHAnsi" w:cstheme="minorHAnsi"/>
                <w:b/>
                <w:bCs/>
                <w:color w:val="FFFFFF" w:themeColor="background1"/>
                <w:lang w:eastAsia="fr-FR"/>
              </w:rPr>
            </w:pPr>
            <w:r w:rsidRPr="005E2D07">
              <w:rPr>
                <w:rFonts w:asciiTheme="minorHAnsi" w:eastAsia="Times New Roman" w:hAnsiTheme="minorHAnsi" w:cstheme="minorHAnsi"/>
                <w:b/>
                <w:bCs/>
                <w:color w:val="FFFFFF" w:themeColor="background1"/>
                <w:lang w:eastAsia="fr-FR"/>
              </w:rPr>
              <w:t>Catégorie de contrainte</w:t>
            </w:r>
          </w:p>
        </w:tc>
        <w:tc>
          <w:tcPr>
            <w:tcW w:w="4703" w:type="dxa"/>
            <w:shd w:val="clear" w:color="auto" w:fill="1F4E79" w:themeFill="accent1" w:themeFillShade="80"/>
            <w:vAlign w:val="center"/>
          </w:tcPr>
          <w:p w14:paraId="260BF2FC" w14:textId="77777777" w:rsidR="00117894" w:rsidRPr="005E2D07" w:rsidRDefault="00117894">
            <w:pPr>
              <w:rPr>
                <w:rFonts w:asciiTheme="minorHAnsi" w:eastAsia="Times New Roman" w:hAnsiTheme="minorHAnsi" w:cstheme="minorHAnsi"/>
                <w:b/>
                <w:bCs/>
                <w:color w:val="FFFFFF" w:themeColor="background1"/>
                <w:lang w:eastAsia="fr-FR"/>
              </w:rPr>
            </w:pPr>
            <w:r w:rsidRPr="005E2D07">
              <w:rPr>
                <w:rFonts w:asciiTheme="minorHAnsi" w:eastAsia="Times New Roman" w:hAnsiTheme="minorHAnsi" w:cstheme="minorHAnsi"/>
                <w:b/>
                <w:bCs/>
                <w:color w:val="FFFFFF" w:themeColor="background1"/>
                <w:lang w:eastAsia="fr-FR"/>
              </w:rPr>
              <w:t>Nature des contraintes</w:t>
            </w:r>
          </w:p>
        </w:tc>
      </w:tr>
      <w:tr w:rsidR="0049315C" w:rsidRPr="005E2D07" w14:paraId="5605BFD0" w14:textId="77777777" w:rsidTr="00A61B55">
        <w:trPr>
          <w:trHeight w:val="57"/>
        </w:trPr>
        <w:tc>
          <w:tcPr>
            <w:tcW w:w="4703" w:type="dxa"/>
            <w:vAlign w:val="center"/>
          </w:tcPr>
          <w:p w14:paraId="3E5C1833" w14:textId="77777777" w:rsidR="00117894" w:rsidRPr="005E2D07" w:rsidRDefault="00117894">
            <w:pPr>
              <w:jc w:val="both"/>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Planification et gouvernance</w:t>
            </w:r>
          </w:p>
        </w:tc>
        <w:tc>
          <w:tcPr>
            <w:tcW w:w="4703" w:type="dxa"/>
          </w:tcPr>
          <w:p w14:paraId="6E19274E" w14:textId="77777777" w:rsidR="00117894" w:rsidRPr="005E2D07" w:rsidRDefault="00117894">
            <w:pPr>
              <w:jc w:val="both"/>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Retard dans la validation de la liste définitive des localités bénéficiaires</w:t>
            </w:r>
          </w:p>
        </w:tc>
      </w:tr>
      <w:tr w:rsidR="0049315C" w:rsidRPr="005E2D07" w14:paraId="2C86D42A" w14:textId="77777777" w:rsidTr="00A61B55">
        <w:trPr>
          <w:trHeight w:val="397"/>
        </w:trPr>
        <w:tc>
          <w:tcPr>
            <w:tcW w:w="4703" w:type="dxa"/>
            <w:vAlign w:val="center"/>
          </w:tcPr>
          <w:p w14:paraId="359C7EBB" w14:textId="77777777" w:rsidR="00117894" w:rsidRPr="005E2D07" w:rsidRDefault="00117894">
            <w:pPr>
              <w:jc w:val="both"/>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Facteurs exogènes (COVID-19)</w:t>
            </w:r>
          </w:p>
        </w:tc>
        <w:tc>
          <w:tcPr>
            <w:tcW w:w="4703" w:type="dxa"/>
          </w:tcPr>
          <w:p w14:paraId="4FB6A28D" w14:textId="77777777" w:rsidR="00117894" w:rsidRPr="005E2D07" w:rsidRDefault="00117894">
            <w:pPr>
              <w:jc w:val="both"/>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Perturbation des activités liée à la pandémie</w:t>
            </w:r>
          </w:p>
        </w:tc>
      </w:tr>
      <w:tr w:rsidR="0049315C" w:rsidRPr="005E2D07" w14:paraId="3FE0227B" w14:textId="77777777" w:rsidTr="00A61B55">
        <w:trPr>
          <w:trHeight w:val="397"/>
        </w:trPr>
        <w:tc>
          <w:tcPr>
            <w:tcW w:w="4703" w:type="dxa"/>
            <w:vAlign w:val="center"/>
          </w:tcPr>
          <w:p w14:paraId="4B861A09" w14:textId="77777777" w:rsidR="00117894" w:rsidRPr="005E2D07" w:rsidRDefault="00117894">
            <w:pPr>
              <w:jc w:val="both"/>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Financement / décaissement</w:t>
            </w:r>
          </w:p>
        </w:tc>
        <w:tc>
          <w:tcPr>
            <w:tcW w:w="4703" w:type="dxa"/>
          </w:tcPr>
          <w:p w14:paraId="72A1AFBF" w14:textId="77777777" w:rsidR="00117894" w:rsidRPr="005E2D07" w:rsidRDefault="00117894">
            <w:pPr>
              <w:jc w:val="both"/>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Suspension des décaissements par le bailleur</w:t>
            </w:r>
          </w:p>
        </w:tc>
      </w:tr>
      <w:tr w:rsidR="0049315C" w:rsidRPr="005E2D07" w14:paraId="3E71D4F4" w14:textId="77777777" w:rsidTr="00A61B55">
        <w:trPr>
          <w:trHeight w:val="57"/>
        </w:trPr>
        <w:tc>
          <w:tcPr>
            <w:tcW w:w="4703" w:type="dxa"/>
            <w:vAlign w:val="center"/>
          </w:tcPr>
          <w:p w14:paraId="14979856" w14:textId="77777777" w:rsidR="00117894" w:rsidRPr="005E2D07" w:rsidRDefault="00117894">
            <w:pPr>
              <w:jc w:val="both"/>
              <w:rPr>
                <w:rFonts w:asciiTheme="minorHAnsi" w:eastAsia="Times New Roman" w:hAnsiTheme="minorHAnsi" w:cstheme="minorHAnsi"/>
                <w:b/>
                <w:bCs/>
                <w:lang w:eastAsia="fr-FR"/>
              </w:rPr>
            </w:pPr>
            <w:r w:rsidRPr="005E2D07">
              <w:rPr>
                <w:rFonts w:asciiTheme="minorHAnsi" w:eastAsia="Times New Roman" w:hAnsiTheme="minorHAnsi" w:cstheme="minorHAnsi"/>
                <w:b/>
                <w:bCs/>
                <w:lang w:eastAsia="fr-FR"/>
              </w:rPr>
              <w:t>Gestion opérationnelle</w:t>
            </w:r>
          </w:p>
        </w:tc>
        <w:tc>
          <w:tcPr>
            <w:tcW w:w="4703" w:type="dxa"/>
          </w:tcPr>
          <w:p w14:paraId="16BBD1F1" w14:textId="77777777" w:rsidR="00117894" w:rsidRPr="005E2D07" w:rsidRDefault="00117894">
            <w:pPr>
              <w:jc w:val="both"/>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Absence de mécanisme financier dédié pour couvrir les dépenses courantes (petits coûts opérationnels)</w:t>
            </w:r>
          </w:p>
        </w:tc>
      </w:tr>
    </w:tbl>
    <w:p w14:paraId="30037CA4" w14:textId="77777777" w:rsidR="00117894" w:rsidRPr="005E2D07" w:rsidRDefault="00117894" w:rsidP="00117894">
      <w:pPr>
        <w:spacing w:after="0" w:line="240" w:lineRule="auto"/>
        <w:rPr>
          <w:rFonts w:asciiTheme="minorHAnsi" w:eastAsia="Times New Roman" w:hAnsiTheme="minorHAnsi" w:cstheme="minorHAnsi"/>
          <w:lang w:eastAsia="fr-FR"/>
        </w:rPr>
      </w:pPr>
    </w:p>
    <w:p w14:paraId="10D17DEB" w14:textId="77777777" w:rsidR="00117894" w:rsidRPr="005E2D07" w:rsidRDefault="00117894" w:rsidP="00505021">
      <w:pPr>
        <w:pStyle w:val="Paragraphedeliste"/>
        <w:numPr>
          <w:ilvl w:val="0"/>
          <w:numId w:val="38"/>
        </w:numPr>
        <w:rPr>
          <w:b/>
          <w:bCs/>
          <w:u w:val="single"/>
        </w:rPr>
      </w:pPr>
      <w:r w:rsidRPr="005E2D07">
        <w:rPr>
          <w:b/>
          <w:bCs/>
          <w:u w:val="single"/>
          <w:lang w:eastAsia="en-US"/>
        </w:rPr>
        <w:t>Projet d’énergie solaire pour le développement durable (PESDR)</w:t>
      </w:r>
      <w:r w:rsidRPr="005E2D07">
        <w:rPr>
          <w:b/>
          <w:u w:val="single"/>
        </w:rPr>
        <w:t> :</w:t>
      </w:r>
    </w:p>
    <w:p w14:paraId="4FD847C8" w14:textId="77777777" w:rsidR="00117894" w:rsidRPr="005E2D07" w:rsidRDefault="00117894" w:rsidP="00117894">
      <w:pPr>
        <w:jc w:val="both"/>
        <w:rPr>
          <w:lang w:eastAsia="en-US"/>
        </w:rPr>
      </w:pPr>
      <w:r w:rsidRPr="005E2D07">
        <w:rPr>
          <w:lang w:eastAsia="en-US"/>
        </w:rPr>
        <w:t>Le projet PESDR vise le déploiement de solutions d’électrification rurale basées sur l’énergie solaire dans la région de Ségou, combinées au développement des capacités institutionnelles et à l’amélioration du cadre organisationnel du sous-secteur. Il s’appuie sur une approche intégrée associant infrastructures énergétiques, transfert de compétences et structuration du modèle d’électrification rurale.</w:t>
      </w:r>
    </w:p>
    <w:p w14:paraId="3746B254" w14:textId="77777777" w:rsidR="00117894" w:rsidRPr="005E2D07" w:rsidRDefault="00117894" w:rsidP="00117894">
      <w:pPr>
        <w:rPr>
          <w:lang w:eastAsia="en-US"/>
        </w:rPr>
      </w:pPr>
      <w:r w:rsidRPr="005E2D07">
        <w:rPr>
          <w:lang w:eastAsia="en-US"/>
        </w:rPr>
        <w:t>À ce titre, les principales cibles opérationnelles du projet portent sur :</w:t>
      </w:r>
    </w:p>
    <w:p w14:paraId="2E33FEDB" w14:textId="77777777" w:rsidR="00117894" w:rsidRPr="005E2D07" w:rsidRDefault="00117894" w:rsidP="00505021">
      <w:pPr>
        <w:pStyle w:val="Paragraphedeliste"/>
        <w:numPr>
          <w:ilvl w:val="0"/>
          <w:numId w:val="32"/>
        </w:numPr>
        <w:rPr>
          <w:lang w:eastAsia="en-US"/>
        </w:rPr>
      </w:pPr>
      <w:r w:rsidRPr="005E2D07">
        <w:rPr>
          <w:lang w:eastAsia="en-US"/>
        </w:rPr>
        <w:t>l’installation d’une capacité d’environ 2,43 MWc de solaire photovoltaïque ;</w:t>
      </w:r>
    </w:p>
    <w:p w14:paraId="1BC4F632" w14:textId="77777777" w:rsidR="00117894" w:rsidRPr="005E2D07" w:rsidRDefault="00117894" w:rsidP="00505021">
      <w:pPr>
        <w:pStyle w:val="Paragraphedeliste"/>
        <w:numPr>
          <w:ilvl w:val="0"/>
          <w:numId w:val="32"/>
        </w:numPr>
        <w:rPr>
          <w:lang w:eastAsia="en-US"/>
        </w:rPr>
      </w:pPr>
      <w:r w:rsidRPr="005E2D07">
        <w:rPr>
          <w:lang w:eastAsia="en-US"/>
        </w:rPr>
        <w:t>l’électrification d’environ 24 villages dans la région de Ségou ;</w:t>
      </w:r>
    </w:p>
    <w:p w14:paraId="6E259F72" w14:textId="77777777" w:rsidR="00117894" w:rsidRPr="005E2D07" w:rsidRDefault="00117894" w:rsidP="00505021">
      <w:pPr>
        <w:pStyle w:val="Paragraphedeliste"/>
        <w:numPr>
          <w:ilvl w:val="0"/>
          <w:numId w:val="32"/>
        </w:numPr>
        <w:rPr>
          <w:lang w:eastAsia="en-US"/>
        </w:rPr>
      </w:pPr>
      <w:r w:rsidRPr="005E2D07">
        <w:rPr>
          <w:lang w:eastAsia="en-US"/>
        </w:rPr>
        <w:t>la réalisation d’environ 184 km de réseau de distribution (MT/BT) ;</w:t>
      </w:r>
    </w:p>
    <w:p w14:paraId="3462DCF7" w14:textId="77777777" w:rsidR="00117894" w:rsidRPr="005E2D07" w:rsidRDefault="00117894" w:rsidP="00505021">
      <w:pPr>
        <w:pStyle w:val="Paragraphedeliste"/>
        <w:numPr>
          <w:ilvl w:val="0"/>
          <w:numId w:val="32"/>
        </w:numPr>
        <w:rPr>
          <w:lang w:eastAsia="en-US"/>
        </w:rPr>
      </w:pPr>
      <w:r w:rsidRPr="005E2D07">
        <w:rPr>
          <w:lang w:eastAsia="en-US"/>
        </w:rPr>
        <w:t>le raccordement de 5 841 ménages, représentant environ 35 000 bénéficiaires ;</w:t>
      </w:r>
    </w:p>
    <w:p w14:paraId="4FC3AFA5" w14:textId="77777777" w:rsidR="00117894" w:rsidRPr="005E2D07" w:rsidRDefault="00117894" w:rsidP="00505021">
      <w:pPr>
        <w:pStyle w:val="Paragraphedeliste"/>
        <w:numPr>
          <w:ilvl w:val="0"/>
          <w:numId w:val="32"/>
        </w:numPr>
        <w:rPr>
          <w:lang w:eastAsia="en-US"/>
        </w:rPr>
      </w:pPr>
      <w:r w:rsidRPr="005E2D07">
        <w:rPr>
          <w:lang w:eastAsia="en-US"/>
        </w:rPr>
        <w:t>l’équipement d’infrastructures socio-communautaires (écoles, centres de santé, etc.) et d’usages productifs ;</w:t>
      </w:r>
    </w:p>
    <w:p w14:paraId="21362476" w14:textId="77777777" w:rsidR="00117894" w:rsidRPr="005E2D07" w:rsidRDefault="00117894" w:rsidP="00505021">
      <w:pPr>
        <w:pStyle w:val="Paragraphedeliste"/>
        <w:numPr>
          <w:ilvl w:val="0"/>
          <w:numId w:val="32"/>
        </w:numPr>
        <w:jc w:val="both"/>
        <w:rPr>
          <w:lang w:eastAsia="en-US"/>
        </w:rPr>
      </w:pPr>
      <w:r w:rsidRPr="005E2D07">
        <w:rPr>
          <w:lang w:eastAsia="en-US"/>
        </w:rPr>
        <w:t>le renforcement des capacités techniques et opérationnelles des acteurs du secteur, notamment l’AMADER, à travers un transfert de savoir-faire, assuré notamment par l’Office National de l’Électricité et de l’Eau Potable (ONEE).</w:t>
      </w:r>
    </w:p>
    <w:p w14:paraId="6A0F992E" w14:textId="7D946DEC" w:rsidR="00843124" w:rsidRPr="005E2D07" w:rsidRDefault="00843124" w:rsidP="00E334CC">
      <w:pPr>
        <w:spacing w:before="240" w:after="120"/>
        <w:jc w:val="both"/>
        <w:rPr>
          <w:b/>
          <w:i/>
          <w:color w:val="1F3864" w:themeColor="accent5" w:themeShade="80"/>
          <w:u w:val="single"/>
          <w:lang w:eastAsia="en-US"/>
        </w:rPr>
      </w:pPr>
      <w:r w:rsidRPr="005E2D07">
        <w:rPr>
          <w:b/>
          <w:i/>
          <w:color w:val="1F3864" w:themeColor="accent5" w:themeShade="80"/>
          <w:u w:val="single"/>
          <w:lang w:eastAsia="en-US"/>
        </w:rPr>
        <w:t xml:space="preserve">État de mise en œuvre du projet : </w:t>
      </w:r>
    </w:p>
    <w:p w14:paraId="60ABD54B" w14:textId="6A35D5FC" w:rsidR="00117894" w:rsidRPr="005E2D07" w:rsidRDefault="00117894" w:rsidP="00117894">
      <w:pPr>
        <w:jc w:val="both"/>
        <w:rPr>
          <w:lang w:eastAsia="en-US"/>
        </w:rPr>
      </w:pPr>
      <w:r w:rsidRPr="005E2D07">
        <w:rPr>
          <w:lang w:eastAsia="en-US"/>
        </w:rPr>
        <w:t>Le projet PESDR présente un état d’avancement contrasté, caractérisé par l’absence de réalisations physiques à ce stade, malgré un niveau d’engagement relativement avancé sur les aspects procéduraux et contractuels. Le taux d’exécution physique demeure nul, tandis que le niveau d’exécution financière atteint environ 9,7 %, reflétant principalement les dépenses engagées en phase préparatoire et de structuration.</w:t>
      </w:r>
    </w:p>
    <w:p w14:paraId="3B228739" w14:textId="77777777" w:rsidR="00117894" w:rsidRPr="005E2D07" w:rsidRDefault="00117894" w:rsidP="00117894">
      <w:pPr>
        <w:jc w:val="both"/>
        <w:rPr>
          <w:lang w:eastAsia="en-US"/>
        </w:rPr>
      </w:pPr>
      <w:r w:rsidRPr="005E2D07">
        <w:rPr>
          <w:lang w:eastAsia="en-US"/>
        </w:rPr>
        <w:lastRenderedPageBreak/>
        <w:t>Sur la composante relative aux ouvrages de production, le processus de passation de marché a connu des avancées significatives, avec la sélection d’un adjudicataire provisoire et l’obtention de l’accord de non-objection du bailleur. Toutefois, le processus n’a pas abouti à la signature effective du contrat, celui-ci étant resté bloqué au niveau des instances nationales d’approbation, ce qui a empêché le démarrage des travaux.</w:t>
      </w:r>
    </w:p>
    <w:p w14:paraId="36AA5B8B" w14:textId="77777777" w:rsidR="00117894" w:rsidRPr="005E2D07" w:rsidRDefault="00117894" w:rsidP="00117894">
      <w:pPr>
        <w:jc w:val="both"/>
        <w:rPr>
          <w:lang w:eastAsia="en-US"/>
        </w:rPr>
      </w:pPr>
      <w:r w:rsidRPr="005E2D07">
        <w:rPr>
          <w:lang w:eastAsia="en-US"/>
        </w:rPr>
        <w:t>Concernant les infrastructures de distribution, les marchés ont été formellement attribués et les ordres de service ont été émis, traduisant un niveau d’engagement plus avancé que pour la composante production. Néanmoins, les travaux ont été rapidement suspendus, notamment en raison de contraintes opérationnelles liées au déploiement du contrôle technique, puis de difficultés rencontrées par les entreprises attributaires.</w:t>
      </w:r>
    </w:p>
    <w:p w14:paraId="4086A210" w14:textId="77777777" w:rsidR="00117894" w:rsidRPr="005E2D07" w:rsidRDefault="00117894" w:rsidP="00117894">
      <w:pPr>
        <w:jc w:val="both"/>
        <w:rPr>
          <w:lang w:eastAsia="en-US"/>
        </w:rPr>
      </w:pPr>
      <w:r w:rsidRPr="005E2D07">
        <w:rPr>
          <w:lang w:eastAsia="en-US"/>
        </w:rPr>
        <w:t>En particulier, les entreprises en charge des travaux ont invoqué un cas de force majeure lié aux perturbations induites par la pandémie de COVID-19, notamment l’augmentation significative des coûts des intrants et des délais d’approvisionnement. Cette situation a conduit à une demande de révision substantielle des prix contractuels, dépassant 50 % du montant initial, ce qui a introduit un blocage supplémentaire dans la poursuite du projet.</w:t>
      </w:r>
    </w:p>
    <w:p w14:paraId="08040CFE" w14:textId="77777777" w:rsidR="00117894" w:rsidRPr="005E2D07" w:rsidRDefault="00117894" w:rsidP="00117894">
      <w:pPr>
        <w:jc w:val="both"/>
        <w:rPr>
          <w:lang w:eastAsia="en-US"/>
        </w:rPr>
      </w:pPr>
      <w:r w:rsidRPr="005E2D07">
        <w:rPr>
          <w:lang w:eastAsia="en-US"/>
        </w:rPr>
        <w:t>Dans l’ensemble, le projet se caractérise par une avancée notable sur les étapes préparatoires et contractuelles, sans traduction en réalisations physiques à ce stade. Cette situation traduit un projet engagé mais contraint dans sa phase d’exécution, en raison de blocages à la fois institutionnels et opérationnels.</w:t>
      </w:r>
    </w:p>
    <w:p w14:paraId="1E732333" w14:textId="77777777" w:rsidR="00117894" w:rsidRPr="005E2D07" w:rsidRDefault="00117894" w:rsidP="006A2EF7">
      <w:pPr>
        <w:spacing w:before="240" w:after="120"/>
        <w:jc w:val="both"/>
        <w:rPr>
          <w:b/>
          <w:i/>
          <w:color w:val="1F3864" w:themeColor="accent5" w:themeShade="80"/>
          <w:u w:val="single"/>
          <w:lang w:eastAsia="en-US"/>
        </w:rPr>
      </w:pPr>
      <w:r w:rsidRPr="005E2D07">
        <w:rPr>
          <w:b/>
          <w:i/>
          <w:color w:val="1F3864" w:themeColor="accent5" w:themeShade="80"/>
          <w:u w:val="single"/>
          <w:lang w:eastAsia="en-US"/>
        </w:rPr>
        <w:t xml:space="preserve">Réduction des émissions de GES : </w:t>
      </w:r>
    </w:p>
    <w:p w14:paraId="421A1479" w14:textId="77777777" w:rsidR="00117894" w:rsidRPr="005E2D07" w:rsidRDefault="00117894" w:rsidP="00117894">
      <w:pPr>
        <w:jc w:val="both"/>
        <w:rPr>
          <w:lang w:eastAsia="en-US"/>
        </w:rPr>
      </w:pPr>
      <w:r w:rsidRPr="005E2D07">
        <w:rPr>
          <w:lang w:eastAsia="en-US"/>
        </w:rPr>
        <w:t>Selon les estimations de l’AMADER, le projet PESDR présente un potentiel de réduction des émissions de gaz à effet de serre d’environ 11 000 tCO₂ à l’horizon 2030, principalement à travers l’intégration de capacités solaires photovoltaïques en substitution aux sources thermiques existantes.</w:t>
      </w:r>
    </w:p>
    <w:p w14:paraId="7D904197" w14:textId="77777777" w:rsidR="00117894" w:rsidRPr="005E2D07" w:rsidRDefault="00117894" w:rsidP="00117894">
      <w:pPr>
        <w:jc w:val="both"/>
        <w:rPr>
          <w:lang w:eastAsia="en-US"/>
        </w:rPr>
      </w:pPr>
      <w:r w:rsidRPr="005E2D07">
        <w:rPr>
          <w:lang w:eastAsia="en-US"/>
        </w:rPr>
        <w:t>Toutefois, en l’absence de mise en œuvre effective des infrastructures prévues, aucune réduction réelle des émissions n’a été générée à ce stade. Le taux d’exécution physique nul du projet n’a pas permis d’introduire les solutions énergétiques bas carbone envisagées, ni de remplacer les modes de production existants.</w:t>
      </w:r>
    </w:p>
    <w:p w14:paraId="223143AE" w14:textId="77777777" w:rsidR="00117894" w:rsidRPr="005E2D07" w:rsidRDefault="00117894" w:rsidP="00117894">
      <w:pPr>
        <w:jc w:val="both"/>
        <w:rPr>
          <w:lang w:eastAsia="en-US"/>
        </w:rPr>
      </w:pPr>
      <w:r w:rsidRPr="005E2D07">
        <w:rPr>
          <w:lang w:eastAsia="en-US"/>
        </w:rPr>
        <w:t>Ainsi, les réductions d’émissions associées au projet demeurent, à ce jour, purement théoriques et conditionnées à la levée des contraintes actuelles et à la poursuite effective des activités d’investissement.</w:t>
      </w:r>
    </w:p>
    <w:p w14:paraId="56FE2D92" w14:textId="77777777" w:rsidR="00117894" w:rsidRPr="005E2D07" w:rsidRDefault="00117894" w:rsidP="006A2EF7">
      <w:pPr>
        <w:spacing w:before="240" w:after="120"/>
        <w:jc w:val="both"/>
        <w:rPr>
          <w:b/>
          <w:i/>
          <w:color w:val="1F3864" w:themeColor="accent5" w:themeShade="80"/>
          <w:u w:val="single"/>
          <w:lang w:eastAsia="en-US"/>
        </w:rPr>
      </w:pPr>
      <w:r w:rsidRPr="005E2D07">
        <w:rPr>
          <w:b/>
          <w:i/>
          <w:color w:val="1F3864" w:themeColor="accent5" w:themeShade="80"/>
          <w:u w:val="single"/>
          <w:lang w:eastAsia="en-US"/>
        </w:rPr>
        <w:t xml:space="preserve">Mécanismes financiers : </w:t>
      </w:r>
    </w:p>
    <w:p w14:paraId="70271F31" w14:textId="77777777" w:rsidR="00117894" w:rsidRPr="005E2D07" w:rsidRDefault="00117894" w:rsidP="00117894">
      <w:pPr>
        <w:jc w:val="both"/>
        <w:rPr>
          <w:lang w:eastAsia="en-US"/>
        </w:rPr>
      </w:pPr>
      <w:r w:rsidRPr="005E2D07">
        <w:rPr>
          <w:lang w:eastAsia="en-US"/>
        </w:rPr>
        <w:t>Le projet PESDR repose sur un schéma de financement combinant des ressources publiques nationales, une contribution du secteur privé et un appui majoritaire d’un partenaire international, en l’occurrence la Banque Islamique de Développement (BID). Le coût total d’investissement est estimé à environ 23,46 millions USD, traduisant l’ampleur des infrastructures énergétiques à déployer dans les zones rurales ciblées.</w:t>
      </w:r>
    </w:p>
    <w:p w14:paraId="01143444" w14:textId="327B82EE" w:rsidR="002E3E92" w:rsidRPr="005E2D07" w:rsidRDefault="002E3E92" w:rsidP="002E3E92">
      <w:pPr>
        <w:pStyle w:val="Lgende"/>
        <w:keepNext/>
        <w:spacing w:after="0" w:line="276" w:lineRule="auto"/>
        <w:rPr>
          <w:sz w:val="20"/>
          <w:szCs w:val="20"/>
        </w:rPr>
      </w:pPr>
      <w:bookmarkStart w:id="59" w:name="_Toc227409733"/>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19</w:t>
      </w:r>
      <w:r w:rsidRPr="005E2D07">
        <w:rPr>
          <w:sz w:val="20"/>
          <w:szCs w:val="20"/>
        </w:rPr>
        <w:fldChar w:fldCharType="end"/>
      </w:r>
      <w:r w:rsidRPr="005E2D07">
        <w:rPr>
          <w:sz w:val="20"/>
          <w:szCs w:val="20"/>
        </w:rPr>
        <w:t xml:space="preserve"> : Structure du financement du projet PESDR par source</w:t>
      </w:r>
      <w:bookmarkEnd w:id="59"/>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03"/>
        <w:gridCol w:w="4703"/>
      </w:tblGrid>
      <w:tr w:rsidR="00A15128" w:rsidRPr="005E2D07" w14:paraId="6EF1957B" w14:textId="77777777" w:rsidTr="002E3E92">
        <w:tc>
          <w:tcPr>
            <w:tcW w:w="4703" w:type="dxa"/>
            <w:shd w:val="clear" w:color="auto" w:fill="1F4E79" w:themeFill="accent1" w:themeFillShade="80"/>
          </w:tcPr>
          <w:p w14:paraId="27E47CE2" w14:textId="77777777" w:rsidR="00117894" w:rsidRPr="005E2D07" w:rsidRDefault="00117894">
            <w:pPr>
              <w:jc w:val="both"/>
              <w:rPr>
                <w:b/>
                <w:bCs/>
                <w:color w:val="FFFFFF" w:themeColor="background1"/>
                <w:lang w:eastAsia="en-US"/>
              </w:rPr>
            </w:pPr>
            <w:r w:rsidRPr="005E2D07">
              <w:rPr>
                <w:b/>
                <w:bCs/>
                <w:color w:val="FFFFFF" w:themeColor="background1"/>
                <w:lang w:eastAsia="en-US"/>
              </w:rPr>
              <w:t>Source de financement</w:t>
            </w:r>
          </w:p>
        </w:tc>
        <w:tc>
          <w:tcPr>
            <w:tcW w:w="4703" w:type="dxa"/>
            <w:shd w:val="clear" w:color="auto" w:fill="1F4E79" w:themeFill="accent1" w:themeFillShade="80"/>
          </w:tcPr>
          <w:p w14:paraId="0397BB1A" w14:textId="77777777" w:rsidR="00117894" w:rsidRPr="005E2D07" w:rsidRDefault="00117894">
            <w:pPr>
              <w:jc w:val="center"/>
              <w:rPr>
                <w:b/>
                <w:bCs/>
                <w:color w:val="FFFFFF" w:themeColor="background1"/>
                <w:lang w:eastAsia="en-US"/>
              </w:rPr>
            </w:pPr>
            <w:r w:rsidRPr="005E2D07">
              <w:rPr>
                <w:b/>
                <w:bCs/>
                <w:color w:val="FFFFFF" w:themeColor="background1"/>
                <w:lang w:eastAsia="en-US"/>
              </w:rPr>
              <w:t>Montant (Millions USD)</w:t>
            </w:r>
          </w:p>
        </w:tc>
      </w:tr>
      <w:tr w:rsidR="003A0773" w:rsidRPr="005E2D07" w14:paraId="1F90D7C9" w14:textId="77777777">
        <w:tc>
          <w:tcPr>
            <w:tcW w:w="4703" w:type="dxa"/>
          </w:tcPr>
          <w:p w14:paraId="45008300" w14:textId="77777777" w:rsidR="00117894" w:rsidRPr="005E2D07" w:rsidRDefault="00117894">
            <w:pPr>
              <w:jc w:val="both"/>
              <w:rPr>
                <w:lang w:eastAsia="en-US"/>
              </w:rPr>
            </w:pPr>
            <w:r w:rsidRPr="005E2D07">
              <w:rPr>
                <w:lang w:eastAsia="en-US"/>
              </w:rPr>
              <w:t>Public (national)</w:t>
            </w:r>
          </w:p>
        </w:tc>
        <w:tc>
          <w:tcPr>
            <w:tcW w:w="4703" w:type="dxa"/>
          </w:tcPr>
          <w:p w14:paraId="3FAE5F75" w14:textId="77777777" w:rsidR="00117894" w:rsidRPr="005E2D07" w:rsidRDefault="00117894">
            <w:pPr>
              <w:jc w:val="center"/>
              <w:rPr>
                <w:lang w:eastAsia="en-US"/>
              </w:rPr>
            </w:pPr>
            <w:r w:rsidRPr="005E2D07">
              <w:rPr>
                <w:lang w:eastAsia="en-US"/>
              </w:rPr>
              <w:t>1,6</w:t>
            </w:r>
          </w:p>
        </w:tc>
      </w:tr>
      <w:tr w:rsidR="003A0773" w:rsidRPr="005E2D07" w14:paraId="79C1C19D" w14:textId="77777777">
        <w:tc>
          <w:tcPr>
            <w:tcW w:w="4703" w:type="dxa"/>
          </w:tcPr>
          <w:p w14:paraId="12B2EA0D" w14:textId="77777777" w:rsidR="00117894" w:rsidRPr="005E2D07" w:rsidRDefault="00117894">
            <w:pPr>
              <w:jc w:val="both"/>
              <w:rPr>
                <w:lang w:eastAsia="en-US"/>
              </w:rPr>
            </w:pPr>
            <w:r w:rsidRPr="005E2D07">
              <w:rPr>
                <w:lang w:eastAsia="en-US"/>
              </w:rPr>
              <w:t>Privé</w:t>
            </w:r>
          </w:p>
        </w:tc>
        <w:tc>
          <w:tcPr>
            <w:tcW w:w="4703" w:type="dxa"/>
          </w:tcPr>
          <w:p w14:paraId="74C9B8C1" w14:textId="77777777" w:rsidR="00117894" w:rsidRPr="005E2D07" w:rsidRDefault="00117894">
            <w:pPr>
              <w:jc w:val="center"/>
              <w:rPr>
                <w:lang w:eastAsia="en-US"/>
              </w:rPr>
            </w:pPr>
            <w:r w:rsidRPr="005E2D07">
              <w:rPr>
                <w:lang w:eastAsia="en-US"/>
              </w:rPr>
              <w:t>0,46</w:t>
            </w:r>
          </w:p>
        </w:tc>
      </w:tr>
      <w:tr w:rsidR="003A0773" w:rsidRPr="005E2D07" w14:paraId="2AA65BA5" w14:textId="77777777">
        <w:tc>
          <w:tcPr>
            <w:tcW w:w="4703" w:type="dxa"/>
          </w:tcPr>
          <w:p w14:paraId="192DADD5" w14:textId="77777777" w:rsidR="00117894" w:rsidRPr="005E2D07" w:rsidRDefault="00117894">
            <w:pPr>
              <w:jc w:val="both"/>
              <w:rPr>
                <w:lang w:eastAsia="en-US"/>
              </w:rPr>
            </w:pPr>
            <w:r w:rsidRPr="005E2D07">
              <w:rPr>
                <w:lang w:eastAsia="en-US"/>
              </w:rPr>
              <w:lastRenderedPageBreak/>
              <w:t>International (BID)</w:t>
            </w:r>
          </w:p>
        </w:tc>
        <w:tc>
          <w:tcPr>
            <w:tcW w:w="4703" w:type="dxa"/>
          </w:tcPr>
          <w:p w14:paraId="0872795B" w14:textId="77777777" w:rsidR="00117894" w:rsidRPr="005E2D07" w:rsidRDefault="00117894">
            <w:pPr>
              <w:jc w:val="center"/>
              <w:rPr>
                <w:lang w:eastAsia="en-US"/>
              </w:rPr>
            </w:pPr>
            <w:r w:rsidRPr="005E2D07">
              <w:rPr>
                <w:lang w:eastAsia="en-US"/>
              </w:rPr>
              <w:t>21,4</w:t>
            </w:r>
          </w:p>
        </w:tc>
      </w:tr>
      <w:tr w:rsidR="003A0773" w:rsidRPr="005E2D07" w14:paraId="097218E0" w14:textId="77777777">
        <w:tc>
          <w:tcPr>
            <w:tcW w:w="4703" w:type="dxa"/>
          </w:tcPr>
          <w:p w14:paraId="4B169CA3" w14:textId="77777777" w:rsidR="00117894" w:rsidRPr="005E2D07" w:rsidRDefault="00117894">
            <w:pPr>
              <w:jc w:val="both"/>
              <w:rPr>
                <w:b/>
                <w:bCs/>
                <w:lang w:eastAsia="en-US"/>
              </w:rPr>
            </w:pPr>
            <w:r w:rsidRPr="005E2D07">
              <w:rPr>
                <w:b/>
                <w:bCs/>
                <w:lang w:eastAsia="en-US"/>
              </w:rPr>
              <w:t>TOTAL</w:t>
            </w:r>
          </w:p>
        </w:tc>
        <w:tc>
          <w:tcPr>
            <w:tcW w:w="4703" w:type="dxa"/>
          </w:tcPr>
          <w:p w14:paraId="3D83EEEF" w14:textId="77777777" w:rsidR="00117894" w:rsidRPr="005E2D07" w:rsidRDefault="00117894">
            <w:pPr>
              <w:jc w:val="center"/>
              <w:rPr>
                <w:b/>
                <w:bCs/>
                <w:lang w:eastAsia="en-US"/>
              </w:rPr>
            </w:pPr>
            <w:r w:rsidRPr="005E2D07">
              <w:rPr>
                <w:b/>
                <w:bCs/>
                <w:lang w:eastAsia="en-US"/>
              </w:rPr>
              <w:t>23,46</w:t>
            </w:r>
          </w:p>
        </w:tc>
      </w:tr>
    </w:tbl>
    <w:p w14:paraId="66C8AFB8" w14:textId="77777777" w:rsidR="00117894" w:rsidRPr="005E2D07" w:rsidRDefault="00117894" w:rsidP="00905389">
      <w:pPr>
        <w:spacing w:before="240" w:after="120"/>
        <w:jc w:val="lowKashida"/>
        <w:rPr>
          <w:lang w:eastAsia="en-US"/>
        </w:rPr>
      </w:pPr>
      <w:r w:rsidRPr="005E2D07">
        <w:rPr>
          <w:lang w:eastAsia="en-US"/>
        </w:rPr>
        <w:t xml:space="preserve">Le projet enregistre un taux d’exécution financière d’environ </w:t>
      </w:r>
      <w:r w:rsidRPr="005E2D07">
        <w:rPr>
          <w:b/>
          <w:bCs/>
          <w:lang w:eastAsia="en-US"/>
        </w:rPr>
        <w:t>9,7 %</w:t>
      </w:r>
      <w:r w:rsidRPr="005E2D07">
        <w:rPr>
          <w:lang w:eastAsia="en-US"/>
        </w:rPr>
        <w:t>, indiquant un niveau de décaissement limité, principalement concentré sur les phases préparatoires et les activités initiales de mise en œuvre.</w:t>
      </w:r>
    </w:p>
    <w:p w14:paraId="3C0A19E9" w14:textId="77777777" w:rsidR="00117894" w:rsidRPr="005E2D07" w:rsidRDefault="00117894" w:rsidP="00117894">
      <w:pPr>
        <w:jc w:val="lowKashida"/>
        <w:rPr>
          <w:lang w:eastAsia="en-US"/>
        </w:rPr>
      </w:pPr>
      <w:r w:rsidRPr="005E2D07">
        <w:rPr>
          <w:lang w:eastAsia="en-US"/>
        </w:rPr>
        <w:t>Le niveau relativement faible de décaissement, bien que supérieur à celui observé pour certains projets similaires, reflète un projet engagé mais n’ayant pas franchi le seuil de mise en œuvre effective des investissements. Les ressources mobilisées ont permis d’initier les processus de passation de marchés et certaines activités techniques, sans pour autant se traduire par des réalisations physiques.</w:t>
      </w:r>
    </w:p>
    <w:p w14:paraId="6A90C0FB" w14:textId="77777777" w:rsidR="00117894" w:rsidRPr="005E2D07" w:rsidRDefault="00117894" w:rsidP="002E3E92">
      <w:pPr>
        <w:spacing w:before="240" w:after="120"/>
        <w:jc w:val="both"/>
        <w:rPr>
          <w:b/>
          <w:i/>
          <w:color w:val="1F3864" w:themeColor="accent5" w:themeShade="80"/>
          <w:u w:val="single"/>
          <w:lang w:eastAsia="en-US"/>
        </w:rPr>
      </w:pPr>
      <w:r w:rsidRPr="005E2D07">
        <w:rPr>
          <w:b/>
          <w:i/>
          <w:color w:val="1F3864" w:themeColor="accent5" w:themeShade="80"/>
          <w:u w:val="single"/>
          <w:lang w:eastAsia="en-US"/>
        </w:rPr>
        <w:t>Contraintes rencontrées :</w:t>
      </w:r>
    </w:p>
    <w:p w14:paraId="4E484602" w14:textId="77777777" w:rsidR="00117894" w:rsidRPr="005E2D07" w:rsidRDefault="00117894" w:rsidP="00117894">
      <w:pPr>
        <w:jc w:val="both"/>
        <w:rPr>
          <w:lang w:eastAsia="en-US"/>
        </w:rPr>
      </w:pPr>
      <w:r w:rsidRPr="005E2D07">
        <w:rPr>
          <w:lang w:eastAsia="en-US"/>
        </w:rPr>
        <w:t>Les principales contraintes ayant affecté la mise en œuvre du projet PESDR sont synthétisées dans le tableau ci-dessous.</w:t>
      </w:r>
    </w:p>
    <w:p w14:paraId="6A94B6B8" w14:textId="474C8009" w:rsidR="002E3E92" w:rsidRPr="005E2D07" w:rsidRDefault="002E3E92" w:rsidP="002E3E92">
      <w:pPr>
        <w:pStyle w:val="Lgende"/>
        <w:keepNext/>
        <w:spacing w:after="0" w:line="360" w:lineRule="auto"/>
        <w:rPr>
          <w:sz w:val="20"/>
          <w:szCs w:val="20"/>
        </w:rPr>
      </w:pPr>
      <w:bookmarkStart w:id="60" w:name="_Toc227409734"/>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20</w:t>
      </w:r>
      <w:r w:rsidRPr="005E2D07">
        <w:rPr>
          <w:sz w:val="20"/>
          <w:szCs w:val="20"/>
        </w:rPr>
        <w:fldChar w:fldCharType="end"/>
      </w:r>
      <w:r w:rsidRPr="005E2D07">
        <w:rPr>
          <w:sz w:val="20"/>
          <w:szCs w:val="20"/>
        </w:rPr>
        <w:t xml:space="preserve"> : Analyse des contraintes rencontrées dans la mise en œuvre du projet PESDR et de leurs effets</w:t>
      </w:r>
      <w:bookmarkEnd w:id="60"/>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02"/>
        <w:gridCol w:w="4704"/>
      </w:tblGrid>
      <w:tr w:rsidR="00A15128" w:rsidRPr="005E2D07" w14:paraId="7E23A744" w14:textId="77777777" w:rsidTr="002E3E92">
        <w:trPr>
          <w:trHeight w:val="450"/>
        </w:trPr>
        <w:tc>
          <w:tcPr>
            <w:tcW w:w="4708" w:type="dxa"/>
            <w:shd w:val="clear" w:color="auto" w:fill="1F4E79" w:themeFill="accent1" w:themeFillShade="80"/>
            <w:vAlign w:val="center"/>
          </w:tcPr>
          <w:p w14:paraId="45B298FD" w14:textId="77777777" w:rsidR="00117894" w:rsidRPr="005E2D07" w:rsidRDefault="00117894">
            <w:pPr>
              <w:rPr>
                <w:b/>
                <w:bCs/>
                <w:color w:val="FFFFFF" w:themeColor="background1"/>
                <w:lang w:eastAsia="en-US"/>
              </w:rPr>
            </w:pPr>
            <w:r w:rsidRPr="005E2D07">
              <w:rPr>
                <w:b/>
                <w:bCs/>
                <w:color w:val="FFFFFF" w:themeColor="background1"/>
                <w:lang w:eastAsia="en-US"/>
              </w:rPr>
              <w:t>Catégorie de contrainte</w:t>
            </w:r>
          </w:p>
        </w:tc>
        <w:tc>
          <w:tcPr>
            <w:tcW w:w="4708" w:type="dxa"/>
            <w:shd w:val="clear" w:color="auto" w:fill="1F4E79" w:themeFill="accent1" w:themeFillShade="80"/>
            <w:vAlign w:val="center"/>
          </w:tcPr>
          <w:p w14:paraId="6FA3E8B7" w14:textId="77777777" w:rsidR="00117894" w:rsidRPr="005E2D07" w:rsidRDefault="00117894">
            <w:pPr>
              <w:rPr>
                <w:b/>
                <w:bCs/>
                <w:color w:val="FFFFFF" w:themeColor="background1"/>
                <w:lang w:eastAsia="en-US"/>
              </w:rPr>
            </w:pPr>
            <w:r w:rsidRPr="005E2D07">
              <w:rPr>
                <w:b/>
                <w:bCs/>
                <w:color w:val="FFFFFF" w:themeColor="background1"/>
                <w:lang w:eastAsia="en-US"/>
              </w:rPr>
              <w:t>Nature de contrainte</w:t>
            </w:r>
          </w:p>
        </w:tc>
      </w:tr>
      <w:tr w:rsidR="00A15128" w:rsidRPr="005E2D07" w14:paraId="03EC4699" w14:textId="77777777">
        <w:tc>
          <w:tcPr>
            <w:tcW w:w="4708" w:type="dxa"/>
            <w:vAlign w:val="center"/>
          </w:tcPr>
          <w:p w14:paraId="38D4E665" w14:textId="77777777" w:rsidR="00117894" w:rsidRPr="005E2D07" w:rsidRDefault="00117894">
            <w:pPr>
              <w:rPr>
                <w:b/>
                <w:bCs/>
                <w:lang w:eastAsia="en-US"/>
              </w:rPr>
            </w:pPr>
            <w:r w:rsidRPr="005E2D07">
              <w:rPr>
                <w:b/>
                <w:bCs/>
                <w:lang w:eastAsia="en-US"/>
              </w:rPr>
              <w:t>Blocage institutionnel / gouvernance</w:t>
            </w:r>
          </w:p>
        </w:tc>
        <w:tc>
          <w:tcPr>
            <w:tcW w:w="4708" w:type="dxa"/>
          </w:tcPr>
          <w:p w14:paraId="5A9792EC" w14:textId="77777777" w:rsidR="00117894" w:rsidRPr="005E2D07" w:rsidRDefault="00117894">
            <w:pPr>
              <w:jc w:val="both"/>
              <w:rPr>
                <w:lang w:eastAsia="en-US"/>
              </w:rPr>
            </w:pPr>
            <w:r w:rsidRPr="005E2D07">
              <w:rPr>
                <w:lang w:eastAsia="en-US"/>
              </w:rPr>
              <w:t>Retard prolongé dans l’approbation du marché des centrales solaires au niveau des instances nationales (Conseil des ministres)</w:t>
            </w:r>
          </w:p>
        </w:tc>
      </w:tr>
      <w:tr w:rsidR="00A15128" w:rsidRPr="005E2D07" w14:paraId="4A27590E" w14:textId="77777777">
        <w:tc>
          <w:tcPr>
            <w:tcW w:w="4708" w:type="dxa"/>
            <w:vAlign w:val="center"/>
          </w:tcPr>
          <w:p w14:paraId="1A5D0D69" w14:textId="77777777" w:rsidR="00117894" w:rsidRPr="005E2D07" w:rsidRDefault="00117894">
            <w:pPr>
              <w:rPr>
                <w:b/>
                <w:bCs/>
                <w:lang w:eastAsia="en-US"/>
              </w:rPr>
            </w:pPr>
            <w:r w:rsidRPr="005E2D07">
              <w:rPr>
                <w:b/>
                <w:bCs/>
                <w:lang w:eastAsia="en-US"/>
              </w:rPr>
              <w:t>Cadre de passation des marchés</w:t>
            </w:r>
          </w:p>
        </w:tc>
        <w:tc>
          <w:tcPr>
            <w:tcW w:w="4708" w:type="dxa"/>
          </w:tcPr>
          <w:p w14:paraId="7ED846F6" w14:textId="77777777" w:rsidR="00117894" w:rsidRPr="005E2D07" w:rsidRDefault="00117894">
            <w:pPr>
              <w:jc w:val="both"/>
              <w:rPr>
                <w:lang w:eastAsia="en-US"/>
              </w:rPr>
            </w:pPr>
            <w:r w:rsidRPr="005E2D07">
              <w:rPr>
                <w:lang w:eastAsia="en-US"/>
              </w:rPr>
              <w:t>Processus d’attribution remis en question, avec proposition d’annulation et relance des appels d’offres</w:t>
            </w:r>
          </w:p>
        </w:tc>
      </w:tr>
      <w:tr w:rsidR="00A15128" w:rsidRPr="005E2D07" w14:paraId="5D4093D7" w14:textId="77777777">
        <w:tc>
          <w:tcPr>
            <w:tcW w:w="4708" w:type="dxa"/>
            <w:vAlign w:val="center"/>
          </w:tcPr>
          <w:p w14:paraId="62905A81" w14:textId="77777777" w:rsidR="00117894" w:rsidRPr="005E2D07" w:rsidRDefault="00117894">
            <w:pPr>
              <w:rPr>
                <w:b/>
                <w:bCs/>
                <w:lang w:eastAsia="en-US"/>
              </w:rPr>
            </w:pPr>
            <w:r w:rsidRPr="005E2D07">
              <w:rPr>
                <w:b/>
                <w:bCs/>
                <w:lang w:eastAsia="en-US"/>
              </w:rPr>
              <w:t>Contraintes économiques / inflation</w:t>
            </w:r>
          </w:p>
        </w:tc>
        <w:tc>
          <w:tcPr>
            <w:tcW w:w="4708" w:type="dxa"/>
          </w:tcPr>
          <w:p w14:paraId="56ED00B2" w14:textId="77777777" w:rsidR="00117894" w:rsidRPr="005E2D07" w:rsidRDefault="00117894">
            <w:pPr>
              <w:jc w:val="both"/>
              <w:rPr>
                <w:lang w:eastAsia="en-US"/>
              </w:rPr>
            </w:pPr>
            <w:r w:rsidRPr="005E2D07">
              <w:rPr>
                <w:lang w:eastAsia="en-US"/>
              </w:rPr>
              <w:t>Forte hausse des coûts des intrants, du transport international et des délais d’approvisionnement (post-COVID)</w:t>
            </w:r>
          </w:p>
        </w:tc>
      </w:tr>
      <w:tr w:rsidR="00A15128" w:rsidRPr="005E2D07" w14:paraId="44E76836" w14:textId="77777777">
        <w:tc>
          <w:tcPr>
            <w:tcW w:w="4708" w:type="dxa"/>
            <w:vAlign w:val="center"/>
          </w:tcPr>
          <w:p w14:paraId="11747D85" w14:textId="77777777" w:rsidR="00117894" w:rsidRPr="005E2D07" w:rsidRDefault="00117894">
            <w:pPr>
              <w:rPr>
                <w:b/>
                <w:bCs/>
                <w:lang w:eastAsia="en-US"/>
              </w:rPr>
            </w:pPr>
            <w:r w:rsidRPr="005E2D07">
              <w:rPr>
                <w:b/>
                <w:bCs/>
                <w:lang w:eastAsia="en-US"/>
              </w:rPr>
              <w:t>Risque contractuel</w:t>
            </w:r>
          </w:p>
        </w:tc>
        <w:tc>
          <w:tcPr>
            <w:tcW w:w="4708" w:type="dxa"/>
          </w:tcPr>
          <w:p w14:paraId="3D0005B3" w14:textId="77777777" w:rsidR="00117894" w:rsidRPr="005E2D07" w:rsidRDefault="00117894">
            <w:pPr>
              <w:jc w:val="both"/>
              <w:rPr>
                <w:lang w:eastAsia="en-US"/>
              </w:rPr>
            </w:pPr>
            <w:r w:rsidRPr="005E2D07">
              <w:rPr>
                <w:lang w:eastAsia="en-US"/>
              </w:rPr>
              <w:t>Désaccord sur l’actualisation des prix demandée par les entreprises attributaires</w:t>
            </w:r>
          </w:p>
        </w:tc>
      </w:tr>
      <w:tr w:rsidR="00A15128" w:rsidRPr="005E2D07" w14:paraId="75DB9655" w14:textId="77777777">
        <w:tc>
          <w:tcPr>
            <w:tcW w:w="4708" w:type="dxa"/>
            <w:vAlign w:val="center"/>
          </w:tcPr>
          <w:p w14:paraId="7C95C4B1" w14:textId="77777777" w:rsidR="00117894" w:rsidRPr="005E2D07" w:rsidRDefault="00117894">
            <w:pPr>
              <w:rPr>
                <w:b/>
                <w:bCs/>
                <w:lang w:eastAsia="en-US"/>
              </w:rPr>
            </w:pPr>
            <w:r w:rsidRPr="005E2D07">
              <w:rPr>
                <w:b/>
                <w:bCs/>
                <w:lang w:eastAsia="en-US"/>
              </w:rPr>
              <w:t>Financement additionnel</w:t>
            </w:r>
          </w:p>
        </w:tc>
        <w:tc>
          <w:tcPr>
            <w:tcW w:w="4708" w:type="dxa"/>
          </w:tcPr>
          <w:p w14:paraId="18A7BBC8" w14:textId="77777777" w:rsidR="00117894" w:rsidRPr="005E2D07" w:rsidRDefault="00117894">
            <w:pPr>
              <w:jc w:val="both"/>
              <w:rPr>
                <w:lang w:eastAsia="en-US"/>
              </w:rPr>
            </w:pPr>
            <w:r w:rsidRPr="005E2D07">
              <w:rPr>
                <w:lang w:eastAsia="en-US"/>
              </w:rPr>
              <w:t>Difficultés de mobilisation des ressources liées au financement complémentaire (MLI1013), conduisant à son annulation</w:t>
            </w:r>
          </w:p>
        </w:tc>
      </w:tr>
    </w:tbl>
    <w:p w14:paraId="7D415218" w14:textId="0D7E1252" w:rsidR="001604E6" w:rsidRPr="005E2D07" w:rsidRDefault="00117894" w:rsidP="000214EC">
      <w:pPr>
        <w:spacing w:before="160"/>
        <w:jc w:val="lowKashida"/>
        <w:rPr>
          <w:lang w:eastAsia="en-US"/>
        </w:rPr>
      </w:pPr>
      <w:r w:rsidRPr="005E2D07">
        <w:rPr>
          <w:lang w:eastAsia="en-US"/>
        </w:rPr>
        <w:t>L’ensemble de ces contraintes met en évidence une combinaison de blocages institutionnels, de pressions économiques et de fragilités contractuelles, ayant empêché le passage du projet à la phase opérationnelle. Ces difficultés ont particulièrement affecté les composantes structurantes du projet, limitant ainsi sa capacité à générer des impacts concrets malgré un niveau d’avancement procédural relativement avancé.</w:t>
      </w:r>
    </w:p>
    <w:p w14:paraId="0E7F3873" w14:textId="77777777" w:rsidR="007E7E9C" w:rsidRPr="005E2D07" w:rsidRDefault="007E7E9C" w:rsidP="007E7E9C">
      <w:pPr>
        <w:pStyle w:val="Titre3"/>
      </w:pPr>
      <w:bookmarkStart w:id="61" w:name="_Toc227409206"/>
      <w:r w:rsidRPr="005E2D07">
        <w:t>Conclusion et recommandations</w:t>
      </w:r>
      <w:bookmarkEnd w:id="61"/>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393860B7" w14:textId="77777777">
        <w:trPr>
          <w:trHeight w:val="461"/>
        </w:trPr>
        <w:tc>
          <w:tcPr>
            <w:tcW w:w="9416" w:type="dxa"/>
            <w:shd w:val="clear" w:color="auto" w:fill="1F4E79" w:themeFill="accent1" w:themeFillShade="80"/>
            <w:vAlign w:val="center"/>
          </w:tcPr>
          <w:p w14:paraId="19CF1A80" w14:textId="77777777" w:rsidR="001256C2" w:rsidRPr="005E2D07" w:rsidRDefault="001256C2">
            <w:pPr>
              <w:spacing w:line="259" w:lineRule="auto"/>
              <w:jc w:val="both"/>
              <w:rPr>
                <w:b/>
                <w:color w:val="FFFFFF" w:themeColor="background1"/>
                <w:lang w:eastAsia="en-US"/>
              </w:rPr>
            </w:pPr>
            <w:r w:rsidRPr="005E2D07">
              <w:rPr>
                <w:b/>
                <w:color w:val="FFFFFF" w:themeColor="background1"/>
                <w:lang w:eastAsia="en-US"/>
              </w:rPr>
              <w:t xml:space="preserve">Conclusion et recommandations </w:t>
            </w:r>
          </w:p>
        </w:tc>
      </w:tr>
      <w:tr w:rsidR="00A42C92" w:rsidRPr="005E2D07" w14:paraId="4F837BA5" w14:textId="77777777">
        <w:tc>
          <w:tcPr>
            <w:tcW w:w="9416" w:type="dxa"/>
            <w:shd w:val="clear" w:color="auto" w:fill="DEEAF6" w:themeFill="accent1" w:themeFillTint="33"/>
          </w:tcPr>
          <w:p w14:paraId="42E31982" w14:textId="77777777" w:rsidR="001256C2" w:rsidRPr="005E2D07" w:rsidRDefault="001256C2" w:rsidP="00BB1499">
            <w:pPr>
              <w:spacing w:before="160" w:after="120" w:line="259" w:lineRule="auto"/>
              <w:jc w:val="both"/>
              <w:rPr>
                <w:b/>
                <w:bCs/>
                <w:u w:val="single"/>
                <w:lang w:eastAsia="en-US"/>
              </w:rPr>
            </w:pPr>
            <w:r w:rsidRPr="005E2D07">
              <w:rPr>
                <w:b/>
                <w:bCs/>
                <w:u w:val="single"/>
                <w:lang w:eastAsia="en-US"/>
              </w:rPr>
              <w:t xml:space="preserve">Synthèse de l’évaluation : </w:t>
            </w:r>
          </w:p>
          <w:p w14:paraId="6BFA0306" w14:textId="77777777" w:rsidR="00297F4A" w:rsidRPr="005E2D07" w:rsidRDefault="00297F4A" w:rsidP="00297F4A">
            <w:pPr>
              <w:spacing w:after="160" w:line="259" w:lineRule="auto"/>
              <w:jc w:val="both"/>
              <w:rPr>
                <w:lang w:eastAsia="en-US"/>
              </w:rPr>
            </w:pPr>
            <w:r w:rsidRPr="005E2D07">
              <w:rPr>
                <w:lang w:eastAsia="en-US"/>
              </w:rPr>
              <w:t xml:space="preserve">Les informations collectées auprès des acteurs du secteur, notamment la DNE et l’AMADER, permettent de consolider une lecture plus complète du portefeuille de projets énergie inscrit dans la CDN 2.0. L’analyse met en évidence un portefeuille principalement structuré autour de deux axes : d’une part, le </w:t>
            </w:r>
            <w:r w:rsidRPr="005E2D07">
              <w:rPr>
                <w:lang w:eastAsia="en-US"/>
              </w:rPr>
              <w:lastRenderedPageBreak/>
              <w:t xml:space="preserve">développement des </w:t>
            </w:r>
            <w:r w:rsidRPr="005E2D07">
              <w:rPr>
                <w:b/>
                <w:bCs/>
                <w:lang w:eastAsia="en-US"/>
              </w:rPr>
              <w:t>énergies renouvelables</w:t>
            </w:r>
            <w:r w:rsidRPr="005E2D07">
              <w:rPr>
                <w:lang w:eastAsia="en-US"/>
              </w:rPr>
              <w:t xml:space="preserve"> et de l’</w:t>
            </w:r>
            <w:r w:rsidRPr="005E2D07">
              <w:rPr>
                <w:b/>
                <w:bCs/>
                <w:lang w:eastAsia="en-US"/>
              </w:rPr>
              <w:t>électrification</w:t>
            </w:r>
            <w:r w:rsidRPr="005E2D07">
              <w:rPr>
                <w:lang w:eastAsia="en-US"/>
              </w:rPr>
              <w:t xml:space="preserve">, en particulier en milieu rural, et d’autre part, des initiatives liées aux </w:t>
            </w:r>
            <w:r w:rsidRPr="005E2D07">
              <w:rPr>
                <w:b/>
                <w:bCs/>
                <w:lang w:eastAsia="en-US"/>
              </w:rPr>
              <w:t>bioénergies</w:t>
            </w:r>
            <w:r w:rsidRPr="005E2D07">
              <w:rPr>
                <w:lang w:eastAsia="en-US"/>
              </w:rPr>
              <w:t xml:space="preserve"> et à l’</w:t>
            </w:r>
            <w:r w:rsidRPr="005E2D07">
              <w:rPr>
                <w:b/>
                <w:bCs/>
                <w:lang w:eastAsia="en-US"/>
              </w:rPr>
              <w:t>efficacité énergétique</w:t>
            </w:r>
            <w:r w:rsidRPr="005E2D07">
              <w:rPr>
                <w:lang w:eastAsia="en-US"/>
              </w:rPr>
              <w:t>.</w:t>
            </w:r>
          </w:p>
          <w:p w14:paraId="7152DB5D" w14:textId="77777777" w:rsidR="00297F4A" w:rsidRPr="005E2D07" w:rsidRDefault="00297F4A" w:rsidP="00297F4A">
            <w:pPr>
              <w:spacing w:after="160" w:line="259" w:lineRule="auto"/>
              <w:jc w:val="both"/>
              <w:rPr>
                <w:lang w:eastAsia="en-US"/>
              </w:rPr>
            </w:pPr>
            <w:r w:rsidRPr="005E2D07">
              <w:rPr>
                <w:lang w:eastAsia="en-US"/>
              </w:rPr>
              <w:t>Sur le plan de la mise en œuvre, les projets présentent des niveaux d’avancement variables. Certains ont connu des réalisations effectives ou un niveau d’engagement relativement avancé, tandis qu’une part importante du portefeuille demeure à des stades préliminaires, connaît des retards marqués ou reste insuffisamment documentée. Cette situation confirme que l’enjeu du secteur ne réside pas uniquement dans l’inscription de projets dans la CDN, mais dans leur capacité à atteindre un niveau suffisant de maturité technique, financière et institutionnelle pour passer effectivement à l’exécution.</w:t>
            </w:r>
          </w:p>
          <w:p w14:paraId="12B66511" w14:textId="77777777" w:rsidR="00E0633F" w:rsidRPr="005E2D07" w:rsidRDefault="00E0633F" w:rsidP="00E0633F">
            <w:pPr>
              <w:spacing w:after="160" w:line="259" w:lineRule="auto"/>
              <w:jc w:val="both"/>
              <w:rPr>
                <w:lang w:eastAsia="en-US"/>
              </w:rPr>
            </w:pPr>
            <w:r w:rsidRPr="005E2D07">
              <w:rPr>
                <w:lang w:eastAsia="en-US"/>
              </w:rPr>
              <w:t xml:space="preserve">Au-delà de cette lecture par projet, l’analyse du portefeuille au regard du profil des émissions du secteur fait apparaître un point important. Les émissions du secteur énergie sont dominées par le </w:t>
            </w:r>
            <w:r w:rsidRPr="005E2D07">
              <w:rPr>
                <w:b/>
                <w:bCs/>
                <w:lang w:eastAsia="en-US"/>
              </w:rPr>
              <w:t>transport</w:t>
            </w:r>
            <w:r w:rsidRPr="005E2D07">
              <w:rPr>
                <w:lang w:eastAsia="en-US"/>
              </w:rPr>
              <w:t xml:space="preserve">, qui représente </w:t>
            </w:r>
            <w:r w:rsidRPr="005E2D07">
              <w:rPr>
                <w:b/>
                <w:bCs/>
                <w:lang w:eastAsia="en-US"/>
              </w:rPr>
              <w:t>40 %</w:t>
            </w:r>
            <w:r w:rsidRPr="005E2D07">
              <w:rPr>
                <w:lang w:eastAsia="en-US"/>
              </w:rPr>
              <w:t xml:space="preserve"> des émissions sectorielles en 2017, devant les </w:t>
            </w:r>
            <w:r w:rsidRPr="005E2D07">
              <w:rPr>
                <w:b/>
                <w:bCs/>
                <w:lang w:eastAsia="en-US"/>
              </w:rPr>
              <w:t>industries énergétiques</w:t>
            </w:r>
            <w:r w:rsidRPr="005E2D07">
              <w:rPr>
                <w:lang w:eastAsia="en-US"/>
              </w:rPr>
              <w:t xml:space="preserve"> (</w:t>
            </w:r>
            <w:r w:rsidRPr="005E2D07">
              <w:rPr>
                <w:b/>
                <w:bCs/>
                <w:lang w:eastAsia="en-US"/>
              </w:rPr>
              <w:t>31 %</w:t>
            </w:r>
            <w:r w:rsidRPr="005E2D07">
              <w:rPr>
                <w:lang w:eastAsia="en-US"/>
              </w:rPr>
              <w:t xml:space="preserve">), les </w:t>
            </w:r>
            <w:r w:rsidRPr="005E2D07">
              <w:rPr>
                <w:b/>
                <w:bCs/>
                <w:lang w:eastAsia="en-US"/>
              </w:rPr>
              <w:t>industries manufacturières et de la construction</w:t>
            </w:r>
            <w:r w:rsidRPr="005E2D07">
              <w:rPr>
                <w:lang w:eastAsia="en-US"/>
              </w:rPr>
              <w:t xml:space="preserve"> (</w:t>
            </w:r>
            <w:r w:rsidRPr="005E2D07">
              <w:rPr>
                <w:b/>
                <w:bCs/>
                <w:lang w:eastAsia="en-US"/>
              </w:rPr>
              <w:t>11 %</w:t>
            </w:r>
            <w:r w:rsidRPr="005E2D07">
              <w:rPr>
                <w:lang w:eastAsia="en-US"/>
              </w:rPr>
              <w:t xml:space="preserve">) et les </w:t>
            </w:r>
            <w:r w:rsidRPr="005E2D07">
              <w:rPr>
                <w:b/>
                <w:bCs/>
                <w:lang w:eastAsia="en-US"/>
              </w:rPr>
              <w:t>autres usages énergétiques</w:t>
            </w:r>
            <w:r w:rsidRPr="005E2D07">
              <w:rPr>
                <w:lang w:eastAsia="en-US"/>
              </w:rPr>
              <w:t xml:space="preserve"> (</w:t>
            </w:r>
            <w:r w:rsidRPr="005E2D07">
              <w:rPr>
                <w:b/>
                <w:bCs/>
                <w:lang w:eastAsia="en-US"/>
              </w:rPr>
              <w:t>18 %</w:t>
            </w:r>
            <w:r w:rsidRPr="005E2D07">
              <w:rPr>
                <w:lang w:eastAsia="en-US"/>
              </w:rPr>
              <w:t xml:space="preserve">). Or, les projets inscrits dans la CDN 2.0 se concentrent principalement sur la </w:t>
            </w:r>
            <w:r w:rsidRPr="005E2D07">
              <w:rPr>
                <w:b/>
                <w:bCs/>
                <w:lang w:eastAsia="en-US"/>
              </w:rPr>
              <w:t>production d’électricité renouvelable</w:t>
            </w:r>
            <w:r w:rsidRPr="005E2D07">
              <w:rPr>
                <w:lang w:eastAsia="en-US"/>
              </w:rPr>
              <w:t>, l’</w:t>
            </w:r>
            <w:r w:rsidRPr="005E2D07">
              <w:rPr>
                <w:b/>
                <w:bCs/>
                <w:lang w:eastAsia="en-US"/>
              </w:rPr>
              <w:t>électrification rurale</w:t>
            </w:r>
            <w:r w:rsidRPr="005E2D07">
              <w:rPr>
                <w:lang w:eastAsia="en-US"/>
              </w:rPr>
              <w:t xml:space="preserve">, certaines actions de </w:t>
            </w:r>
            <w:r w:rsidRPr="005E2D07">
              <w:rPr>
                <w:b/>
                <w:bCs/>
                <w:lang w:eastAsia="en-US"/>
              </w:rPr>
              <w:t>bioénergie</w:t>
            </w:r>
            <w:r w:rsidRPr="005E2D07">
              <w:rPr>
                <w:lang w:eastAsia="en-US"/>
              </w:rPr>
              <w:t xml:space="preserve"> et quelques composantes d’</w:t>
            </w:r>
            <w:r w:rsidRPr="005E2D07">
              <w:rPr>
                <w:b/>
                <w:bCs/>
                <w:lang w:eastAsia="en-US"/>
              </w:rPr>
              <w:t>efficacité énergétique</w:t>
            </w:r>
            <w:r w:rsidRPr="005E2D07">
              <w:rPr>
                <w:lang w:eastAsia="en-US"/>
              </w:rPr>
              <w:t>.</w:t>
            </w:r>
          </w:p>
          <w:p w14:paraId="7A4FEE67" w14:textId="68330C02" w:rsidR="00E0633F" w:rsidRPr="005E2D07" w:rsidRDefault="00E0633F" w:rsidP="00E0633F">
            <w:pPr>
              <w:spacing w:after="160" w:line="259" w:lineRule="auto"/>
              <w:jc w:val="both"/>
              <w:rPr>
                <w:lang w:eastAsia="en-US"/>
              </w:rPr>
            </w:pPr>
            <w:r w:rsidRPr="005E2D07">
              <w:rPr>
                <w:lang w:eastAsia="en-US"/>
              </w:rPr>
              <w:t xml:space="preserve">Il en résulte que le portefeuille de la CDN 2.0 couvre plus directement les </w:t>
            </w:r>
            <w:r w:rsidRPr="005E2D07">
              <w:rPr>
                <w:b/>
                <w:bCs/>
                <w:lang w:eastAsia="en-US"/>
              </w:rPr>
              <w:t>industries énergétiques</w:t>
            </w:r>
            <w:r w:rsidRPr="005E2D07">
              <w:rPr>
                <w:lang w:eastAsia="en-US"/>
              </w:rPr>
              <w:t xml:space="preserve">, qui représentent environ </w:t>
            </w:r>
            <w:r w:rsidRPr="005E2D07">
              <w:rPr>
                <w:b/>
                <w:bCs/>
                <w:lang w:eastAsia="en-US"/>
              </w:rPr>
              <w:t>31 %</w:t>
            </w:r>
            <w:r w:rsidRPr="005E2D07">
              <w:rPr>
                <w:lang w:eastAsia="en-US"/>
              </w:rPr>
              <w:t xml:space="preserve"> des émissions du secteur, que le </w:t>
            </w:r>
            <w:r w:rsidRPr="005E2D07">
              <w:rPr>
                <w:b/>
                <w:bCs/>
                <w:lang w:eastAsia="en-US"/>
              </w:rPr>
              <w:t>transport</w:t>
            </w:r>
            <w:r w:rsidRPr="005E2D07">
              <w:rPr>
                <w:lang w:eastAsia="en-US"/>
              </w:rPr>
              <w:t>, pourtant premier poste émetteur. De même, la couverture des usages liés à la demande, notamment dans le transport, le résidentiel et certains segments industriels, apparaît plus limitée dans le portefeuille effectivement identifié. À ce stade, la CDN 2.0 du Mali semble donc avoir privilégié un portefeuille d’actions plus avancé sur le plan institutionnel et programmatique, centré sur l’offre d’énergie et l’électrification, plutôt qu’un portefeuille pleinement aligné sur l’ensemble des principaux postes d’émission du secteur.</w:t>
            </w:r>
          </w:p>
          <w:p w14:paraId="6779CC38" w14:textId="77777777" w:rsidR="00297F4A" w:rsidRPr="005E2D07" w:rsidRDefault="00297F4A" w:rsidP="00297F4A">
            <w:pPr>
              <w:spacing w:after="160" w:line="259" w:lineRule="auto"/>
              <w:jc w:val="both"/>
              <w:rPr>
                <w:lang w:eastAsia="en-US"/>
              </w:rPr>
            </w:pPr>
            <w:r w:rsidRPr="005E2D07">
              <w:rPr>
                <w:lang w:eastAsia="en-US"/>
              </w:rPr>
              <w:t xml:space="preserve">L’analyse met également en évidence un écart entre le </w:t>
            </w:r>
            <w:r w:rsidRPr="005E2D07">
              <w:rPr>
                <w:b/>
                <w:bCs/>
                <w:lang w:eastAsia="en-US"/>
              </w:rPr>
              <w:t>potentiel d’atténuation agrégé des projets renseignés</w:t>
            </w:r>
            <w:r w:rsidRPr="005E2D07">
              <w:rPr>
                <w:lang w:eastAsia="en-US"/>
              </w:rPr>
              <w:t xml:space="preserve">, estimé à environ </w:t>
            </w:r>
            <w:r w:rsidRPr="005E2D07">
              <w:rPr>
                <w:b/>
                <w:bCs/>
                <w:lang w:eastAsia="en-US"/>
              </w:rPr>
              <w:t>3 303,8 ktCO₂e</w:t>
            </w:r>
            <w:r w:rsidRPr="005E2D07">
              <w:rPr>
                <w:lang w:eastAsia="en-US"/>
              </w:rPr>
              <w:t xml:space="preserve">, et les niveaux d’atténuation présentés pour le secteur énergie dans la CDN 2.0, de l’ordre de </w:t>
            </w:r>
            <w:r w:rsidRPr="005E2D07">
              <w:rPr>
                <w:b/>
                <w:bCs/>
                <w:lang w:eastAsia="en-US"/>
              </w:rPr>
              <w:t>11 MtCO₂e à l’horizon 2030</w:t>
            </w:r>
            <w:r w:rsidRPr="005E2D07">
              <w:rPr>
                <w:lang w:eastAsia="en-US"/>
              </w:rPr>
              <w:t>. Cet écart peut renvoyer à des différences de périmètre, de méthode de consolidation ou de niveau de maturité des données, mais il suggère aussi un besoin de clarification sur la manière dont les contributions sectorielles ont été estimées et agrégées.</w:t>
            </w:r>
          </w:p>
          <w:p w14:paraId="1E0DAE78" w14:textId="77777777" w:rsidR="002456D2" w:rsidRPr="005E2D07" w:rsidRDefault="002456D2" w:rsidP="002456D2">
            <w:pPr>
              <w:spacing w:after="160" w:line="259" w:lineRule="auto"/>
              <w:jc w:val="both"/>
              <w:rPr>
                <w:lang w:eastAsia="en-US"/>
              </w:rPr>
            </w:pPr>
            <w:r w:rsidRPr="005E2D07">
              <w:rPr>
                <w:lang w:eastAsia="en-US"/>
              </w:rPr>
              <w:t>Dans l’ensemble, l’évaluation montre que le secteur énergie dispose d’un portefeuille de projets pertinent et aligné avec certaines priorités nationales, notamment en matière d’énergies renouvelables et d’électrification. Toutefois, ce portefeuille reste à la fois partiellement mis en œuvre et insuffisamment aligné avec la structure réelle des émissions sectorielles. Dans la perspective de la CDN 3.0, le principal enjeu sera donc non seulement de renforcer l’exécutabilité des projets, mais aussi de mieux ajuster le portefeuille sectoriel aux principaux postes d’émissions, afin de renforcer la cohérence entre ambition climatique, réalités opérationnelles et profil effectif des émissions du secteur.</w:t>
            </w:r>
          </w:p>
          <w:p w14:paraId="16ED1E49" w14:textId="77777777" w:rsidR="001256C2" w:rsidRPr="005E2D07" w:rsidRDefault="001256C2">
            <w:pPr>
              <w:spacing w:after="160" w:line="259" w:lineRule="auto"/>
              <w:jc w:val="both"/>
              <w:rPr>
                <w:b/>
                <w:bCs/>
                <w:u w:val="single"/>
                <w:lang w:eastAsia="en-US"/>
              </w:rPr>
            </w:pPr>
            <w:r w:rsidRPr="005E2D07">
              <w:rPr>
                <w:b/>
                <w:bCs/>
                <w:u w:val="single"/>
                <w:lang w:eastAsia="en-US"/>
              </w:rPr>
              <w:t xml:space="preserve">Recommandations : </w:t>
            </w:r>
          </w:p>
          <w:p w14:paraId="48F99C9A" w14:textId="03ADE597" w:rsidR="001256C2" w:rsidRPr="005E2D07" w:rsidRDefault="001256C2">
            <w:pPr>
              <w:spacing w:after="160" w:line="259" w:lineRule="auto"/>
              <w:jc w:val="both"/>
              <w:rPr>
                <w:lang w:eastAsia="en-US"/>
              </w:rPr>
            </w:pPr>
            <w:r w:rsidRPr="005E2D07">
              <w:rPr>
                <w:lang w:eastAsia="en-US"/>
              </w:rPr>
              <w:t xml:space="preserve">À l’issue de l’évaluation, le principal enjeu pour le secteur </w:t>
            </w:r>
            <w:r w:rsidR="005329D2" w:rsidRPr="005E2D07">
              <w:rPr>
                <w:lang w:eastAsia="en-US"/>
              </w:rPr>
              <w:t>énergie</w:t>
            </w:r>
            <w:r w:rsidRPr="005E2D07">
              <w:rPr>
                <w:lang w:eastAsia="en-US"/>
              </w:rPr>
              <w:t xml:space="preserve"> n’est pas d’augmenter l’ambition, mais de la rendre crédible, structurée et mobilisable. Dans cette perspective, les recommandations suivantes sont proposées :</w:t>
            </w:r>
          </w:p>
          <w:p w14:paraId="093FBF75" w14:textId="7B890737" w:rsidR="005A271B" w:rsidRPr="005E2D07" w:rsidRDefault="0016760D" w:rsidP="0016760D">
            <w:pPr>
              <w:numPr>
                <w:ilvl w:val="0"/>
                <w:numId w:val="40"/>
              </w:numPr>
              <w:spacing w:after="160" w:line="259" w:lineRule="auto"/>
              <w:jc w:val="both"/>
              <w:rPr>
                <w:lang w:eastAsia="en-US"/>
              </w:rPr>
            </w:pPr>
            <w:r w:rsidRPr="005E2D07">
              <w:rPr>
                <w:b/>
                <w:bCs/>
                <w:lang w:eastAsia="en-US"/>
              </w:rPr>
              <w:lastRenderedPageBreak/>
              <w:t>Mieux aligner le portefeuille énergie avec le profil sectoriel des émissions</w:t>
            </w:r>
            <w:r w:rsidRPr="005E2D07">
              <w:rPr>
                <w:lang w:eastAsia="en-US"/>
              </w:rPr>
              <w:t xml:space="preserve">, en intégrant plus explicitement des mesures visant les sous-secteurs les plus émetteurs, en particulier le </w:t>
            </w:r>
            <w:r w:rsidRPr="005E2D07">
              <w:rPr>
                <w:b/>
                <w:bCs/>
                <w:lang w:eastAsia="en-US"/>
              </w:rPr>
              <w:t>transport</w:t>
            </w:r>
            <w:r w:rsidRPr="005E2D07">
              <w:rPr>
                <w:lang w:eastAsia="en-US"/>
              </w:rPr>
              <w:t xml:space="preserve">, mais aussi certains usages industriels et résidentiels. </w:t>
            </w:r>
            <w:r w:rsidR="005A271B" w:rsidRPr="005E2D07">
              <w:rPr>
                <w:lang w:eastAsia="en-US"/>
              </w:rPr>
              <w:t xml:space="preserve"> </w:t>
            </w:r>
          </w:p>
          <w:p w14:paraId="7A53DC0E" w14:textId="0B238247" w:rsidR="0055420A" w:rsidRPr="005E2D07" w:rsidRDefault="008C1D6D" w:rsidP="00505021">
            <w:pPr>
              <w:numPr>
                <w:ilvl w:val="0"/>
                <w:numId w:val="40"/>
              </w:numPr>
              <w:spacing w:after="160" w:line="259" w:lineRule="auto"/>
              <w:jc w:val="both"/>
              <w:rPr>
                <w:lang w:eastAsia="en-US"/>
              </w:rPr>
            </w:pPr>
            <w:r w:rsidRPr="005E2D07">
              <w:rPr>
                <w:b/>
                <w:bCs/>
                <w:lang w:eastAsia="en-US"/>
              </w:rPr>
              <w:t>Améliorer la structuration et la lisibilité du portefeuille de projets</w:t>
            </w:r>
            <w:r w:rsidRPr="005E2D07">
              <w:rPr>
                <w:lang w:eastAsia="en-US"/>
              </w:rPr>
              <w:t>, en regroupant les projets de même nature au sein de programmes cohérents, et en développant, en complément de la CDN, des fiches projets détaillées, décomposées par initiative (hypothèses, périmètre, cibles, coûts, potentiel d’atténuation, état de maturité). Ces éléments, sans nécessairement figurer dans le document principal, permettraient de renforcer la traçabilité, la cohérence et la quantification des contributions sectorielles.</w:t>
            </w:r>
          </w:p>
          <w:p w14:paraId="6DA0A5A5" w14:textId="77777777" w:rsidR="005A271B" w:rsidRPr="005E2D07" w:rsidRDefault="005A271B" w:rsidP="00505021">
            <w:pPr>
              <w:numPr>
                <w:ilvl w:val="0"/>
                <w:numId w:val="40"/>
              </w:numPr>
              <w:spacing w:after="160" w:line="259" w:lineRule="auto"/>
              <w:jc w:val="both"/>
              <w:rPr>
                <w:lang w:eastAsia="en-US"/>
              </w:rPr>
            </w:pPr>
            <w:r w:rsidRPr="005E2D07">
              <w:rPr>
                <w:b/>
                <w:bCs/>
                <w:lang w:eastAsia="en-US"/>
              </w:rPr>
              <w:t>Maintenir et consolider les actions sur la production d’électricité renouvelable et l’électrification rurale</w:t>
            </w:r>
            <w:r w:rsidRPr="005E2D07">
              <w:rPr>
                <w:lang w:eastAsia="en-US"/>
              </w:rPr>
              <w:t xml:space="preserve">, qui restent structurantes pour la transition énergétique, tout en les articulant davantage avec des mesures de gestion de la demande. </w:t>
            </w:r>
          </w:p>
          <w:p w14:paraId="46FFA958" w14:textId="77777777" w:rsidR="005A271B" w:rsidRPr="005E2D07" w:rsidRDefault="005A271B" w:rsidP="00505021">
            <w:pPr>
              <w:numPr>
                <w:ilvl w:val="0"/>
                <w:numId w:val="40"/>
              </w:numPr>
              <w:spacing w:after="160" w:line="259" w:lineRule="auto"/>
              <w:jc w:val="both"/>
              <w:rPr>
                <w:lang w:eastAsia="en-US"/>
              </w:rPr>
            </w:pPr>
            <w:r w:rsidRPr="005E2D07">
              <w:rPr>
                <w:b/>
                <w:bCs/>
                <w:lang w:eastAsia="en-US"/>
              </w:rPr>
              <w:t>Renforcer la place de l’efficacité énergétique</w:t>
            </w:r>
            <w:r w:rsidRPr="005E2D07">
              <w:rPr>
                <w:lang w:eastAsia="en-US"/>
              </w:rPr>
              <w:t xml:space="preserve">, notamment dans les bâtiments, les usages productifs, les équipements et les segments industriels, afin de mieux couvrir les émissions liées à la demande d’énergie. </w:t>
            </w:r>
          </w:p>
          <w:p w14:paraId="68F0306B" w14:textId="77777777" w:rsidR="005A271B" w:rsidRPr="005E2D07" w:rsidRDefault="005A271B" w:rsidP="00505021">
            <w:pPr>
              <w:numPr>
                <w:ilvl w:val="0"/>
                <w:numId w:val="40"/>
              </w:numPr>
              <w:spacing w:after="160" w:line="259" w:lineRule="auto"/>
              <w:jc w:val="both"/>
              <w:rPr>
                <w:lang w:eastAsia="en-US"/>
              </w:rPr>
            </w:pPr>
            <w:r w:rsidRPr="005E2D07">
              <w:rPr>
                <w:b/>
                <w:bCs/>
                <w:lang w:eastAsia="en-US"/>
              </w:rPr>
              <w:t>Améliorer la cohérence entre les trajectoires sectorielles et les portefeuilles de projets</w:t>
            </w:r>
            <w:r w:rsidRPr="005E2D07">
              <w:rPr>
                <w:lang w:eastAsia="en-US"/>
              </w:rPr>
              <w:t xml:space="preserve">, en harmonisant les méthodes d’estimation et de consolidation des potentiels d’atténuation. </w:t>
            </w:r>
          </w:p>
          <w:p w14:paraId="617E6058" w14:textId="77777777" w:rsidR="005A271B" w:rsidRPr="005E2D07" w:rsidRDefault="005A271B" w:rsidP="00505021">
            <w:pPr>
              <w:numPr>
                <w:ilvl w:val="0"/>
                <w:numId w:val="40"/>
              </w:numPr>
              <w:spacing w:after="160" w:line="259" w:lineRule="auto"/>
              <w:jc w:val="both"/>
              <w:rPr>
                <w:lang w:eastAsia="en-US"/>
              </w:rPr>
            </w:pPr>
            <w:r w:rsidRPr="005E2D07">
              <w:rPr>
                <w:b/>
                <w:bCs/>
                <w:lang w:eastAsia="en-US"/>
              </w:rPr>
              <w:t>Renforcer la maturité technique, financière et contractuelle des projets</w:t>
            </w:r>
            <w:r w:rsidRPr="005E2D07">
              <w:rPr>
                <w:lang w:eastAsia="en-US"/>
              </w:rPr>
              <w:t xml:space="preserve"> avant leur inscription dans la contribution, afin de réduire l’écart entre ambition affichée et capacité réelle de mise en œuvre. </w:t>
            </w:r>
          </w:p>
          <w:p w14:paraId="40E5EB5F" w14:textId="01272CDE" w:rsidR="001256C2" w:rsidRPr="005E2D07" w:rsidRDefault="005A271B" w:rsidP="00505021">
            <w:pPr>
              <w:numPr>
                <w:ilvl w:val="0"/>
                <w:numId w:val="40"/>
              </w:numPr>
              <w:spacing w:after="160" w:line="259" w:lineRule="auto"/>
              <w:jc w:val="both"/>
              <w:rPr>
                <w:lang w:eastAsia="en-US"/>
              </w:rPr>
            </w:pPr>
            <w:r w:rsidRPr="005E2D07">
              <w:rPr>
                <w:b/>
                <w:bCs/>
                <w:lang w:eastAsia="en-US"/>
              </w:rPr>
              <w:t>Capitaliser sur les projets les plus avancés</w:t>
            </w:r>
            <w:r w:rsidRPr="005E2D07">
              <w:rPr>
                <w:lang w:eastAsia="en-US"/>
              </w:rPr>
              <w:t xml:space="preserve"> comme base d’apprentissage pour structurer un portefeuille plus réaliste, mieux documenté et plus directement mobilisable. </w:t>
            </w:r>
          </w:p>
        </w:tc>
      </w:tr>
    </w:tbl>
    <w:p w14:paraId="54935C73" w14:textId="0AF03AA2" w:rsidR="00C3210E" w:rsidRPr="005E2D07" w:rsidRDefault="00195B17" w:rsidP="00D23401">
      <w:pPr>
        <w:pStyle w:val="Titre2"/>
      </w:pPr>
      <w:bookmarkStart w:id="62" w:name="_Toc227409207"/>
      <w:r w:rsidRPr="005E2D07">
        <w:lastRenderedPageBreak/>
        <w:t>État de mise en œuvre des actions d’atténuation</w:t>
      </w:r>
      <w:r w:rsidR="0090415A" w:rsidRPr="005E2D07">
        <w:t xml:space="preserve"> </w:t>
      </w:r>
      <w:r w:rsidRPr="005E2D07">
        <w:t xml:space="preserve">- </w:t>
      </w:r>
      <w:r w:rsidR="00C3210E" w:rsidRPr="005E2D07">
        <w:t>Secteur de l’agriculture</w:t>
      </w:r>
      <w:bookmarkEnd w:id="62"/>
      <w:r w:rsidR="00C3210E" w:rsidRPr="005E2D07">
        <w:t xml:space="preserve"> </w:t>
      </w:r>
    </w:p>
    <w:p w14:paraId="344E879D" w14:textId="77777777" w:rsidR="00C3210E" w:rsidRPr="005E2D07" w:rsidRDefault="00C3210E" w:rsidP="000E55E4">
      <w:pPr>
        <w:pStyle w:val="Titre3"/>
        <w:rPr>
          <w:bCs w:val="0"/>
        </w:rPr>
      </w:pPr>
      <w:bookmarkStart w:id="63" w:name="_Toc227409208"/>
      <w:r w:rsidRPr="005E2D07">
        <w:rPr>
          <w:bCs w:val="0"/>
        </w:rPr>
        <w:t>Description générale du secteur</w:t>
      </w:r>
      <w:bookmarkEnd w:id="63"/>
      <w:r w:rsidRPr="005E2D07">
        <w:rPr>
          <w:bCs w:val="0"/>
        </w:rPr>
        <w:t xml:space="preserve"> </w:t>
      </w:r>
    </w:p>
    <w:p w14:paraId="6DB62655" w14:textId="3FFF3889" w:rsidR="008D31F5" w:rsidRPr="005E2D07" w:rsidRDefault="008D31F5" w:rsidP="008D31F5">
      <w:pPr>
        <w:spacing w:before="240"/>
        <w:jc w:val="both"/>
      </w:pPr>
      <w:r w:rsidRPr="005E2D07">
        <w:t>Au Mali, le secteur de l’agriculture constitue un pilier important de l’économie nationale, représentant environ 40 %</w:t>
      </w:r>
      <w:r w:rsidR="00F72F98" w:rsidRPr="005E2D07">
        <w:rPr>
          <w:rStyle w:val="Appelnotedebasdep"/>
        </w:rPr>
        <w:footnoteReference w:id="11"/>
      </w:r>
      <w:r w:rsidRPr="005E2D07">
        <w:t xml:space="preserve"> du PIB et mobilisant près de 70 à 80 % de la population active. Il joue un rôle déterminant dans la sécurité alimentaire, les revenus ruraux et la stabilité socio-économique du pays. Compte tenu de ce poids, il constitue également l’un des principaux contributeurs aux émissions nationales de gaz à effet de serre.</w:t>
      </w:r>
    </w:p>
    <w:p w14:paraId="7F70C884" w14:textId="3C6A034F" w:rsidR="008D31F5" w:rsidRPr="005E2D07" w:rsidRDefault="008D31F5" w:rsidP="00590FCB">
      <w:pPr>
        <w:jc w:val="both"/>
      </w:pPr>
      <w:r w:rsidRPr="005E2D07">
        <w:t xml:space="preserve">Dans le cadre de la CDN 2.0, le secteur agricole est appréhendé à travers les principales sources d’émissions qui lui sont associées. L’analyse repose sur quatre postes majeurs : l’élevage (fermentation entérique et gestion du fumier), la riziculture (décomposition anaérobie dans les rizières inondées), le brûlage des </w:t>
      </w:r>
      <w:r w:rsidRPr="005E2D07">
        <w:lastRenderedPageBreak/>
        <w:t>savanes et des résidus agricoles, ainsi que les sols agricoles, notamment à travers les émissions de protoxyde d’azote liées aux apports d’azote.</w:t>
      </w:r>
    </w:p>
    <w:p w14:paraId="05B9A682" w14:textId="0C28A1D3" w:rsidR="00D70E46" w:rsidRPr="005E2D07" w:rsidRDefault="00D70E46" w:rsidP="00590FCB">
      <w:pPr>
        <w:jc w:val="both"/>
      </w:pPr>
      <w:r w:rsidRPr="005E2D07">
        <w:t>Les graphiques ci-dessous présentent les émissions du secteur agricole, exprimées en kt éq-CO₂, pour les années de référence 2015, 2017 et 2019. Ces données, ventilées par sous-secteur et par type de gaz, ont servi de base à l’établissement de la trajectoire de référence à l’horizon 2030.</w:t>
      </w:r>
    </w:p>
    <w:p w14:paraId="7FAD72D8" w14:textId="77777777" w:rsidR="00C3210E" w:rsidRPr="005E2D07" w:rsidRDefault="00C3210E" w:rsidP="00C3210E">
      <w:pPr>
        <w:keepNext/>
        <w:spacing w:before="240"/>
        <w:jc w:val="both"/>
      </w:pPr>
      <w:r w:rsidRPr="005E2D07">
        <w:rPr>
          <w:noProof/>
        </w:rPr>
        <w:drawing>
          <wp:inline distT="0" distB="0" distL="0" distR="0" wp14:anchorId="61551C12" wp14:editId="292E653A">
            <wp:extent cx="5979160" cy="2400300"/>
            <wp:effectExtent l="0" t="0" r="2540" b="0"/>
            <wp:docPr id="1" name="Chart 1">
              <a:extLst xmlns:a="http://schemas.openxmlformats.org/drawingml/2006/main">
                <a:ext uri="{FF2B5EF4-FFF2-40B4-BE49-F238E27FC236}">
                  <a16:creationId xmlns:a16="http://schemas.microsoft.com/office/drawing/2014/main" id="{7EF117D0-5C04-4BC5-B99B-8968C350A8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3C1BC1DA" w14:textId="58942D49" w:rsidR="00C3210E" w:rsidRPr="005E2D07" w:rsidRDefault="00C3210E" w:rsidP="00D70E46">
      <w:pPr>
        <w:pStyle w:val="Lgende"/>
        <w:jc w:val="center"/>
        <w:rPr>
          <w:sz w:val="20"/>
          <w:szCs w:val="20"/>
        </w:rPr>
      </w:pPr>
      <w:bookmarkStart w:id="64" w:name="_Toc227409528"/>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13</w:t>
      </w:r>
      <w:r w:rsidRPr="005E2D07">
        <w:rPr>
          <w:sz w:val="20"/>
          <w:szCs w:val="20"/>
        </w:rPr>
        <w:fldChar w:fldCharType="end"/>
      </w:r>
      <w:r w:rsidRPr="005E2D07">
        <w:rPr>
          <w:sz w:val="20"/>
          <w:szCs w:val="20"/>
        </w:rPr>
        <w:t> : Émissions en KT éq-CO</w:t>
      </w:r>
      <w:r w:rsidRPr="005E2D07">
        <w:rPr>
          <w:sz w:val="20"/>
          <w:szCs w:val="20"/>
          <w:vertAlign w:val="subscript"/>
        </w:rPr>
        <w:t>2</w:t>
      </w:r>
      <w:r w:rsidRPr="005E2D07">
        <w:rPr>
          <w:sz w:val="20"/>
          <w:szCs w:val="20"/>
        </w:rPr>
        <w:t xml:space="preserve"> par sous-secteur et type de gaz - Période 2015-2019 (Source : Rapport BUR </w:t>
      </w:r>
      <w:r w:rsidR="009B589A" w:rsidRPr="005E2D07">
        <w:rPr>
          <w:sz w:val="20"/>
          <w:szCs w:val="20"/>
        </w:rPr>
        <w:t>2023</w:t>
      </w:r>
      <w:r w:rsidRPr="005E2D07">
        <w:rPr>
          <w:sz w:val="20"/>
          <w:szCs w:val="20"/>
        </w:rPr>
        <w:t>)</w:t>
      </w:r>
      <w:bookmarkEnd w:id="64"/>
    </w:p>
    <w:p w14:paraId="1D622538" w14:textId="4B90CD6F" w:rsidR="008D3007" w:rsidRPr="005E2D07" w:rsidRDefault="008D3007" w:rsidP="00C3210E">
      <w:pPr>
        <w:spacing w:before="240"/>
        <w:jc w:val="both"/>
      </w:pPr>
      <w:r w:rsidRPr="005E2D07">
        <w:t xml:space="preserve">Les données d’émissions, exprimées en kt éq-CO₂ pour les années de référence 2015, 2017 et 2019, montrent une prédominance nette des cultures dans le bilan sectoriel. En 2019, 69 % des émissions du secteur agricole sont attribuées aux productions végétales, contre 31 % pour l’élevage. Cette structure s’explique principalement par le poids de la riziculture irriguée, qui constitue une source importante d’émissions de méthane, ainsi que par le brûlage des résidus agricoles. </w:t>
      </w:r>
    </w:p>
    <w:p w14:paraId="6C1873DE" w14:textId="77777777" w:rsidR="00C3210E" w:rsidRPr="005E2D07" w:rsidRDefault="00C3210E" w:rsidP="00C3210E">
      <w:pPr>
        <w:keepNext/>
        <w:spacing w:before="80" w:after="80"/>
        <w:jc w:val="center"/>
      </w:pPr>
      <w:r w:rsidRPr="005E2D07">
        <w:rPr>
          <w:noProof/>
        </w:rPr>
        <w:drawing>
          <wp:inline distT="0" distB="0" distL="0" distR="0" wp14:anchorId="654FE42A" wp14:editId="44F11592">
            <wp:extent cx="5890260" cy="2712720"/>
            <wp:effectExtent l="0" t="0" r="15240" b="11430"/>
            <wp:docPr id="2" name="Chart 2">
              <a:extLst xmlns:a="http://schemas.openxmlformats.org/drawingml/2006/main">
                <a:ext uri="{FF2B5EF4-FFF2-40B4-BE49-F238E27FC236}">
                  <a16:creationId xmlns:a16="http://schemas.microsoft.com/office/drawing/2014/main" id="{80D62569-0338-489D-847F-C32E7A3345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1397CBE8" w14:textId="6CDBE993" w:rsidR="00C3210E" w:rsidRPr="005E2D07" w:rsidRDefault="00C3210E" w:rsidP="00B616E0">
      <w:pPr>
        <w:pStyle w:val="Lgende"/>
        <w:jc w:val="center"/>
        <w:rPr>
          <w:sz w:val="20"/>
          <w:szCs w:val="20"/>
        </w:rPr>
      </w:pPr>
      <w:bookmarkStart w:id="65" w:name="_Toc227409529"/>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14</w:t>
      </w:r>
      <w:r w:rsidRPr="005E2D07">
        <w:rPr>
          <w:sz w:val="20"/>
          <w:szCs w:val="20"/>
        </w:rPr>
        <w:fldChar w:fldCharType="end"/>
      </w:r>
      <w:r w:rsidRPr="005E2D07">
        <w:rPr>
          <w:sz w:val="20"/>
          <w:szCs w:val="20"/>
        </w:rPr>
        <w:t> : Répartition des émissions par sous-secteur (Agriculture vs Élevage) – 2019</w:t>
      </w:r>
      <w:bookmarkEnd w:id="65"/>
    </w:p>
    <w:p w14:paraId="4F347157" w14:textId="77777777" w:rsidR="008573EA" w:rsidRPr="005E2D07" w:rsidRDefault="008573EA" w:rsidP="008573EA">
      <w:pPr>
        <w:spacing w:before="240"/>
        <w:jc w:val="both"/>
        <w:rPr>
          <w:b/>
          <w:i/>
          <w:u w:val="single"/>
        </w:rPr>
      </w:pPr>
      <w:r w:rsidRPr="005E2D07">
        <w:rPr>
          <w:b/>
          <w:i/>
          <w:u w:val="single"/>
        </w:rPr>
        <w:lastRenderedPageBreak/>
        <w:t>Trajectoire des émissions secteur de l’agriculture jusqu’en 2030 selon la CDN 2.0 :</w:t>
      </w:r>
    </w:p>
    <w:p w14:paraId="25C00E68" w14:textId="0F6AEB7B" w:rsidR="007E46BE" w:rsidRPr="005E2D07" w:rsidRDefault="007E46BE" w:rsidP="007E46BE">
      <w:pPr>
        <w:spacing w:before="240"/>
        <w:jc w:val="both"/>
      </w:pPr>
      <w:r w:rsidRPr="005E2D07">
        <w:t xml:space="preserve">Dans le scénario de base de la CDN 2.0, les émissions agricoles passent de 76 667 kt éq-CO₂ en 2020 à 84 903 kt éq-CO₂ en 2030, soit une hausse de 10,7 %. Le scénario d’atténuation prévoit une réduction de 25 % par rapport au scénario de base à l’horizon 2030, soit une baisse de 21 226 kt éq-CO₂ (de 84 903 à 63 677 kt éq-CO₂). </w:t>
      </w:r>
    </w:p>
    <w:p w14:paraId="41762E84" w14:textId="77777777" w:rsidR="00C3210E" w:rsidRPr="005E2D07" w:rsidRDefault="00C3210E" w:rsidP="00C3210E">
      <w:pPr>
        <w:keepNext/>
        <w:spacing w:before="80" w:after="80"/>
        <w:jc w:val="center"/>
      </w:pPr>
      <w:r w:rsidRPr="005E2D07">
        <w:rPr>
          <w:noProof/>
        </w:rPr>
        <w:drawing>
          <wp:inline distT="0" distB="0" distL="0" distR="0" wp14:anchorId="6FD5549C" wp14:editId="460DE835">
            <wp:extent cx="5442391" cy="2894785"/>
            <wp:effectExtent l="0" t="0" r="6350" b="1270"/>
            <wp:docPr id="4" name="Chart 4">
              <a:extLst xmlns:a="http://schemas.openxmlformats.org/drawingml/2006/main">
                <a:ext uri="{FF2B5EF4-FFF2-40B4-BE49-F238E27FC236}">
                  <a16:creationId xmlns:a16="http://schemas.microsoft.com/office/drawing/2014/main" id="{2183A6F0-E213-4D06-BE02-DF6FF52D9F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6DE3505F" w14:textId="2EB3FDA9" w:rsidR="00C3210E" w:rsidRPr="005E2D07" w:rsidRDefault="00C3210E" w:rsidP="00C3210E">
      <w:pPr>
        <w:pStyle w:val="Lgende"/>
        <w:jc w:val="center"/>
        <w:rPr>
          <w:sz w:val="20"/>
          <w:szCs w:val="20"/>
        </w:rPr>
      </w:pPr>
      <w:bookmarkStart w:id="66" w:name="_Toc227409530"/>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15</w:t>
      </w:r>
      <w:r w:rsidRPr="005E2D07">
        <w:rPr>
          <w:sz w:val="20"/>
          <w:szCs w:val="20"/>
        </w:rPr>
        <w:fldChar w:fldCharType="end"/>
      </w:r>
      <w:r w:rsidRPr="005E2D07">
        <w:rPr>
          <w:sz w:val="20"/>
          <w:szCs w:val="20"/>
        </w:rPr>
        <w:t> : Évolution comparative des scénarios de base et d'atténuation — Secteur Agriculture 2020-2030</w:t>
      </w:r>
      <w:bookmarkEnd w:id="66"/>
    </w:p>
    <w:p w14:paraId="448F4539" w14:textId="0D4BCF82" w:rsidR="00C3210E" w:rsidRPr="005E2D07" w:rsidRDefault="00974B99" w:rsidP="000A7EF3">
      <w:pPr>
        <w:jc w:val="both"/>
      </w:pPr>
      <w:r w:rsidRPr="005E2D07">
        <w:t>Pour atteindre</w:t>
      </w:r>
      <w:r w:rsidR="00C3210E" w:rsidRPr="005E2D07">
        <w:t xml:space="preserve"> l’objectif de réduction de 25 % des émissions </w:t>
      </w:r>
      <w:r w:rsidR="00FC3774" w:rsidRPr="005E2D07">
        <w:t>pour le secteur de l’agriculture</w:t>
      </w:r>
      <w:r w:rsidR="00C3210E" w:rsidRPr="005E2D07">
        <w:t xml:space="preserve">, </w:t>
      </w:r>
      <w:r w:rsidRPr="005E2D07">
        <w:t xml:space="preserve">les mesures d’atténuation se fondent </w:t>
      </w:r>
      <w:r w:rsidR="00C3210E" w:rsidRPr="005E2D07">
        <w:t>sur un cadre programmatique établi. Elle met en avant plusieurs politiques et programmes stratégiques, tels que la Politique de Développement Agricole</w:t>
      </w:r>
      <w:r w:rsidR="00EF78E4" w:rsidRPr="005E2D07">
        <w:t> ;</w:t>
      </w:r>
      <w:r w:rsidR="00C3210E" w:rsidRPr="005E2D07">
        <w:t xml:space="preserve"> la Politique nationale de développement de l’élevage</w:t>
      </w:r>
      <w:r w:rsidR="00EF78E4" w:rsidRPr="005E2D07">
        <w:t> ;</w:t>
      </w:r>
      <w:r w:rsidR="00C3210E" w:rsidRPr="005E2D07">
        <w:t xml:space="preserve"> ainsi que des initiatives spécifiques comme le PNISA 2015-2025, le Programme national de mise à l’échelle du système de riziculture intensif (PN-SRI), et le PRAPS-ML phase II. Elle cite également le programme climat de la CMDT, le cadre stratégique pour la gestion durable des terres, et un programme pilote pour le développement d’une agriculture intelligente et résiliente face aux changements climatiques. La CDN 2.0 mentionne aussi la politique de développement de la pêche et de l’aquaculture, ainsi que plusieurs projets halieutiques.</w:t>
      </w:r>
    </w:p>
    <w:p w14:paraId="475F6729" w14:textId="44B0AE19" w:rsidR="00C3210E" w:rsidRPr="005E2D07" w:rsidRDefault="00C3210E" w:rsidP="000A7EF3">
      <w:pPr>
        <w:jc w:val="both"/>
      </w:pPr>
      <w:r w:rsidRPr="005E2D07">
        <w:t xml:space="preserve">Les leviers </w:t>
      </w:r>
      <w:r w:rsidR="00D662C2" w:rsidRPr="005E2D07">
        <w:t xml:space="preserve">d’atténuation </w:t>
      </w:r>
      <w:r w:rsidRPr="005E2D07">
        <w:t xml:space="preserve">proposés </w:t>
      </w:r>
      <w:r w:rsidR="00D662C2" w:rsidRPr="005E2D07">
        <w:t>sont globalement alignés avec</w:t>
      </w:r>
      <w:r w:rsidRPr="005E2D07">
        <w:t xml:space="preserve"> les principales sources d’émissions du secteur. P</w:t>
      </w:r>
      <w:r w:rsidR="00422A38" w:rsidRPr="005E2D07">
        <w:t>ar exemple, pour</w:t>
      </w:r>
      <w:r w:rsidRPr="005E2D07">
        <w:t xml:space="preserve"> la culture, les enjeux</w:t>
      </w:r>
      <w:r w:rsidR="004E4A93" w:rsidRPr="005E2D07">
        <w:t xml:space="preserve"> climatiques</w:t>
      </w:r>
      <w:r w:rsidRPr="005E2D07">
        <w:t xml:space="preserve"> majeurs concernent les émissions liées à la riziculture, la gestion de l'azote dans les sols, la fumure organique, et la gestion des résidus agricoles, notamment leur combustion. Selon la FAO, la combustion des résidus libère du méthane et du protoxyde d’azote, tandis qu’une gestion améliorée des apports en azote, plus ciblée et précise, permet de réduire ces émissions. Cela justifie les choix opérés dans la CDN en faveur de la riziculture intensive (SRI), de la microdose d'engrais, du placement profond de l'urée, de la fumure organique, et de l'abandon de la combustion des résidus.</w:t>
      </w:r>
    </w:p>
    <w:p w14:paraId="3205665D" w14:textId="77777777" w:rsidR="00C3210E" w:rsidRPr="005E2D07" w:rsidRDefault="00C3210E" w:rsidP="000A7EF3">
      <w:pPr>
        <w:jc w:val="both"/>
      </w:pPr>
      <w:r w:rsidRPr="005E2D07">
        <w:t xml:space="preserve">Pour l’élevage, la réduction de l’intensité des émissions repose sur l’amélioration de l’alimentation, la productivité et la gestion des déjections. Les données de la FAO sur l’élevage laitier au Mali montrent que </w:t>
      </w:r>
      <w:r w:rsidRPr="005E2D07">
        <w:lastRenderedPageBreak/>
        <w:t>87 %</w:t>
      </w:r>
      <w:r w:rsidRPr="005E2D07">
        <w:rPr>
          <w:rStyle w:val="Appelnotedebasdep"/>
          <w:b/>
          <w:bCs/>
        </w:rPr>
        <w:footnoteReference w:id="12"/>
      </w:r>
      <w:r w:rsidRPr="005E2D07">
        <w:t xml:space="preserve"> des émissions proviennent de la fermentation entérique, avec une part mineure de 6 % liée à la gestion du fumier. Cela souligne l’importance de réduire les émissions de méthane dans les systèmes pastoraux et agropastoraux du pays. Des mesures combinées, telles que l’amélioration de l’alimentation, l’introduction de matériel génétique amélioré et de meilleures pratiques de gestion, peuvent réduire cette intensité d’émissions. Dans cette optique, l’inclusion de l’élevage dans les stratégies de réduction des émissions est une réelle opportunité, à condition que ces mesures soient compatibles avec les besoins économiques et sociaux du secteur.</w:t>
      </w:r>
    </w:p>
    <w:p w14:paraId="1434C8CB" w14:textId="36C714CC" w:rsidR="00C3210E" w:rsidRPr="005E2D07" w:rsidRDefault="00C3210E" w:rsidP="000A7EF3">
      <w:pPr>
        <w:jc w:val="both"/>
      </w:pPr>
      <w:r w:rsidRPr="005E2D07">
        <w:t xml:space="preserve">L’agriculture étant un secteur central dans l’économie malienne, représentant </w:t>
      </w:r>
      <w:r w:rsidR="003F033B" w:rsidRPr="005E2D07">
        <w:t>80</w:t>
      </w:r>
      <w:r w:rsidRPr="005E2D07">
        <w:t xml:space="preserve"> % d</w:t>
      </w:r>
      <w:r w:rsidR="00C72070" w:rsidRPr="005E2D07">
        <w:t>es emplois du pays</w:t>
      </w:r>
      <w:r w:rsidRPr="005E2D07">
        <w:t>, l’atténuation des émissions ne peut se concevoir comme une contrainte isolée. Elle doit être basée sur des transformations techniques permettant de réduire les émissions tout en maintenant, voire en améliorant, la production.</w:t>
      </w:r>
    </w:p>
    <w:p w14:paraId="4807C067" w14:textId="185A734F" w:rsidR="00C3210E" w:rsidRPr="005E2D07" w:rsidRDefault="00C3210E" w:rsidP="00662DCA">
      <w:pPr>
        <w:pStyle w:val="Titre3"/>
        <w:rPr>
          <w:bCs w:val="0"/>
        </w:rPr>
      </w:pPr>
      <w:bookmarkStart w:id="67" w:name="_Toc227409209"/>
      <w:r w:rsidRPr="005E2D07">
        <w:rPr>
          <w:bCs w:val="0"/>
        </w:rPr>
        <w:t>Rappel des projets du secteur de l’</w:t>
      </w:r>
      <w:r w:rsidR="0033421D" w:rsidRPr="005E2D07">
        <w:rPr>
          <w:bCs w:val="0"/>
        </w:rPr>
        <w:t>a</w:t>
      </w:r>
      <w:r w:rsidRPr="005E2D07">
        <w:rPr>
          <w:bCs w:val="0"/>
        </w:rPr>
        <w:t>griculture inscrits dans la CDN 2.0</w:t>
      </w:r>
      <w:bookmarkEnd w:id="67"/>
    </w:p>
    <w:p w14:paraId="2EB835C3" w14:textId="77777777" w:rsidR="00125545" w:rsidRPr="005E2D07" w:rsidRDefault="00C3210E" w:rsidP="00C3210E">
      <w:pPr>
        <w:spacing w:before="240"/>
        <w:jc w:val="both"/>
      </w:pPr>
      <w:r w:rsidRPr="005E2D07">
        <w:t>Dans le cadre de la Contribution Déterminée au Niveau National (CDN) 2.0 du Mali, plusieurs projets ont été définis pour atténuer les émissions de gaz à effet de serre (GES) dans le secteur agricole. Ces projets, au nombre de huit, couvrent une large gamme d'initiatives allant de l'agriculture durable à l'aquaculture, en passant par la gestion des résidus agricoles et l'amélioration des pratiques pastorales.</w:t>
      </w:r>
    </w:p>
    <w:p w14:paraId="2F846994" w14:textId="508161A8" w:rsidR="00125545" w:rsidRPr="005E2D07" w:rsidRDefault="00125545" w:rsidP="00125545">
      <w:pPr>
        <w:pStyle w:val="Lgende"/>
        <w:keepNext/>
        <w:spacing w:after="0" w:line="360" w:lineRule="auto"/>
        <w:rPr>
          <w:i w:val="0"/>
          <w:sz w:val="20"/>
          <w:szCs w:val="20"/>
        </w:rPr>
      </w:pPr>
      <w:bookmarkStart w:id="68" w:name="_Toc227409735"/>
      <w:r w:rsidRPr="005E2D07">
        <w:rPr>
          <w:i w:val="0"/>
          <w:sz w:val="20"/>
          <w:szCs w:val="20"/>
        </w:rPr>
        <w:t xml:space="preserve">Tableau </w:t>
      </w:r>
      <w:r w:rsidRPr="005E2D07">
        <w:rPr>
          <w:i w:val="0"/>
          <w:sz w:val="20"/>
          <w:szCs w:val="20"/>
        </w:rPr>
        <w:fldChar w:fldCharType="begin"/>
      </w:r>
      <w:r w:rsidRPr="005E2D07">
        <w:rPr>
          <w:i w:val="0"/>
          <w:sz w:val="20"/>
          <w:szCs w:val="20"/>
        </w:rPr>
        <w:instrText xml:space="preserve"> SEQ Tableau \* ARABIC </w:instrText>
      </w:r>
      <w:r w:rsidRPr="005E2D07">
        <w:rPr>
          <w:i w:val="0"/>
          <w:sz w:val="20"/>
          <w:szCs w:val="20"/>
        </w:rPr>
        <w:fldChar w:fldCharType="separate"/>
      </w:r>
      <w:r w:rsidRPr="005E2D07">
        <w:rPr>
          <w:i w:val="0"/>
          <w:noProof/>
          <w:sz w:val="20"/>
          <w:szCs w:val="20"/>
        </w:rPr>
        <w:t>21</w:t>
      </w:r>
      <w:r w:rsidRPr="005E2D07">
        <w:rPr>
          <w:i w:val="0"/>
          <w:sz w:val="20"/>
          <w:szCs w:val="20"/>
        </w:rPr>
        <w:fldChar w:fldCharType="end"/>
      </w:r>
      <w:r w:rsidRPr="005E2D07">
        <w:rPr>
          <w:i w:val="0"/>
          <w:sz w:val="20"/>
          <w:szCs w:val="20"/>
        </w:rPr>
        <w:t> : Mesures d'Atténuation dans le Secteur Agricole de la CDN du Mali</w:t>
      </w:r>
      <w:bookmarkEnd w:id="68"/>
    </w:p>
    <w:tbl>
      <w:tblPr>
        <w:tblStyle w:val="TableauGrille1Clair-Accentuation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44"/>
        <w:gridCol w:w="2628"/>
        <w:gridCol w:w="2435"/>
        <w:gridCol w:w="882"/>
        <w:gridCol w:w="2217"/>
      </w:tblGrid>
      <w:tr w:rsidR="00125545" w:rsidRPr="005E2D07" w14:paraId="5C9EFD7B"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shd w:val="clear" w:color="auto" w:fill="1F4E79" w:themeFill="accent1" w:themeFillShade="80"/>
            <w:vAlign w:val="center"/>
            <w:hideMark/>
          </w:tcPr>
          <w:p w14:paraId="05D3256A" w14:textId="77777777" w:rsidR="00125545" w:rsidRPr="005E2D07" w:rsidRDefault="00125545">
            <w:pPr>
              <w:spacing w:line="259" w:lineRule="auto"/>
              <w:jc w:val="center"/>
              <w:rPr>
                <w:color w:val="FFFFFF" w:themeColor="background1"/>
                <w:sz w:val="20"/>
                <w:szCs w:val="20"/>
              </w:rPr>
            </w:pPr>
            <w:r w:rsidRPr="005E2D07">
              <w:rPr>
                <w:color w:val="FFFFFF" w:themeColor="background1"/>
                <w:sz w:val="20"/>
                <w:szCs w:val="20"/>
              </w:rPr>
              <w:t>Sous-secteur</w:t>
            </w:r>
          </w:p>
        </w:tc>
        <w:tc>
          <w:tcPr>
            <w:tcW w:w="0" w:type="auto"/>
            <w:shd w:val="clear" w:color="auto" w:fill="1F4E79" w:themeFill="accent1" w:themeFillShade="80"/>
            <w:vAlign w:val="center"/>
            <w:hideMark/>
          </w:tcPr>
          <w:p w14:paraId="104F1466" w14:textId="77777777" w:rsidR="00125545" w:rsidRPr="005E2D07" w:rsidRDefault="00125545">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sz w:val="20"/>
                <w:szCs w:val="20"/>
              </w:rPr>
            </w:pPr>
            <w:r w:rsidRPr="005E2D07">
              <w:rPr>
                <w:color w:val="FFFFFF" w:themeColor="background1"/>
                <w:sz w:val="20"/>
                <w:szCs w:val="20"/>
              </w:rPr>
              <w:t>Projets</w:t>
            </w:r>
          </w:p>
        </w:tc>
        <w:tc>
          <w:tcPr>
            <w:tcW w:w="0" w:type="auto"/>
            <w:shd w:val="clear" w:color="auto" w:fill="1F4E79" w:themeFill="accent1" w:themeFillShade="80"/>
            <w:vAlign w:val="center"/>
            <w:hideMark/>
          </w:tcPr>
          <w:p w14:paraId="44CE4C12" w14:textId="77777777" w:rsidR="00125545" w:rsidRPr="005E2D07" w:rsidRDefault="00125545">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sz w:val="20"/>
                <w:szCs w:val="20"/>
              </w:rPr>
            </w:pPr>
            <w:r w:rsidRPr="005E2D07">
              <w:rPr>
                <w:color w:val="FFFFFF" w:themeColor="background1"/>
                <w:sz w:val="20"/>
                <w:szCs w:val="20"/>
              </w:rPr>
              <w:t>Objectifs</w:t>
            </w:r>
          </w:p>
        </w:tc>
        <w:tc>
          <w:tcPr>
            <w:tcW w:w="0" w:type="auto"/>
            <w:shd w:val="clear" w:color="auto" w:fill="1F4E79" w:themeFill="accent1" w:themeFillShade="80"/>
            <w:vAlign w:val="center"/>
            <w:hideMark/>
          </w:tcPr>
          <w:p w14:paraId="39491F2A" w14:textId="77777777" w:rsidR="00125545" w:rsidRPr="005E2D07" w:rsidRDefault="00125545">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sz w:val="20"/>
                <w:szCs w:val="20"/>
              </w:rPr>
            </w:pPr>
            <w:r w:rsidRPr="005E2D07">
              <w:rPr>
                <w:color w:val="FFFFFF" w:themeColor="background1"/>
                <w:sz w:val="20"/>
                <w:szCs w:val="20"/>
              </w:rPr>
              <w:t>Période</w:t>
            </w:r>
          </w:p>
        </w:tc>
        <w:tc>
          <w:tcPr>
            <w:tcW w:w="0" w:type="auto"/>
            <w:shd w:val="clear" w:color="auto" w:fill="1F4E79" w:themeFill="accent1" w:themeFillShade="80"/>
            <w:vAlign w:val="center"/>
            <w:hideMark/>
          </w:tcPr>
          <w:p w14:paraId="453D52D1" w14:textId="77777777" w:rsidR="00125545" w:rsidRPr="005E2D07" w:rsidRDefault="00125545">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sz w:val="20"/>
                <w:szCs w:val="20"/>
              </w:rPr>
            </w:pPr>
            <w:r w:rsidRPr="005E2D07">
              <w:rPr>
                <w:color w:val="FFFFFF" w:themeColor="background1"/>
                <w:sz w:val="20"/>
                <w:szCs w:val="20"/>
              </w:rPr>
              <w:t>Leviers d'Atténuation</w:t>
            </w:r>
          </w:p>
        </w:tc>
      </w:tr>
      <w:tr w:rsidR="00125545" w:rsidRPr="005E2D07" w14:paraId="317C0230"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A6F448E" w14:textId="77777777" w:rsidR="00125545" w:rsidRPr="005E2D07" w:rsidRDefault="00125545">
            <w:pPr>
              <w:spacing w:after="160" w:line="259" w:lineRule="auto"/>
              <w:rPr>
                <w:sz w:val="20"/>
                <w:szCs w:val="20"/>
              </w:rPr>
            </w:pPr>
            <w:r w:rsidRPr="005E2D07">
              <w:rPr>
                <w:sz w:val="20"/>
                <w:szCs w:val="20"/>
              </w:rPr>
              <w:t>Agriculture</w:t>
            </w:r>
          </w:p>
        </w:tc>
        <w:tc>
          <w:tcPr>
            <w:tcW w:w="0" w:type="auto"/>
            <w:hideMark/>
          </w:tcPr>
          <w:p w14:paraId="79A5D280"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b/>
                <w:sz w:val="20"/>
                <w:szCs w:val="20"/>
              </w:rPr>
            </w:pPr>
            <w:r w:rsidRPr="005E2D07">
              <w:rPr>
                <w:b/>
                <w:sz w:val="20"/>
                <w:szCs w:val="20"/>
              </w:rPr>
              <w:t>Stratégie de diffusion des techniques et technologies éprouvées par l'Approche Champ École Paysan (CEP) et Champ École Agro-Pastoral (CEAP)</w:t>
            </w:r>
          </w:p>
        </w:tc>
        <w:tc>
          <w:tcPr>
            <w:tcW w:w="0" w:type="auto"/>
            <w:hideMark/>
          </w:tcPr>
          <w:p w14:paraId="69896D50"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Promouvoir des techniques agricoles résilientes et des pratiques climato-intelligentes.</w:t>
            </w:r>
          </w:p>
        </w:tc>
        <w:tc>
          <w:tcPr>
            <w:tcW w:w="0" w:type="auto"/>
            <w:vAlign w:val="center"/>
            <w:hideMark/>
          </w:tcPr>
          <w:p w14:paraId="583376CB"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2021-2024</w:t>
            </w:r>
          </w:p>
        </w:tc>
        <w:tc>
          <w:tcPr>
            <w:tcW w:w="0" w:type="auto"/>
            <w:hideMark/>
          </w:tcPr>
          <w:p w14:paraId="496136B1"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Réduction des émissions de méthane et protoxyde d’azote, optimisation des pratiques agricoles.</w:t>
            </w:r>
          </w:p>
        </w:tc>
      </w:tr>
      <w:tr w:rsidR="00125545" w:rsidRPr="005E2D07" w14:paraId="71CCF24D"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7D6CB5C3" w14:textId="77777777" w:rsidR="00125545" w:rsidRPr="005E2D07" w:rsidRDefault="00125545">
            <w:pPr>
              <w:spacing w:after="160" w:line="259" w:lineRule="auto"/>
              <w:rPr>
                <w:sz w:val="20"/>
                <w:szCs w:val="20"/>
              </w:rPr>
            </w:pPr>
            <w:r w:rsidRPr="005E2D07">
              <w:rPr>
                <w:sz w:val="20"/>
                <w:szCs w:val="20"/>
              </w:rPr>
              <w:t>Agriculture</w:t>
            </w:r>
          </w:p>
        </w:tc>
        <w:tc>
          <w:tcPr>
            <w:tcW w:w="0" w:type="auto"/>
            <w:hideMark/>
          </w:tcPr>
          <w:p w14:paraId="4E86013C"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Programme de promotion de l’utilisation de la fumure organique et localisation de l’urée</w:t>
            </w:r>
          </w:p>
        </w:tc>
        <w:tc>
          <w:tcPr>
            <w:tcW w:w="0" w:type="auto"/>
            <w:hideMark/>
          </w:tcPr>
          <w:p w14:paraId="05EA3D55"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Améliorer la gestion des engrais, réduire les émissions liées à l’utilisation d'engrais chimiques.</w:t>
            </w:r>
          </w:p>
        </w:tc>
        <w:tc>
          <w:tcPr>
            <w:tcW w:w="0" w:type="auto"/>
            <w:vAlign w:val="center"/>
            <w:hideMark/>
          </w:tcPr>
          <w:p w14:paraId="063F93E4"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2022-2030</w:t>
            </w:r>
          </w:p>
        </w:tc>
        <w:tc>
          <w:tcPr>
            <w:tcW w:w="0" w:type="auto"/>
            <w:hideMark/>
          </w:tcPr>
          <w:p w14:paraId="5019332C"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Réduction des émissions de protoxyde d’azote par gestion ciblée des engrais.</w:t>
            </w:r>
          </w:p>
        </w:tc>
      </w:tr>
      <w:tr w:rsidR="00125545" w:rsidRPr="005E2D07" w14:paraId="6F354EC8"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E787393" w14:textId="77777777" w:rsidR="00125545" w:rsidRPr="005E2D07" w:rsidRDefault="00125545">
            <w:pPr>
              <w:spacing w:after="160" w:line="259" w:lineRule="auto"/>
              <w:rPr>
                <w:sz w:val="20"/>
                <w:szCs w:val="20"/>
              </w:rPr>
            </w:pPr>
            <w:r w:rsidRPr="005E2D07">
              <w:rPr>
                <w:sz w:val="20"/>
                <w:szCs w:val="20"/>
              </w:rPr>
              <w:t>Agriculture</w:t>
            </w:r>
          </w:p>
        </w:tc>
        <w:tc>
          <w:tcPr>
            <w:tcW w:w="0" w:type="auto"/>
            <w:hideMark/>
          </w:tcPr>
          <w:p w14:paraId="4DF6B521"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Programme climat de la Compagnie Malienne pour le Développement des Textiles (CMDT)</w:t>
            </w:r>
          </w:p>
        </w:tc>
        <w:tc>
          <w:tcPr>
            <w:tcW w:w="0" w:type="auto"/>
            <w:hideMark/>
          </w:tcPr>
          <w:p w14:paraId="0C8F8DF4"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Renforcer la résilience du secteur coton en intégrant des pratiques climatiques durables.</w:t>
            </w:r>
          </w:p>
        </w:tc>
        <w:tc>
          <w:tcPr>
            <w:tcW w:w="0" w:type="auto"/>
            <w:vAlign w:val="center"/>
            <w:hideMark/>
          </w:tcPr>
          <w:p w14:paraId="7A4590BF"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N.D</w:t>
            </w:r>
            <w:r w:rsidRPr="005E2D07">
              <w:rPr>
                <w:rStyle w:val="Appelnotedebasdep"/>
                <w:sz w:val="20"/>
                <w:szCs w:val="20"/>
              </w:rPr>
              <w:footnoteReference w:id="13"/>
            </w:r>
          </w:p>
        </w:tc>
        <w:tc>
          <w:tcPr>
            <w:tcW w:w="0" w:type="auto"/>
            <w:hideMark/>
          </w:tcPr>
          <w:p w14:paraId="59CED7B0"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Adoption de techniques durables pour la réduction des émissions de GES (méthane, CO2).</w:t>
            </w:r>
          </w:p>
        </w:tc>
      </w:tr>
      <w:tr w:rsidR="00125545" w:rsidRPr="005E2D07" w14:paraId="165EF244"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B1C324F" w14:textId="77777777" w:rsidR="00125545" w:rsidRPr="005E2D07" w:rsidRDefault="00125545">
            <w:pPr>
              <w:spacing w:after="160" w:line="259" w:lineRule="auto"/>
              <w:rPr>
                <w:sz w:val="20"/>
                <w:szCs w:val="20"/>
              </w:rPr>
            </w:pPr>
            <w:r w:rsidRPr="005E2D07">
              <w:rPr>
                <w:sz w:val="20"/>
                <w:szCs w:val="20"/>
              </w:rPr>
              <w:t>Aquaculture</w:t>
            </w:r>
          </w:p>
        </w:tc>
        <w:tc>
          <w:tcPr>
            <w:tcW w:w="0" w:type="auto"/>
            <w:hideMark/>
          </w:tcPr>
          <w:p w14:paraId="33C2F105"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Développement des capacités de production aquacole résiliente et durable</w:t>
            </w:r>
          </w:p>
        </w:tc>
        <w:tc>
          <w:tcPr>
            <w:tcW w:w="0" w:type="auto"/>
            <w:hideMark/>
          </w:tcPr>
          <w:p w14:paraId="58A50B15"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Adapter la production aquacole aux changements climatiques et à la variabilité climatique.</w:t>
            </w:r>
          </w:p>
        </w:tc>
        <w:tc>
          <w:tcPr>
            <w:tcW w:w="0" w:type="auto"/>
            <w:vAlign w:val="center"/>
            <w:hideMark/>
          </w:tcPr>
          <w:p w14:paraId="4EA6FC4B"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N.D</w:t>
            </w:r>
          </w:p>
        </w:tc>
        <w:tc>
          <w:tcPr>
            <w:tcW w:w="0" w:type="auto"/>
            <w:hideMark/>
          </w:tcPr>
          <w:p w14:paraId="7729B703"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Amélioration de la gestion des ressources en eau et réduction des émissions liées à </w:t>
            </w:r>
            <w:r w:rsidRPr="005E2D07">
              <w:rPr>
                <w:sz w:val="20"/>
                <w:szCs w:val="20"/>
              </w:rPr>
              <w:lastRenderedPageBreak/>
              <w:t>l'aquaculture non durable.</w:t>
            </w:r>
          </w:p>
        </w:tc>
      </w:tr>
      <w:tr w:rsidR="00125545" w:rsidRPr="005E2D07" w14:paraId="08F805D6"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380DE10" w14:textId="77777777" w:rsidR="00125545" w:rsidRPr="005E2D07" w:rsidRDefault="00125545">
            <w:pPr>
              <w:spacing w:after="160" w:line="259" w:lineRule="auto"/>
              <w:rPr>
                <w:sz w:val="20"/>
                <w:szCs w:val="20"/>
              </w:rPr>
            </w:pPr>
            <w:r w:rsidRPr="005E2D07">
              <w:rPr>
                <w:sz w:val="20"/>
                <w:szCs w:val="20"/>
              </w:rPr>
              <w:lastRenderedPageBreak/>
              <w:t>Halieutique</w:t>
            </w:r>
          </w:p>
        </w:tc>
        <w:tc>
          <w:tcPr>
            <w:tcW w:w="0" w:type="auto"/>
            <w:hideMark/>
          </w:tcPr>
          <w:p w14:paraId="11D3F0F8"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Projet d’Appui à la filière Halieutique</w:t>
            </w:r>
          </w:p>
        </w:tc>
        <w:tc>
          <w:tcPr>
            <w:tcW w:w="0" w:type="auto"/>
            <w:hideMark/>
          </w:tcPr>
          <w:p w14:paraId="0AD015D1"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Promouvoir une pêche durable et réduire les impacts environnementaux des pratiques halieutiques.</w:t>
            </w:r>
          </w:p>
        </w:tc>
        <w:tc>
          <w:tcPr>
            <w:tcW w:w="0" w:type="auto"/>
            <w:vAlign w:val="center"/>
            <w:hideMark/>
          </w:tcPr>
          <w:p w14:paraId="6BE19D7C"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2018-2024</w:t>
            </w:r>
          </w:p>
        </w:tc>
        <w:tc>
          <w:tcPr>
            <w:tcW w:w="0" w:type="auto"/>
            <w:hideMark/>
          </w:tcPr>
          <w:p w14:paraId="49637E7B"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Réduction des émissions liées à la pêche et gestion des écosystèmes marins.</w:t>
            </w:r>
          </w:p>
        </w:tc>
      </w:tr>
      <w:tr w:rsidR="00125545" w:rsidRPr="005E2D07" w14:paraId="2610416B"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2E048B5B" w14:textId="77777777" w:rsidR="00125545" w:rsidRPr="005E2D07" w:rsidRDefault="00125545">
            <w:pPr>
              <w:spacing w:after="160" w:line="259" w:lineRule="auto"/>
              <w:rPr>
                <w:sz w:val="20"/>
                <w:szCs w:val="20"/>
              </w:rPr>
            </w:pPr>
            <w:r w:rsidRPr="005E2D07">
              <w:rPr>
                <w:sz w:val="20"/>
                <w:szCs w:val="20"/>
              </w:rPr>
              <w:t>Aquaculture</w:t>
            </w:r>
          </w:p>
        </w:tc>
        <w:tc>
          <w:tcPr>
            <w:tcW w:w="0" w:type="auto"/>
            <w:hideMark/>
          </w:tcPr>
          <w:p w14:paraId="7F62E6C4"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Projets de pisciculture avec les partenaires (ONUFEMMES et autres ONG)</w:t>
            </w:r>
          </w:p>
        </w:tc>
        <w:tc>
          <w:tcPr>
            <w:tcW w:w="0" w:type="auto"/>
            <w:hideMark/>
          </w:tcPr>
          <w:p w14:paraId="103BDCB3"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Développer des pratiques de pisciculture durable avec des partenaires internationaux.</w:t>
            </w:r>
          </w:p>
        </w:tc>
        <w:tc>
          <w:tcPr>
            <w:tcW w:w="0" w:type="auto"/>
            <w:vAlign w:val="center"/>
            <w:hideMark/>
          </w:tcPr>
          <w:p w14:paraId="638E7D4A"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N.D</w:t>
            </w:r>
          </w:p>
        </w:tc>
        <w:tc>
          <w:tcPr>
            <w:tcW w:w="0" w:type="auto"/>
            <w:hideMark/>
          </w:tcPr>
          <w:p w14:paraId="6C697DE9"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Réduction des émissions liées à la décomposition des matières organiques et autres GES associés.</w:t>
            </w:r>
          </w:p>
        </w:tc>
      </w:tr>
      <w:tr w:rsidR="00125545" w:rsidRPr="005E2D07" w14:paraId="25BE2559"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8AA5D64" w14:textId="77777777" w:rsidR="00125545" w:rsidRPr="005E2D07" w:rsidRDefault="00125545">
            <w:pPr>
              <w:spacing w:after="160" w:line="259" w:lineRule="auto"/>
              <w:rPr>
                <w:sz w:val="20"/>
                <w:szCs w:val="20"/>
              </w:rPr>
            </w:pPr>
            <w:r w:rsidRPr="005E2D07">
              <w:rPr>
                <w:sz w:val="20"/>
                <w:szCs w:val="20"/>
              </w:rPr>
              <w:t>Agriculture</w:t>
            </w:r>
          </w:p>
        </w:tc>
        <w:tc>
          <w:tcPr>
            <w:tcW w:w="0" w:type="auto"/>
            <w:hideMark/>
          </w:tcPr>
          <w:p w14:paraId="1ACDB606"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Développement d’une Agriculture Intelligente</w:t>
            </w:r>
          </w:p>
        </w:tc>
        <w:tc>
          <w:tcPr>
            <w:tcW w:w="0" w:type="auto"/>
            <w:hideMark/>
          </w:tcPr>
          <w:p w14:paraId="60CCBED9"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Adopter des pratiques agricoles climato-intelligentes et améliorer les rendements agricoles.</w:t>
            </w:r>
          </w:p>
        </w:tc>
        <w:tc>
          <w:tcPr>
            <w:tcW w:w="0" w:type="auto"/>
            <w:vAlign w:val="center"/>
            <w:hideMark/>
          </w:tcPr>
          <w:p w14:paraId="29C26D4A"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N.D</w:t>
            </w:r>
          </w:p>
        </w:tc>
        <w:tc>
          <w:tcPr>
            <w:tcW w:w="0" w:type="auto"/>
            <w:hideMark/>
          </w:tcPr>
          <w:p w14:paraId="22E77D49"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Réduction des émissions de GES grâce à des pratiques optimisées de gestion des sols et de l'eau.</w:t>
            </w:r>
          </w:p>
        </w:tc>
      </w:tr>
      <w:tr w:rsidR="00125545" w:rsidRPr="005E2D07" w14:paraId="6A0AD93C" w14:textId="77777777">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0AAB9A48" w14:textId="77777777" w:rsidR="00125545" w:rsidRPr="005E2D07" w:rsidRDefault="00125545">
            <w:pPr>
              <w:spacing w:after="160" w:line="259" w:lineRule="auto"/>
              <w:rPr>
                <w:sz w:val="20"/>
                <w:szCs w:val="20"/>
              </w:rPr>
            </w:pPr>
            <w:r w:rsidRPr="005E2D07">
              <w:rPr>
                <w:sz w:val="20"/>
                <w:szCs w:val="20"/>
              </w:rPr>
              <w:t>Élevage</w:t>
            </w:r>
          </w:p>
        </w:tc>
        <w:tc>
          <w:tcPr>
            <w:tcW w:w="0" w:type="auto"/>
            <w:hideMark/>
          </w:tcPr>
          <w:p w14:paraId="744A728D"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b/>
                <w:sz w:val="20"/>
                <w:szCs w:val="20"/>
              </w:rPr>
              <w:t>Aménagement pastoral résilient aux changements climatiques</w:t>
            </w:r>
          </w:p>
        </w:tc>
        <w:tc>
          <w:tcPr>
            <w:tcW w:w="0" w:type="auto"/>
            <w:hideMark/>
          </w:tcPr>
          <w:p w14:paraId="6719867A"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Améliorer la gestion pastorale pour accroître la résilience aux changements climatiques.</w:t>
            </w:r>
          </w:p>
        </w:tc>
        <w:tc>
          <w:tcPr>
            <w:tcW w:w="0" w:type="auto"/>
            <w:vAlign w:val="center"/>
            <w:hideMark/>
          </w:tcPr>
          <w:p w14:paraId="5948EEE1" w14:textId="77777777" w:rsidR="00125545" w:rsidRPr="005E2D07" w:rsidRDefault="00125545">
            <w:pPr>
              <w:spacing w:after="160" w:line="259" w:lineRule="auto"/>
              <w:jc w:val="center"/>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N.D</w:t>
            </w:r>
          </w:p>
        </w:tc>
        <w:tc>
          <w:tcPr>
            <w:tcW w:w="0" w:type="auto"/>
            <w:hideMark/>
          </w:tcPr>
          <w:p w14:paraId="5E01118B" w14:textId="77777777" w:rsidR="00125545" w:rsidRPr="005E2D07" w:rsidRDefault="00125545">
            <w:pPr>
              <w:spacing w:after="160" w:line="259" w:lineRule="auto"/>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Réduction des émissions de méthane grâce à une meilleure gestion des pâturages et du cheptel.</w:t>
            </w:r>
          </w:p>
        </w:tc>
      </w:tr>
    </w:tbl>
    <w:p w14:paraId="4D1F915F" w14:textId="51B0AF07" w:rsidR="00C3210E" w:rsidRPr="005E2D07" w:rsidRDefault="00125545" w:rsidP="00125545">
      <w:pPr>
        <w:spacing w:before="240"/>
        <w:jc w:val="both"/>
      </w:pPr>
      <w:r w:rsidRPr="005E2D07">
        <w:t>Les résultats d’atténuation attendus du secteur de l’agriculture dans la CDN 2.0 sont présentés de manière agrégée, sans ventilation par mesure. Cette présentation ne permet pas d’identifier la contribution spécifique de chaque mesure ni d’assurer un suivi détaillé de leur mise en œuvre.</w:t>
      </w:r>
    </w:p>
    <w:p w14:paraId="439DB5AE" w14:textId="7CB85E68" w:rsidR="00FC601E" w:rsidRPr="005E2D07" w:rsidRDefault="00C3210E" w:rsidP="00662DCA">
      <w:pPr>
        <w:pStyle w:val="Titre3"/>
      </w:pPr>
      <w:bookmarkStart w:id="69" w:name="_Toc227409210"/>
      <w:r w:rsidRPr="005E2D07">
        <w:rPr>
          <w:bCs w:val="0"/>
        </w:rPr>
        <w:t>Etat d’avance</w:t>
      </w:r>
      <w:r w:rsidR="00422612" w:rsidRPr="005E2D07">
        <w:rPr>
          <w:bCs w:val="0"/>
        </w:rPr>
        <w:t>ment</w:t>
      </w:r>
      <w:r w:rsidRPr="005E2D07">
        <w:rPr>
          <w:bCs w:val="0"/>
        </w:rPr>
        <w:t xml:space="preserve"> des </w:t>
      </w:r>
      <w:r w:rsidR="00F36CB0" w:rsidRPr="005E2D07">
        <w:rPr>
          <w:bCs w:val="0"/>
        </w:rPr>
        <w:t>mesures d’atténuation du secteur</w:t>
      </w:r>
      <w:bookmarkEnd w:id="69"/>
      <w:r w:rsidR="00F36CB0" w:rsidRPr="005E2D07">
        <w:rPr>
          <w:bCs w:val="0"/>
        </w:rPr>
        <w:t xml:space="preserve"> </w:t>
      </w:r>
      <w:r w:rsidRPr="005E2D07">
        <w:rPr>
          <w:bCs w:val="0"/>
        </w:rPr>
        <w:t xml:space="preserve"> </w:t>
      </w:r>
    </w:p>
    <w:p w14:paraId="3CE41464" w14:textId="08781E30" w:rsidR="00924F99" w:rsidRPr="005E2D07" w:rsidRDefault="00924F99" w:rsidP="00924F99">
      <w:pPr>
        <w:jc w:val="both"/>
      </w:pPr>
      <w:r w:rsidRPr="005E2D07">
        <w:t>Dans le cadre de cette évaluation, les questionnaires de collecte de données ont été transmis aux principales structures sectorielles, à savoir la Direction Nationale de l’Agriculture (DNA), la Direction Nationale de la Pêche (DN Pêche) et la Direction Nationale des Productions et Industries Animales (DNPIA), afin de recueillir des informations détaillées sur l’état d’avancement des mesures d’atténuation inscrites dans la CDN 2.0.</w:t>
      </w:r>
    </w:p>
    <w:p w14:paraId="14EF1A65" w14:textId="63DDE574" w:rsidR="00924F99" w:rsidRPr="005E2D07" w:rsidRDefault="00924F99" w:rsidP="00924F99">
      <w:pPr>
        <w:jc w:val="both"/>
      </w:pPr>
      <w:r w:rsidRPr="005E2D07">
        <w:t>À ce stade, seule la DNPIA a transmis un retour</w:t>
      </w:r>
      <w:r w:rsidR="000C54A3" w:rsidRPr="005E2D07">
        <w:t xml:space="preserve"> </w:t>
      </w:r>
      <w:r w:rsidR="009959C7" w:rsidRPr="005E2D07">
        <w:t>sur</w:t>
      </w:r>
      <w:r w:rsidR="000C54A3" w:rsidRPr="005E2D07">
        <w:t xml:space="preserve"> l’état d’avancement des projets inscrits dans la CDN 2.0</w:t>
      </w:r>
      <w:r w:rsidRPr="005E2D07">
        <w:t>. Toutefois, ce retour ne prend pas la forme du questionnaire renseigné, mais d’une note descriptive présentant des éléments généraux. Cette note indique explicitement que le projet « Aménagement pastoral résilient aux changements climatiques » est non réalisé à ce jour</w:t>
      </w:r>
      <w:r w:rsidR="000C54A3" w:rsidRPr="005E2D07">
        <w:t>, sans donner d’explication sur les contraintes</w:t>
      </w:r>
      <w:r w:rsidRPr="005E2D07">
        <w:t>. Elle mentionne par ailleurs plusieurs projets en cours dans le sous-secteur (PRAPS II, PDDEPS-Mali, PRODEVAL/PASEM), sans établir de correspondance explicite avec la mesure inscrite dans la CDN 2.0.</w:t>
      </w:r>
    </w:p>
    <w:p w14:paraId="33D454E8" w14:textId="4410CA48" w:rsidR="00924F99" w:rsidRPr="005E2D07" w:rsidRDefault="00924F99" w:rsidP="00924F99">
      <w:pPr>
        <w:jc w:val="both"/>
      </w:pPr>
      <w:r w:rsidRPr="005E2D07">
        <w:t>En l’absence de réponses exploitables des autres structures sectorielles, il n’a pas été possible de documenter de manière exhaustive l’état d’avancement des mesures d’atténuation sur la base des contributions institutionnelles.</w:t>
      </w:r>
    </w:p>
    <w:p w14:paraId="73CA154E" w14:textId="77777777" w:rsidR="00924F99" w:rsidRPr="005E2D07" w:rsidRDefault="00924F99" w:rsidP="00924F99">
      <w:pPr>
        <w:jc w:val="both"/>
      </w:pPr>
      <w:r w:rsidRPr="005E2D07">
        <w:lastRenderedPageBreak/>
        <w:t>Dans ce contexte, l’équipe de consultants a complété l’analyse par une revue documentaire, visant à identifier, pour chacune des mesures de la CDN 2.0, des éléments indicatifs de mise en œuvre, les résultats observables à ce jour ainsi que les principaux facteurs influençant leur déploiement.</w:t>
      </w:r>
    </w:p>
    <w:p w14:paraId="2AA0470D" w14:textId="77777777" w:rsidR="00924F99" w:rsidRPr="005E2D07" w:rsidRDefault="00924F99" w:rsidP="00924F99">
      <w:pPr>
        <w:jc w:val="both"/>
      </w:pPr>
      <w:r w:rsidRPr="005E2D07">
        <w:t>Cette revue s’est appuyée sur des documents publics disponibles, notamment des rapports de projets (FAO, Banque mondiale, système des Nations Unies), des évaluations, des documents stratégiques nationaux et des publications d’organisations internationales.</w:t>
      </w:r>
    </w:p>
    <w:p w14:paraId="61D27EFC" w14:textId="77777777" w:rsidR="00924F99" w:rsidRPr="005E2D07" w:rsidRDefault="00924F99" w:rsidP="00924F99">
      <w:pPr>
        <w:jc w:val="both"/>
      </w:pPr>
      <w:r w:rsidRPr="005E2D07">
        <w:t>Toutefois, les informations issues de cette revue portent principalement sur des indicateurs d’activités (réalisations physiques, bénéficiaires, superficies aménagées, volumes de production), sans permettre d’établir, à ce stade, un suivi structuré et quantifié des réductions d’émissions de gaz à effet de serre associées à chaque mesure.</w:t>
      </w:r>
    </w:p>
    <w:p w14:paraId="0F847EC6" w14:textId="77777777" w:rsidR="00924F99" w:rsidRPr="005E2D07" w:rsidRDefault="00924F99" w:rsidP="0032667B">
      <w:pPr>
        <w:jc w:val="both"/>
      </w:pPr>
    </w:p>
    <w:p w14:paraId="36D875E3" w14:textId="77777777" w:rsidR="007423B3" w:rsidRPr="005E2D07" w:rsidRDefault="007423B3" w:rsidP="00C3210E">
      <w:pPr>
        <w:pStyle w:val="Lgende"/>
        <w:keepNext/>
        <w:rPr>
          <w:b/>
          <w:bCs/>
          <w:i w:val="0"/>
          <w:iCs w:val="0"/>
          <w:sz w:val="22"/>
          <w:szCs w:val="22"/>
        </w:rPr>
        <w:sectPr w:rsidR="007423B3" w:rsidRPr="005E2D07" w:rsidSect="007423B3">
          <w:headerReference w:type="default" r:id="rId32"/>
          <w:pgSz w:w="12240" w:h="15840"/>
          <w:pgMar w:top="1412" w:right="1412" w:bottom="1412" w:left="1412" w:header="709" w:footer="709" w:gutter="0"/>
          <w:cols w:space="708"/>
          <w:docGrid w:linePitch="360"/>
        </w:sectPr>
      </w:pPr>
    </w:p>
    <w:p w14:paraId="01C0DA3F" w14:textId="65646C30" w:rsidR="00C3210E" w:rsidRPr="005E2D07" w:rsidRDefault="00C3210E" w:rsidP="00AC5F37">
      <w:pPr>
        <w:pStyle w:val="Lgende"/>
        <w:keepNext/>
        <w:spacing w:after="0" w:line="360" w:lineRule="auto"/>
        <w:rPr>
          <w:i w:val="0"/>
          <w:sz w:val="20"/>
          <w:szCs w:val="20"/>
        </w:rPr>
      </w:pPr>
      <w:bookmarkStart w:id="70" w:name="_Toc227409736"/>
      <w:r w:rsidRPr="005E2D07">
        <w:rPr>
          <w:i w:val="0"/>
          <w:sz w:val="20"/>
          <w:szCs w:val="20"/>
        </w:rPr>
        <w:lastRenderedPageBreak/>
        <w:t xml:space="preserve">Tableau </w:t>
      </w:r>
      <w:r w:rsidRPr="005E2D07">
        <w:rPr>
          <w:i w:val="0"/>
          <w:sz w:val="20"/>
          <w:szCs w:val="20"/>
        </w:rPr>
        <w:fldChar w:fldCharType="begin"/>
      </w:r>
      <w:r w:rsidRPr="005E2D07">
        <w:rPr>
          <w:i w:val="0"/>
          <w:sz w:val="20"/>
          <w:szCs w:val="20"/>
        </w:rPr>
        <w:instrText xml:space="preserve"> SEQ Tableau \* ARABIC </w:instrText>
      </w:r>
      <w:r w:rsidRPr="005E2D07">
        <w:rPr>
          <w:i w:val="0"/>
          <w:sz w:val="20"/>
          <w:szCs w:val="20"/>
        </w:rPr>
        <w:fldChar w:fldCharType="separate"/>
      </w:r>
      <w:r w:rsidR="00EA2AE8" w:rsidRPr="005E2D07">
        <w:rPr>
          <w:i w:val="0"/>
          <w:noProof/>
          <w:sz w:val="20"/>
          <w:szCs w:val="20"/>
        </w:rPr>
        <w:t>22</w:t>
      </w:r>
      <w:r w:rsidRPr="005E2D07">
        <w:rPr>
          <w:i w:val="0"/>
          <w:sz w:val="20"/>
          <w:szCs w:val="20"/>
        </w:rPr>
        <w:fldChar w:fldCharType="end"/>
      </w:r>
      <w:r w:rsidRPr="005E2D07">
        <w:rPr>
          <w:i w:val="0"/>
          <w:sz w:val="20"/>
          <w:szCs w:val="20"/>
        </w:rPr>
        <w:t> : État d’avancement des projets d’atténuation du secteur agriculture</w:t>
      </w:r>
      <w:bookmarkEnd w:id="70"/>
    </w:p>
    <w:tbl>
      <w:tblPr>
        <w:tblStyle w:val="TableauGrille1Clair-Accentuation1"/>
        <w:tblpPr w:leftFromText="141" w:rightFromText="141" w:vertAnchor="text"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23"/>
        <w:gridCol w:w="8646"/>
        <w:gridCol w:w="2237"/>
      </w:tblGrid>
      <w:tr w:rsidR="00A15128" w:rsidRPr="005E2D07" w14:paraId="18D93910" w14:textId="77777777" w:rsidTr="007423B3">
        <w:trPr>
          <w:cnfStyle w:val="100000000000" w:firstRow="1" w:lastRow="0" w:firstColumn="0" w:lastColumn="0" w:oddVBand="0" w:evenVBand="0" w:oddHBand="0" w:evenHBand="0" w:firstRowFirstColumn="0" w:firstRowLastColumn="0" w:lastRowFirstColumn="0" w:lastRowLastColumn="0"/>
          <w:trHeight w:val="850"/>
          <w:tblHeader/>
        </w:trPr>
        <w:tc>
          <w:tcPr>
            <w:cnfStyle w:val="001000000000" w:firstRow="0" w:lastRow="0" w:firstColumn="1" w:lastColumn="0" w:oddVBand="0" w:evenVBand="0" w:oddHBand="0" w:evenHBand="0" w:firstRowFirstColumn="0" w:firstRowLastColumn="0" w:lastRowFirstColumn="0" w:lastRowLastColumn="0"/>
            <w:tcW w:w="816" w:type="pct"/>
            <w:shd w:val="clear" w:color="auto" w:fill="1F4E79" w:themeFill="accent1" w:themeFillShade="80"/>
            <w:vAlign w:val="center"/>
            <w:hideMark/>
          </w:tcPr>
          <w:p w14:paraId="5E814F78" w14:textId="77777777" w:rsidR="00C3210E" w:rsidRPr="005E2D07" w:rsidRDefault="00C3210E" w:rsidP="00D868A5">
            <w:pPr>
              <w:spacing w:line="259" w:lineRule="auto"/>
              <w:jc w:val="center"/>
              <w:rPr>
                <w:color w:val="FFFFFF" w:themeColor="background1"/>
                <w:sz w:val="20"/>
                <w:szCs w:val="20"/>
              </w:rPr>
            </w:pPr>
            <w:r w:rsidRPr="005E2D07">
              <w:rPr>
                <w:color w:val="FFFFFF" w:themeColor="background1"/>
                <w:sz w:val="20"/>
                <w:szCs w:val="20"/>
              </w:rPr>
              <w:t>Projet CDN 2.0</w:t>
            </w:r>
          </w:p>
        </w:tc>
        <w:tc>
          <w:tcPr>
            <w:tcW w:w="3324" w:type="pct"/>
            <w:shd w:val="clear" w:color="auto" w:fill="1F4E79" w:themeFill="accent1" w:themeFillShade="80"/>
            <w:vAlign w:val="center"/>
            <w:hideMark/>
          </w:tcPr>
          <w:p w14:paraId="21D28B5C" w14:textId="77777777" w:rsidR="00C3210E" w:rsidRPr="005E2D07" w:rsidRDefault="00C3210E" w:rsidP="00D868A5">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sz w:val="20"/>
                <w:szCs w:val="20"/>
              </w:rPr>
            </w:pPr>
            <w:r w:rsidRPr="005E2D07">
              <w:rPr>
                <w:color w:val="FFFFFF" w:themeColor="background1"/>
                <w:sz w:val="20"/>
                <w:szCs w:val="20"/>
              </w:rPr>
              <w:t>Analyse de l’état d’avancement sur la base d’une revue documentaires (documents publics)</w:t>
            </w:r>
          </w:p>
        </w:tc>
        <w:tc>
          <w:tcPr>
            <w:tcW w:w="860" w:type="pct"/>
            <w:shd w:val="clear" w:color="auto" w:fill="1F4E79" w:themeFill="accent1" w:themeFillShade="80"/>
            <w:vAlign w:val="center"/>
          </w:tcPr>
          <w:p w14:paraId="25390DF5" w14:textId="51C68B33" w:rsidR="00C3210E" w:rsidRPr="005E2D07" w:rsidRDefault="00C3210E" w:rsidP="00D868A5">
            <w:pPr>
              <w:jc w:val="center"/>
              <w:cnfStyle w:val="100000000000" w:firstRow="1" w:lastRow="0" w:firstColumn="0" w:lastColumn="0" w:oddVBand="0" w:evenVBand="0" w:oddHBand="0" w:evenHBand="0" w:firstRowFirstColumn="0" w:firstRowLastColumn="0" w:lastRowFirstColumn="0" w:lastRowLastColumn="0"/>
              <w:rPr>
                <w:color w:val="FFFFFF" w:themeColor="background1"/>
                <w:sz w:val="20"/>
                <w:szCs w:val="20"/>
              </w:rPr>
            </w:pPr>
            <w:r w:rsidRPr="005E2D07">
              <w:rPr>
                <w:color w:val="FFFFFF" w:themeColor="background1"/>
                <w:sz w:val="20"/>
                <w:szCs w:val="20"/>
              </w:rPr>
              <w:t>Statut</w:t>
            </w:r>
          </w:p>
        </w:tc>
      </w:tr>
      <w:tr w:rsidR="00A15128" w:rsidRPr="005E2D07" w14:paraId="701A9BE3"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606ED21C" w14:textId="77777777" w:rsidR="00C3210E" w:rsidRPr="005E2D07" w:rsidRDefault="00C3210E">
            <w:pPr>
              <w:spacing w:after="160" w:line="259" w:lineRule="auto"/>
              <w:jc w:val="both"/>
              <w:rPr>
                <w:sz w:val="20"/>
                <w:szCs w:val="20"/>
              </w:rPr>
            </w:pPr>
            <w:r w:rsidRPr="005E2D07">
              <w:rPr>
                <w:sz w:val="20"/>
                <w:szCs w:val="20"/>
              </w:rPr>
              <w:t>Stratégie de diffusion des techniques et technologies éprouvées par l’Approche Champ École Paysan (CEP)/ Champ École Agro-Pastoral (CEAP) au Mali (2021-2024)</w:t>
            </w:r>
          </w:p>
        </w:tc>
        <w:tc>
          <w:tcPr>
            <w:tcW w:w="3324" w:type="pct"/>
            <w:hideMark/>
          </w:tcPr>
          <w:p w14:paraId="167F57F6" w14:textId="547E838A"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Les sources publiques consultées montrent qu’il existe bien, au Mali, une mise en œuvre effective de l’approche CEAP/CEP dans des dispositifs d’appui à la résilience et à l’agriculture climato-intelligente. Une source FAO sur le renforcement de la résilience des ménages indique ainsi la formation de 70 maîtres formateurs CEAP dans six régions et la création de 293 CEAP</w:t>
            </w:r>
            <w:r w:rsidRPr="005E2D07">
              <w:rPr>
                <w:rStyle w:val="Appelnotedebasdep"/>
                <w:sz w:val="20"/>
                <w:szCs w:val="20"/>
              </w:rPr>
              <w:footnoteReference w:id="14"/>
            </w:r>
            <w:r w:rsidRPr="005E2D07">
              <w:rPr>
                <w:sz w:val="20"/>
                <w:szCs w:val="20"/>
              </w:rPr>
              <w:t>, ce qui constitue un indice sérieux de diffusion opérationnelle de l’approche sur le terrain. Une autre source FAO mentionne aussi l’organisation de deux ateliers de réflexion sur l’institutionnalisation de l’approche CEAP et sa prise en compte dans une stratégie nationale, ce qui suggère un mouvement de structuration plus large autour de cette méthode.</w:t>
            </w:r>
          </w:p>
          <w:p w14:paraId="2E5E3F67"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Dans une logique d’évaluation, la stratégie CEP/CEAP peut être considérée comme une initiative de diffusion et d’accompagnement technique susceptible de générer des effets d’atténuation indirects à travers l’adoption de pratiques agricoles plus sobres en émissions. Toutefois, les informations actuellement disponibles notamment le nombre de maîtres formateurs formés et de CEAP mis en place ne permettent pas, à elles seules, de calculer les émissions évitées. Une telle estimation nécessiterait des données complémentaires sur les pratiques effectivement adoptées, les surfaces concernées, les volumes d’intrants évités ou substitués et les paramètres techniques de référence. En l’état, l’initiative peut être considérée comme avancée sur le plan de la diffusion de l’approche, mais non quantifiable en matière d’atténuation.</w:t>
            </w:r>
          </w:p>
          <w:p w14:paraId="70B30D62"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Aussi les informations disponibles ne mentionnent aucun chiffrage public des réductions de GES effectivement obtenues par ce projet.</w:t>
            </w:r>
          </w:p>
        </w:tc>
        <w:tc>
          <w:tcPr>
            <w:tcW w:w="860" w:type="pct"/>
          </w:tcPr>
          <w:p w14:paraId="201566EF" w14:textId="77777777" w:rsidR="00C3210E" w:rsidRPr="005E2D07" w:rsidRDefault="00C3210E">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Approche CEP/CEAP a été diffusée, mais on ne peut pas prouver que les résultats trouvés correspondent à la mesure inscrite dans la CDN 2021-2024.</w:t>
            </w:r>
          </w:p>
        </w:tc>
      </w:tr>
      <w:tr w:rsidR="00A15128" w:rsidRPr="005E2D07" w14:paraId="2E932548"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47DB5517" w14:textId="77777777" w:rsidR="00C3210E" w:rsidRPr="005E2D07" w:rsidRDefault="00C3210E">
            <w:pPr>
              <w:spacing w:after="160" w:line="259" w:lineRule="auto"/>
              <w:jc w:val="both"/>
              <w:rPr>
                <w:sz w:val="20"/>
                <w:szCs w:val="20"/>
              </w:rPr>
            </w:pPr>
            <w:r w:rsidRPr="005E2D07">
              <w:rPr>
                <w:sz w:val="20"/>
                <w:szCs w:val="20"/>
              </w:rPr>
              <w:t>Programme de promotion de l’utilisation de la fumure organique et la localisation de l’urée (2022-2030)</w:t>
            </w:r>
          </w:p>
        </w:tc>
        <w:tc>
          <w:tcPr>
            <w:tcW w:w="3324" w:type="pct"/>
            <w:hideMark/>
          </w:tcPr>
          <w:p w14:paraId="445C367C"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Ce programme doit être interprété, dans le cadre de la CDN 2.0, comme un ensemble de mesures d’atténuation portant sur la gestion de la fertilisation, plutôt que comme un projet autonome. Ces mesures sont reprises dans les documents de référence sur le climat agricole au Mali.</w:t>
            </w:r>
          </w:p>
          <w:p w14:paraId="20A318CD"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Le </w:t>
            </w:r>
            <w:r w:rsidRPr="005E2D07">
              <w:rPr>
                <w:i/>
                <w:sz w:val="20"/>
                <w:szCs w:val="20"/>
              </w:rPr>
              <w:t>Climate-Smart Agriculture Investment Plan for Mali</w:t>
            </w:r>
            <w:r w:rsidRPr="005E2D07">
              <w:rPr>
                <w:rStyle w:val="Appelnotedebasdep"/>
                <w:i/>
                <w:sz w:val="20"/>
                <w:szCs w:val="20"/>
              </w:rPr>
              <w:footnoteReference w:id="15"/>
            </w:r>
            <w:r w:rsidRPr="005E2D07">
              <w:rPr>
                <w:sz w:val="20"/>
                <w:szCs w:val="20"/>
              </w:rPr>
              <w:t xml:space="preserve"> précise que “organic manure and microdose” constitue un investissement de la NDC et que ces pratiques sont déjà intégrées à plusieurs investissements d’agriculture intelligente face au climat au Mali. Cela suggère que les mesures </w:t>
            </w:r>
            <w:r w:rsidRPr="005E2D07">
              <w:rPr>
                <w:sz w:val="20"/>
                <w:szCs w:val="20"/>
              </w:rPr>
              <w:lastRenderedPageBreak/>
              <w:t xml:space="preserve">techniques visées par le programme sont effectivement connues, promues et insérées dans différents dispositifs de mise en œuvre. </w:t>
            </w:r>
          </w:p>
          <w:p w14:paraId="2BFB3D93" w14:textId="47A2DC55"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Les données publiques disponibles ne permettent pas de documenter de manière directe l’état d’avancement du programme lui-même sous l’intitulé exact figurant dans la CDN. À ce stade, les documents consultés décrivent surtout le contenu technique des mesures et leur alignement avec la CDN</w:t>
            </w:r>
            <w:r w:rsidRPr="005E2D07">
              <w:rPr>
                <w:rStyle w:val="Appelnotedebasdep"/>
                <w:sz w:val="20"/>
                <w:szCs w:val="20"/>
              </w:rPr>
              <w:footnoteReference w:id="16"/>
            </w:r>
            <w:r w:rsidRPr="005E2D07">
              <w:rPr>
                <w:sz w:val="20"/>
                <w:szCs w:val="20"/>
              </w:rPr>
              <w:t xml:space="preserve">, mais ils ne fournissent pas d’informations consolidées sur un éventuel porteur clairement identifié, un budget propre, un calendrier d’exécution détaillé, des zones de déploiement, un nombre de bénéficiaires, un taux d’exécution, ni des réalisations cumulées attribuées explicitement à ce programme 2022-2030. </w:t>
            </w:r>
          </w:p>
          <w:p w14:paraId="607606B8"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Sur le plan de l’atténuation, aucune source publique identifiée ne fournit à ce stade de quantification des réductions de GES attribuables au programme. Pourtant, la logique d’atténuation repose sur une meilleure localisation de l’urée et un recours accru à la fumure organique peuvent contribuer à une utilisation plus efficiente de l’azote et donc à une réduction des émissions liées à la fertilisation. Mais en l’absence de données de suivi sur les surfaces effectivement couvertes, les quantités d’urée substituées ou mieux localisées, les volumes de fumure organique produits et appliqués, les taux d’adoption, ou les comparaisons avant/après, il n’est pas possible d’estimer l’impact réel du programme à ce jour.</w:t>
            </w:r>
          </w:p>
          <w:p w14:paraId="2AECA446"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L’état d’avancement doit donc être considéré comme partiellement documenté, et les informations restent à confirmer auprès du porteur.</w:t>
            </w:r>
          </w:p>
        </w:tc>
        <w:tc>
          <w:tcPr>
            <w:tcW w:w="860" w:type="pct"/>
          </w:tcPr>
          <w:p w14:paraId="5366ECB1" w14:textId="77777777" w:rsidR="00C3210E" w:rsidRPr="005E2D07" w:rsidRDefault="00C3210E">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Pratiques techniques en lien avec le programme existent, mais pas un suivi public du programme lui-même tel que mentionner dans la CDN 2.0.</w:t>
            </w:r>
          </w:p>
        </w:tc>
      </w:tr>
      <w:tr w:rsidR="00A15128" w:rsidRPr="005E2D07" w14:paraId="3A886C5A"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5E0A12F8" w14:textId="77777777" w:rsidR="00C3210E" w:rsidRPr="005E2D07" w:rsidRDefault="00C3210E">
            <w:pPr>
              <w:spacing w:after="160" w:line="259" w:lineRule="auto"/>
              <w:jc w:val="both"/>
              <w:rPr>
                <w:sz w:val="20"/>
                <w:szCs w:val="20"/>
              </w:rPr>
            </w:pPr>
            <w:r w:rsidRPr="005E2D07">
              <w:rPr>
                <w:sz w:val="20"/>
                <w:szCs w:val="20"/>
              </w:rPr>
              <w:t>Programme climat de la CMDT</w:t>
            </w:r>
          </w:p>
        </w:tc>
        <w:tc>
          <w:tcPr>
            <w:tcW w:w="3324" w:type="pct"/>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6"/>
            </w:tblGrid>
            <w:tr w:rsidR="0049315C" w:rsidRPr="005E2D07" w14:paraId="2113210B" w14:textId="77777777">
              <w:trPr>
                <w:tblCellSpacing w:w="15" w:type="dxa"/>
              </w:trPr>
              <w:tc>
                <w:tcPr>
                  <w:tcW w:w="0" w:type="auto"/>
                  <w:vAlign w:val="center"/>
                  <w:hideMark/>
                </w:tcPr>
                <w:p w14:paraId="4386AFCD" w14:textId="77777777" w:rsidR="00C3210E" w:rsidRPr="005E2D07" w:rsidRDefault="00C3210E" w:rsidP="00A5286D">
                  <w:pPr>
                    <w:framePr w:hSpace="141" w:wrap="around" w:vAnchor="text" w:hAnchor="text" w:y="1"/>
                    <w:suppressOverlap/>
                    <w:jc w:val="both"/>
                    <w:rPr>
                      <w:sz w:val="20"/>
                      <w:szCs w:val="20"/>
                    </w:rPr>
                  </w:pPr>
                </w:p>
              </w:tc>
            </w:tr>
          </w:tbl>
          <w:p w14:paraId="5AF1D0BF" w14:textId="42F71533" w:rsidR="008C18A9" w:rsidRPr="005E2D07" w:rsidRDefault="00C3210E" w:rsidP="008C18A9">
            <w:pPr>
              <w:spacing w:after="120"/>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w:t>
            </w:r>
            <w:r w:rsidR="008C18A9" w:rsidRPr="005E2D07">
              <w:rPr>
                <w:sz w:val="20"/>
                <w:szCs w:val="20"/>
              </w:rPr>
              <w:t>a revue des documents publics indique que le « programme climat de la CMDT » ne correspond pas à un projet autonome formalisé avec des éléments classiques de suivi (budget, calendrier, indicateurs et rapport d’exécution). Il apparaît plutôt comme un cadre d’intervention interne visant à intégrer les enjeux climatiques dans la filière coton, notamment à travers l’encadrement des producteurs et la promotion de pratiques agricoles durables.</w:t>
            </w:r>
          </w:p>
          <w:p w14:paraId="3EA5B1F6" w14:textId="77777777" w:rsidR="008C18A9" w:rsidRPr="005E2D07" w:rsidRDefault="008C18A9" w:rsidP="003D6665">
            <w:pPr>
              <w:spacing w:after="120"/>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Plusieurs initiatives concrètes peuvent toutefois être identifiées, telles que l’optimisation de l’utilisation des fertilisants, le développement des apports organiques, le microdosage, l’intégration des </w:t>
            </w:r>
            <w:r w:rsidRPr="005E2D07">
              <w:rPr>
                <w:sz w:val="20"/>
                <w:szCs w:val="20"/>
              </w:rPr>
              <w:lastRenderedPageBreak/>
              <w:t>légumineuses, ainsi que des actions de séquestration du carbone via l’agroforesterie, la régénération naturelle assistée et le reboisement. Ces pratiques sont cohérentes avec les orientations du manuel de formation climat de la CMDT et les approches promues dans le cadre du partenariat avec Better Cotton.</w:t>
            </w:r>
          </w:p>
          <w:p w14:paraId="6D0DF9B6" w14:textId="50689589" w:rsidR="008C18A9" w:rsidRPr="005E2D07" w:rsidRDefault="008C18A9" w:rsidP="003D6665">
            <w:pPr>
              <w:spacing w:after="120"/>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L’analyse met également en évidence plusieurs éléments attestant d’une dynamique de mise en œuvre, notamment l’existence du partenariat Better Cotton depuis 2014</w:t>
            </w:r>
            <w:r w:rsidR="000B1658" w:rsidRPr="005E2D07">
              <w:rPr>
                <w:rStyle w:val="Appelnotedebasdep"/>
                <w:sz w:val="20"/>
                <w:szCs w:val="20"/>
              </w:rPr>
              <w:footnoteReference w:id="17"/>
            </w:r>
            <w:r w:rsidRPr="005E2D07">
              <w:rPr>
                <w:sz w:val="20"/>
                <w:szCs w:val="20"/>
              </w:rPr>
              <w:t>, la diffusion de référentiels de durabilité, le renforcement des capacités des agents d’encadrement, ainsi que la création récente d’une Direction Qualité et Développement durable. Ces éléments suggèrent une intégration progressive des enjeux climatiques dans les activités de la CMDT.</w:t>
            </w:r>
          </w:p>
          <w:p w14:paraId="19175A67" w14:textId="1C0ACFEB" w:rsidR="00C3210E" w:rsidRPr="005E2D07" w:rsidRDefault="008C18A9">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Toutefois, les informations disponibles ne permettent pas d’évaluer précisément le niveau d’avancement du programme tel qu’inscrit dans la CDN 2.0. En particulier, les données relatives à la couverture des actions, au nombre de bénéficiaires, ainsi qu’à la quantification des réductions d’émissions de gaz à effet de serre restent limitées ou non documentées à ce stade.</w:t>
            </w:r>
          </w:p>
        </w:tc>
        <w:tc>
          <w:tcPr>
            <w:tcW w:w="860" w:type="pct"/>
          </w:tcPr>
          <w:p w14:paraId="2FF3E441" w14:textId="77777777" w:rsidR="00C3210E" w:rsidRPr="005E2D07" w:rsidRDefault="00C3210E">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Existe des indices de déploiement d’initiatives climat dans la CMDT, mais pas de preuve suffisamment précise sur l’exécution du programme tel qu’inscrit dans la CDN.</w:t>
            </w:r>
          </w:p>
        </w:tc>
      </w:tr>
      <w:tr w:rsidR="00A15128" w:rsidRPr="005E2D07" w14:paraId="1305E500"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1EB19143" w14:textId="77777777" w:rsidR="00C3210E" w:rsidRPr="005E2D07" w:rsidRDefault="00C3210E">
            <w:pPr>
              <w:spacing w:after="160" w:line="259" w:lineRule="auto"/>
              <w:jc w:val="both"/>
              <w:rPr>
                <w:sz w:val="20"/>
                <w:szCs w:val="20"/>
              </w:rPr>
            </w:pPr>
            <w:r w:rsidRPr="005E2D07">
              <w:rPr>
                <w:sz w:val="20"/>
                <w:szCs w:val="20"/>
              </w:rPr>
              <w:t>Programme de développement des capacités de production aquacole résiliente et durable adaptée aux changements climatiques</w:t>
            </w:r>
          </w:p>
        </w:tc>
        <w:tc>
          <w:tcPr>
            <w:tcW w:w="3324" w:type="pct"/>
            <w:hideMark/>
          </w:tcPr>
          <w:p w14:paraId="1D1E85A4"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Selon le rapport terminal du projet intitulé </w:t>
            </w:r>
            <w:r w:rsidRPr="005E2D07">
              <w:rPr>
                <w:i/>
                <w:sz w:val="20"/>
                <w:szCs w:val="20"/>
              </w:rPr>
              <w:t>Programme de développement des capacités de production aquacole résiliente et durable adaptées aux changements climatiques et à la variabilité climatique au Mali</w:t>
            </w:r>
            <w:r w:rsidRPr="005E2D07">
              <w:rPr>
                <w:sz w:val="20"/>
                <w:szCs w:val="20"/>
              </w:rPr>
              <w:t>, préparé par la FAO pour le Gouvernement du Mali et publié sur la plateforme MPTF/PNUD</w:t>
            </w:r>
            <w:r w:rsidRPr="005E2D07">
              <w:rPr>
                <w:rStyle w:val="Appelnotedebasdep"/>
                <w:sz w:val="20"/>
                <w:szCs w:val="20"/>
              </w:rPr>
              <w:footnoteReference w:id="18"/>
            </w:r>
            <w:r w:rsidRPr="005E2D07">
              <w:rPr>
                <w:sz w:val="20"/>
                <w:szCs w:val="20"/>
              </w:rPr>
              <w:t>, il s’agit bien d’un projet ayant fait l’objet d’une mise en œuvre effective. Le document mentionne la référence UNJP/MLI/047/UNJ, une période d’exécution allant du 31 janvier 2017 au 30 septembre 2020 après prolongation, ainsi qu’un taux d’exécution global de 95 %, ce qui indique un projet mis en œuvre puis clôturé. Les résultats rapportés font état notamment de 243,63 ha d’étangs aménagés pour une production de 267,22 tonnes de poisson, ainsi que de 25,68 ha de rizipisciculture avec des rendements moyens de 5,38 t/ha pour le riz et 1,78 t/ha pour le poisson. Le rapport mentionne également la mise à disposition de 60 000 alevins et de 30 tonnes d’aliment poisson. Ces éléments constituent des indices solides d’exécution, mais ils restent à confirmer institutionnellement, en l’absence de retour sur les questionnaires relatifs à l’état d’avancement des mesures d’atténuation.</w:t>
            </w:r>
          </w:p>
          <w:p w14:paraId="36F9B74D" w14:textId="11D557B4"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Le projet est documenté principalement sous l’angle du renforcement de la résilience, de l’augmentation de la production piscicole et de l’appui aux producteurs, et non à travers un dispositif explicite de suivi des réductions d’émissions.</w:t>
            </w:r>
          </w:p>
          <w:p w14:paraId="24F9CCD5"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Par exemple, pour la rizipisciculture, la quantification des émissions évitées devrait normalement suivre les lignes du GIEC</w:t>
            </w:r>
            <w:r w:rsidRPr="005E2D07">
              <w:rPr>
                <w:rStyle w:val="Appelnotedebasdep"/>
                <w:sz w:val="20"/>
                <w:szCs w:val="20"/>
              </w:rPr>
              <w:footnoteReference w:id="19"/>
            </w:r>
            <w:r w:rsidRPr="005E2D07">
              <w:rPr>
                <w:sz w:val="20"/>
                <w:szCs w:val="20"/>
              </w:rPr>
              <w:t xml:space="preserve"> sur le méthane du riz et le N</w:t>
            </w:r>
            <w:r w:rsidRPr="005E2D07">
              <w:rPr>
                <w:sz w:val="20"/>
                <w:szCs w:val="20"/>
                <w:vertAlign w:val="subscript"/>
              </w:rPr>
              <w:t>2</w:t>
            </w:r>
            <w:r w:rsidRPr="005E2D07">
              <w:rPr>
                <w:sz w:val="20"/>
                <w:szCs w:val="20"/>
              </w:rPr>
              <w:t>O des sols gérés. Pour le méthane du riz, il faut notamment la superficie récoltée, la durée de culture, le régime hydrique pendant et avant la culture, ainsi que les apports organiques. Pour le N</w:t>
            </w:r>
            <w:r w:rsidRPr="005E2D07">
              <w:rPr>
                <w:sz w:val="20"/>
                <w:szCs w:val="20"/>
                <w:vertAlign w:val="subscript"/>
              </w:rPr>
              <w:t>2</w:t>
            </w:r>
            <w:r w:rsidRPr="005E2D07">
              <w:rPr>
                <w:sz w:val="20"/>
                <w:szCs w:val="20"/>
              </w:rPr>
              <w:t>O, il faut les apports d’azote par source, notamment les engrais minéraux, les apports organiques et l’urée. Or, ces variables ne sont pas renseignées de manière exploitable dans le rapport terminal.</w:t>
            </w:r>
          </w:p>
          <w:p w14:paraId="1E33C246"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p>
        </w:tc>
        <w:tc>
          <w:tcPr>
            <w:tcW w:w="860" w:type="pct"/>
          </w:tcPr>
          <w:p w14:paraId="42B0C86D" w14:textId="41BFCDEB" w:rsidR="00E4729C" w:rsidRPr="005E2D07" w:rsidRDefault="00C3210E" w:rsidP="00E4729C">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 xml:space="preserve">Mise en œuvre avérée sur la base de la revue documentaire, </w:t>
            </w:r>
            <w:r w:rsidR="00E4729C" w:rsidRPr="005E2D07">
              <w:rPr>
                <w:sz w:val="20"/>
                <w:szCs w:val="20"/>
              </w:rPr>
              <w:t xml:space="preserve">toutefois une confirmation du porteur du programme est requise. </w:t>
            </w:r>
          </w:p>
        </w:tc>
      </w:tr>
      <w:tr w:rsidR="00A15128" w:rsidRPr="005E2D07" w14:paraId="628E66C4"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642EFDF3" w14:textId="77777777" w:rsidR="00C3210E" w:rsidRPr="005E2D07" w:rsidRDefault="00C3210E">
            <w:pPr>
              <w:spacing w:after="160" w:line="259" w:lineRule="auto"/>
              <w:jc w:val="both"/>
              <w:rPr>
                <w:sz w:val="20"/>
                <w:szCs w:val="20"/>
              </w:rPr>
            </w:pPr>
            <w:r w:rsidRPr="005E2D07">
              <w:rPr>
                <w:sz w:val="20"/>
                <w:szCs w:val="20"/>
              </w:rPr>
              <w:t>Projet d’Appui à la filière Halieutique (2018-2024)</w:t>
            </w:r>
          </w:p>
        </w:tc>
        <w:tc>
          <w:tcPr>
            <w:tcW w:w="3324" w:type="pct"/>
            <w:hideMark/>
          </w:tcPr>
          <w:p w14:paraId="79D14205"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Les données publiques disponibles permettent de documenter l’avancement de cette initiative. L’évaluation finale indépendante du PAFHa, publiée par Enabel</w:t>
            </w:r>
            <w:r w:rsidRPr="005E2D07">
              <w:rPr>
                <w:rStyle w:val="Appelnotedebasdep"/>
                <w:sz w:val="20"/>
                <w:szCs w:val="20"/>
              </w:rPr>
              <w:footnoteReference w:id="20"/>
            </w:r>
            <w:r w:rsidRPr="005E2D07">
              <w:rPr>
                <w:sz w:val="20"/>
                <w:szCs w:val="20"/>
              </w:rPr>
              <w:t>, indique que le projet a été mis en œuvre dans les régions de Ségou et Mopti, avec une période contractuelle UE allant du 15 septembre 2016 au 31 décembre 2024. Le document précise également qu’un avenant négocié fin 2023 a prolongé la mise en œuvre du projet, et que, malgré l’arrêt du financement de l’AFD en 2023, l’Union européenne a prolongé le projet jusqu’en septembre 2024, avec trois mois supplémentaires pour la clôture. L’existence même d’une évaluation finale, combinée à ces informations contractuelles, permet de considérer que le projet a bien été exécuté et qu’il est arrivé à son terme opérationnel, sous réserve de confirmation par les structures nationales compétentes faute de retour sur les questionnaires.</w:t>
            </w:r>
          </w:p>
          <w:p w14:paraId="6BDEA57C"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Les résultats publiés montrent un niveau d’exécution significatif sur plusieurs composantes structurantes de la filière. En matière de pisciculture communautaire, l’évaluation finale indique que le projet a permis de faire passer le rendement moyen de 71 kg/ha à 687 kg/ha sur les quatre dernières années, pour une cible de 800 kg/ha. Pour la seule année 2023, la production additionnelle est estimée à 59 tonnes sur 66 sites. Sur le volet gouvernance des pêcheries, le rapport mentionne que la cogestion a été rendue effective dans les 12 communes visées par le projet, avec la mise en place de 12 conseils de pêche et d’aquaculture fonctionnels et l’adoption/homologation de 12 conventions dans les régions de Mopti et </w:t>
            </w:r>
            <w:r w:rsidRPr="005E2D07">
              <w:rPr>
                <w:sz w:val="20"/>
                <w:szCs w:val="20"/>
              </w:rPr>
              <w:lastRenderedPageBreak/>
              <w:t>de Ségou. L’évaluation relève aussi que 141 sites de pêche collective ont été géolocalisés dans le SIG du projet et que 99 cartes ont été produites, y compris pour la délimitation des zones de pêche collective.</w:t>
            </w:r>
          </w:p>
          <w:p w14:paraId="577F86FF"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 projet présente également des résultats tangibles sur la post-capture et la valorisation des produits. L’évaluation indique que les pertes post-capture pour le poisson fumé sont passées de 3 % en 2020 à 1,3 % en 2023. Elle mentionne aussi une baisse significative des pertes enregistrées dans le système de suivi-évaluation, ainsi qu’un appui aux femmes transformatrices à travers les bonnes pratiques d’hygiène, de conditionnement et de conservation. À ce titre, 2 742 claies ont été distribuées à 457 transformatrices, ce qui constitue un indicateur concret de diffusion d’équipements et de pratiques améliorées. Ces résultats permettent de conclure que le PAFHa est une initiative effectivement mise en œuvre, avec des résultats observables.</w:t>
            </w:r>
          </w:p>
          <w:p w14:paraId="526AD5B4"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w:t>
            </w:r>
            <w:r w:rsidRPr="005E2D07">
              <w:rPr>
                <w:b/>
                <w:sz w:val="20"/>
                <w:szCs w:val="20"/>
              </w:rPr>
              <w:t xml:space="preserve">impact d’atténuation ne pourrait être estimé </w:t>
            </w:r>
            <w:r w:rsidRPr="005E2D07">
              <w:rPr>
                <w:sz w:val="20"/>
                <w:szCs w:val="20"/>
              </w:rPr>
              <w:t>qu’à partir de données techniques complémentaires qui ne figurent pas de manière consolidée dans les sources publiques consultées : superficies effectivement mises en défens, évolution des stocks/biomasse, volumes de pertes post-capture évités par type de produit, modes de transformation avant/après projet, consommations de bois-énergie ou autres combustibles pour le fumage, et éventuelles consommations énergétiques liées à la chaîne de froid. En l’état, le projet est donc documenté en termes d’exécution et de résultats sectoriels, mais non quantifiable de manière robuste en tCO2e sur la base des seules informations publiques disponibles.</w:t>
            </w:r>
          </w:p>
        </w:tc>
        <w:tc>
          <w:tcPr>
            <w:tcW w:w="860" w:type="pct"/>
          </w:tcPr>
          <w:p w14:paraId="679537E6" w14:textId="764B90F3" w:rsidR="00C3210E" w:rsidRPr="005E2D07" w:rsidRDefault="00C3210E">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Mis en œuvre et vraisemblablement clôturé (à confirmer</w:t>
            </w:r>
            <w:r w:rsidR="00E95C2A">
              <w:rPr>
                <w:sz w:val="20"/>
                <w:szCs w:val="20"/>
              </w:rPr>
              <w:t xml:space="preserve"> par le porteur du projet</w:t>
            </w:r>
            <w:r w:rsidRPr="005E2D07">
              <w:rPr>
                <w:sz w:val="20"/>
                <w:szCs w:val="20"/>
              </w:rPr>
              <w:t>)</w:t>
            </w:r>
          </w:p>
        </w:tc>
      </w:tr>
      <w:tr w:rsidR="00A15128" w:rsidRPr="005E2D07" w14:paraId="43D700C8"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0C0962D8" w14:textId="77777777" w:rsidR="00C3210E" w:rsidRPr="005E2D07" w:rsidRDefault="00C3210E">
            <w:pPr>
              <w:spacing w:after="160" w:line="259" w:lineRule="auto"/>
              <w:jc w:val="both"/>
              <w:rPr>
                <w:sz w:val="20"/>
                <w:szCs w:val="20"/>
              </w:rPr>
            </w:pPr>
            <w:r w:rsidRPr="005E2D07">
              <w:rPr>
                <w:sz w:val="20"/>
                <w:szCs w:val="20"/>
              </w:rPr>
              <w:t>Projets de pisciculture avec ONU Femmes et autres ONG</w:t>
            </w:r>
          </w:p>
        </w:tc>
        <w:tc>
          <w:tcPr>
            <w:tcW w:w="3324" w:type="pct"/>
            <w:hideMark/>
          </w:tcPr>
          <w:p w14:paraId="5F21B2B0"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 document public le plus probant identifié est le rapport final du PACP</w:t>
            </w:r>
            <w:r w:rsidRPr="005E2D07">
              <w:rPr>
                <w:rStyle w:val="Appelnotedebasdep"/>
                <w:sz w:val="20"/>
                <w:szCs w:val="20"/>
              </w:rPr>
              <w:footnoteReference w:id="21"/>
            </w:r>
            <w:r w:rsidRPr="005E2D07">
              <w:rPr>
                <w:sz w:val="20"/>
                <w:szCs w:val="20"/>
              </w:rPr>
              <w:t xml:space="preserve"> (</w:t>
            </w:r>
            <w:r w:rsidRPr="005E2D07">
              <w:rPr>
                <w:i/>
                <w:sz w:val="20"/>
                <w:szCs w:val="20"/>
              </w:rPr>
              <w:t>Projet d’Appui à l’amélioration des moyens d’existence durable, d’atténuation et d’adaptation des communautés de pêche face aux changements climatiques</w:t>
            </w:r>
            <w:r w:rsidRPr="005E2D07">
              <w:rPr>
                <w:sz w:val="20"/>
                <w:szCs w:val="20"/>
              </w:rPr>
              <w:t>), mis en œuvre par ONU Femmes avec la Direction Régionale de la Pêche de Ségou. Ce rapport indique une durée totale de 36 mois, une date de démarrage au 24 avril 2021, une date de clôture originale au 23 avril 2024 et une date de clôture actuelle au 30 juin 2024. Le rapport annuel 2024 précise en outre que les actions restantes ont été finalisées entre juin et novembre 2024 grâce à un appui financier de la Suède. Sur cette base, cette mesure est mise en œuvre et vraisemblablement clôturé, avec finalisation d’actions résiduelles en 2024. Cet état reste toutefois à confirmer, faute de retour exploitable dans les questionnaires.</w:t>
            </w:r>
          </w:p>
          <w:p w14:paraId="2AD0E8F3"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Les éléments d’exécution sont substantiels. Le rapport final indique un taux de réalisation technique global de 100 % et un taux d’utilisation de 100 %. Il mentionne également que 88 groupements ont été atteints, représentant 31 040 personnes dont 27 160 femmes et 3 880 hommes. Parmi les réalisations directement liées à la pisciculture en étangs, le rapport fait état de 11 étangs en terre construits, 4 étangs mixtes, 9 étangs réhabilités, 7 emprunts aménagés, avec 39 400 alevins et 17 880 kg d’aliment poisson, pour une production d’environ 30 tonnes de poisson frais. Le même rapport documente aussi l’installation de 12 cages flottantes, dotées de 144 000 alevins et 36 000 kg d’aliment poisson, avec une capacité prévisionnelle d’environ 48 tonnes de poisson frais. À cela s’ajoutent une unité de fabrication d’aliment poisson, 10 séchoirs solaires, une chambre froide négative de 15 m³ et une campagne de reboisement de 1 100 arbres. Ces éléments confirment une mise en œuvre réelle et assez avancée de l’initiative.</w:t>
            </w:r>
          </w:p>
          <w:p w14:paraId="2B85720B"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 projet se présente lui-même comme un projet d’atténuation et d’adaptation, avec parmi ses objectifs la réduction de la pression sur les ressources ligneuses et aquacoles, le repeuplement des ressources halieutiques, l’augmentation durable de la production piscicole et l’amélioration de la qualité du poisson. En revanche, les résultats publiés restent surtout formulés en termes de réalisations physiques, de production, de revenus et de renforcement de capacités, sans fournir directement un bilan d’émissions évitées en tCO2e.</w:t>
            </w:r>
          </w:p>
          <w:p w14:paraId="3974D994"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Les données disponibles permettent de documenter l’avancement, mais elles ne suffisent pas à établir un chiffrage consolidé des réductions de GES. Pour y parvenir, il faudrait notamment disposer de données de référence et de suivi sur : la pression initiale sur les ressources halieutiques, les quantités de poisson sauvage substituées par la production piscicole, les consommations d’énergie des nouvelles infrastructures, les consommations de bois ou autres combustibles avant/après pour la transformation du poisson, les performances énergétiques de la chaîne du froid, ainsi que les taux de survie et la croissance effective des arbres plantés.</w:t>
            </w:r>
          </w:p>
          <w:p w14:paraId="52CBC47A"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Certaines composantes pourraient faire l’objet d’estimations partielles sous hypothèses, mais pas le projet dans son ensemble. Par exemple, la composante reboisement pourrait théoriquement être convertie en séquestration carbone si l’on disposait d’informations sur les espèces, les taux de survie, les densités, les croissances annuelles et l’horizon temporel retenu. De même, les séchoirs solaires et la chambre froide pourraient permettre une estimation indicative d’émissions évitées si l’on connaissait les consommations de bois, de glace ou d’électricité avant et après intervention. En revanche, avec les seules </w:t>
            </w:r>
            <w:r w:rsidRPr="005E2D07">
              <w:rPr>
                <w:sz w:val="20"/>
                <w:szCs w:val="20"/>
              </w:rPr>
              <w:lastRenderedPageBreak/>
              <w:t>données actuellement disponibles, toute quantification resterait très spéculative et difficilement défendable dans un rapport d’évaluation</w:t>
            </w:r>
          </w:p>
        </w:tc>
        <w:tc>
          <w:tcPr>
            <w:tcW w:w="860" w:type="pct"/>
          </w:tcPr>
          <w:p w14:paraId="6E3D619F" w14:textId="4C04BFA6" w:rsidR="00C3210E" w:rsidRPr="005E2D07" w:rsidRDefault="00C3210E">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lastRenderedPageBreak/>
              <w:t>Mis en œuvre clôturé</w:t>
            </w:r>
            <w:r w:rsidR="00E95C2A">
              <w:rPr>
                <w:sz w:val="20"/>
                <w:szCs w:val="20"/>
              </w:rPr>
              <w:t xml:space="preserve"> (à confirmer par le porteur du projet)</w:t>
            </w:r>
          </w:p>
        </w:tc>
      </w:tr>
      <w:tr w:rsidR="00A15128" w:rsidRPr="005E2D07" w14:paraId="1CD381EA"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2A45C16A" w14:textId="77777777" w:rsidR="00C3210E" w:rsidRPr="005E2D07" w:rsidRDefault="00C3210E">
            <w:pPr>
              <w:spacing w:after="160" w:line="259" w:lineRule="auto"/>
              <w:jc w:val="both"/>
              <w:rPr>
                <w:sz w:val="20"/>
                <w:szCs w:val="20"/>
              </w:rPr>
            </w:pPr>
            <w:r w:rsidRPr="005E2D07">
              <w:rPr>
                <w:sz w:val="20"/>
                <w:szCs w:val="20"/>
              </w:rPr>
              <w:lastRenderedPageBreak/>
              <w:t>Projet de développement d’une Agriculture Intelligente</w:t>
            </w:r>
          </w:p>
        </w:tc>
        <w:tc>
          <w:tcPr>
            <w:tcW w:w="3324" w:type="pct"/>
            <w:hideMark/>
          </w:tcPr>
          <w:p w14:paraId="5119C14B"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Les sources publiques consultées ne permettent pas d’identifier, sous cette dénomination exacte, un projet autonome disposant d’un calendrier d’exécution, d’un reporting d’avancement, d’un taux d’exécution ou d’un bilan de résultats propres. Le document le plus structurant trouvé est une note de la Banque mondiale selon laquelle le Mali a préparé un Plan d’Investissement pour l’Agriculture Intelligente face au Climat (PIAIC)</w:t>
            </w:r>
            <w:r w:rsidRPr="005E2D07">
              <w:rPr>
                <w:rStyle w:val="Appelnotedebasdep"/>
                <w:sz w:val="20"/>
                <w:szCs w:val="20"/>
              </w:rPr>
              <w:footnoteReference w:id="22"/>
            </w:r>
            <w:r w:rsidRPr="005E2D07">
              <w:rPr>
                <w:sz w:val="20"/>
                <w:szCs w:val="20"/>
              </w:rPr>
              <w:t>, validé en 2018, mais dont la mise en œuvre n’était pas effective en 2022.</w:t>
            </w:r>
          </w:p>
          <w:p w14:paraId="64194684"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 xml:space="preserve">Parallèlement, d’autres sources confirment qu’il existe, au Mali, une dynamique réelle d’agriculture intelligente face au climat en dehors d’un rattachement direct prouvé à ce projet CDN. Le </w:t>
            </w:r>
            <w:r w:rsidRPr="005E2D07">
              <w:rPr>
                <w:i/>
                <w:sz w:val="20"/>
                <w:szCs w:val="20"/>
              </w:rPr>
              <w:t>Climate-Smart Agriculture Investment Plan for Mali</w:t>
            </w:r>
            <w:r w:rsidRPr="005E2D07">
              <w:rPr>
                <w:sz w:val="20"/>
                <w:szCs w:val="20"/>
              </w:rPr>
              <w:t xml:space="preserve"> précise que ce plan a été élaboré pour soutenir la mise en œuvre des investissements d’agriculture intelligente au Mali et comporte un volet spécifique de suivi-évaluation. De son côté, AICCRA indique qu’au Mali, le programme vise le développement et l’adoption des services climatiques et de l’agriculture intelligente face au climat dans plusieurs chaînes de valeur</w:t>
            </w:r>
            <w:r w:rsidRPr="005E2D07">
              <w:rPr>
                <w:rStyle w:val="Appelnotedebasdep"/>
                <w:sz w:val="20"/>
                <w:szCs w:val="20"/>
              </w:rPr>
              <w:footnoteReference w:id="23"/>
            </w:r>
            <w:r w:rsidRPr="005E2D07">
              <w:rPr>
                <w:sz w:val="20"/>
                <w:szCs w:val="20"/>
              </w:rPr>
              <w:t>. Des sources AICCRA/CGIAR plus récentes mentionnent aussi un déploiement à grande échelle de ces approches au Mali, avec environ 950 000 agriculteurs touchés selon une fiche 2025, tandis que le rapport annuel 2024 d’AICCRA indique 1,8 million de petits producteurs atteints au total par le programme cette année-là, tous pays confondus.</w:t>
            </w:r>
          </w:p>
          <w:p w14:paraId="38B321DA" w14:textId="77777777" w:rsidR="00C3210E" w:rsidRPr="005E2D07" w:rsidRDefault="00C3210E">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Ces éléments conduisent à une conclusion prudente : il existe des preuves solides d’initiatives d’agriculture intelligente en cours au Mali, mais pas de preuve publique suffisante permettant d’affirmer que ces résultats correspondent directement au « Projet de développement d’une Agriculture Intelligente » tel qu’inscrit dans la CDN 2.0. Le niveau d’avancement de cette mesure ne peut donc pas être apprécié comme celui d’un projet clairement traçable ; il doit plutôt être qualifié comme non directement vérifiable dans le cadre strict de la CDN, malgré l’existence d’un environnement programmatique actif.</w:t>
            </w:r>
          </w:p>
        </w:tc>
        <w:tc>
          <w:tcPr>
            <w:tcW w:w="860" w:type="pct"/>
          </w:tcPr>
          <w:p w14:paraId="4B267140" w14:textId="77777777" w:rsidR="00C3210E" w:rsidRPr="005E2D07" w:rsidRDefault="00C3210E">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Initiatives connexes avérées, rattachement au projet CDN non confirmé</w:t>
            </w:r>
          </w:p>
        </w:tc>
      </w:tr>
      <w:tr w:rsidR="00A15128" w:rsidRPr="005E2D07" w14:paraId="0DF492A9" w14:textId="77777777" w:rsidTr="007423B3">
        <w:tc>
          <w:tcPr>
            <w:cnfStyle w:val="001000000000" w:firstRow="0" w:lastRow="0" w:firstColumn="1" w:lastColumn="0" w:oddVBand="0" w:evenVBand="0" w:oddHBand="0" w:evenHBand="0" w:firstRowFirstColumn="0" w:firstRowLastColumn="0" w:lastRowFirstColumn="0" w:lastRowLastColumn="0"/>
            <w:tcW w:w="816" w:type="pct"/>
            <w:hideMark/>
          </w:tcPr>
          <w:p w14:paraId="792BA36E" w14:textId="77777777" w:rsidR="00C3210E" w:rsidRPr="005E2D07" w:rsidRDefault="00C3210E">
            <w:pPr>
              <w:spacing w:after="160" w:line="259" w:lineRule="auto"/>
              <w:jc w:val="both"/>
              <w:rPr>
                <w:sz w:val="20"/>
                <w:szCs w:val="20"/>
              </w:rPr>
            </w:pPr>
            <w:r w:rsidRPr="005E2D07">
              <w:rPr>
                <w:sz w:val="20"/>
                <w:szCs w:val="20"/>
              </w:rPr>
              <w:lastRenderedPageBreak/>
              <w:t>Projet d’aménagement pastoral résilient aux changements climatiques</w:t>
            </w:r>
          </w:p>
        </w:tc>
        <w:tc>
          <w:tcPr>
            <w:tcW w:w="3324" w:type="pct"/>
            <w:hideMark/>
          </w:tcPr>
          <w:p w14:paraId="7AF14093" w14:textId="1626A2AC" w:rsidR="00C3210E" w:rsidRPr="005E2D07" w:rsidRDefault="00D6205C">
            <w:pPr>
              <w:spacing w:after="160" w:line="259" w:lineRule="auto"/>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Le retour institutionnel transmis par la Direction Nationale des Productions et Industries Animales (DNPIA) indique que le projet d’aménagement pastoral résilient aux changements climatiques, tel que proposé dans la CDN 2.0 pour le sous-secteur élevage, est non réalisé à ce stade.</w:t>
            </w:r>
          </w:p>
        </w:tc>
        <w:tc>
          <w:tcPr>
            <w:tcW w:w="860" w:type="pct"/>
          </w:tcPr>
          <w:p w14:paraId="14474A28" w14:textId="55F1DE3D" w:rsidR="00C3210E" w:rsidRPr="005E2D07" w:rsidRDefault="00153134">
            <w:pPr>
              <w:jc w:val="both"/>
              <w:cnfStyle w:val="000000000000" w:firstRow="0" w:lastRow="0" w:firstColumn="0" w:lastColumn="0" w:oddVBand="0" w:evenVBand="0" w:oddHBand="0" w:evenHBand="0" w:firstRowFirstColumn="0" w:firstRowLastColumn="0" w:lastRowFirstColumn="0" w:lastRowLastColumn="0"/>
              <w:rPr>
                <w:sz w:val="20"/>
                <w:szCs w:val="20"/>
              </w:rPr>
            </w:pPr>
            <w:r w:rsidRPr="005E2D07">
              <w:rPr>
                <w:sz w:val="20"/>
                <w:szCs w:val="20"/>
              </w:rPr>
              <w:t>Non réalisé</w:t>
            </w:r>
          </w:p>
        </w:tc>
      </w:tr>
    </w:tbl>
    <w:p w14:paraId="0D8CCEED" w14:textId="7EC6C6B0" w:rsidR="009F4936" w:rsidRPr="005E2D07" w:rsidRDefault="009F4936" w:rsidP="00A5286D">
      <w:pPr>
        <w:spacing w:before="240"/>
        <w:jc w:val="both"/>
        <w:sectPr w:rsidR="009F4936" w:rsidRPr="005E2D07" w:rsidSect="003D75F7">
          <w:pgSz w:w="15840" w:h="12240" w:orient="landscape"/>
          <w:pgMar w:top="1412" w:right="1412" w:bottom="1412" w:left="1412" w:header="709" w:footer="709" w:gutter="0"/>
          <w:cols w:space="708"/>
          <w:docGrid w:linePitch="360"/>
        </w:sectPr>
      </w:pPr>
      <w:r w:rsidRPr="009F4936">
        <w:rPr>
          <w:b/>
          <w:bCs/>
        </w:rPr>
        <w:t>Nota bene :</w:t>
      </w:r>
      <w:r w:rsidRPr="009F4936">
        <w:t xml:space="preserve"> Les projets identifiés comme étant en cours de mise en œuvre ou réalisés à travers la revue documentaire ne peuvent être pris en compte de manière définitive dans le cadre de cette évaluation qu’après confirmation effective de leur statut par les porteurs de projets concernés. Cette prudence est d’autant plus nécessaire qu’il n’existe pas, à ce stade, d’informations publiques suffisamment détaillées permettant de quantifier les émissions évitées associées à chacune des mesures recensées.</w:t>
      </w:r>
    </w:p>
    <w:p w14:paraId="11937245" w14:textId="6295E4FE" w:rsidR="003D75F7" w:rsidRPr="005E2D07" w:rsidRDefault="003D75F7" w:rsidP="003D75F7">
      <w:pPr>
        <w:pStyle w:val="Titre3"/>
      </w:pPr>
      <w:bookmarkStart w:id="71" w:name="_Toc227409211"/>
      <w:r w:rsidRPr="005E2D07">
        <w:lastRenderedPageBreak/>
        <w:t>Conclusion et recommandations</w:t>
      </w:r>
      <w:bookmarkEnd w:id="71"/>
    </w:p>
    <w:p w14:paraId="7AAB24B9" w14:textId="77777777" w:rsidR="00C3210E" w:rsidRPr="005E2D07" w:rsidRDefault="00C3210E" w:rsidP="00C3210E">
      <w:pPr>
        <w:spacing w:before="240"/>
      </w:pPr>
      <w:r w:rsidRPr="005E2D07">
        <w:t>A l’issue de cette analyse détaillée par projet sur l’état d’avancement les sections suivantes présentent une synthèse des constats généraux et des recommandations pour l’élaboration de la future CDN 3.0.</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BB7240" w:rsidRPr="005E2D07" w14:paraId="09DE0C11" w14:textId="77777777">
        <w:trPr>
          <w:trHeight w:val="461"/>
        </w:trPr>
        <w:tc>
          <w:tcPr>
            <w:tcW w:w="9416" w:type="dxa"/>
            <w:shd w:val="clear" w:color="auto" w:fill="002060"/>
            <w:vAlign w:val="center"/>
          </w:tcPr>
          <w:p w14:paraId="12ACCA6A" w14:textId="17552828" w:rsidR="00BB7240" w:rsidRPr="005E2D07" w:rsidRDefault="00BB7240" w:rsidP="00BB7240">
            <w:pPr>
              <w:spacing w:line="259" w:lineRule="auto"/>
              <w:jc w:val="both"/>
              <w:rPr>
                <w:b/>
                <w:bCs/>
                <w:lang w:eastAsia="en-US"/>
              </w:rPr>
            </w:pPr>
            <w:r w:rsidRPr="005E2D07">
              <w:rPr>
                <w:b/>
                <w:bCs/>
                <w:lang w:eastAsia="en-US"/>
              </w:rPr>
              <w:t>Conclusion et recommandations</w:t>
            </w:r>
          </w:p>
        </w:tc>
      </w:tr>
      <w:tr w:rsidR="00BB7240" w:rsidRPr="005E2D07" w14:paraId="2CC619BE" w14:textId="77777777" w:rsidTr="007D5DED">
        <w:trPr>
          <w:trHeight w:val="1843"/>
        </w:trPr>
        <w:tc>
          <w:tcPr>
            <w:tcW w:w="9416" w:type="dxa"/>
            <w:shd w:val="clear" w:color="auto" w:fill="DEEAF6" w:themeFill="accent1" w:themeFillTint="33"/>
          </w:tcPr>
          <w:p w14:paraId="2681AD90" w14:textId="77777777" w:rsidR="00BB7240" w:rsidRPr="005E2D07" w:rsidRDefault="00BB7240" w:rsidP="00BB7240">
            <w:pPr>
              <w:jc w:val="both"/>
              <w:rPr>
                <w:lang w:eastAsia="en-US"/>
              </w:rPr>
            </w:pPr>
          </w:p>
          <w:p w14:paraId="61BC539B" w14:textId="29632993" w:rsidR="00BB7240" w:rsidRPr="005E2D07" w:rsidRDefault="00BB7240" w:rsidP="00BB7240">
            <w:pPr>
              <w:spacing w:after="160" w:line="259" w:lineRule="auto"/>
              <w:jc w:val="both"/>
              <w:rPr>
                <w:b/>
                <w:u w:val="single"/>
                <w:lang w:eastAsia="en-US"/>
              </w:rPr>
            </w:pPr>
            <w:r w:rsidRPr="005E2D07">
              <w:rPr>
                <w:b/>
                <w:bCs/>
                <w:u w:val="single"/>
                <w:lang w:eastAsia="en-US"/>
              </w:rPr>
              <w:t xml:space="preserve">Synthèse de l’évaluation : </w:t>
            </w:r>
          </w:p>
          <w:p w14:paraId="6F423883" w14:textId="4DDEA4BF" w:rsidR="00BB7240" w:rsidRPr="005E2D07" w:rsidRDefault="00BB7240" w:rsidP="00BB7240">
            <w:pPr>
              <w:spacing w:after="120"/>
              <w:jc w:val="both"/>
              <w:rPr>
                <w:lang w:eastAsia="en-US"/>
              </w:rPr>
            </w:pPr>
            <w:r w:rsidRPr="005E2D07">
              <w:rPr>
                <w:lang w:eastAsia="en-US"/>
              </w:rPr>
              <w:t xml:space="preserve">L’analyse de l’état d’avancement des mesures d’atténuation du secteur agricole met en évidence plusieurs constats : </w:t>
            </w:r>
          </w:p>
          <w:p w14:paraId="66A83779" w14:textId="4820F8D2" w:rsidR="00BB7240" w:rsidRPr="005E2D07" w:rsidRDefault="00BB7240" w:rsidP="00BB7240">
            <w:pPr>
              <w:numPr>
                <w:ilvl w:val="0"/>
                <w:numId w:val="40"/>
              </w:numPr>
              <w:spacing w:after="160"/>
              <w:jc w:val="both"/>
              <w:rPr>
                <w:lang w:eastAsia="en-US"/>
              </w:rPr>
            </w:pPr>
            <w:r w:rsidRPr="005E2D07">
              <w:rPr>
                <w:b/>
                <w:bCs/>
                <w:lang w:eastAsia="en-US"/>
              </w:rPr>
              <w:t>Présentation agrégée des objectifs d’atténuation</w:t>
            </w:r>
            <w:r w:rsidRPr="005E2D07">
              <w:rPr>
                <w:lang w:eastAsia="en-US"/>
              </w:rPr>
              <w:t>. Les objectifs sont présentés à l’échelle du secteur, sans ventilation par mesure, ce qui limite la lecture de la contribution spécifique de chaque action</w:t>
            </w:r>
          </w:p>
          <w:p w14:paraId="53F13844" w14:textId="2550F2A9" w:rsidR="00BB7240" w:rsidRPr="005E2D07" w:rsidRDefault="00BB7240" w:rsidP="00BB7240">
            <w:pPr>
              <w:pStyle w:val="Paragraphedeliste"/>
              <w:numPr>
                <w:ilvl w:val="0"/>
                <w:numId w:val="40"/>
              </w:numPr>
              <w:spacing w:after="120"/>
              <w:ind w:left="714" w:hanging="357"/>
              <w:jc w:val="both"/>
              <w:rPr>
                <w:lang w:eastAsia="en-US"/>
              </w:rPr>
            </w:pPr>
            <w:r w:rsidRPr="005E2D07">
              <w:rPr>
                <w:b/>
                <w:bCs/>
                <w:lang w:eastAsia="en-US"/>
              </w:rPr>
              <w:t>Remontée d’information sur l’état d’avancement dans le cadre de la CDN</w:t>
            </w:r>
            <w:r w:rsidRPr="005E2D07">
              <w:rPr>
                <w:lang w:eastAsia="en-US"/>
              </w:rPr>
              <w:t>. Des données disponibles à travers la consultation de documents publiques indiquent que certaines mesures du secteurs agriculture semblent être mises en œuvre. Cependant, aucun retour n’a été renseigné dans les questionnaires sur leur état d’avancement. Il existe un suivi des activités au niveau sectoriel. Toutefois, ce suivi ne semble pas couvrir de manière spécifique les aspects liés à l’atténuation des émissions de GES dans le cadre de la CDN. Cette situation limite la capacité à suivre la contribution réelle des mesures aux objectifs d’atténuation.</w:t>
            </w:r>
          </w:p>
          <w:p w14:paraId="76811671" w14:textId="77777777" w:rsidR="00365DFA" w:rsidRPr="005E2D07" w:rsidRDefault="00365DFA" w:rsidP="00365DFA">
            <w:pPr>
              <w:pStyle w:val="Paragraphedeliste"/>
              <w:numPr>
                <w:ilvl w:val="0"/>
                <w:numId w:val="40"/>
              </w:numPr>
              <w:spacing w:after="120"/>
              <w:ind w:left="714" w:hanging="357"/>
              <w:jc w:val="both"/>
              <w:rPr>
                <w:lang w:eastAsia="en-US"/>
              </w:rPr>
            </w:pPr>
            <w:r w:rsidRPr="005E2D07">
              <w:rPr>
                <w:b/>
                <w:bCs/>
                <w:lang w:eastAsia="en-US"/>
              </w:rPr>
              <w:t>Remontée d’information sur l’état d’avancement dans le cadre de la CDN</w:t>
            </w:r>
            <w:r w:rsidRPr="005E2D07">
              <w:rPr>
                <w:lang w:eastAsia="en-US"/>
              </w:rPr>
              <w:t>. Des données disponibles à travers la consultation de documents publiques indiquent que certaines mesures du secteur de l'agriculture semblent être mises en œuvre. Cependant, aucun retour n’a été renseigné dans les questionnaires sur leur état d’avancement. Il existe un suivi des activités au niveau sectoriel. Toutefois, ce suivi ne semble pas couvrir de manière spécifique les aspects liés à l’atténuation des émissions de GES dans le cadre de la CDN. Cette situation limite la capacité à suivre la contribution réelle des mesures aux objectifs d’atténuation.</w:t>
            </w:r>
          </w:p>
          <w:p w14:paraId="1F8F5024" w14:textId="77E62A49" w:rsidR="00BB7240" w:rsidRPr="005E2D07" w:rsidRDefault="00BB7240" w:rsidP="00BB7240">
            <w:pPr>
              <w:numPr>
                <w:ilvl w:val="0"/>
                <w:numId w:val="40"/>
              </w:numPr>
              <w:jc w:val="both"/>
              <w:rPr>
                <w:b/>
                <w:lang w:eastAsia="en-US"/>
              </w:rPr>
            </w:pPr>
            <w:r w:rsidRPr="005E2D07">
              <w:rPr>
                <w:b/>
                <w:bCs/>
                <w:lang w:eastAsia="en-US"/>
              </w:rPr>
              <w:t>Structuration opérationnelle des mesures.</w:t>
            </w:r>
            <w:r w:rsidRPr="005E2D07">
              <w:rPr>
                <w:b/>
                <w:lang w:eastAsia="en-US"/>
              </w:rPr>
              <w:t xml:space="preserve"> </w:t>
            </w:r>
            <w:r w:rsidRPr="005E2D07">
              <w:rPr>
                <w:lang w:eastAsia="en-US"/>
              </w:rPr>
              <w:t>Plusieurs mesures sont formulées comme des programmes ou cadres d’intervention larges, sans définition précise (porteur, périmètre, calendrier, indicateurs), ce qui limite leur lisibilité et leur pilotage.</w:t>
            </w:r>
          </w:p>
          <w:p w14:paraId="3612C282" w14:textId="77777777" w:rsidR="00BB7240" w:rsidRPr="005E2D07" w:rsidRDefault="00BB7240" w:rsidP="00BB7240">
            <w:pPr>
              <w:jc w:val="both"/>
              <w:rPr>
                <w:b/>
                <w:lang w:eastAsia="en-US"/>
              </w:rPr>
            </w:pPr>
          </w:p>
          <w:p w14:paraId="14EE3F06" w14:textId="77777777" w:rsidR="00CA0083" w:rsidRPr="005E2D07" w:rsidRDefault="00CA0083" w:rsidP="00CA0083">
            <w:pPr>
              <w:spacing w:after="160" w:line="259" w:lineRule="auto"/>
              <w:jc w:val="both"/>
              <w:rPr>
                <w:b/>
                <w:bCs/>
                <w:u w:val="single"/>
                <w:lang w:eastAsia="en-US"/>
              </w:rPr>
            </w:pPr>
            <w:r w:rsidRPr="005E2D07">
              <w:rPr>
                <w:b/>
                <w:bCs/>
                <w:u w:val="single"/>
                <w:lang w:eastAsia="en-US"/>
              </w:rPr>
              <w:t xml:space="preserve">Recommandations : </w:t>
            </w:r>
          </w:p>
          <w:p w14:paraId="0A413BB1" w14:textId="77777777" w:rsidR="00DA6F8E" w:rsidRPr="005E2D07" w:rsidRDefault="00DA6F8E" w:rsidP="00DA6F8E">
            <w:pPr>
              <w:spacing w:after="160" w:line="259" w:lineRule="auto"/>
              <w:jc w:val="both"/>
              <w:rPr>
                <w:lang w:eastAsia="en-US"/>
              </w:rPr>
            </w:pPr>
            <w:r w:rsidRPr="005E2D07">
              <w:rPr>
                <w:lang w:eastAsia="en-US"/>
              </w:rPr>
              <w:t>Les recommandations formulées ci-dessus doivent être appréhendées au regard des principales sources d'émissions du secteur agriculture-élevage-halieutique et des mesures concrètes déjà identifiées dans la CDN 2.0. À cet effet, les priorités d'atténuation pour la CDN 3.0 pourraient s'articuler autour des axes suivants :</w:t>
            </w:r>
          </w:p>
          <w:p w14:paraId="01BCD590" w14:textId="77777777" w:rsidR="00DA6F8E" w:rsidRPr="005E2D07" w:rsidRDefault="00DA6F8E" w:rsidP="00DA6F8E">
            <w:pPr>
              <w:spacing w:after="160" w:line="259" w:lineRule="auto"/>
              <w:jc w:val="both"/>
              <w:rPr>
                <w:lang w:eastAsia="en-US"/>
              </w:rPr>
            </w:pPr>
            <w:r w:rsidRPr="005E2D07">
              <w:rPr>
                <w:lang w:eastAsia="en-US"/>
              </w:rPr>
              <w:t>Gestion de la fertilisation azotée : la substitution de l'urée par la fumure organique et la localisation de l'urée constituent des mesures à fort potentiel de réduction des émissions de N₂O, directement applicables dans les systèmes de production céréaliers, notamment dans les zones cotonnières (programme climat CMDT) et rizicoles ;</w:t>
            </w:r>
          </w:p>
          <w:p w14:paraId="3AA0870F" w14:textId="77777777" w:rsidR="00DA6F8E" w:rsidRPr="005E2D07" w:rsidRDefault="00DA6F8E" w:rsidP="00DA6F8E">
            <w:pPr>
              <w:spacing w:after="160" w:line="259" w:lineRule="auto"/>
              <w:jc w:val="both"/>
              <w:rPr>
                <w:lang w:eastAsia="en-US"/>
              </w:rPr>
            </w:pPr>
            <w:r w:rsidRPr="005E2D07">
              <w:rPr>
                <w:lang w:eastAsia="en-US"/>
              </w:rPr>
              <w:lastRenderedPageBreak/>
              <w:t>Riziculture bas-carbone : les pratiques d'irrigation intermittente et de gestion de l'eau dans les périmètres rizicoles, déjà identifiées dans la CDN 2.0, permettent de réduire significativement les émissions de méthane ;</w:t>
            </w:r>
          </w:p>
          <w:p w14:paraId="34F5E205" w14:textId="77777777" w:rsidR="00DA6F8E" w:rsidRPr="005E2D07" w:rsidRDefault="00DA6F8E" w:rsidP="00DA6F8E">
            <w:pPr>
              <w:spacing w:after="160" w:line="259" w:lineRule="auto"/>
              <w:jc w:val="both"/>
              <w:rPr>
                <w:lang w:eastAsia="en-US"/>
              </w:rPr>
            </w:pPr>
            <w:r w:rsidRPr="005E2D07">
              <w:rPr>
                <w:lang w:eastAsia="en-US"/>
              </w:rPr>
              <w:t>Approches communautaires : les Champs-Écoles Paysans (CEP) et les Champs-Écoles Agropastoraux (CEAP) constituent des vecteurs éprouvés de diffusion des pratiques d'atténuation à l'échelle des exploitations familiales ;</w:t>
            </w:r>
          </w:p>
          <w:p w14:paraId="6ED0E5DF" w14:textId="506E5D15" w:rsidR="00DA6F8E" w:rsidRPr="005E2D07" w:rsidRDefault="00DA6F8E" w:rsidP="00DA6F8E">
            <w:pPr>
              <w:spacing w:after="160" w:line="259" w:lineRule="auto"/>
              <w:jc w:val="both"/>
              <w:rPr>
                <w:lang w:eastAsia="en-US"/>
              </w:rPr>
            </w:pPr>
            <w:r w:rsidRPr="005E2D07">
              <w:rPr>
                <w:lang w:eastAsia="en-US"/>
              </w:rPr>
              <w:t>Élevage et pastoralisme : les actions d'aménagement pastoral résilient et d'amélioration de la gestion des parcours contribuent à la réduction des émissions liées à la fermentation entérique et à la gestion des déjections animales.</w:t>
            </w:r>
          </w:p>
          <w:p w14:paraId="5F0F9565" w14:textId="77777777" w:rsidR="00DA6F8E" w:rsidRPr="005E2D07" w:rsidRDefault="00DA6F8E" w:rsidP="00DA6F8E">
            <w:pPr>
              <w:spacing w:after="160" w:line="259" w:lineRule="auto"/>
              <w:jc w:val="both"/>
              <w:rPr>
                <w:lang w:eastAsia="en-US"/>
              </w:rPr>
            </w:pPr>
            <w:r w:rsidRPr="005E2D07">
              <w:rPr>
                <w:lang w:eastAsia="en-US"/>
              </w:rPr>
              <w:t>Par ailleurs, plusieurs de ces mesures présentent un potentiel avéré de valorisation carbone au titre de l'Article 6 de l'Accord de Paris ou des marchés volontaires du carbone. C'est notamment le cas de la gestion améliorée de la fertilité des sols, de la séquestration de carbone dans les systèmes agroforestiers et de la riziculture bas-carbone, pour lesquels des méthodologies de certification carbone reconnues existent déjà (Verra, Gold Standard). L'identification et la structuration progressive de ces mesures comme base d'un pipeline national de projets carbone permettraient de renforcer la mobilisabilité financière du portefeuille sectoriel de la CDN 3.0.</w:t>
            </w:r>
          </w:p>
          <w:p w14:paraId="12F479A9" w14:textId="7EE8CEF3" w:rsidR="00BB7240" w:rsidRPr="005E2D07" w:rsidRDefault="00E72215" w:rsidP="00BB7240">
            <w:pPr>
              <w:spacing w:after="160" w:line="259" w:lineRule="auto"/>
              <w:jc w:val="both"/>
              <w:rPr>
                <w:lang w:eastAsia="en-US"/>
              </w:rPr>
            </w:pPr>
            <w:r w:rsidRPr="005E2D07">
              <w:rPr>
                <w:lang w:eastAsia="en-US"/>
              </w:rPr>
              <w:t xml:space="preserve">Autres recommandations </w:t>
            </w:r>
            <w:r w:rsidR="00BB7240" w:rsidRPr="005E2D07">
              <w:rPr>
                <w:lang w:eastAsia="en-US"/>
              </w:rPr>
              <w:t>:</w:t>
            </w:r>
          </w:p>
          <w:p w14:paraId="47EC0FE0" w14:textId="39FCFC3A" w:rsidR="00BB7240" w:rsidRPr="005E2D07" w:rsidRDefault="00BB7240" w:rsidP="00BB7240">
            <w:pPr>
              <w:numPr>
                <w:ilvl w:val="0"/>
                <w:numId w:val="40"/>
              </w:numPr>
              <w:spacing w:after="120"/>
              <w:ind w:left="714" w:hanging="357"/>
              <w:jc w:val="both"/>
              <w:rPr>
                <w:lang w:eastAsia="en-US"/>
              </w:rPr>
            </w:pPr>
            <w:r w:rsidRPr="005E2D07">
              <w:rPr>
                <w:b/>
                <w:bCs/>
                <w:lang w:eastAsia="en-US"/>
              </w:rPr>
              <w:t>Désagréger les objectifs d’atténuation par mesure dès la formulation de la CDN 3.0</w:t>
            </w:r>
            <w:r w:rsidRPr="005E2D07">
              <w:rPr>
                <w:lang w:eastAsia="en-US"/>
              </w:rPr>
              <w:t xml:space="preserve">. La prochaine CDN gagnerait à préciser, pour chaque mesure, le volume d’atténuation attendu ainsi que les hypothèses de calcul retenues. Cela permettrait de mieux apprécier la contribution spécifique de chaque action et de faciliter son suivi dans le temps. </w:t>
            </w:r>
          </w:p>
          <w:p w14:paraId="1BCD59E6" w14:textId="5B6B12B1" w:rsidR="00BB7240" w:rsidRPr="005E2D07" w:rsidRDefault="00BB7240" w:rsidP="00BB7240">
            <w:pPr>
              <w:pStyle w:val="Paragraphedeliste"/>
              <w:numPr>
                <w:ilvl w:val="0"/>
                <w:numId w:val="40"/>
              </w:numPr>
              <w:spacing w:after="160"/>
              <w:jc w:val="both"/>
              <w:rPr>
                <w:lang w:eastAsia="en-US"/>
              </w:rPr>
            </w:pPr>
            <w:r w:rsidRPr="005E2D07">
              <w:rPr>
                <w:b/>
                <w:lang w:eastAsia="en-US"/>
              </w:rPr>
              <w:t>Transformer chaque mesure de la CDN en fiche-projet normalisée</w:t>
            </w:r>
            <w:r w:rsidRPr="005E2D07">
              <w:rPr>
                <w:lang w:eastAsia="en-US"/>
              </w:rPr>
              <w:t>, avec un intitulé stabilisé, un porteur clairement désigné, une période de mise en œuvre, une localisation, un coût estimatif, un état de financement, ainsi que des indicateurs de réalisation, de résultat et d’atténuation ;</w:t>
            </w:r>
          </w:p>
          <w:p w14:paraId="686F7E42" w14:textId="77777777" w:rsidR="00BB7240" w:rsidRPr="005E2D07" w:rsidRDefault="00BB7240" w:rsidP="00BB7240">
            <w:pPr>
              <w:numPr>
                <w:ilvl w:val="0"/>
                <w:numId w:val="40"/>
              </w:numPr>
              <w:spacing w:after="120"/>
              <w:ind w:left="714" w:hanging="357"/>
              <w:jc w:val="both"/>
              <w:rPr>
                <w:lang w:eastAsia="en-US"/>
              </w:rPr>
            </w:pPr>
            <w:r w:rsidRPr="005E2D07">
              <w:rPr>
                <w:b/>
                <w:lang w:eastAsia="en-US"/>
              </w:rPr>
              <w:t>Définir, dès la formulation de la CDN, une méthodologie de quantification ex ante et ex post</w:t>
            </w:r>
            <w:r w:rsidRPr="005E2D07">
              <w:rPr>
                <w:lang w:eastAsia="en-US"/>
              </w:rPr>
              <w:t xml:space="preserve"> des réductions d’émissions pour chaque mesure, en identifiant les données minimales à collecter par les structures sectorielles ;</w:t>
            </w:r>
          </w:p>
          <w:p w14:paraId="2460B32A" w14:textId="5E31699D" w:rsidR="00BB7240" w:rsidRPr="005E2D07" w:rsidRDefault="00BB7240" w:rsidP="00BB7240">
            <w:pPr>
              <w:numPr>
                <w:ilvl w:val="0"/>
                <w:numId w:val="40"/>
              </w:numPr>
              <w:spacing w:after="160" w:line="259" w:lineRule="auto"/>
              <w:jc w:val="both"/>
              <w:rPr>
                <w:lang w:eastAsia="en-US"/>
              </w:rPr>
            </w:pPr>
            <w:r w:rsidRPr="005E2D07">
              <w:rPr>
                <w:b/>
                <w:lang w:eastAsia="en-US"/>
              </w:rPr>
              <w:t>Décomposer les programmes trop larges en mesures plus homogènes</w:t>
            </w:r>
            <w:r w:rsidRPr="005E2D07">
              <w:rPr>
                <w:lang w:eastAsia="en-US"/>
              </w:rPr>
              <w:t>, ciblées et traçables, définies selon une logique d’atténuation bien formulée par mesure.</w:t>
            </w:r>
          </w:p>
        </w:tc>
      </w:tr>
    </w:tbl>
    <w:p w14:paraId="30E47D16" w14:textId="77777777" w:rsidR="00940BDE" w:rsidRPr="005E2D07" w:rsidRDefault="00940BDE" w:rsidP="00940BDE">
      <w:pPr>
        <w:pStyle w:val="Titre2"/>
      </w:pPr>
      <w:bookmarkStart w:id="72" w:name="_Toc227409212"/>
      <w:r w:rsidRPr="005E2D07">
        <w:lastRenderedPageBreak/>
        <w:t>État de mise en œuvre des actions d’atténuation - Secteur de la forêt et changement d’affectation de terres</w:t>
      </w:r>
      <w:bookmarkEnd w:id="72"/>
    </w:p>
    <w:p w14:paraId="489F76B4" w14:textId="77777777" w:rsidR="00940BDE" w:rsidRPr="005E2D07" w:rsidRDefault="00940BDE" w:rsidP="00940BDE">
      <w:pPr>
        <w:pStyle w:val="Titre3"/>
        <w:rPr>
          <w:bCs w:val="0"/>
        </w:rPr>
      </w:pPr>
      <w:bookmarkStart w:id="73" w:name="_Toc227409213"/>
      <w:r w:rsidRPr="005E2D07">
        <w:rPr>
          <w:bCs w:val="0"/>
        </w:rPr>
        <w:t>Description générale du secteur</w:t>
      </w:r>
      <w:bookmarkEnd w:id="73"/>
    </w:p>
    <w:p w14:paraId="2899BCB2" w14:textId="6D39296E" w:rsidR="00940BDE" w:rsidRPr="005E2D07" w:rsidRDefault="00940BDE" w:rsidP="00940BDE">
      <w:pPr>
        <w:jc w:val="both"/>
        <w:rPr>
          <w:lang w:eastAsia="en-US"/>
        </w:rPr>
      </w:pPr>
      <w:r w:rsidRPr="005E2D07">
        <w:rPr>
          <w:lang w:eastAsia="en-US"/>
        </w:rPr>
        <w:t xml:space="preserve">Le secteur forestier occupe une place importante dans les équilibres économiques, sociaux et environnementaux du Mali. En 2020, le pays disposait d’environ 6,8 millions d’hectares de forêts </w:t>
      </w:r>
      <w:r w:rsidRPr="005E2D07">
        <w:rPr>
          <w:lang w:eastAsia="en-US"/>
        </w:rPr>
        <w:lastRenderedPageBreak/>
        <w:t>naturelles, soit près de 5 % de sa superficie totale</w:t>
      </w:r>
      <w:r w:rsidRPr="005E2D07">
        <w:rPr>
          <w:rStyle w:val="Appelnotedebasdep"/>
          <w:lang w:eastAsia="en-US"/>
        </w:rPr>
        <w:footnoteReference w:id="24"/>
      </w:r>
      <w:r w:rsidRPr="005E2D07">
        <w:rPr>
          <w:lang w:eastAsia="en-US"/>
        </w:rPr>
        <w:t>. Ces formations, constituées principalement de savanes boisées et de forêts claires, sont localisées en grande partie dans la zone soudanienne du pays.</w:t>
      </w:r>
    </w:p>
    <w:p w14:paraId="2CE8C252" w14:textId="77777777" w:rsidR="00940BDE" w:rsidRPr="005E2D07" w:rsidRDefault="00940BDE" w:rsidP="00940BDE">
      <w:pPr>
        <w:jc w:val="both"/>
        <w:rPr>
          <w:lang w:eastAsia="en-US"/>
        </w:rPr>
      </w:pPr>
      <w:r w:rsidRPr="005E2D07">
        <w:rPr>
          <w:lang w:eastAsia="en-US"/>
        </w:rPr>
        <w:t>Au plan socioéconomique, la forêt constitue une ressource essentielle pour les populations rurales. Le bois-énergie couvre plus de 80 % des besoins énergétiques des ménages maliens</w:t>
      </w:r>
      <w:r w:rsidRPr="005E2D07">
        <w:rPr>
          <w:rStyle w:val="Appelnotedebasdep"/>
          <w:lang w:eastAsia="en-US"/>
        </w:rPr>
        <w:footnoteReference w:id="25"/>
      </w:r>
      <w:r w:rsidRPr="005E2D07">
        <w:rPr>
          <w:lang w:eastAsia="en-US"/>
        </w:rPr>
        <w:t xml:space="preserve">. Les produits forestiers non ligneux, notamment le karité, la gomme arabique et le néré, soutiennent également des activités de subsistance et de commercialisation importantes, en particulier au bénéfice des femmes. </w:t>
      </w:r>
    </w:p>
    <w:p w14:paraId="78738C77" w14:textId="5EE79624" w:rsidR="00940BDE" w:rsidRPr="005E2D07" w:rsidRDefault="00C37CE0" w:rsidP="00940BDE">
      <w:pPr>
        <w:jc w:val="both"/>
        <w:rPr>
          <w:lang w:eastAsia="en-US"/>
        </w:rPr>
      </w:pPr>
      <w:r>
        <w:rPr>
          <w:lang w:eastAsia="en-US"/>
        </w:rPr>
        <w:t>Toutefois, l</w:t>
      </w:r>
      <w:r w:rsidR="00940BDE" w:rsidRPr="005E2D07">
        <w:rPr>
          <w:lang w:eastAsia="en-US"/>
        </w:rPr>
        <w:t xml:space="preserve">e secteur évolue dans un contexte de forte pression sur la ressource. En 2024, le Mali a perdu environ 26 000 hectares de forêt naturelle. Les défrichements agricoles et les feux de brousse constituent les principaux facteurs de cette régression. Cette dynamique affecte à la fois la disponibilité de la ressource forestière et sa fonction de séquestration du carbone. </w:t>
      </w:r>
    </w:p>
    <w:p w14:paraId="03E0B8C8" w14:textId="77777777" w:rsidR="00940BDE" w:rsidRPr="005E2D07" w:rsidRDefault="00940BDE" w:rsidP="00940BDE">
      <w:pPr>
        <w:jc w:val="both"/>
        <w:rPr>
          <w:lang w:eastAsia="en-US"/>
        </w:rPr>
      </w:pPr>
      <w:r w:rsidRPr="005E2D07">
        <w:rPr>
          <w:lang w:eastAsia="en-US"/>
        </w:rPr>
        <w:t xml:space="preserve">Dans la </w:t>
      </w:r>
      <w:r w:rsidRPr="005E2D07">
        <w:rPr>
          <w:b/>
          <w:lang w:eastAsia="en-US"/>
        </w:rPr>
        <w:t>CDN 2.0 du Mali</w:t>
      </w:r>
      <w:r w:rsidRPr="005E2D07">
        <w:rPr>
          <w:lang w:eastAsia="en-US"/>
        </w:rPr>
        <w:t>, les émissions liées aux changements d'affectation des terres sont rattachées au secteur agriculture bien que l'intitulé du secteur mentionne explicitement les changements d'affectation des terres. Cela signifie que le secteur forêt dans la CDN 2.0 ne comptabilise que la séquestration et les émissions des feux de brousse sans supporter le poids des pertes forestières dues aux défrichements agricoles. En d'autres termes, chaque hectare de forêt défriché pour l'agriculture génère des émissions qui disparaissent du bilan forestier et s'imputent à l'agriculture.</w:t>
      </w:r>
    </w:p>
    <w:p w14:paraId="5F1D7465" w14:textId="77777777" w:rsidR="00940BDE" w:rsidRPr="005E2D07" w:rsidRDefault="00940BDE" w:rsidP="00940BDE">
      <w:pPr>
        <w:jc w:val="both"/>
        <w:rPr>
          <w:lang w:eastAsia="en-US"/>
        </w:rPr>
      </w:pPr>
      <w:r w:rsidRPr="005E2D07">
        <w:rPr>
          <w:lang w:eastAsia="en-US"/>
        </w:rPr>
        <w:t>Selon les lignes directrices du GIEC (2006 IPCC Guidelines for National Greenhouse Gas Inventories, Volume 4 - AFOLU), les émissions liées aux changements d'affectation des terres ne sont pas rattachées au secteur agriculture, mais au secteur terres forestières. La méthodologie GIEC distingue six catégories d'usage des terres, terres forestières, terres cultivées, prairies, zones humides, établissements humains, autres terres et les émissions liées à la déforestation sont comptabilisées sous la catégorie « terres forestières converties en terres cultivées », autrement dit dans le secteur forestier et non dans le secteur agricole. Ce principe est maintenu dans les lignes directrices révisées du GIEC de 2019.</w:t>
      </w:r>
    </w:p>
    <w:p w14:paraId="08073930" w14:textId="77777777" w:rsidR="00940BDE" w:rsidRPr="005E2D07" w:rsidRDefault="00940BDE" w:rsidP="00940BDE">
      <w:pPr>
        <w:jc w:val="both"/>
        <w:rPr>
          <w:lang w:eastAsia="en-US"/>
        </w:rPr>
      </w:pPr>
      <w:r w:rsidRPr="005E2D07">
        <w:rPr>
          <w:lang w:eastAsia="en-US"/>
        </w:rPr>
        <w:t>Le choix de la CDN 2.0 Mali de rattacher les émissions liées aux changements d'affectation des terres au secteur agriculture constitue donc un écart par rapport à la méthodologie standard du GIEC. Ce choix n'est pas un point bloquant car le pays dispose d'une certaine flexibilité mais elle doit être explicitement justifiée dans le rapport de la CDN 2.0.</w:t>
      </w:r>
    </w:p>
    <w:p w14:paraId="18298888" w14:textId="77777777" w:rsidR="00940BDE" w:rsidRPr="005E2D07" w:rsidRDefault="00940BDE" w:rsidP="00940BDE">
      <w:pPr>
        <w:jc w:val="both"/>
        <w:rPr>
          <w:lang w:eastAsia="en-US"/>
        </w:rPr>
      </w:pPr>
      <w:r w:rsidRPr="005E2D07">
        <w:rPr>
          <w:lang w:eastAsia="en-US"/>
        </w:rPr>
        <w:t>La ligne de base du secteur forestier dans la CDN 2.0 a été établie à partir des données d’inventaire national de la période 2015-2019, puis projetée à l’horizon 2030. Cette ligne de base intègre les émissions liées aux feux de brousses, a la déforestation liée aux feux de brousse et à l’urbanisation. La Figure 17 ci-dessous présente les données de références, par type de gaz, utilisées pour construire la ligne de base de la CDN 2.0.</w:t>
      </w:r>
    </w:p>
    <w:p w14:paraId="70C23C44" w14:textId="77777777" w:rsidR="000D24B8" w:rsidRPr="005E2D07" w:rsidRDefault="00940BDE" w:rsidP="000D24B8">
      <w:pPr>
        <w:keepNext/>
        <w:jc w:val="both"/>
      </w:pPr>
      <w:r w:rsidRPr="005E2D07">
        <w:rPr>
          <w:noProof/>
        </w:rPr>
        <w:lastRenderedPageBreak/>
        <w:drawing>
          <wp:inline distT="0" distB="0" distL="0" distR="0" wp14:anchorId="17BC87F6" wp14:editId="36B8B23F">
            <wp:extent cx="5979160" cy="2720566"/>
            <wp:effectExtent l="0" t="0" r="2540" b="3810"/>
            <wp:docPr id="1822652130" name="Chart 8">
              <a:extLst xmlns:a="http://schemas.openxmlformats.org/drawingml/2006/main">
                <a:ext uri="{FF2B5EF4-FFF2-40B4-BE49-F238E27FC236}">
                  <a16:creationId xmlns:a16="http://schemas.microsoft.com/office/drawing/2014/main" id="{1E4B1A85-7C94-4BE5-AF42-A189F013B0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0C6795B0" w14:textId="1DA7851E" w:rsidR="00940BDE" w:rsidRPr="005E2D07" w:rsidRDefault="000D24B8" w:rsidP="000D24B8">
      <w:pPr>
        <w:pStyle w:val="Lgende"/>
        <w:jc w:val="center"/>
        <w:rPr>
          <w:sz w:val="20"/>
          <w:szCs w:val="20"/>
        </w:rPr>
      </w:pPr>
      <w:bookmarkStart w:id="74" w:name="_Toc227409531"/>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Pr="005E2D07">
        <w:rPr>
          <w:noProof/>
          <w:sz w:val="20"/>
          <w:szCs w:val="20"/>
        </w:rPr>
        <w:t>16</w:t>
      </w:r>
      <w:r w:rsidRPr="005E2D07">
        <w:rPr>
          <w:sz w:val="20"/>
          <w:szCs w:val="20"/>
        </w:rPr>
        <w:fldChar w:fldCharType="end"/>
      </w:r>
      <w:r w:rsidRPr="005E2D07">
        <w:rPr>
          <w:sz w:val="20"/>
          <w:szCs w:val="20"/>
        </w:rPr>
        <w:t xml:space="preserve"> : Bilan des émissions et séquestrations du secteur forestier 2015-2017 – source BUR</w:t>
      </w:r>
      <w:bookmarkEnd w:id="74"/>
    </w:p>
    <w:p w14:paraId="25F15E21" w14:textId="77777777" w:rsidR="00940BDE" w:rsidRPr="005E2D07" w:rsidRDefault="00940BDE" w:rsidP="00940BDE">
      <w:pPr>
        <w:jc w:val="both"/>
        <w:rPr>
          <w:lang w:eastAsia="en-US"/>
        </w:rPr>
      </w:pPr>
      <w:r w:rsidRPr="005E2D07">
        <w:rPr>
          <w:lang w:eastAsia="en-US"/>
        </w:rPr>
        <w:t>Comme le montre la figure, le secteur présente un bilan net négatif, ce qui signifie que les absorptions de CO₂ par les formations forestières sont supérieures aux émissions comptabilisées dans ce secteur. De ce fait, la contribution attendue du secteur forêt repose sur le maintien et le renforcement de sa capacité de séquestration.</w:t>
      </w:r>
    </w:p>
    <w:p w14:paraId="37B4EF21" w14:textId="7577D651" w:rsidR="00940BDE" w:rsidRPr="005E2D07" w:rsidRDefault="00940BDE" w:rsidP="00940BDE">
      <w:pPr>
        <w:jc w:val="both"/>
        <w:rPr>
          <w:lang w:eastAsia="en-US"/>
        </w:rPr>
      </w:pPr>
      <w:r w:rsidRPr="005E2D07">
        <w:rPr>
          <w:lang w:eastAsia="en-US"/>
        </w:rPr>
        <w:t xml:space="preserve">Le scénario d'atténuation du secteur forestier retenu dans la CDN 2.0 repose sur trois mesures portées par la </w:t>
      </w:r>
      <w:r w:rsidR="00214513">
        <w:rPr>
          <w:lang w:eastAsia="en-US"/>
        </w:rPr>
        <w:t>DGEF</w:t>
      </w:r>
      <w:r w:rsidRPr="005E2D07">
        <w:rPr>
          <w:lang w:eastAsia="en-US"/>
        </w:rPr>
        <w:t>, dont la mise en œuvre est conditionnée à un appui des partenaires techniques et financiers. Il s'agit en réalité d'idées de projets formulées dans le but d'accéder à un financement international, et non d'engagements adossés à des ressources sécurisées.</w:t>
      </w:r>
    </w:p>
    <w:p w14:paraId="3346A858" w14:textId="1165C934" w:rsidR="00940BDE" w:rsidRPr="005E2D07" w:rsidRDefault="00940BDE" w:rsidP="00940BDE">
      <w:pPr>
        <w:jc w:val="both"/>
        <w:rPr>
          <w:lang w:eastAsia="en-US"/>
        </w:rPr>
      </w:pPr>
      <w:r w:rsidRPr="005E2D07">
        <w:rPr>
          <w:lang w:eastAsia="en-US"/>
        </w:rPr>
        <w:t>Cependant, il faut noter que la</w:t>
      </w:r>
      <w:r w:rsidR="00214513">
        <w:rPr>
          <w:lang w:eastAsia="en-US"/>
        </w:rPr>
        <w:t xml:space="preserve"> DGEF</w:t>
      </w:r>
      <w:r w:rsidRPr="005E2D07">
        <w:rPr>
          <w:lang w:eastAsia="en-US"/>
        </w:rPr>
        <w:t>, sur la période de mise en œuvre de la CDN 2.0, a réalisé des activités régaliennes de reboisement et d'aménagement forestier dont le financement est acquis, portées par l'État du Mali et ses partenaires dans le cadre de programmes nationaux. Ces initiatives, pourtant certaines dans leur mise en œuvre car faisant partie des activités prévues et programmées, n'ont pas été intégrées dans la CDN 2.0. Leur absence de la CDN 2.0 reflète un choix délibéré de ne présenter dans la CDN 2.0 que les mesures nécessitant un financement externe additionnel.</w:t>
      </w:r>
    </w:p>
    <w:p w14:paraId="38B50C44" w14:textId="08E49966" w:rsidR="00940BDE" w:rsidRPr="005E2D07" w:rsidRDefault="00940BDE" w:rsidP="00940BDE">
      <w:pPr>
        <w:jc w:val="both"/>
        <w:rPr>
          <w:lang w:eastAsia="en-US"/>
        </w:rPr>
      </w:pPr>
      <w:r w:rsidRPr="005E2D07">
        <w:rPr>
          <w:lang w:eastAsia="en-US"/>
        </w:rPr>
        <w:t>Pour l’évaluation, cela implique de distinguer clairement deux niveaux : d’une part, les actions effectivement mises en œuvre sur ressources nationales ou avec des appuis existants ; d’autre part, les mesures de la CDN 2.0 dont la réalisation demeure conditionnée à la mobilisation de nouveaux financements.</w:t>
      </w:r>
      <w:r w:rsidRPr="005E2D07">
        <w:t xml:space="preserve"> </w:t>
      </w:r>
      <w:r w:rsidRPr="005E2D07">
        <w:rPr>
          <w:lang w:eastAsia="en-US"/>
        </w:rPr>
        <w:t>En d'autres termes, les trois mesures forêt portées dans la CDN 2.0, représentent un effort supplémentaire conditionnel, au-delà de ce que la</w:t>
      </w:r>
      <w:r w:rsidR="00214513">
        <w:rPr>
          <w:lang w:eastAsia="en-US"/>
        </w:rPr>
        <w:t xml:space="preserve"> DGEF</w:t>
      </w:r>
      <w:r w:rsidRPr="005E2D07">
        <w:rPr>
          <w:lang w:eastAsia="en-US"/>
        </w:rPr>
        <w:t xml:space="preserve"> met déjà en œuvre sur ses propres ressources avec le soutien d’autres partenaires.</w:t>
      </w:r>
    </w:p>
    <w:p w14:paraId="14A44D72" w14:textId="77777777" w:rsidR="00940BDE" w:rsidRPr="005E2D07" w:rsidRDefault="00940BDE" w:rsidP="00940BDE">
      <w:pPr>
        <w:jc w:val="both"/>
        <w:rPr>
          <w:lang w:eastAsia="en-US"/>
        </w:rPr>
      </w:pPr>
      <w:r w:rsidRPr="005E2D07">
        <w:rPr>
          <w:lang w:eastAsia="en-US"/>
        </w:rPr>
        <w:t xml:space="preserve">Les trois mesures retenues dans la CDN 2.0 permettraient, selon les projections, de porter la séquestration du secteur à +39 % par rapport à la ligne de base. </w:t>
      </w:r>
    </w:p>
    <w:p w14:paraId="7E3BBF7D" w14:textId="77777777" w:rsidR="00093754" w:rsidRPr="005E2D07" w:rsidRDefault="00093754" w:rsidP="00093754">
      <w:pPr>
        <w:jc w:val="both"/>
        <w:rPr>
          <w:lang w:eastAsia="en-US"/>
        </w:rPr>
      </w:pPr>
      <w:r w:rsidRPr="005E2D07">
        <w:rPr>
          <w:lang w:eastAsia="en-US"/>
        </w:rPr>
        <w:t>Une incohérence chiffrée est relevée dans le rapport de la CDN 2.0 concernant les projections du secteur forêt à l’horizon 2030.</w:t>
      </w:r>
    </w:p>
    <w:p w14:paraId="552E1DA3" w14:textId="44DD98CC" w:rsidR="00093754" w:rsidRPr="005E2D07" w:rsidRDefault="00093754" w:rsidP="00093754">
      <w:pPr>
        <w:jc w:val="both"/>
        <w:rPr>
          <w:lang w:eastAsia="en-US"/>
        </w:rPr>
      </w:pPr>
      <w:r w:rsidRPr="005E2D07">
        <w:rPr>
          <w:lang w:eastAsia="en-US"/>
        </w:rPr>
        <w:lastRenderedPageBreak/>
        <w:t>Le rapport de la CDN 2.0 indique, dans un premier passage au niveau sectoriel, un scénario de base de -334 001 kt éq-CO₂ et un scénario d’atténuation de -463 456 kt éq-CO₂, soit un gain additionnel de séquestration de -129 455 kt éq-CO₂, correspondant à environ 38,7 %, cohérent avec l’objectif d’environ 3</w:t>
      </w:r>
      <w:r w:rsidR="00224A3D">
        <w:rPr>
          <w:lang w:eastAsia="en-US"/>
        </w:rPr>
        <w:t>9</w:t>
      </w:r>
      <w:r w:rsidRPr="005E2D07">
        <w:rPr>
          <w:lang w:eastAsia="en-US"/>
        </w:rPr>
        <w:t xml:space="preserve"> % de contribution du secteur à l’effort global d’atténuation.</w:t>
      </w:r>
    </w:p>
    <w:p w14:paraId="6533E089" w14:textId="739E923B" w:rsidR="00093754" w:rsidRPr="005E2D07" w:rsidRDefault="00093754" w:rsidP="00093754">
      <w:pPr>
        <w:jc w:val="both"/>
        <w:rPr>
          <w:lang w:eastAsia="en-US"/>
        </w:rPr>
      </w:pPr>
      <w:r w:rsidRPr="005E2D07">
        <w:rPr>
          <w:lang w:eastAsia="en-US"/>
        </w:rPr>
        <w:t>Toutefois, le tableau N° 17 du rapport CDN 2.0, présentant les projections pour tous les quatre secteurs, indique pour la forêt en 2030, un scénario d’atténuation de -391 030 kt éq-CO₂ pour une même ligne de base (-334 001 kt éq-CO₂). Cela correspond à un gain de seulement -57 029 kt éq-CO₂, soit environ 17,1%.</w:t>
      </w:r>
    </w:p>
    <w:p w14:paraId="1239DE4F" w14:textId="121F3C12" w:rsidR="00093754" w:rsidRPr="005E2D07" w:rsidRDefault="00093754" w:rsidP="00093754">
      <w:pPr>
        <w:jc w:val="both"/>
        <w:rPr>
          <w:lang w:eastAsia="en-US"/>
        </w:rPr>
      </w:pPr>
      <w:r w:rsidRPr="005E2D07">
        <w:rPr>
          <w:lang w:eastAsia="en-US"/>
        </w:rPr>
        <w:t>Ces deux niveaux d’atténuation (129 455 kt éq-CO₂ vs 57 029 kt éq-CO₂) ne sont pas cohérents entre eux. Au regard de la cohérence avec l’objectif global d’environ 39 %, la première valeur apparaît comme la référence à retenir pour atteindre l’objectif du secteur.</w:t>
      </w:r>
    </w:p>
    <w:p w14:paraId="51123DD0" w14:textId="77777777" w:rsidR="00940BDE" w:rsidRPr="005E2D07" w:rsidRDefault="00940BDE" w:rsidP="00940BDE">
      <w:pPr>
        <w:keepNext/>
        <w:jc w:val="both"/>
      </w:pPr>
      <w:r w:rsidRPr="005E2D07">
        <w:rPr>
          <w:noProof/>
        </w:rPr>
        <w:drawing>
          <wp:inline distT="0" distB="0" distL="0" distR="0" wp14:anchorId="669AF878" wp14:editId="623B0EC6">
            <wp:extent cx="5979160" cy="3009900"/>
            <wp:effectExtent l="0" t="0" r="2540" b="0"/>
            <wp:docPr id="1578659227" name="Chart 9">
              <a:extLst xmlns:a="http://schemas.openxmlformats.org/drawingml/2006/main">
                <a:ext uri="{FF2B5EF4-FFF2-40B4-BE49-F238E27FC236}">
                  <a16:creationId xmlns:a16="http://schemas.microsoft.com/office/drawing/2014/main" id="{D22D57B9-77B6-4AF8-A9D7-0AD82D4EA4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43DA287B" w14:textId="3BD0F768" w:rsidR="00940BDE" w:rsidRPr="005E2D07" w:rsidRDefault="00940BDE" w:rsidP="00940BDE">
      <w:pPr>
        <w:pStyle w:val="Lgende"/>
        <w:jc w:val="center"/>
        <w:rPr>
          <w:i w:val="0"/>
          <w:iCs w:val="0"/>
          <w:sz w:val="20"/>
          <w:szCs w:val="20"/>
        </w:rPr>
      </w:pPr>
      <w:bookmarkStart w:id="75" w:name="_Toc227409532"/>
      <w:r w:rsidRPr="005E2D07">
        <w:rPr>
          <w:i w:val="0"/>
          <w:iCs w:val="0"/>
          <w:sz w:val="20"/>
          <w:szCs w:val="20"/>
        </w:rPr>
        <w:t xml:space="preserve">Figure </w:t>
      </w:r>
      <w:r w:rsidRPr="005E2D07">
        <w:rPr>
          <w:i w:val="0"/>
          <w:iCs w:val="0"/>
          <w:sz w:val="20"/>
          <w:szCs w:val="20"/>
        </w:rPr>
        <w:fldChar w:fldCharType="begin"/>
      </w:r>
      <w:r w:rsidRPr="005E2D07">
        <w:rPr>
          <w:i w:val="0"/>
          <w:iCs w:val="0"/>
          <w:sz w:val="20"/>
          <w:szCs w:val="20"/>
        </w:rPr>
        <w:instrText xml:space="preserve"> SEQ Figure \* ARABIC </w:instrText>
      </w:r>
      <w:r w:rsidRPr="005E2D07">
        <w:rPr>
          <w:i w:val="0"/>
          <w:iCs w:val="0"/>
          <w:sz w:val="20"/>
          <w:szCs w:val="20"/>
        </w:rPr>
        <w:fldChar w:fldCharType="separate"/>
      </w:r>
      <w:r w:rsidR="000D24B8" w:rsidRPr="005E2D07">
        <w:rPr>
          <w:i w:val="0"/>
          <w:iCs w:val="0"/>
          <w:noProof/>
          <w:sz w:val="20"/>
          <w:szCs w:val="20"/>
        </w:rPr>
        <w:t>17</w:t>
      </w:r>
      <w:r w:rsidRPr="005E2D07">
        <w:rPr>
          <w:i w:val="0"/>
          <w:iCs w:val="0"/>
          <w:sz w:val="20"/>
          <w:szCs w:val="20"/>
        </w:rPr>
        <w:fldChar w:fldCharType="end"/>
      </w:r>
      <w:r w:rsidRPr="005E2D07">
        <w:rPr>
          <w:i w:val="0"/>
          <w:iCs w:val="0"/>
          <w:sz w:val="20"/>
          <w:szCs w:val="20"/>
        </w:rPr>
        <w:t> : Évolution comparative des scénarios de séquestration forestière 2020-2030 (données sectorielles)</w:t>
      </w:r>
      <w:bookmarkEnd w:id="75"/>
    </w:p>
    <w:p w14:paraId="3C0EC131" w14:textId="78341B35" w:rsidR="00A34565" w:rsidRPr="005E2D07" w:rsidRDefault="00A34565" w:rsidP="00A34565">
      <w:pPr>
        <w:jc w:val="both"/>
      </w:pPr>
      <w:r w:rsidRPr="005E2D07">
        <w:t xml:space="preserve">Toutefois, l’analyse de la cohérence globale montre que </w:t>
      </w:r>
      <w:r w:rsidRPr="005E2D07">
        <w:rPr>
          <w:b/>
          <w:bCs/>
        </w:rPr>
        <w:t>c’est la seconde valeur (≈17 %) qui est utilisée dans l’agrégation des quatre secteurs d’atténuation de la CDN 2.0</w:t>
      </w:r>
      <w:r w:rsidRPr="005E2D07">
        <w:t xml:space="preserve">, et qui permet d’aboutir à l’objectif global d’environ </w:t>
      </w:r>
      <w:r w:rsidRPr="005E2D07">
        <w:rPr>
          <w:b/>
          <w:bCs/>
        </w:rPr>
        <w:t>40 %</w:t>
      </w:r>
      <w:r w:rsidRPr="005E2D07">
        <w:t xml:space="preserve"> d’atténuation.</w:t>
      </w:r>
    </w:p>
    <w:p w14:paraId="1D1653D0" w14:textId="77777777" w:rsidR="00A34565" w:rsidRPr="005E2D07" w:rsidRDefault="00A34565" w:rsidP="00A34565">
      <w:pPr>
        <w:jc w:val="both"/>
      </w:pPr>
      <w:r w:rsidRPr="005E2D07">
        <w:t>Autrement dit, la valeur sectorielle la plus élevée (≈39 %) ne semble pas être celle retenue dans la consolidation globale. L’écart observé traduit ainsi une différence entre les données sectorielles détaillées et celles utilisées dans la synthèse agrégée.</w:t>
      </w:r>
    </w:p>
    <w:p w14:paraId="0A2AE442" w14:textId="77777777" w:rsidR="009D3643" w:rsidRPr="005E2D07" w:rsidRDefault="009D3643" w:rsidP="00940BDE">
      <w:pPr>
        <w:jc w:val="both"/>
      </w:pPr>
    </w:p>
    <w:p w14:paraId="234FE14F" w14:textId="566202CC" w:rsidR="00940BDE" w:rsidRPr="005E2D07" w:rsidRDefault="00F70D00" w:rsidP="00940BDE">
      <w:pPr>
        <w:jc w:val="both"/>
      </w:pPr>
      <w:r w:rsidRPr="005E2D07">
        <w:t xml:space="preserve">Au-delà de </w:t>
      </w:r>
      <w:r w:rsidR="0004088A" w:rsidRPr="005E2D07">
        <w:t>cette incohérence</w:t>
      </w:r>
      <w:r w:rsidRPr="005E2D07">
        <w:t xml:space="preserve"> des données, il faut retenir que l’</w:t>
      </w:r>
      <w:r w:rsidR="00940BDE" w:rsidRPr="005E2D07">
        <w:t xml:space="preserve">objectif </w:t>
      </w:r>
      <w:r w:rsidRPr="005E2D07">
        <w:t>du secteur de la forêt</w:t>
      </w:r>
      <w:r w:rsidR="00940BDE" w:rsidRPr="005E2D07">
        <w:t xml:space="preserve"> repose sur trois mesures dont la mise en œuvre est conditionnée à la mobilisation d'un financement international non encore acquis. Il s'agit d'idées de projets en phase d'idéation, sans plan d'implémentation détaillé, sans budget sécurisé et sans calendrier opérationnel. Cela dit que, l'essentiel de l'ambition forestière affichée dans la CDN 2.0 repose sur des engagements incertains. Ce constat est d’autant plus notable que </w:t>
      </w:r>
      <w:r w:rsidR="00940BDE" w:rsidRPr="005E2D07">
        <w:lastRenderedPageBreak/>
        <w:t xml:space="preserve">l'État malien conduit déjà des activités régaliennes de reboisement et d'aménagement forestier dont le financement est acquis et la mise en œuvre certaine. </w:t>
      </w:r>
    </w:p>
    <w:p w14:paraId="4A835962" w14:textId="77777777" w:rsidR="00940BDE" w:rsidRPr="005E2D07" w:rsidRDefault="00940BDE" w:rsidP="00940BDE">
      <w:pPr>
        <w:jc w:val="both"/>
      </w:pPr>
      <w:r w:rsidRPr="005E2D07">
        <w:t>En pratique, la construction d’une CDN repose généralement sur une articulation entre, d’une part, les efforts nationaux déjà engagés, qui constituent le socle de l’ambition, et, d’autre part, des mesures additionnelles conditionnées à un appui international permettant de renforcer cette ambition.</w:t>
      </w:r>
    </w:p>
    <w:p w14:paraId="2C08DB98" w14:textId="043BB38A" w:rsidR="00940BDE" w:rsidRPr="005E2D07" w:rsidRDefault="00940BDE" w:rsidP="00940BDE">
      <w:pPr>
        <w:jc w:val="both"/>
      </w:pPr>
      <w:r w:rsidRPr="005E2D07">
        <w:t>Dans le cas du secteur forêt, la CDN 2.0 met principalement en avant des mesures conditionnelles, tandis que les actions de reboisement et d’aménagement forestier effectivement mises en œuvre par la</w:t>
      </w:r>
      <w:r w:rsidR="00214513">
        <w:t xml:space="preserve"> DGEF</w:t>
      </w:r>
      <w:r w:rsidRPr="005E2D07">
        <w:t xml:space="preserve"> ne sont pas intégrées dans le périmètre des mesures retenues.</w:t>
      </w:r>
    </w:p>
    <w:p w14:paraId="6ADD2BA2" w14:textId="5B35B6EC" w:rsidR="00940BDE" w:rsidRPr="005E2D07" w:rsidRDefault="00940BDE" w:rsidP="00940BDE">
      <w:pPr>
        <w:jc w:val="both"/>
      </w:pPr>
      <w:r w:rsidRPr="005E2D07">
        <w:t>Ce choix a une conséquence directe et irréversible : les activités nationales programmées et réalisées par la</w:t>
      </w:r>
      <w:r w:rsidR="00214513">
        <w:t xml:space="preserve"> DGEF </w:t>
      </w:r>
      <w:r w:rsidRPr="005E2D07">
        <w:t>ou le gouvernement entre 2021 et 2025 ne peuvent pas être présentées comme des résultats de mise en œuvre des mesures de la CDN 2.0, car non inscrites dans la CDN 2.0. Ces initiatives n’ayant pas été intégrées dans la CDN 2.0, leurs résultats ne peuvent pas être comptabilisés dans l’évaluation de sa mise en œuvre.</w:t>
      </w:r>
    </w:p>
    <w:p w14:paraId="41DFE8C0" w14:textId="77777777" w:rsidR="00940BDE" w:rsidRPr="005E2D07" w:rsidRDefault="00940BDE" w:rsidP="00940BDE">
      <w:pPr>
        <w:jc w:val="both"/>
      </w:pPr>
      <w:r w:rsidRPr="005E2D07">
        <w:t>Les initiatives n’ayant pas été intégrées dans la CDN 2.0, leurs résultats ne peuvent pas être comptabilisés dans l’évaluation de sa mise en œuvre. Il convient néanmoins de préciser que les efforts nationaux de la forêt non intégrés dans la CDN 2.0 ne sont pas perdus : ils seront repris dans les inventaires nationaux de gaz à effet de serre, mais pas dans le bilan de la mise en œuvre de la CDN 2.0.</w:t>
      </w:r>
    </w:p>
    <w:p w14:paraId="45F0F42D" w14:textId="77777777" w:rsidR="00940BDE" w:rsidRPr="005E2D07" w:rsidRDefault="00940BDE" w:rsidP="00940BDE">
      <w:pPr>
        <w:pStyle w:val="Titre3"/>
        <w:rPr>
          <w:bCs w:val="0"/>
        </w:rPr>
      </w:pPr>
      <w:bookmarkStart w:id="76" w:name="_Toc227409214"/>
      <w:r w:rsidRPr="005E2D07">
        <w:rPr>
          <w:bCs w:val="0"/>
        </w:rPr>
        <w:t xml:space="preserve">Rappel des </w:t>
      </w:r>
      <w:r w:rsidRPr="005E2D07">
        <w:t>mesures</w:t>
      </w:r>
      <w:r w:rsidRPr="005E2D07">
        <w:rPr>
          <w:bCs w:val="0"/>
        </w:rPr>
        <w:t xml:space="preserve"> de la CDN 2.0 secteur forêt</w:t>
      </w:r>
      <w:bookmarkEnd w:id="76"/>
    </w:p>
    <w:p w14:paraId="47D447CD" w14:textId="64FC90E0" w:rsidR="00940BDE" w:rsidRPr="005E2D07" w:rsidRDefault="00940BDE" w:rsidP="00940BDE">
      <w:pPr>
        <w:jc w:val="both"/>
        <w:rPr>
          <w:lang w:eastAsia="en-US"/>
        </w:rPr>
      </w:pPr>
      <w:r w:rsidRPr="005E2D07">
        <w:rPr>
          <w:lang w:eastAsia="en-US"/>
        </w:rPr>
        <w:t>La contribution du secteur forestier à l'atténuation dans la CDN 2.0 repose sur trois programmes portés par la</w:t>
      </w:r>
      <w:r w:rsidR="009D6A43" w:rsidRPr="005E2D07">
        <w:rPr>
          <w:lang w:eastAsia="en-US"/>
        </w:rPr>
        <w:t xml:space="preserve"> D</w:t>
      </w:r>
      <w:r w:rsidR="00892982" w:rsidRPr="005E2D07">
        <w:rPr>
          <w:lang w:eastAsia="en-US"/>
        </w:rPr>
        <w:t>GE</w:t>
      </w:r>
      <w:r w:rsidR="009D6A43" w:rsidRPr="005E2D07">
        <w:rPr>
          <w:lang w:eastAsia="en-US"/>
        </w:rPr>
        <w:t>F,</w:t>
      </w:r>
      <w:r w:rsidRPr="005E2D07">
        <w:rPr>
          <w:lang w:eastAsia="en-US"/>
        </w:rPr>
        <w:t xml:space="preserve"> pour un coût total estimé à 709 millions USD. Ces programmes constituent le portefeuille forestier du Mali au titre de ses engagements climatiques</w:t>
      </w:r>
      <w:r w:rsidR="0004088A" w:rsidRPr="005E2D07">
        <w:rPr>
          <w:lang w:eastAsia="en-US"/>
        </w:rPr>
        <w:t xml:space="preserve"> dans la CDN</w:t>
      </w:r>
      <w:r w:rsidRPr="005E2D07">
        <w:rPr>
          <w:lang w:eastAsia="en-US"/>
        </w:rPr>
        <w:t>.</w:t>
      </w:r>
    </w:p>
    <w:p w14:paraId="61C1D055" w14:textId="77777777" w:rsidR="00A77799" w:rsidRPr="005E2D07" w:rsidRDefault="00A77799" w:rsidP="00A77799">
      <w:pPr>
        <w:jc w:val="both"/>
        <w:rPr>
          <w:lang w:eastAsia="en-US"/>
        </w:rPr>
      </w:pPr>
      <w:r w:rsidRPr="005E2D07">
        <w:rPr>
          <w:lang w:eastAsia="en-US"/>
        </w:rPr>
        <w:t>Comme déjà indiqué plus haut, les trois mesures sont avant tout des programmes formulés comme des idées de projets ou des projets à développer, dont la mise en œuvre est conditionnée par la mobilisation d’un financement international. Leur inscription dans la CDN 2.0 répond à une logique de positionnement programmatique et de recherche d’appui extérieur.</w:t>
      </w:r>
    </w:p>
    <w:p w14:paraId="08595B9E" w14:textId="46CE65D9" w:rsidR="00940BDE" w:rsidRPr="005E2D07" w:rsidRDefault="00940BDE" w:rsidP="00F00086">
      <w:pPr>
        <w:pStyle w:val="Lgende"/>
        <w:keepNext/>
        <w:spacing w:after="0" w:line="360" w:lineRule="auto"/>
        <w:rPr>
          <w:sz w:val="20"/>
          <w:szCs w:val="20"/>
        </w:rPr>
      </w:pPr>
      <w:bookmarkStart w:id="77" w:name="_Toc227409737"/>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23</w:t>
      </w:r>
      <w:r w:rsidRPr="005E2D07">
        <w:rPr>
          <w:sz w:val="20"/>
          <w:szCs w:val="20"/>
        </w:rPr>
        <w:fldChar w:fldCharType="end"/>
      </w:r>
      <w:r w:rsidRPr="005E2D07">
        <w:rPr>
          <w:sz w:val="20"/>
          <w:szCs w:val="20"/>
        </w:rPr>
        <w:t> : Mesures d’atténuation du secteur forêt</w:t>
      </w:r>
      <w:bookmarkEnd w:id="77"/>
    </w:p>
    <w:tbl>
      <w:tblPr>
        <w:tblStyle w:val="TableauGrille1Clair"/>
        <w:tblW w:w="5000" w:type="pct"/>
        <w:tblLook w:val="04A0" w:firstRow="1" w:lastRow="0" w:firstColumn="1" w:lastColumn="0" w:noHBand="0" w:noVBand="1"/>
      </w:tblPr>
      <w:tblGrid>
        <w:gridCol w:w="1618"/>
        <w:gridCol w:w="2393"/>
        <w:gridCol w:w="2275"/>
        <w:gridCol w:w="2104"/>
        <w:gridCol w:w="1018"/>
      </w:tblGrid>
      <w:tr w:rsidR="00A15128" w:rsidRPr="005E2D07" w14:paraId="2A3C4147" w14:textId="77777777">
        <w:trPr>
          <w:cnfStyle w:val="100000000000" w:firstRow="1" w:lastRow="0"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860" w:type="pct"/>
            <w:shd w:val="clear" w:color="auto" w:fill="1F4E79" w:themeFill="accent1" w:themeFillShade="80"/>
            <w:vAlign w:val="center"/>
            <w:hideMark/>
          </w:tcPr>
          <w:p w14:paraId="671C77F7" w14:textId="77777777" w:rsidR="00940BDE" w:rsidRPr="005E2D07" w:rsidRDefault="00940BDE">
            <w:pPr>
              <w:spacing w:line="259" w:lineRule="auto"/>
              <w:jc w:val="center"/>
              <w:rPr>
                <w:color w:val="FFFFFF" w:themeColor="background1"/>
                <w:lang w:eastAsia="en-US"/>
              </w:rPr>
            </w:pPr>
            <w:r w:rsidRPr="005E2D07">
              <w:rPr>
                <w:color w:val="FFFFFF" w:themeColor="background1"/>
                <w:lang w:eastAsia="en-US"/>
              </w:rPr>
              <w:t>Programme</w:t>
            </w:r>
          </w:p>
        </w:tc>
        <w:tc>
          <w:tcPr>
            <w:tcW w:w="1272" w:type="pct"/>
            <w:shd w:val="clear" w:color="auto" w:fill="1F4E79" w:themeFill="accent1" w:themeFillShade="80"/>
            <w:vAlign w:val="center"/>
            <w:hideMark/>
          </w:tcPr>
          <w:p w14:paraId="4A332814" w14:textId="77777777" w:rsidR="00940BDE" w:rsidRPr="005E2D07" w:rsidRDefault="00940BDE">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Intitulé</w:t>
            </w:r>
          </w:p>
        </w:tc>
        <w:tc>
          <w:tcPr>
            <w:tcW w:w="1209" w:type="pct"/>
            <w:shd w:val="clear" w:color="auto" w:fill="1F4E79" w:themeFill="accent1" w:themeFillShade="80"/>
            <w:vAlign w:val="center"/>
            <w:hideMark/>
          </w:tcPr>
          <w:p w14:paraId="27956FF1" w14:textId="77777777" w:rsidR="00940BDE" w:rsidRPr="005E2D07" w:rsidRDefault="00940BDE">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Cible physique</w:t>
            </w:r>
          </w:p>
        </w:tc>
        <w:tc>
          <w:tcPr>
            <w:tcW w:w="1118" w:type="pct"/>
            <w:shd w:val="clear" w:color="auto" w:fill="1F4E79" w:themeFill="accent1" w:themeFillShade="80"/>
            <w:vAlign w:val="center"/>
            <w:hideMark/>
          </w:tcPr>
          <w:p w14:paraId="2AF440E0" w14:textId="77777777" w:rsidR="00940BDE" w:rsidRPr="005E2D07" w:rsidRDefault="00940BDE">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Coût estimé (USD)</w:t>
            </w:r>
          </w:p>
        </w:tc>
        <w:tc>
          <w:tcPr>
            <w:tcW w:w="541" w:type="pct"/>
            <w:shd w:val="clear" w:color="auto" w:fill="1F4E79" w:themeFill="accent1" w:themeFillShade="80"/>
            <w:vAlign w:val="center"/>
            <w:hideMark/>
          </w:tcPr>
          <w:p w14:paraId="7769A06C" w14:textId="77777777" w:rsidR="00940BDE" w:rsidRPr="005E2D07" w:rsidRDefault="00940BDE">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Porteur</w:t>
            </w:r>
          </w:p>
        </w:tc>
      </w:tr>
      <w:tr w:rsidR="00A15128" w:rsidRPr="005E2D07" w14:paraId="03EC72CF" w14:textId="77777777">
        <w:tc>
          <w:tcPr>
            <w:cnfStyle w:val="001000000000" w:firstRow="0" w:lastRow="0" w:firstColumn="1" w:lastColumn="0" w:oddVBand="0" w:evenVBand="0" w:oddHBand="0" w:evenHBand="0" w:firstRowFirstColumn="0" w:firstRowLastColumn="0" w:lastRowFirstColumn="0" w:lastRowLastColumn="0"/>
            <w:tcW w:w="860" w:type="pct"/>
            <w:hideMark/>
          </w:tcPr>
          <w:p w14:paraId="64A105F3" w14:textId="77777777" w:rsidR="00940BDE" w:rsidRPr="005E2D07" w:rsidRDefault="00940BDE">
            <w:pPr>
              <w:spacing w:line="259" w:lineRule="auto"/>
              <w:rPr>
                <w:lang w:eastAsia="en-US"/>
              </w:rPr>
            </w:pPr>
            <w:r w:rsidRPr="005E2D07">
              <w:rPr>
                <w:lang w:eastAsia="en-US"/>
              </w:rPr>
              <w:t>Programme 1</w:t>
            </w:r>
          </w:p>
        </w:tc>
        <w:tc>
          <w:tcPr>
            <w:tcW w:w="1272" w:type="pct"/>
            <w:hideMark/>
          </w:tcPr>
          <w:p w14:paraId="106E2E38"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Développement de la production de gomme arabique et autres PFNL, et résilience des communautés locales dans les écosystèmes agroforestiers des zones arides et semi-arides</w:t>
            </w:r>
          </w:p>
        </w:tc>
        <w:tc>
          <w:tcPr>
            <w:tcW w:w="1209" w:type="pct"/>
            <w:hideMark/>
          </w:tcPr>
          <w:p w14:paraId="6DEFE63E"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200 000 ha de plantations</w:t>
            </w:r>
          </w:p>
        </w:tc>
        <w:tc>
          <w:tcPr>
            <w:tcW w:w="1118" w:type="pct"/>
            <w:hideMark/>
          </w:tcPr>
          <w:p w14:paraId="2760D8CD" w14:textId="77777777" w:rsidR="00940BDE" w:rsidRPr="005E2D07" w:rsidRDefault="00940BDE">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170 000 000</w:t>
            </w:r>
          </w:p>
        </w:tc>
        <w:tc>
          <w:tcPr>
            <w:tcW w:w="541" w:type="pct"/>
            <w:hideMark/>
          </w:tcPr>
          <w:p w14:paraId="496A091D" w14:textId="36B77186" w:rsidR="00940BDE" w:rsidRPr="005E2D07" w:rsidRDefault="00335133">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Pr>
                <w:lang w:eastAsia="en-US"/>
              </w:rPr>
              <w:t>DGEF</w:t>
            </w:r>
          </w:p>
        </w:tc>
      </w:tr>
      <w:tr w:rsidR="00A15128" w:rsidRPr="005E2D07" w14:paraId="5FD6E733" w14:textId="77777777">
        <w:trPr>
          <w:trHeight w:val="820"/>
        </w:trPr>
        <w:tc>
          <w:tcPr>
            <w:cnfStyle w:val="001000000000" w:firstRow="0" w:lastRow="0" w:firstColumn="1" w:lastColumn="0" w:oddVBand="0" w:evenVBand="0" w:oddHBand="0" w:evenHBand="0" w:firstRowFirstColumn="0" w:firstRowLastColumn="0" w:lastRowFirstColumn="0" w:lastRowLastColumn="0"/>
            <w:tcW w:w="860" w:type="pct"/>
            <w:hideMark/>
          </w:tcPr>
          <w:p w14:paraId="20FD1770" w14:textId="77777777" w:rsidR="00940BDE" w:rsidRPr="005E2D07" w:rsidRDefault="00940BDE">
            <w:pPr>
              <w:spacing w:line="259" w:lineRule="auto"/>
              <w:rPr>
                <w:lang w:eastAsia="en-US"/>
              </w:rPr>
            </w:pPr>
            <w:r w:rsidRPr="005E2D07">
              <w:rPr>
                <w:lang w:eastAsia="en-US"/>
              </w:rPr>
              <w:lastRenderedPageBreak/>
              <w:t>Programme 2</w:t>
            </w:r>
          </w:p>
        </w:tc>
        <w:tc>
          <w:tcPr>
            <w:tcW w:w="1272" w:type="pct"/>
            <w:hideMark/>
          </w:tcPr>
          <w:p w14:paraId="2878EBEC"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Plan National de Reboisement (PNR)</w:t>
            </w:r>
          </w:p>
        </w:tc>
        <w:tc>
          <w:tcPr>
            <w:tcW w:w="1209" w:type="pct"/>
            <w:hideMark/>
          </w:tcPr>
          <w:p w14:paraId="41FF741B"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340 000 ha de plantations</w:t>
            </w:r>
          </w:p>
        </w:tc>
        <w:tc>
          <w:tcPr>
            <w:tcW w:w="1118" w:type="pct"/>
            <w:hideMark/>
          </w:tcPr>
          <w:p w14:paraId="00161291" w14:textId="77777777" w:rsidR="00940BDE" w:rsidRPr="005E2D07" w:rsidRDefault="00940BDE">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289 000 000</w:t>
            </w:r>
          </w:p>
        </w:tc>
        <w:tc>
          <w:tcPr>
            <w:tcW w:w="541" w:type="pct"/>
            <w:hideMark/>
          </w:tcPr>
          <w:p w14:paraId="69D30796" w14:textId="368AF54D" w:rsidR="00940BDE" w:rsidRPr="005E2D07" w:rsidRDefault="00335133">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Pr>
                <w:lang w:eastAsia="en-US"/>
              </w:rPr>
              <w:t>DGEF</w:t>
            </w:r>
          </w:p>
        </w:tc>
      </w:tr>
      <w:tr w:rsidR="00A15128" w:rsidRPr="005E2D07" w14:paraId="54A348CF" w14:textId="77777777">
        <w:tc>
          <w:tcPr>
            <w:cnfStyle w:val="001000000000" w:firstRow="0" w:lastRow="0" w:firstColumn="1" w:lastColumn="0" w:oddVBand="0" w:evenVBand="0" w:oddHBand="0" w:evenHBand="0" w:firstRowFirstColumn="0" w:firstRowLastColumn="0" w:lastRowFirstColumn="0" w:lastRowLastColumn="0"/>
            <w:tcW w:w="860" w:type="pct"/>
            <w:hideMark/>
          </w:tcPr>
          <w:p w14:paraId="5270719C" w14:textId="77777777" w:rsidR="00940BDE" w:rsidRPr="005E2D07" w:rsidRDefault="00940BDE">
            <w:pPr>
              <w:spacing w:line="259" w:lineRule="auto"/>
              <w:rPr>
                <w:lang w:eastAsia="en-US"/>
              </w:rPr>
            </w:pPr>
            <w:r w:rsidRPr="005E2D07">
              <w:rPr>
                <w:lang w:eastAsia="en-US"/>
              </w:rPr>
              <w:t>Programme 3</w:t>
            </w:r>
          </w:p>
        </w:tc>
        <w:tc>
          <w:tcPr>
            <w:tcW w:w="1272" w:type="pct"/>
            <w:hideMark/>
          </w:tcPr>
          <w:p w14:paraId="3EC33E98"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Renforcement de la séquestration du carbone par la mise sous aménagement des formations forestières dans les domaines classés, non classés de l’État, le domaine protégé et celui des particuliers</w:t>
            </w:r>
          </w:p>
        </w:tc>
        <w:tc>
          <w:tcPr>
            <w:tcW w:w="1209" w:type="pct"/>
            <w:hideMark/>
          </w:tcPr>
          <w:p w14:paraId="63452DA6"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1 000 000 ha sous aménagement forestier</w:t>
            </w:r>
          </w:p>
        </w:tc>
        <w:tc>
          <w:tcPr>
            <w:tcW w:w="1118" w:type="pct"/>
            <w:hideMark/>
          </w:tcPr>
          <w:p w14:paraId="6FF530BD" w14:textId="77777777" w:rsidR="00940BDE" w:rsidRPr="005E2D07" w:rsidRDefault="00940BDE">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250 000 000</w:t>
            </w:r>
          </w:p>
        </w:tc>
        <w:tc>
          <w:tcPr>
            <w:tcW w:w="541" w:type="pct"/>
            <w:hideMark/>
          </w:tcPr>
          <w:p w14:paraId="2C5BB108" w14:textId="0BF159BA" w:rsidR="00940BDE" w:rsidRPr="005E2D07" w:rsidRDefault="00335133">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Pr>
                <w:lang w:eastAsia="en-US"/>
              </w:rPr>
              <w:t>DGEF</w:t>
            </w:r>
          </w:p>
        </w:tc>
      </w:tr>
      <w:tr w:rsidR="00A15128" w:rsidRPr="005E2D07" w14:paraId="182E4B3E" w14:textId="77777777">
        <w:tc>
          <w:tcPr>
            <w:cnfStyle w:val="001000000000" w:firstRow="0" w:lastRow="0" w:firstColumn="1" w:lastColumn="0" w:oddVBand="0" w:evenVBand="0" w:oddHBand="0" w:evenHBand="0" w:firstRowFirstColumn="0" w:firstRowLastColumn="0" w:lastRowFirstColumn="0" w:lastRowLastColumn="0"/>
            <w:tcW w:w="3341" w:type="pct"/>
            <w:gridSpan w:val="3"/>
            <w:vAlign w:val="center"/>
            <w:hideMark/>
          </w:tcPr>
          <w:p w14:paraId="172D234A" w14:textId="77777777" w:rsidR="00940BDE" w:rsidRPr="005E2D07" w:rsidRDefault="00940BDE">
            <w:pPr>
              <w:spacing w:line="259" w:lineRule="auto"/>
              <w:rPr>
                <w:lang w:eastAsia="en-US"/>
              </w:rPr>
            </w:pPr>
            <w:r w:rsidRPr="005E2D07">
              <w:rPr>
                <w:lang w:eastAsia="en-US"/>
              </w:rPr>
              <w:t>Total</w:t>
            </w:r>
          </w:p>
        </w:tc>
        <w:tc>
          <w:tcPr>
            <w:tcW w:w="1118" w:type="pct"/>
            <w:vAlign w:val="center"/>
            <w:hideMark/>
          </w:tcPr>
          <w:p w14:paraId="39AF8B8D" w14:textId="77777777" w:rsidR="00940BDE" w:rsidRPr="005E2D07" w:rsidRDefault="00940BDE">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b/>
                <w:bCs/>
                <w:lang w:eastAsia="en-US"/>
              </w:rPr>
              <w:t>709 000 000</w:t>
            </w:r>
          </w:p>
        </w:tc>
        <w:tc>
          <w:tcPr>
            <w:tcW w:w="541" w:type="pct"/>
            <w:hideMark/>
          </w:tcPr>
          <w:p w14:paraId="1E896682" w14:textId="77777777" w:rsidR="00940BDE" w:rsidRPr="005E2D07" w:rsidRDefault="00940BDE">
            <w:pPr>
              <w:spacing w:line="259" w:lineRule="auto"/>
              <w:cnfStyle w:val="000000000000" w:firstRow="0" w:lastRow="0" w:firstColumn="0" w:lastColumn="0" w:oddVBand="0" w:evenVBand="0" w:oddHBand="0" w:evenHBand="0" w:firstRowFirstColumn="0" w:firstRowLastColumn="0" w:lastRowFirstColumn="0" w:lastRowLastColumn="0"/>
              <w:rPr>
                <w:lang w:eastAsia="en-US"/>
              </w:rPr>
            </w:pPr>
          </w:p>
        </w:tc>
      </w:tr>
    </w:tbl>
    <w:p w14:paraId="43093DF9" w14:textId="77777777" w:rsidR="00940BDE" w:rsidRPr="005E2D07" w:rsidRDefault="00940BDE" w:rsidP="00940BDE">
      <w:pPr>
        <w:spacing w:before="240"/>
        <w:jc w:val="both"/>
        <w:rPr>
          <w:lang w:eastAsia="en-US"/>
        </w:rPr>
      </w:pPr>
      <w:r w:rsidRPr="005E2D07">
        <w:rPr>
          <w:lang w:eastAsia="en-US"/>
        </w:rPr>
        <w:t>Il est à noter que les niveaux d’atténuation ne sont pas présentés de manière détaillée par mesure dans la CDN 2.0 pour le secteur forêt. Les résultats sont fournis sous forme agrégée à l’échelle du secteur, sans ventilation des contributions respectives de chaque mesure.</w:t>
      </w:r>
      <w:r w:rsidRPr="005E2D07">
        <w:t xml:space="preserve"> </w:t>
      </w:r>
      <w:r w:rsidRPr="005E2D07">
        <w:rPr>
          <w:lang w:eastAsia="en-US"/>
        </w:rPr>
        <w:t>Cette absence de désagrégation limite la capacité à apprécier la performance individuelle des mesures.</w:t>
      </w:r>
    </w:p>
    <w:p w14:paraId="549B58FD" w14:textId="77777777" w:rsidR="00940BDE" w:rsidRPr="005E2D07" w:rsidRDefault="00940BDE" w:rsidP="00940BDE">
      <w:pPr>
        <w:spacing w:before="240"/>
        <w:jc w:val="both"/>
        <w:rPr>
          <w:lang w:eastAsia="en-US"/>
        </w:rPr>
      </w:pPr>
      <w:r w:rsidRPr="005E2D07">
        <w:rPr>
          <w:lang w:eastAsia="en-US"/>
        </w:rPr>
        <w:t xml:space="preserve">Le </w:t>
      </w:r>
      <w:r w:rsidRPr="005E2D07">
        <w:rPr>
          <w:b/>
          <w:lang w:eastAsia="en-US"/>
        </w:rPr>
        <w:t>Programme 1</w:t>
      </w:r>
      <w:r w:rsidRPr="005E2D07">
        <w:rPr>
          <w:lang w:eastAsia="en-US"/>
        </w:rPr>
        <w:t xml:space="preserve"> porte sur le développement de la production de gomme arabique et d’autres produits forestiers non ligneux (PFNL) dans les écosystèmes agroforestiers des zones arides et semi-arides. La cible affichée dans la CDN est la mise en place de 200 000 ha de plantations d’Acacia senegal, d’anacardier et d’autres espèces fruitières forestières. Ce programme combine donc deux finalités : une finalité économique, par la valorisation des PFNL et des filières locales, et une finalité environnementale, par la restauration du couvert arboré et la résilience des systèmes agroforestiers. Dans l’outil GACMO adapté au Mali en 2024</w:t>
      </w:r>
      <w:r w:rsidRPr="005E2D07">
        <w:rPr>
          <w:vertAlign w:val="superscript"/>
          <w:lang w:eastAsia="en-US"/>
        </w:rPr>
        <w:footnoteReference w:id="26"/>
      </w:r>
      <w:r w:rsidRPr="005E2D07">
        <w:rPr>
          <w:lang w:eastAsia="en-US"/>
        </w:rPr>
        <w:t xml:space="preserve">, cette mesure a été traduite comme une option de “reforestation with agroforestry”, avec 200 unités de 1 000 ha. </w:t>
      </w:r>
    </w:p>
    <w:p w14:paraId="66B1D273" w14:textId="77777777" w:rsidR="00940BDE" w:rsidRPr="005E2D07" w:rsidRDefault="00940BDE" w:rsidP="00940BDE">
      <w:pPr>
        <w:jc w:val="both"/>
        <w:rPr>
          <w:lang w:eastAsia="en-US"/>
        </w:rPr>
      </w:pPr>
      <w:r w:rsidRPr="005E2D07">
        <w:rPr>
          <w:lang w:eastAsia="en-US"/>
        </w:rPr>
        <w:t xml:space="preserve">Le </w:t>
      </w:r>
      <w:r w:rsidRPr="005E2D07">
        <w:rPr>
          <w:b/>
          <w:lang w:eastAsia="en-US"/>
        </w:rPr>
        <w:t>Programme 2</w:t>
      </w:r>
      <w:r w:rsidRPr="005E2D07">
        <w:rPr>
          <w:lang w:eastAsia="en-US"/>
        </w:rPr>
        <w:t xml:space="preserve"> correspond au Plan national de reboisement (PNR). Il vise la réalisation de 340 000 ha de plantations à l’horizon 2030 et est présenté comme le socle des futurs travaux de reboisement conduits par l’État, les collectivités, les ONG et les planteurs privés. Sa lecture est plus directe : il s’agit d’un programme de création de nouveaux stocks de carbone par augmentation du couvert végétal. Dans l’exercice GACMO 2024, il est repris comme une mesure de reforestation avec 340 unités de 1 000 ha. Pour l’évaluation, le point central sera donc de vérifier non seulement les superficies annoncées, mais surtout les superficies effectivement reboisées, entretenues et maintenues. </w:t>
      </w:r>
    </w:p>
    <w:p w14:paraId="4EE37F3C" w14:textId="77777777" w:rsidR="00940BDE" w:rsidRPr="005E2D07" w:rsidRDefault="00940BDE" w:rsidP="00940BDE">
      <w:pPr>
        <w:jc w:val="both"/>
        <w:rPr>
          <w:lang w:eastAsia="en-US"/>
        </w:rPr>
      </w:pPr>
      <w:r w:rsidRPr="005E2D07">
        <w:rPr>
          <w:lang w:eastAsia="en-US"/>
        </w:rPr>
        <w:t xml:space="preserve">Le </w:t>
      </w:r>
      <w:r w:rsidRPr="005E2D07">
        <w:rPr>
          <w:b/>
          <w:lang w:eastAsia="en-US"/>
        </w:rPr>
        <w:t>Programme 3</w:t>
      </w:r>
      <w:r w:rsidRPr="005E2D07">
        <w:rPr>
          <w:lang w:eastAsia="en-US"/>
        </w:rPr>
        <w:t xml:space="preserve"> vise le renforcement de la séquestration du carbone forestier par la mise sous aménagement des formations forestières dans les domaines classés, non classés, protégés et privés. La cible de la CDN est de 1 000 000 ha de formations naturelles placées sous aménagement forestier à l’horizon 2030. Ce programme ne crée pas nécessairement un nouveau couvert ; il cherche surtout à préserver et améliorer les stocks existants par une gestion contrôlée, afin de maintenir le capital productif, la biodiversité et de lutter contre la dégradation des sols. Dans l’outil GACMO 2024, il est assimilé à une </w:t>
      </w:r>
      <w:r w:rsidRPr="005E2D07">
        <w:rPr>
          <w:lang w:eastAsia="en-US"/>
        </w:rPr>
        <w:lastRenderedPageBreak/>
        <w:t>logique d’“avoided deforestation” sur 1 000 unités de 1 000 ha. Pour l’évaluation, cela signifie qu’une superficie mise sous aménagement ne peut pas être comptée automatiquement comme gain d’atténuation : il faut démontrer un effet réel sur la conservation du couvert et sur les stocks de carbone.</w:t>
      </w:r>
    </w:p>
    <w:p w14:paraId="08950B80" w14:textId="77777777" w:rsidR="00940BDE" w:rsidRPr="005E2D07" w:rsidRDefault="00940BDE" w:rsidP="00940BDE">
      <w:pPr>
        <w:pStyle w:val="Titre3"/>
        <w:rPr>
          <w:bCs w:val="0"/>
        </w:rPr>
      </w:pPr>
      <w:bookmarkStart w:id="78" w:name="_Toc227409215"/>
      <w:r w:rsidRPr="005E2D07">
        <w:rPr>
          <w:bCs w:val="0"/>
        </w:rPr>
        <w:t xml:space="preserve">Etat d’avancement </w:t>
      </w:r>
      <w:r w:rsidRPr="005E2D07">
        <w:t>des mesures d’atténuation</w:t>
      </w:r>
      <w:bookmarkEnd w:id="78"/>
    </w:p>
    <w:p w14:paraId="58E6D3CA" w14:textId="63539CFC" w:rsidR="00940BDE" w:rsidRPr="005E2D07" w:rsidRDefault="00940BDE" w:rsidP="00940BDE">
      <w:pPr>
        <w:jc w:val="both"/>
        <w:rPr>
          <w:lang w:eastAsia="en-US"/>
        </w:rPr>
      </w:pPr>
      <w:r w:rsidRPr="005E2D07">
        <w:rPr>
          <w:lang w:eastAsia="en-US"/>
        </w:rPr>
        <w:t xml:space="preserve">L’évaluation montre que </w:t>
      </w:r>
      <w:r w:rsidRPr="005E2D07">
        <w:rPr>
          <w:b/>
          <w:lang w:eastAsia="en-US"/>
        </w:rPr>
        <w:t>les trois mesures d’atténuation du secteur forêt inscrites dans la CDN 2.0 n’ont pas été mises en œuvre</w:t>
      </w:r>
      <w:r w:rsidRPr="005E2D07">
        <w:rPr>
          <w:lang w:eastAsia="en-US"/>
        </w:rPr>
        <w:t xml:space="preserve">. Les retours collectés indiquent qu’elles sont restées au stade programmatique, sans partenaire de mise en œuvre identifié, et qu’elles </w:t>
      </w:r>
      <w:r w:rsidRPr="005E2D07">
        <w:rPr>
          <w:b/>
          <w:lang w:eastAsia="en-US"/>
        </w:rPr>
        <w:t>seront reconduite</w:t>
      </w:r>
      <w:r w:rsidR="00051456" w:rsidRPr="005E2D07">
        <w:rPr>
          <w:b/>
          <w:lang w:eastAsia="en-US"/>
        </w:rPr>
        <w:t>s</w:t>
      </w:r>
      <w:r w:rsidRPr="005E2D07">
        <w:rPr>
          <w:b/>
          <w:lang w:eastAsia="en-US"/>
        </w:rPr>
        <w:t xml:space="preserve"> dans la CDN 3.0</w:t>
      </w:r>
      <w:r w:rsidRPr="005E2D07">
        <w:rPr>
          <w:lang w:eastAsia="en-US"/>
        </w:rPr>
        <w:t xml:space="preserve"> dans l’attente de la mobilisation d’un financement. </w:t>
      </w:r>
    </w:p>
    <w:p w14:paraId="2A57BF41" w14:textId="77777777" w:rsidR="00940BDE" w:rsidRPr="005E2D07" w:rsidRDefault="00940BDE" w:rsidP="00940BDE">
      <w:pPr>
        <w:jc w:val="both"/>
        <w:rPr>
          <w:lang w:eastAsia="en-US"/>
        </w:rPr>
      </w:pPr>
      <w:r w:rsidRPr="005E2D07">
        <w:rPr>
          <w:lang w:eastAsia="en-US"/>
        </w:rPr>
        <w:t>Les facteurs explicatifs de la non-mobilisation du financement varient selon chaque mesure, mais renvoient globalement à une même limite : l’insuffisance de maturation technique et financière des mesures au moment de leur inscription dans la CDN 2.0.</w:t>
      </w:r>
    </w:p>
    <w:p w14:paraId="0350F669" w14:textId="77777777" w:rsidR="00940BDE" w:rsidRPr="005E2D07" w:rsidRDefault="00940BDE" w:rsidP="00940BDE">
      <w:pPr>
        <w:jc w:val="both"/>
        <w:rPr>
          <w:b/>
          <w:bCs/>
          <w:lang w:eastAsia="en-US"/>
        </w:rPr>
      </w:pPr>
      <w:r w:rsidRPr="005E2D07">
        <w:rPr>
          <w:b/>
          <w:bCs/>
          <w:lang w:eastAsia="en-US"/>
        </w:rPr>
        <w:t xml:space="preserve">Programme 1 : </w:t>
      </w:r>
      <w:r w:rsidRPr="005E2D07">
        <w:rPr>
          <w:b/>
          <w:bCs/>
          <w:lang w:eastAsia="en-US"/>
        </w:rPr>
        <w:tab/>
        <w:t>Développement de la production de gomme arabique et autres PFNL, et résilience des communautés locales dans les écosystèmes agroforestiers des zones arides et semi-arides</w:t>
      </w:r>
    </w:p>
    <w:p w14:paraId="5409CCCC" w14:textId="77777777" w:rsidR="00940BDE" w:rsidRPr="005E2D07" w:rsidRDefault="00940BDE" w:rsidP="00940BDE">
      <w:pPr>
        <w:jc w:val="both"/>
        <w:rPr>
          <w:lang w:eastAsia="en-US"/>
        </w:rPr>
      </w:pPr>
      <w:r w:rsidRPr="005E2D07">
        <w:rPr>
          <w:lang w:eastAsia="en-US"/>
        </w:rPr>
        <w:t>Le Programme 1 présente un périmètre particulièrement large et poursuit plusieurs objectifs à la fois : restauration du couvert arboré, valorisation des produits forestiers non ligneux, développement de filières locales et renforcement de la résilience communautaire. Cette ambition intégrée constitue un atout sur le plan du développement territorial, mais elle complique son positionnement dans un volet strictement atténuation. En effet, la diversité des activités rend plus difficile la délimitation du périmètre climat du programme, ainsi que la définition d’une méthode claire de comptabilisation, de suivi, de rapportage et de vérification des réductions d’émissions et des gains de séquestration. Dans un contexte de mobilisation de financements climatiques, cette complexité peut constituer un frein, les bailleurs privilégiant généralement des interventions plus simples, avec des résultats climat mieux délimités, plus facilement mesurables et appuyés par un dispositif MRV robuste.</w:t>
      </w:r>
      <w:r w:rsidRPr="005E2D07">
        <w:t xml:space="preserve"> </w:t>
      </w:r>
      <w:r w:rsidRPr="005E2D07">
        <w:rPr>
          <w:lang w:eastAsia="en-US"/>
        </w:rPr>
        <w:t>Ces éléments constituent, à première vue, des facteurs explicatifs de la difficulté à mobiliser le financement du programme, sans pour autant exclure l’existence d’autres contraintes</w:t>
      </w:r>
      <w:r w:rsidRPr="005E2D07">
        <w:t xml:space="preserve"> i</w:t>
      </w:r>
      <w:r w:rsidRPr="005E2D07">
        <w:rPr>
          <w:lang w:eastAsia="en-US"/>
        </w:rPr>
        <w:t>nstitutionnelles, techniques ou contextuelles.</w:t>
      </w:r>
    </w:p>
    <w:p w14:paraId="17027FDC" w14:textId="77777777" w:rsidR="00940BDE" w:rsidRPr="005E2D07" w:rsidRDefault="00940BDE" w:rsidP="00940BDE">
      <w:pPr>
        <w:jc w:val="both"/>
        <w:rPr>
          <w:b/>
          <w:bCs/>
          <w:lang w:eastAsia="en-US"/>
        </w:rPr>
      </w:pPr>
      <w:r w:rsidRPr="005E2D07">
        <w:rPr>
          <w:b/>
          <w:bCs/>
          <w:lang w:eastAsia="en-US"/>
        </w:rPr>
        <w:t>Programme 2 : Plan National de Reboisement (PNR)</w:t>
      </w:r>
    </w:p>
    <w:p w14:paraId="55EFEBEB" w14:textId="450BE460" w:rsidR="00940BDE" w:rsidRPr="005E2D07" w:rsidRDefault="00940BDE" w:rsidP="00940BDE">
      <w:pPr>
        <w:jc w:val="both"/>
        <w:rPr>
          <w:lang w:eastAsia="en-US"/>
        </w:rPr>
      </w:pPr>
      <w:r w:rsidRPr="005E2D07">
        <w:rPr>
          <w:lang w:eastAsia="en-US"/>
        </w:rPr>
        <w:t>Le Programme 2, tel qu’inscrit dans la CDN 2.0, est une idée de projet portée par la</w:t>
      </w:r>
      <w:r w:rsidR="00335133">
        <w:rPr>
          <w:lang w:eastAsia="en-US"/>
        </w:rPr>
        <w:t xml:space="preserve"> DGEF</w:t>
      </w:r>
      <w:r w:rsidRPr="005E2D07">
        <w:rPr>
          <w:lang w:eastAsia="en-US"/>
        </w:rPr>
        <w:t xml:space="preserve"> en vue d’une mobilisation de financement international, plutôt que comme un programme prêt à être exécuté. Son objectif de 340 000 ha de plantations à l’horizon 2030 traduit une ambition élevée, mais sa mise en œuvre n’a pas encore démarré faute de financements mobilisés.</w:t>
      </w:r>
    </w:p>
    <w:p w14:paraId="703A7DC5" w14:textId="77777777" w:rsidR="00940BDE" w:rsidRPr="005E2D07" w:rsidRDefault="00940BDE" w:rsidP="00940BDE">
      <w:pPr>
        <w:jc w:val="both"/>
        <w:rPr>
          <w:lang w:eastAsia="en-US"/>
        </w:rPr>
      </w:pPr>
      <w:r w:rsidRPr="005E2D07">
        <w:rPr>
          <w:lang w:eastAsia="en-US"/>
        </w:rPr>
        <w:t>Les données issues de la Quatrième Communication nationale montrent toutefois que des initiatives de reboisement ont été effectivement réalisées, avec 23 903,1 ha reboisés en 2021 et 9 071,8 ha en 2022, soit près de 33 000 ha sur deux ans, correspondant à environ 10 % de l’objectif fixé pour la mesure 2 du secteur forestier. Ces réalisations témoignent d’un effort national déjà engagé, qui aurait pu être davantage valorisé dans la CDN 2.0.</w:t>
      </w:r>
    </w:p>
    <w:p w14:paraId="0EF7E1E2" w14:textId="77777777" w:rsidR="00940BDE" w:rsidRPr="005E2D07" w:rsidRDefault="00940BDE" w:rsidP="00940BDE">
      <w:pPr>
        <w:jc w:val="both"/>
        <w:rPr>
          <w:lang w:eastAsia="en-US"/>
        </w:rPr>
      </w:pPr>
      <w:r w:rsidRPr="005E2D07">
        <w:rPr>
          <w:lang w:eastAsia="en-US"/>
        </w:rPr>
        <w:t xml:space="preserve">Dans cette perspective, le programme PNR aurait gagné à être structuré selon une distinction plus explicite entre mesures </w:t>
      </w:r>
      <w:r w:rsidRPr="005E2D07">
        <w:rPr>
          <w:b/>
          <w:bCs/>
          <w:lang w:eastAsia="en-US"/>
        </w:rPr>
        <w:t>inconditionnelles</w:t>
      </w:r>
      <w:r w:rsidRPr="005E2D07">
        <w:rPr>
          <w:lang w:eastAsia="en-US"/>
        </w:rPr>
        <w:t xml:space="preserve"> et mesures </w:t>
      </w:r>
      <w:r w:rsidRPr="005E2D07">
        <w:rPr>
          <w:b/>
          <w:bCs/>
          <w:lang w:eastAsia="en-US"/>
        </w:rPr>
        <w:t>conditionnelles</w:t>
      </w:r>
      <w:r w:rsidRPr="005E2D07">
        <w:rPr>
          <w:lang w:eastAsia="en-US"/>
        </w:rPr>
        <w:t xml:space="preserve">. Les actions de reboisement effectivement mises en œuvre, ainsi que celles disposant de financements sécurisés, auraient pu constituer le socle </w:t>
      </w:r>
      <w:r w:rsidRPr="005E2D07">
        <w:rPr>
          <w:lang w:eastAsia="en-US"/>
        </w:rPr>
        <w:lastRenderedPageBreak/>
        <w:t>inconditionnel du secteur, tandis que les objectifs plus ambitieux, tels que le PNR, auraient pu être maintenus comme mesures conditionnelles dépendantes d’un appui extérieur.</w:t>
      </w:r>
    </w:p>
    <w:p w14:paraId="56A1638E" w14:textId="77777777" w:rsidR="00940BDE" w:rsidRPr="005E2D07" w:rsidRDefault="00940BDE" w:rsidP="00940BDE">
      <w:pPr>
        <w:jc w:val="both"/>
        <w:rPr>
          <w:lang w:eastAsia="en-US"/>
        </w:rPr>
      </w:pPr>
      <w:r w:rsidRPr="005E2D07">
        <w:rPr>
          <w:lang w:eastAsia="en-US"/>
        </w:rPr>
        <w:t>Une telle structuration aurait permis à la fois de mieux refléter l’effort national déjà consenti et de renforcer la lisibilité du portefeuille d’actions, en mettant en évidence une dynamique nationale existante sur laquelle les partenaires techniques et financiers pourraient s’appuyer.</w:t>
      </w:r>
    </w:p>
    <w:p w14:paraId="0875313B" w14:textId="77777777" w:rsidR="00940BDE" w:rsidRPr="005E2D07" w:rsidRDefault="00940BDE" w:rsidP="00940BDE">
      <w:pPr>
        <w:jc w:val="both"/>
        <w:rPr>
          <w:b/>
          <w:bCs/>
          <w:lang w:eastAsia="en-US"/>
        </w:rPr>
      </w:pPr>
      <w:r w:rsidRPr="005E2D07">
        <w:rPr>
          <w:b/>
          <w:bCs/>
          <w:lang w:eastAsia="en-US"/>
        </w:rPr>
        <w:t>Programme 3 : Renforcement de la séquestration du carbone par la mise sous aménagement des formations forestières dans les domaines classés, non classés de l’État, le domaine protégé et celui des particuliers</w:t>
      </w:r>
    </w:p>
    <w:p w14:paraId="12EE5477" w14:textId="77777777" w:rsidR="00940BDE" w:rsidRPr="005E2D07" w:rsidRDefault="00940BDE" w:rsidP="00940BDE">
      <w:pPr>
        <w:jc w:val="both"/>
        <w:rPr>
          <w:lang w:eastAsia="en-US"/>
        </w:rPr>
      </w:pPr>
      <w:r w:rsidRPr="005E2D07">
        <w:rPr>
          <w:lang w:eastAsia="en-US"/>
        </w:rPr>
        <w:t>Le Programme 3 vise la mise sous aménagement de 1 000 000 hectares de formations forestières à l'horizon 2030. Sa logique est distincte des deux premiers programmes : il ne s'agit pas de créer de nouveaux peuplements, mais de préserver et améliorer les stocks de carbone existants par une gestion structurée des forêts classées et non classées.</w:t>
      </w:r>
    </w:p>
    <w:p w14:paraId="5C2B1D44" w14:textId="74450C5E" w:rsidR="00940BDE" w:rsidRPr="005E2D07" w:rsidRDefault="00940BDE" w:rsidP="00940BDE">
      <w:pPr>
        <w:jc w:val="both"/>
        <w:rPr>
          <w:lang w:eastAsia="en-US"/>
        </w:rPr>
      </w:pPr>
      <w:r w:rsidRPr="005E2D07">
        <w:rPr>
          <w:lang w:eastAsia="en-US"/>
        </w:rPr>
        <w:t>Lors de la collecte de données auprès de la</w:t>
      </w:r>
      <w:r w:rsidR="00335133">
        <w:rPr>
          <w:lang w:eastAsia="en-US"/>
        </w:rPr>
        <w:t xml:space="preserve"> DGEF</w:t>
      </w:r>
      <w:r w:rsidRPr="005E2D07">
        <w:rPr>
          <w:lang w:eastAsia="en-US"/>
        </w:rPr>
        <w:t>, l'équipe de consultants n'a identifié aucune étude de faisabilité ni aucune note conceptuelle pour la mobilisation de financement relatif à ce programme 3. Cette absence constitue en soi une première explication à sa non-mise en œuvre.</w:t>
      </w:r>
    </w:p>
    <w:p w14:paraId="7D0E90D7" w14:textId="77777777" w:rsidR="00940BDE" w:rsidRPr="005E2D07" w:rsidRDefault="00940BDE" w:rsidP="00940BDE">
      <w:pPr>
        <w:jc w:val="both"/>
        <w:rPr>
          <w:lang w:eastAsia="en-US"/>
        </w:rPr>
      </w:pPr>
      <w:r w:rsidRPr="005E2D07">
        <w:rPr>
          <w:lang w:eastAsia="en-US"/>
        </w:rPr>
        <w:t>L'analyse portée par l'équipe de consultants du bureau d’études permet d'identifier une seconde raison, de nature technique. Pour qu'un programme d'aménagement forestier soit éligible à un financement climatique qu'il s'agisse du Fonds Vert pour le Climat, de l'Article 6 de l'Accord de Paris ou des marchés carbone volontaires trois conditions doivent être réunies : l'établissement d'un Niveau de Référence des Émissions Forestières (NREF) validé par la CCNUCC, un système de Mesure, Notification et Vérification (MNV) opérationnel, et la démonstration de l'additionnalité des résultats carbone produits. Cependant, au moment de la soumission de la CDN 2.0, le système MNV ainsi que le Système d'Information Forestier National (SIFOR) n'étaient pas pleinement opérationnels</w:t>
      </w:r>
      <w:r w:rsidRPr="005E2D07">
        <w:rPr>
          <w:vertAlign w:val="superscript"/>
          <w:lang w:eastAsia="en-US"/>
        </w:rPr>
        <w:footnoteReference w:id="27"/>
      </w:r>
      <w:r w:rsidRPr="005E2D07">
        <w:rPr>
          <w:lang w:eastAsia="en-US"/>
        </w:rPr>
        <w:t xml:space="preserve">. </w:t>
      </w:r>
    </w:p>
    <w:p w14:paraId="32D791D3" w14:textId="17F855A8" w:rsidR="00940BDE" w:rsidRPr="005E2D07" w:rsidRDefault="00940BDE" w:rsidP="00940BDE">
      <w:pPr>
        <w:jc w:val="both"/>
        <w:rPr>
          <w:lang w:eastAsia="en-US"/>
        </w:rPr>
      </w:pPr>
      <w:r w:rsidRPr="005E2D07">
        <w:rPr>
          <w:lang w:eastAsia="en-US"/>
        </w:rPr>
        <w:t>À la date de la présente évaluation, le système MNV est toujours en cours d'élaboration. Le SIFOR, développé par la</w:t>
      </w:r>
      <w:r w:rsidR="006E5B2B">
        <w:rPr>
          <w:lang w:eastAsia="en-US"/>
        </w:rPr>
        <w:t xml:space="preserve"> DGEF</w:t>
      </w:r>
      <w:r w:rsidRPr="005E2D07">
        <w:rPr>
          <w:lang w:eastAsia="en-US"/>
        </w:rPr>
        <w:t xml:space="preserve"> et dédié à la fourniture d'informations sur les ressources forestières et fauniques</w:t>
      </w:r>
      <w:r w:rsidRPr="005E2D07">
        <w:rPr>
          <w:rStyle w:val="Appelnotedebasdep"/>
          <w:lang w:eastAsia="en-US"/>
        </w:rPr>
        <w:footnoteReference w:id="28"/>
      </w:r>
      <w:r w:rsidRPr="005E2D07">
        <w:rPr>
          <w:lang w:eastAsia="en-US"/>
        </w:rPr>
        <w:t>, n'a pas encore permis de réaliser un inventaire forestier complet du territoire malien</w:t>
      </w:r>
      <w:r w:rsidRPr="005E2D07">
        <w:rPr>
          <w:vertAlign w:val="superscript"/>
          <w:lang w:eastAsia="en-US"/>
        </w:rPr>
        <w:footnoteReference w:id="29"/>
      </w:r>
      <w:r w:rsidRPr="005E2D07">
        <w:rPr>
          <w:lang w:eastAsia="en-US"/>
        </w:rPr>
        <w:t xml:space="preserve"> : les différentes classes d'occupation du sol n'ont pas encore été entièrement identifiées à l'échelle nationale. Sans ces deux outils, il est difficile d'établir un scénario de référence fiable, de calculer l'additionnalité des interventions et de produire des résultats vérifiables qui sont indispensables pour mobiliser un financement climatique pour ce programme. </w:t>
      </w:r>
    </w:p>
    <w:p w14:paraId="13022019" w14:textId="77777777" w:rsidR="00940BDE" w:rsidRPr="005E2D07" w:rsidRDefault="00940BDE" w:rsidP="00940BDE">
      <w:pPr>
        <w:pStyle w:val="Titre3"/>
      </w:pPr>
      <w:bookmarkStart w:id="79" w:name="_Toc227409216"/>
      <w:r w:rsidRPr="005E2D07">
        <w:t>Conclusion et recommandations</w:t>
      </w:r>
      <w:bookmarkEnd w:id="79"/>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43663AAD" w14:textId="77777777">
        <w:trPr>
          <w:trHeight w:val="461"/>
        </w:trPr>
        <w:tc>
          <w:tcPr>
            <w:tcW w:w="9416" w:type="dxa"/>
            <w:shd w:val="clear" w:color="auto" w:fill="1F4E79" w:themeFill="accent1" w:themeFillShade="80"/>
            <w:vAlign w:val="center"/>
          </w:tcPr>
          <w:p w14:paraId="53962DC2" w14:textId="3C50B6CD" w:rsidR="00940BDE" w:rsidRPr="005E2D07" w:rsidRDefault="00940BDE">
            <w:pPr>
              <w:spacing w:line="259" w:lineRule="auto"/>
              <w:jc w:val="both"/>
              <w:rPr>
                <w:b/>
                <w:color w:val="FFFFFF" w:themeColor="background1"/>
                <w:lang w:eastAsia="en-US"/>
              </w:rPr>
            </w:pPr>
            <w:r w:rsidRPr="005E2D07">
              <w:rPr>
                <w:b/>
                <w:color w:val="FFFFFF" w:themeColor="background1"/>
                <w:lang w:eastAsia="en-US"/>
              </w:rPr>
              <w:t>Conclusion et recommandations</w:t>
            </w:r>
          </w:p>
        </w:tc>
      </w:tr>
      <w:tr w:rsidR="00A42C92" w:rsidRPr="005E2D07" w14:paraId="4AA78595" w14:textId="77777777">
        <w:tc>
          <w:tcPr>
            <w:tcW w:w="9416" w:type="dxa"/>
            <w:shd w:val="clear" w:color="auto" w:fill="DEEAF6" w:themeFill="accent1" w:themeFillTint="33"/>
          </w:tcPr>
          <w:p w14:paraId="43E5D876" w14:textId="77777777" w:rsidR="00940BDE" w:rsidRPr="005E2D07" w:rsidRDefault="00940BDE">
            <w:pPr>
              <w:spacing w:after="160" w:line="259" w:lineRule="auto"/>
              <w:jc w:val="both"/>
              <w:rPr>
                <w:b/>
                <w:bCs/>
                <w:u w:val="single"/>
                <w:lang w:eastAsia="en-US"/>
              </w:rPr>
            </w:pPr>
            <w:r w:rsidRPr="005E2D07">
              <w:rPr>
                <w:b/>
                <w:bCs/>
                <w:u w:val="single"/>
                <w:lang w:eastAsia="en-US"/>
              </w:rPr>
              <w:t xml:space="preserve">Synthèse de l’évaluation : </w:t>
            </w:r>
          </w:p>
          <w:p w14:paraId="63AE09FF" w14:textId="77777777" w:rsidR="00940BDE" w:rsidRPr="005E2D07" w:rsidRDefault="00940BDE">
            <w:pPr>
              <w:spacing w:after="160" w:line="259" w:lineRule="auto"/>
              <w:jc w:val="both"/>
              <w:rPr>
                <w:lang w:eastAsia="en-US"/>
              </w:rPr>
            </w:pPr>
            <w:r w:rsidRPr="005E2D07">
              <w:rPr>
                <w:lang w:eastAsia="en-US"/>
              </w:rPr>
              <w:lastRenderedPageBreak/>
              <w:t>L’évaluation met en évidence un décalage entre l’ambition affichée et la capacité réelle de mise en œuvre du secteur forêt dans la CDN 2.0.</w:t>
            </w:r>
          </w:p>
          <w:p w14:paraId="26C26164" w14:textId="2CFAC9E7" w:rsidR="00940BDE" w:rsidRPr="005E2D07" w:rsidRDefault="00811AFC">
            <w:pPr>
              <w:spacing w:after="160" w:line="259" w:lineRule="auto"/>
              <w:jc w:val="both"/>
              <w:rPr>
                <w:lang w:eastAsia="en-US"/>
              </w:rPr>
            </w:pPr>
            <w:r>
              <w:rPr>
                <w:lang w:eastAsia="en-US"/>
              </w:rPr>
              <w:t>C</w:t>
            </w:r>
            <w:r w:rsidR="00940BDE" w:rsidRPr="005E2D07">
              <w:rPr>
                <w:lang w:eastAsia="en-US"/>
              </w:rPr>
              <w:t>onstats clés se dégagent :</w:t>
            </w:r>
          </w:p>
          <w:p w14:paraId="2F4FFF80" w14:textId="75DE2D9C" w:rsidR="003122DD" w:rsidRDefault="00811AFC" w:rsidP="00505021">
            <w:pPr>
              <w:numPr>
                <w:ilvl w:val="0"/>
                <w:numId w:val="35"/>
              </w:numPr>
              <w:spacing w:after="160" w:line="259" w:lineRule="auto"/>
              <w:jc w:val="both"/>
              <w:rPr>
                <w:lang w:eastAsia="en-US"/>
              </w:rPr>
            </w:pPr>
            <w:r>
              <w:rPr>
                <w:lang w:eastAsia="en-US"/>
              </w:rPr>
              <w:t>A</w:t>
            </w:r>
            <w:r w:rsidR="003122DD" w:rsidRPr="003122DD">
              <w:rPr>
                <w:lang w:eastAsia="en-US"/>
              </w:rPr>
              <w:t>ucune des trois mesures inscrites dans la CDN 2.0 pour le secteur forestier n’a été mise en œuvre au cours de la période 2021–2026, et aucun financement n’a été mobilisé à cet effet. Par ailleurs, le secteur forestier a effectivement réalisé des actions d’atténuation sur cette période ; toutefois, celles-ci ne figuraient pas dans la CDN 2.0.</w:t>
            </w:r>
          </w:p>
          <w:p w14:paraId="5D8743DF" w14:textId="49527CB6" w:rsidR="002F2CDC" w:rsidRDefault="002F2CDC" w:rsidP="00505021">
            <w:pPr>
              <w:numPr>
                <w:ilvl w:val="0"/>
                <w:numId w:val="35"/>
              </w:numPr>
              <w:spacing w:after="160" w:line="259" w:lineRule="auto"/>
              <w:jc w:val="both"/>
              <w:rPr>
                <w:lang w:eastAsia="en-US"/>
              </w:rPr>
            </w:pPr>
            <w:r w:rsidRPr="002F2CDC">
              <w:rPr>
                <w:lang w:eastAsia="en-US"/>
              </w:rPr>
              <w:t>La non-mise en œuvre des mesures du secteur forestier inscrites dans la CDN 2.0 s’explique principalement par l’absence de financement mobilisé. Cette situation est liée au fait que les mesures identifiées n’avaient pas atteint un niveau de maturité suffisant : elles correspondaient davantage à des idées de projets formulées dans une optique de mobilisation de financements auprès des partenaires, sans planification opérationnelle ni structuration technique et financière préalable.</w:t>
            </w:r>
          </w:p>
          <w:p w14:paraId="22B4073A" w14:textId="3BEE5AFD" w:rsidR="00940BDE" w:rsidRDefault="00940BDE" w:rsidP="00505021">
            <w:pPr>
              <w:numPr>
                <w:ilvl w:val="0"/>
                <w:numId w:val="35"/>
              </w:numPr>
              <w:spacing w:after="160" w:line="259" w:lineRule="auto"/>
              <w:jc w:val="both"/>
              <w:rPr>
                <w:lang w:eastAsia="en-US"/>
              </w:rPr>
            </w:pPr>
            <w:r w:rsidRPr="005E2D07">
              <w:rPr>
                <w:b/>
                <w:bCs/>
                <w:lang w:eastAsia="en-US"/>
              </w:rPr>
              <w:t>Un effort réel d’atténuation existe</w:t>
            </w:r>
            <w:r w:rsidRPr="005E2D07">
              <w:rPr>
                <w:lang w:eastAsia="en-US"/>
              </w:rPr>
              <w:t>, notamment à travers des actions de reboisement menées par la</w:t>
            </w:r>
            <w:r w:rsidR="006E5B2B">
              <w:rPr>
                <w:lang w:eastAsia="en-US"/>
              </w:rPr>
              <w:t xml:space="preserve"> DGEF</w:t>
            </w:r>
            <w:r w:rsidRPr="005E2D07">
              <w:rPr>
                <w:lang w:eastAsia="en-US"/>
              </w:rPr>
              <w:t xml:space="preserve"> (confirmées par la Communication nationale), mais ces actions </w:t>
            </w:r>
            <w:r w:rsidRPr="005E2D07">
              <w:rPr>
                <w:b/>
                <w:bCs/>
                <w:lang w:eastAsia="en-US"/>
              </w:rPr>
              <w:t>n’ont pas été intégrées dans la CDN 2.0</w:t>
            </w:r>
            <w:r w:rsidRPr="005E2D07">
              <w:rPr>
                <w:lang w:eastAsia="en-US"/>
              </w:rPr>
              <w:t xml:space="preserve">. L’absence de socle inconditionnel a ainsi limité la valorisation de l’engagement national et affaibli la capacité du Mali à </w:t>
            </w:r>
            <w:r w:rsidRPr="005E2D07">
              <w:rPr>
                <w:b/>
                <w:bCs/>
                <w:lang w:eastAsia="en-US"/>
              </w:rPr>
              <w:t>justifier et structurer une demande de financement international</w:t>
            </w:r>
            <w:r w:rsidRPr="005E2D07">
              <w:rPr>
                <w:lang w:eastAsia="en-US"/>
              </w:rPr>
              <w:t xml:space="preserve"> pour des mesures additionnelles. </w:t>
            </w:r>
          </w:p>
          <w:p w14:paraId="217FD6DC" w14:textId="487791A7" w:rsidR="00B203EC" w:rsidRPr="005E2D07" w:rsidRDefault="00B203EC" w:rsidP="00B203EC">
            <w:pPr>
              <w:numPr>
                <w:ilvl w:val="0"/>
                <w:numId w:val="35"/>
              </w:numPr>
              <w:spacing w:after="160" w:line="259" w:lineRule="auto"/>
              <w:jc w:val="both"/>
              <w:rPr>
                <w:lang w:eastAsia="en-US"/>
              </w:rPr>
            </w:pPr>
            <w:r w:rsidRPr="005E2D07">
              <w:rPr>
                <w:lang w:eastAsia="en-US"/>
              </w:rPr>
              <w:t xml:space="preserve">Les résultats d’atténuation </w:t>
            </w:r>
            <w:r>
              <w:rPr>
                <w:lang w:eastAsia="en-US"/>
              </w:rPr>
              <w:t xml:space="preserve">dans le rapport de la CDN 2.0 </w:t>
            </w:r>
            <w:r w:rsidRPr="005E2D07">
              <w:rPr>
                <w:lang w:eastAsia="en-US"/>
              </w:rPr>
              <w:t>sont présentés de manière agrégée à l’échelle du secteur forêt, sans ventilation par mesure</w:t>
            </w:r>
            <w:r w:rsidR="001E0C04">
              <w:rPr>
                <w:lang w:eastAsia="en-US"/>
              </w:rPr>
              <w:t>, impossible de déterminer la contribution de chaque mesure dans l’effort d’atténuation</w:t>
            </w:r>
            <w:r w:rsidRPr="005E2D07">
              <w:rPr>
                <w:lang w:eastAsia="en-US"/>
              </w:rPr>
              <w:t>.</w:t>
            </w:r>
            <w:r w:rsidRPr="005E2D07">
              <w:t xml:space="preserve"> </w:t>
            </w:r>
            <w:r w:rsidRPr="005E2D07">
              <w:rPr>
                <w:lang w:eastAsia="en-US"/>
              </w:rPr>
              <w:t>En conséquence, l’analyse de la performance des mesures et le suivi de leur mise en œuvre restent limités, en l’absence d’une désagrégation des résultats.</w:t>
            </w:r>
          </w:p>
          <w:p w14:paraId="007A3D14" w14:textId="6A49D221" w:rsidR="00940BDE" w:rsidRPr="005E2D07" w:rsidRDefault="00940BDE">
            <w:pPr>
              <w:spacing w:after="160" w:line="259" w:lineRule="auto"/>
              <w:jc w:val="both"/>
              <w:rPr>
                <w:lang w:eastAsia="en-US"/>
              </w:rPr>
            </w:pPr>
            <w:r w:rsidRPr="005E2D07">
              <w:rPr>
                <w:b/>
                <w:bCs/>
                <w:lang w:eastAsia="en-US"/>
              </w:rPr>
              <w:t>L’ambition chiffrée manque de cohérence interne</w:t>
            </w:r>
            <w:r w:rsidRPr="005E2D07">
              <w:rPr>
                <w:lang w:eastAsia="en-US"/>
              </w:rPr>
              <w:t xml:space="preserve">, avec des écarts significatifs entre les niveaux d’atténuation présentés (129 455 kt éq-CO₂ vs 57 029 kt éq-CO₂), ce qui reflète probablement une erreur de report. </w:t>
            </w:r>
            <w:r w:rsidR="00B74A24">
              <w:rPr>
                <w:lang w:eastAsia="en-US"/>
              </w:rPr>
              <w:t xml:space="preserve"> </w:t>
            </w:r>
            <w:r w:rsidR="00EE03DA" w:rsidRPr="00EE03DA">
              <w:rPr>
                <w:lang w:eastAsia="en-US"/>
              </w:rPr>
              <w:t>L’atelier d’examen souligne la nécessité de clarifier ces valeurs et suggère, pour la suite des travaux, de retenir celle qui permettrait d’assurer la cohérence avec l’objectif global d’atténuation de 40 % de la CDN 2.0.</w:t>
            </w:r>
            <w:r w:rsidR="004135D0">
              <w:t xml:space="preserve"> </w:t>
            </w:r>
            <w:r w:rsidR="004135D0" w:rsidRPr="004135D0">
              <w:rPr>
                <w:lang w:eastAsia="en-US"/>
              </w:rPr>
              <w:t xml:space="preserve">L’équipe de consultants attire toutefois l’attention sur la nécessité d’adopter une approche prudente, dans la mesure où la CDN est construite selon une logique ascendante (bottom-up), fondée sur l’agrégation des contributions sectorielles. À ce titre, toute révision ou choix entre les valeurs devrait reposer </w:t>
            </w:r>
            <w:r w:rsidR="00D41671">
              <w:rPr>
                <w:lang w:eastAsia="en-US"/>
              </w:rPr>
              <w:t>sur la vérification du</w:t>
            </w:r>
            <w:r w:rsidR="00D41671" w:rsidRPr="00D41671">
              <w:rPr>
                <w:lang w:eastAsia="en-US"/>
              </w:rPr>
              <w:t xml:space="preserve"> modèle de calcul</w:t>
            </w:r>
            <w:r w:rsidR="00D41671">
              <w:rPr>
                <w:lang w:eastAsia="en-US"/>
              </w:rPr>
              <w:t xml:space="preserve"> utilisé lors de l’élaboration de la CDN 2.0</w:t>
            </w:r>
            <w:r w:rsidR="004135D0" w:rsidRPr="004135D0">
              <w:rPr>
                <w:lang w:eastAsia="en-US"/>
              </w:rPr>
              <w:t>.</w:t>
            </w:r>
            <w:r w:rsidR="002D3257">
              <w:t xml:space="preserve"> </w:t>
            </w:r>
            <w:r w:rsidR="002D3257" w:rsidRPr="002D3257">
              <w:rPr>
                <w:lang w:eastAsia="en-US"/>
              </w:rPr>
              <w:t>Des initiatives sont toutefois en cours, en collaboration avec l’AEDD, afin d’accéder au modèle de calcul source et de renforcer la robustesse de l’analyse.</w:t>
            </w:r>
            <w:r w:rsidRPr="005E2D07">
              <w:rPr>
                <w:lang w:eastAsia="en-US"/>
              </w:rPr>
              <w:t>Dans ce contexte, le secteur forêt apparaît comme un levier à fort potentiel qui pourrait être davantage structuré et valorisé dans le cadre de la CDN 3.0, notamment en renforçant l’articulation entre actions existantes, ambition nationale et mesures conditionnelles.</w:t>
            </w:r>
          </w:p>
          <w:p w14:paraId="078FDCFE" w14:textId="77777777" w:rsidR="00B46CFA" w:rsidRPr="005E2D07" w:rsidRDefault="00B46CFA" w:rsidP="00B46CFA">
            <w:pPr>
              <w:spacing w:after="160" w:line="259" w:lineRule="auto"/>
              <w:jc w:val="both"/>
              <w:rPr>
                <w:b/>
                <w:bCs/>
                <w:u w:val="single"/>
                <w:lang w:eastAsia="en-US"/>
              </w:rPr>
            </w:pPr>
            <w:r w:rsidRPr="005E2D07">
              <w:rPr>
                <w:b/>
                <w:bCs/>
                <w:u w:val="single"/>
                <w:lang w:eastAsia="en-US"/>
              </w:rPr>
              <w:t xml:space="preserve">Recommandations : </w:t>
            </w:r>
          </w:p>
          <w:p w14:paraId="66011D0F" w14:textId="77777777" w:rsidR="00940BDE" w:rsidRPr="005E2D07" w:rsidRDefault="00940BDE">
            <w:pPr>
              <w:spacing w:after="160" w:line="259" w:lineRule="auto"/>
              <w:jc w:val="both"/>
              <w:rPr>
                <w:lang w:eastAsia="en-US"/>
              </w:rPr>
            </w:pPr>
            <w:r w:rsidRPr="005E2D07">
              <w:rPr>
                <w:lang w:eastAsia="en-US"/>
              </w:rPr>
              <w:lastRenderedPageBreak/>
              <w:t>À l’issue de l’évaluation, le principal enjeu pour le secteur forêt n’est pas d’augmenter l’ambition, mais de la rendre crédible, structurée et mobilisable. Dans cette perspective, les recommandations suivantes sont proposées :</w:t>
            </w:r>
          </w:p>
          <w:p w14:paraId="53C4A56F" w14:textId="77777777" w:rsidR="00940BDE" w:rsidRPr="005E2D07" w:rsidRDefault="00940BDE" w:rsidP="00505021">
            <w:pPr>
              <w:numPr>
                <w:ilvl w:val="0"/>
                <w:numId w:val="36"/>
              </w:numPr>
              <w:spacing w:after="160" w:line="259" w:lineRule="auto"/>
              <w:jc w:val="both"/>
              <w:rPr>
                <w:lang w:eastAsia="en-US"/>
              </w:rPr>
            </w:pPr>
            <w:r w:rsidRPr="005E2D07">
              <w:rPr>
                <w:b/>
                <w:bCs/>
                <w:lang w:eastAsia="en-US"/>
              </w:rPr>
              <w:t xml:space="preserve">Ancrer l’ambition d’atténuation du secteur forêt dans un socle souverain et maîtrisé. </w:t>
            </w:r>
            <w:r w:rsidRPr="005E2D07">
              <w:rPr>
                <w:lang w:eastAsia="en-US"/>
              </w:rPr>
              <w:t xml:space="preserve">La CDN 3.0 devrait s’appuyer prioritairement sur les actions déjà planifiées ou prévues au niveau national (programmes annuels de reboisement, aménagement forestier), ainsi que sur les initiatives récurrentes du secteur privé et de la société civile. Leur intégration comme </w:t>
            </w:r>
            <w:r w:rsidRPr="005E2D07">
              <w:rPr>
                <w:b/>
                <w:bCs/>
                <w:lang w:eastAsia="en-US"/>
              </w:rPr>
              <w:t>mesures inconditionnelles</w:t>
            </w:r>
            <w:r w:rsidRPr="005E2D07">
              <w:rPr>
                <w:lang w:eastAsia="en-US"/>
              </w:rPr>
              <w:t xml:space="preserve"> permettrait de traduire fidèlement l’effort réel du pays et de sécuriser une base d’atténuation indépendante des financements externes. </w:t>
            </w:r>
          </w:p>
          <w:p w14:paraId="3A0B7D20" w14:textId="77777777" w:rsidR="00940BDE" w:rsidRPr="005E2D07" w:rsidRDefault="00940BDE" w:rsidP="00505021">
            <w:pPr>
              <w:numPr>
                <w:ilvl w:val="0"/>
                <w:numId w:val="36"/>
              </w:numPr>
              <w:spacing w:after="160" w:line="259" w:lineRule="auto"/>
              <w:jc w:val="both"/>
              <w:rPr>
                <w:lang w:eastAsia="en-US"/>
              </w:rPr>
            </w:pPr>
            <w:r w:rsidRPr="005E2D07">
              <w:rPr>
                <w:b/>
                <w:bCs/>
                <w:lang w:eastAsia="en-US"/>
              </w:rPr>
              <w:t xml:space="preserve">Positionner les mesures conditionnelles comme levier de montée en ambition. </w:t>
            </w:r>
            <w:r w:rsidRPr="005E2D07">
              <w:rPr>
                <w:lang w:eastAsia="en-US"/>
              </w:rPr>
              <w:t>Il est pertinent et encouragé que les acteurs du secteur forêt continuent à proposer des idées de projets dans la CDN 3.0, notamment dans une perspective de mobilisation de financements internationaux. Toutefois, la pertinence de ces propositions repose sur leur articulation avec des efforts nationaux concrets et déjà engagés.</w:t>
            </w:r>
          </w:p>
          <w:p w14:paraId="65CBFA62" w14:textId="2D0F2CC2" w:rsidR="00940BDE" w:rsidRPr="005E2D07" w:rsidRDefault="00940BDE">
            <w:pPr>
              <w:spacing w:after="160" w:line="259" w:lineRule="auto"/>
              <w:ind w:left="720"/>
              <w:jc w:val="both"/>
              <w:rPr>
                <w:lang w:eastAsia="en-US"/>
              </w:rPr>
            </w:pPr>
            <w:r w:rsidRPr="005E2D07">
              <w:rPr>
                <w:lang w:eastAsia="en-US"/>
              </w:rPr>
              <w:t>À ce titre, il est important que la CDN 3.0 valorise également, comme mesures inconditionnelles, les actions effectivement mises en œuvre par les acteurs nationaux, en particulier les activités récurrentes de reboisement et d’aménagement forestier portées par la</w:t>
            </w:r>
            <w:r w:rsidR="006E5B2B">
              <w:rPr>
                <w:lang w:eastAsia="en-US"/>
              </w:rPr>
              <w:t xml:space="preserve"> DGEF</w:t>
            </w:r>
            <w:r w:rsidRPr="005E2D07">
              <w:rPr>
                <w:lang w:eastAsia="en-US"/>
              </w:rPr>
              <w:t xml:space="preserve"> et d’autres parties prenantes.</w:t>
            </w:r>
            <w:r w:rsidRPr="005E2D07">
              <w:t xml:space="preserve"> </w:t>
            </w:r>
            <w:r w:rsidRPr="005E2D07">
              <w:rPr>
                <w:lang w:eastAsia="en-US"/>
              </w:rPr>
              <w:t>Cette articulation permet de présenter les projets conditionnels non pas comme des initiatives isolées, mais comme le prolongement et le renforcement d’une dynamique nationale existante, ce qui constitue un facteur clé de crédibilité et d’attractivité vis-à-vis des partenaires techniques et financiers.</w:t>
            </w:r>
          </w:p>
          <w:p w14:paraId="5D515F8F" w14:textId="77777777" w:rsidR="00940BDE" w:rsidRPr="005E2D07" w:rsidRDefault="00940BDE" w:rsidP="00505021">
            <w:pPr>
              <w:numPr>
                <w:ilvl w:val="0"/>
                <w:numId w:val="36"/>
              </w:numPr>
              <w:jc w:val="both"/>
              <w:rPr>
                <w:lang w:eastAsia="en-US"/>
              </w:rPr>
            </w:pPr>
            <w:r w:rsidRPr="005E2D07">
              <w:rPr>
                <w:b/>
                <w:bCs/>
                <w:lang w:eastAsia="en-US"/>
              </w:rPr>
              <w:t xml:space="preserve">Veiller à la cohérence des chiffres de projection afin d’éviter toute ambiguïté dans l’interprétation de l’ambition. </w:t>
            </w:r>
            <w:r w:rsidRPr="005E2D07">
              <w:rPr>
                <w:lang w:eastAsia="en-US"/>
              </w:rPr>
              <w:t>Il conviendra de veiller, dans la préparation de la CDN 3.0, à éviter toute incohérence entre les valeurs de référence (ligne de base, scénario d’atténuation et gains associés). Les écarts observés dans la CDN 2.0, même s’ils relèvent probablement d’erreurs de report ou de consolidation, conduisent à des niveaux d’atténuation différents pour un même secteur et peuvent ainsi générer des interprétations divergentes de la contribution réelle du secteur.</w:t>
            </w:r>
          </w:p>
          <w:p w14:paraId="15CBE89D" w14:textId="77777777" w:rsidR="00940BDE" w:rsidRPr="005E2D07" w:rsidRDefault="00940BDE">
            <w:pPr>
              <w:ind w:left="720"/>
              <w:jc w:val="both"/>
              <w:rPr>
                <w:lang w:eastAsia="en-US"/>
              </w:rPr>
            </w:pPr>
          </w:p>
        </w:tc>
      </w:tr>
    </w:tbl>
    <w:p w14:paraId="38B30A19" w14:textId="0F7CC150" w:rsidR="00623B18" w:rsidRPr="005E2D07" w:rsidRDefault="0035313F" w:rsidP="00623B18">
      <w:pPr>
        <w:pStyle w:val="Titre2"/>
      </w:pPr>
      <w:bookmarkStart w:id="80" w:name="_Toc227409217"/>
      <w:r w:rsidRPr="005E2D07">
        <w:lastRenderedPageBreak/>
        <w:t xml:space="preserve">État de mise en œuvre des actions d’atténuation - </w:t>
      </w:r>
      <w:r w:rsidR="00623B18" w:rsidRPr="005E2D07">
        <w:t>Secteur déchets</w:t>
      </w:r>
      <w:bookmarkEnd w:id="80"/>
    </w:p>
    <w:p w14:paraId="321A4FE6" w14:textId="1EE702C3" w:rsidR="009376AC" w:rsidRPr="005E2D07" w:rsidRDefault="009376AC" w:rsidP="009376AC">
      <w:pPr>
        <w:pStyle w:val="Titre3"/>
      </w:pPr>
      <w:bookmarkStart w:id="81" w:name="_Toc227409218"/>
      <w:r w:rsidRPr="005E2D07">
        <w:t>Description générale du secteur</w:t>
      </w:r>
      <w:bookmarkEnd w:id="81"/>
    </w:p>
    <w:p w14:paraId="61606B3E" w14:textId="7B450D93" w:rsidR="00F0227A" w:rsidRPr="005E2D07" w:rsidRDefault="00FB1C0C" w:rsidP="00F0227A">
      <w:pPr>
        <w:jc w:val="both"/>
        <w:rPr>
          <w:lang w:eastAsia="en-US"/>
        </w:rPr>
      </w:pPr>
      <w:r w:rsidRPr="005E2D07">
        <w:rPr>
          <w:lang w:eastAsia="en-US"/>
        </w:rPr>
        <w:t xml:space="preserve">Le secteur des déchets constitue le quatrième secteur du volet atténuation de la CDN </w:t>
      </w:r>
      <w:r w:rsidR="00F0227A" w:rsidRPr="005E2D07">
        <w:rPr>
          <w:lang w:eastAsia="en-US"/>
        </w:rPr>
        <w:t>2.0 du Mali. Son inclusion reflète l’importance croissante de ce secteur dans le profil national des émissions de gaz à effet de serre, dans un contexte marqué par l’urbanisation, la croissance démographique et les limites persistantes des systèmes de collecte, de traitement et de valorisation</w:t>
      </w:r>
      <w:r w:rsidR="00D623BB">
        <w:rPr>
          <w:lang w:eastAsia="en-US"/>
        </w:rPr>
        <w:t xml:space="preserve"> des déchets</w:t>
      </w:r>
      <w:r w:rsidR="00F0227A" w:rsidRPr="005E2D07">
        <w:rPr>
          <w:lang w:eastAsia="en-US"/>
        </w:rPr>
        <w:t>.</w:t>
      </w:r>
    </w:p>
    <w:p w14:paraId="4AFF11E6" w14:textId="77777777" w:rsidR="00F0227A" w:rsidRPr="005E2D07" w:rsidRDefault="00F0227A" w:rsidP="00F0227A">
      <w:pPr>
        <w:jc w:val="both"/>
        <w:rPr>
          <w:lang w:eastAsia="en-US"/>
        </w:rPr>
      </w:pPr>
      <w:r w:rsidRPr="005E2D07">
        <w:rPr>
          <w:lang w:eastAsia="en-US"/>
        </w:rPr>
        <w:t xml:space="preserve">La ligne de base retenue dans la CDN 2.0 s’appuie sur les données de l’inventaire national des gaz à effet de serre pour la période 2015–2019. Le périmètre du secteur couvre à la fois les </w:t>
      </w:r>
      <w:r w:rsidRPr="005E2D07">
        <w:rPr>
          <w:b/>
          <w:bCs/>
          <w:lang w:eastAsia="en-US"/>
        </w:rPr>
        <w:t>déchets solides</w:t>
      </w:r>
      <w:r w:rsidRPr="005E2D07">
        <w:rPr>
          <w:lang w:eastAsia="en-US"/>
        </w:rPr>
        <w:t xml:space="preserve"> et les </w:t>
      </w:r>
      <w:r w:rsidRPr="005E2D07">
        <w:rPr>
          <w:b/>
          <w:bCs/>
          <w:lang w:eastAsia="en-US"/>
        </w:rPr>
        <w:t>déchets liquides</w:t>
      </w:r>
      <w:r w:rsidRPr="005E2D07">
        <w:rPr>
          <w:lang w:eastAsia="en-US"/>
        </w:rPr>
        <w:t xml:space="preserve">. Les principales sources d’émissions sont, pour les déchets solides, les décharges </w:t>
      </w:r>
      <w:r w:rsidRPr="005E2D07">
        <w:rPr>
          <w:lang w:eastAsia="en-US"/>
        </w:rPr>
        <w:lastRenderedPageBreak/>
        <w:t>municipales, les dépôts d’ordures et l’incinération, et, pour les déchets liquides, les eaux usées domestiques, commerciales et industrielles ainsi que les ouvrages d’assainissement.</w:t>
      </w:r>
    </w:p>
    <w:p w14:paraId="365E7F5E" w14:textId="6EF81F2E" w:rsidR="00F0227A" w:rsidRPr="005E2D07" w:rsidRDefault="00F0227A" w:rsidP="00F0227A">
      <w:pPr>
        <w:jc w:val="both"/>
        <w:rPr>
          <w:lang w:eastAsia="en-US"/>
        </w:rPr>
      </w:pPr>
      <w:r w:rsidRPr="005E2D07">
        <w:rPr>
          <w:lang w:eastAsia="en-US"/>
        </w:rPr>
        <w:t xml:space="preserve">Le secteur présente un intérêt particulier du point de vue de l’atténuation en raison du poids du </w:t>
      </w:r>
      <w:r w:rsidRPr="005E2D07">
        <w:rPr>
          <w:b/>
          <w:bCs/>
          <w:lang w:eastAsia="en-US"/>
        </w:rPr>
        <w:t>méthane (CH₄)</w:t>
      </w:r>
      <w:r w:rsidRPr="005E2D07">
        <w:rPr>
          <w:lang w:eastAsia="en-US"/>
        </w:rPr>
        <w:t xml:space="preserve"> dans son profil d’émissions. Selon la Quatrième Communication nationale du Mali, les émissions du secteur sont estimées à </w:t>
      </w:r>
      <w:r w:rsidRPr="005E2D07">
        <w:rPr>
          <w:b/>
          <w:bCs/>
          <w:lang w:eastAsia="en-US"/>
        </w:rPr>
        <w:t>2 127,242 Gg éq.-CO₂ en 2022</w:t>
      </w:r>
      <w:r w:rsidRPr="005E2D07">
        <w:rPr>
          <w:lang w:eastAsia="en-US"/>
        </w:rPr>
        <w:t xml:space="preserve">, dont </w:t>
      </w:r>
      <w:r w:rsidRPr="005E2D07">
        <w:rPr>
          <w:b/>
          <w:bCs/>
          <w:lang w:eastAsia="en-US"/>
        </w:rPr>
        <w:t>44,175 Gg de CH₄</w:t>
      </w:r>
      <w:r w:rsidRPr="005E2D07">
        <w:rPr>
          <w:lang w:eastAsia="en-US"/>
        </w:rPr>
        <w:t xml:space="preserve"> et </w:t>
      </w:r>
      <w:r w:rsidRPr="005E2D07">
        <w:rPr>
          <w:b/>
          <w:bCs/>
          <w:lang w:eastAsia="en-US"/>
        </w:rPr>
        <w:t>3,209 Gg de N₂O</w:t>
      </w:r>
      <w:r w:rsidRPr="005E2D07">
        <w:rPr>
          <w:lang w:eastAsia="en-US"/>
        </w:rPr>
        <w:t xml:space="preserve">. Cet enjeu est particulièrement important dans la mesure où le CH₄ présente un </w:t>
      </w:r>
      <w:r w:rsidRPr="005E2D07">
        <w:rPr>
          <w:b/>
          <w:bCs/>
          <w:lang w:eastAsia="en-US"/>
        </w:rPr>
        <w:t>pouvoir de réchauffement global de 28 sur un horizon de 100 ans</w:t>
      </w:r>
      <w:r w:rsidRPr="005E2D07">
        <w:rPr>
          <w:lang w:eastAsia="en-US"/>
        </w:rPr>
        <w:t xml:space="preserve">. </w:t>
      </w:r>
    </w:p>
    <w:p w14:paraId="624918AE" w14:textId="77777777" w:rsidR="00F0227A" w:rsidRPr="005E2D07" w:rsidRDefault="00F0227A" w:rsidP="00F0227A">
      <w:pPr>
        <w:jc w:val="both"/>
        <w:rPr>
          <w:lang w:eastAsia="en-US"/>
        </w:rPr>
      </w:pPr>
      <w:r w:rsidRPr="005E2D07">
        <w:rPr>
          <w:lang w:eastAsia="en-US"/>
        </w:rPr>
        <w:t xml:space="preserve">Dans le cas du Mali, les émissions de méthane du secteur proviennent principalement des </w:t>
      </w:r>
      <w:r w:rsidRPr="005E2D07">
        <w:rPr>
          <w:b/>
          <w:bCs/>
          <w:lang w:eastAsia="en-US"/>
        </w:rPr>
        <w:t>eaux usées domestiques</w:t>
      </w:r>
      <w:r w:rsidRPr="005E2D07">
        <w:rPr>
          <w:lang w:eastAsia="en-US"/>
        </w:rPr>
        <w:t xml:space="preserve"> et de la </w:t>
      </w:r>
      <w:r w:rsidRPr="005E2D07">
        <w:rPr>
          <w:b/>
          <w:bCs/>
          <w:lang w:eastAsia="en-US"/>
        </w:rPr>
        <w:t>décomposition anaérobie de la fraction organique des déchets</w:t>
      </w:r>
      <w:r w:rsidRPr="005E2D07">
        <w:rPr>
          <w:lang w:eastAsia="en-US"/>
        </w:rPr>
        <w:t>, notamment dans les dépôts non contrôlés. Cela montre que l’enjeu d’atténuation du secteur ne concerne pas uniquement la gestion des déchets solides, mais aussi l’amélioration des systèmes d’assainissement liquide.</w:t>
      </w:r>
    </w:p>
    <w:p w14:paraId="2944BBC1" w14:textId="77777777" w:rsidR="00F0227A" w:rsidRPr="005E2D07" w:rsidRDefault="00F0227A" w:rsidP="00F0227A">
      <w:pPr>
        <w:jc w:val="both"/>
        <w:rPr>
          <w:lang w:eastAsia="en-US"/>
        </w:rPr>
      </w:pPr>
      <w:r w:rsidRPr="005E2D07">
        <w:rPr>
          <w:lang w:eastAsia="en-US"/>
        </w:rPr>
        <w:t xml:space="preserve">Cette situation s’explique en partie par des contraintes structurelles encore importantes. Le pays ne dispose que de </w:t>
      </w:r>
      <w:r w:rsidRPr="005E2D07">
        <w:rPr>
          <w:b/>
          <w:bCs/>
          <w:lang w:eastAsia="en-US"/>
        </w:rPr>
        <w:t>deux décharges finales contrôlées</w:t>
      </w:r>
      <w:r w:rsidRPr="005E2D07">
        <w:rPr>
          <w:lang w:eastAsia="en-US"/>
        </w:rPr>
        <w:t>, situées à Bamako et à Sikasso, tandis que, dans la majorité des autres centres urbains, les déchets sont encore orientés vers des dépôts non contrôlés. Les capacités de traitement des eaux usées restent également limitées, avec quelques stations d’épuration réparties entre Bamako, Mopti, Tombouctou et Sikasso, dans des proportions insuffisantes au regard des besoins. À cela s’ajoutent les pratiques de gestion informelle, notamment le brûlage à ciel ouvert et les dépôts sauvages, qui contribuent directement aux émissions du secteur.</w:t>
      </w:r>
    </w:p>
    <w:p w14:paraId="4E94181E" w14:textId="5468243F" w:rsidR="00FB1C0C" w:rsidRPr="005E2D07" w:rsidRDefault="00FB1C0C" w:rsidP="00FB1C0C">
      <w:pPr>
        <w:jc w:val="both"/>
        <w:rPr>
          <w:lang w:eastAsia="en-US"/>
        </w:rPr>
      </w:pPr>
      <w:r w:rsidRPr="005E2D07">
        <w:rPr>
          <w:lang w:eastAsia="en-US"/>
        </w:rPr>
        <w:t>Le tableau ci-dessous présente le profil d’émissions du secteur des déchets pour les années de référence de la ligne de base</w:t>
      </w:r>
      <w:r w:rsidR="00F2690D" w:rsidRPr="005E2D07">
        <w:rPr>
          <w:lang w:eastAsia="en-US"/>
        </w:rPr>
        <w:t xml:space="preserve"> (2015-2019)</w:t>
      </w:r>
      <w:r w:rsidRPr="005E2D07">
        <w:rPr>
          <w:lang w:eastAsia="en-US"/>
        </w:rPr>
        <w:t>.</w:t>
      </w:r>
    </w:p>
    <w:p w14:paraId="366AF9E3" w14:textId="67611171" w:rsidR="00121A5A" w:rsidRPr="005E2D07" w:rsidRDefault="00121A5A" w:rsidP="00A1128A">
      <w:pPr>
        <w:pStyle w:val="Lgende"/>
        <w:keepNext/>
        <w:spacing w:after="0" w:line="360" w:lineRule="auto"/>
        <w:rPr>
          <w:sz w:val="20"/>
          <w:szCs w:val="20"/>
        </w:rPr>
      </w:pPr>
      <w:bookmarkStart w:id="82" w:name="_Toc227409738"/>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24</w:t>
      </w:r>
      <w:r w:rsidRPr="005E2D07">
        <w:rPr>
          <w:sz w:val="20"/>
          <w:szCs w:val="20"/>
        </w:rPr>
        <w:fldChar w:fldCharType="end"/>
      </w:r>
      <w:r w:rsidRPr="005E2D07">
        <w:rPr>
          <w:sz w:val="20"/>
          <w:szCs w:val="20"/>
        </w:rPr>
        <w:t> : Émissions de GES du secteur déchets en KT éq-CO2 - Période 2015-2019 (Source : Rapport BUR 2019)</w:t>
      </w:r>
      <w:bookmarkEnd w:id="82"/>
    </w:p>
    <w:tbl>
      <w:tblPr>
        <w:tblStyle w:val="TableauGrille1Clair-Accentuation51"/>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45"/>
        <w:gridCol w:w="1980"/>
        <w:gridCol w:w="2250"/>
        <w:gridCol w:w="1791"/>
        <w:gridCol w:w="1985"/>
      </w:tblGrid>
      <w:tr w:rsidR="004F00C9" w:rsidRPr="005E2D07" w14:paraId="35EB44A9" w14:textId="77777777" w:rsidTr="00E552B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5" w:type="dxa"/>
            <w:shd w:val="clear" w:color="auto" w:fill="1F4E79" w:themeFill="accent1" w:themeFillShade="80"/>
          </w:tcPr>
          <w:p w14:paraId="231F07E2" w14:textId="77777777" w:rsidR="00291DAB" w:rsidRPr="005E2D07" w:rsidRDefault="00291DAB">
            <w:pPr>
              <w:jc w:val="center"/>
              <w:rPr>
                <w:rFonts w:asciiTheme="minorHAnsi" w:hAnsiTheme="minorHAnsi" w:cstheme="minorHAnsi"/>
              </w:rPr>
            </w:pPr>
            <w:r w:rsidRPr="005E2D07">
              <w:rPr>
                <w:rFonts w:asciiTheme="minorHAnsi" w:hAnsiTheme="minorHAnsi" w:cstheme="minorHAnsi"/>
                <w:color w:val="FFFFFF"/>
              </w:rPr>
              <w:t>Années</w:t>
            </w:r>
          </w:p>
        </w:tc>
        <w:tc>
          <w:tcPr>
            <w:tcW w:w="1980" w:type="dxa"/>
            <w:shd w:val="clear" w:color="auto" w:fill="1F4E79" w:themeFill="accent1" w:themeFillShade="80"/>
          </w:tcPr>
          <w:p w14:paraId="787E2797" w14:textId="77777777" w:rsidR="00291DAB" w:rsidRPr="005E2D07" w:rsidRDefault="00291DA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color w:val="FFFFFF"/>
              </w:rPr>
              <w:t>CO</w:t>
            </w:r>
            <w:r w:rsidRPr="005E2D07">
              <w:rPr>
                <w:rFonts w:asciiTheme="minorHAnsi" w:hAnsiTheme="minorHAnsi" w:cstheme="minorHAnsi"/>
                <w:color w:val="FFFFFF"/>
                <w:vertAlign w:val="subscript"/>
              </w:rPr>
              <w:t>2</w:t>
            </w:r>
            <w:r w:rsidRPr="005E2D07">
              <w:rPr>
                <w:rFonts w:asciiTheme="minorHAnsi" w:hAnsiTheme="minorHAnsi" w:cstheme="minorHAnsi"/>
                <w:color w:val="FFFFFF"/>
              </w:rPr>
              <w:t xml:space="preserve"> (KT)</w:t>
            </w:r>
          </w:p>
        </w:tc>
        <w:tc>
          <w:tcPr>
            <w:tcW w:w="2250" w:type="dxa"/>
            <w:shd w:val="clear" w:color="auto" w:fill="1F4E79" w:themeFill="accent1" w:themeFillShade="80"/>
          </w:tcPr>
          <w:p w14:paraId="1AC1B86E" w14:textId="77777777" w:rsidR="00291DAB" w:rsidRPr="005E2D07" w:rsidRDefault="00291DA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color w:val="FFFFFF"/>
              </w:rPr>
              <w:t>CH</w:t>
            </w:r>
            <w:r w:rsidRPr="005E2D07">
              <w:rPr>
                <w:rFonts w:asciiTheme="minorHAnsi" w:hAnsiTheme="minorHAnsi" w:cstheme="minorHAnsi"/>
                <w:color w:val="FFFFFF"/>
                <w:vertAlign w:val="subscript"/>
              </w:rPr>
              <w:t>4</w:t>
            </w:r>
            <w:r w:rsidRPr="005E2D07">
              <w:rPr>
                <w:rFonts w:asciiTheme="minorHAnsi" w:hAnsiTheme="minorHAnsi" w:cstheme="minorHAnsi"/>
                <w:color w:val="FFFFFF"/>
              </w:rPr>
              <w:t xml:space="preserve"> (KT éq-CO2)</w:t>
            </w:r>
          </w:p>
        </w:tc>
        <w:tc>
          <w:tcPr>
            <w:tcW w:w="1791" w:type="dxa"/>
            <w:shd w:val="clear" w:color="auto" w:fill="1F4E79" w:themeFill="accent1" w:themeFillShade="80"/>
          </w:tcPr>
          <w:p w14:paraId="14CD0F15" w14:textId="77777777" w:rsidR="00291DAB" w:rsidRPr="005E2D07" w:rsidRDefault="00291DA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color w:val="FFFFFF"/>
              </w:rPr>
              <w:t>N</w:t>
            </w:r>
            <w:r w:rsidRPr="005E2D07">
              <w:rPr>
                <w:rFonts w:asciiTheme="minorHAnsi" w:hAnsiTheme="minorHAnsi" w:cstheme="minorHAnsi"/>
                <w:color w:val="FFFFFF"/>
                <w:vertAlign w:val="subscript"/>
              </w:rPr>
              <w:t>2</w:t>
            </w:r>
            <w:r w:rsidRPr="005E2D07">
              <w:rPr>
                <w:rFonts w:asciiTheme="minorHAnsi" w:hAnsiTheme="minorHAnsi" w:cstheme="minorHAnsi"/>
                <w:color w:val="FFFFFF"/>
              </w:rPr>
              <w:t>O (KT éq-CO2)</w:t>
            </w:r>
          </w:p>
        </w:tc>
        <w:tc>
          <w:tcPr>
            <w:tcW w:w="1985" w:type="dxa"/>
            <w:shd w:val="clear" w:color="auto" w:fill="1F4E79" w:themeFill="accent1" w:themeFillShade="80"/>
          </w:tcPr>
          <w:p w14:paraId="19C8582C" w14:textId="77777777" w:rsidR="00291DAB" w:rsidRPr="005E2D07" w:rsidRDefault="00291DA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color w:val="FFFFFF"/>
              </w:rPr>
              <w:t>Total (KT éq-CO</w:t>
            </w:r>
            <w:r w:rsidRPr="005E2D07">
              <w:rPr>
                <w:rFonts w:asciiTheme="minorHAnsi" w:hAnsiTheme="minorHAnsi" w:cstheme="minorHAnsi"/>
                <w:color w:val="FFFFFF"/>
                <w:vertAlign w:val="subscript"/>
              </w:rPr>
              <w:t>2</w:t>
            </w:r>
            <w:r w:rsidRPr="005E2D07">
              <w:rPr>
                <w:rFonts w:asciiTheme="minorHAnsi" w:hAnsiTheme="minorHAnsi" w:cstheme="minorHAnsi"/>
                <w:color w:val="FFFFFF"/>
              </w:rPr>
              <w:t>)</w:t>
            </w:r>
          </w:p>
        </w:tc>
      </w:tr>
      <w:tr w:rsidR="00A15128" w:rsidRPr="005E2D07" w14:paraId="5C368164" w14:textId="77777777" w:rsidTr="00E552B0">
        <w:tc>
          <w:tcPr>
            <w:cnfStyle w:val="001000000000" w:firstRow="0" w:lastRow="0" w:firstColumn="1" w:lastColumn="0" w:oddVBand="0" w:evenVBand="0" w:oddHBand="0" w:evenHBand="0" w:firstRowFirstColumn="0" w:firstRowLastColumn="0" w:lastRowFirstColumn="0" w:lastRowLastColumn="0"/>
            <w:tcW w:w="1345" w:type="dxa"/>
          </w:tcPr>
          <w:p w14:paraId="1DB5D579" w14:textId="77777777" w:rsidR="00291DAB" w:rsidRPr="005E2D07" w:rsidRDefault="00291DAB">
            <w:pPr>
              <w:jc w:val="center"/>
              <w:rPr>
                <w:rFonts w:asciiTheme="minorHAnsi" w:hAnsiTheme="minorHAnsi" w:cstheme="minorHAnsi"/>
              </w:rPr>
            </w:pPr>
            <w:r w:rsidRPr="005E2D07">
              <w:rPr>
                <w:rFonts w:asciiTheme="minorHAnsi" w:hAnsiTheme="minorHAnsi" w:cstheme="minorHAnsi"/>
              </w:rPr>
              <w:t>2015</w:t>
            </w:r>
          </w:p>
        </w:tc>
        <w:tc>
          <w:tcPr>
            <w:tcW w:w="1980" w:type="dxa"/>
          </w:tcPr>
          <w:p w14:paraId="63CB40C5"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37,51</w:t>
            </w:r>
          </w:p>
        </w:tc>
        <w:tc>
          <w:tcPr>
            <w:tcW w:w="2250" w:type="dxa"/>
          </w:tcPr>
          <w:p w14:paraId="0780C027"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217,14</w:t>
            </w:r>
          </w:p>
        </w:tc>
        <w:tc>
          <w:tcPr>
            <w:tcW w:w="1791" w:type="dxa"/>
          </w:tcPr>
          <w:p w14:paraId="715851EF"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101,68</w:t>
            </w:r>
          </w:p>
        </w:tc>
        <w:tc>
          <w:tcPr>
            <w:tcW w:w="1985" w:type="dxa"/>
          </w:tcPr>
          <w:p w14:paraId="644C3FBF"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356,33</w:t>
            </w:r>
          </w:p>
        </w:tc>
      </w:tr>
      <w:tr w:rsidR="00A15128" w:rsidRPr="005E2D07" w14:paraId="72677685" w14:textId="77777777" w:rsidTr="00E552B0">
        <w:tc>
          <w:tcPr>
            <w:cnfStyle w:val="001000000000" w:firstRow="0" w:lastRow="0" w:firstColumn="1" w:lastColumn="0" w:oddVBand="0" w:evenVBand="0" w:oddHBand="0" w:evenHBand="0" w:firstRowFirstColumn="0" w:firstRowLastColumn="0" w:lastRowFirstColumn="0" w:lastRowLastColumn="0"/>
            <w:tcW w:w="1345" w:type="dxa"/>
          </w:tcPr>
          <w:p w14:paraId="320EAE99" w14:textId="77777777" w:rsidR="00291DAB" w:rsidRPr="005E2D07" w:rsidRDefault="00291DAB">
            <w:pPr>
              <w:jc w:val="center"/>
              <w:rPr>
                <w:rFonts w:asciiTheme="minorHAnsi" w:hAnsiTheme="minorHAnsi" w:cstheme="minorHAnsi"/>
              </w:rPr>
            </w:pPr>
            <w:r w:rsidRPr="005E2D07">
              <w:rPr>
                <w:rFonts w:asciiTheme="minorHAnsi" w:hAnsiTheme="minorHAnsi" w:cstheme="minorHAnsi"/>
              </w:rPr>
              <w:t>2017</w:t>
            </w:r>
          </w:p>
        </w:tc>
        <w:tc>
          <w:tcPr>
            <w:tcW w:w="1980" w:type="dxa"/>
          </w:tcPr>
          <w:p w14:paraId="784CF22E"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31,16</w:t>
            </w:r>
          </w:p>
        </w:tc>
        <w:tc>
          <w:tcPr>
            <w:tcW w:w="2250" w:type="dxa"/>
          </w:tcPr>
          <w:p w14:paraId="3AF3BD4E"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229,95</w:t>
            </w:r>
          </w:p>
        </w:tc>
        <w:tc>
          <w:tcPr>
            <w:tcW w:w="1791" w:type="dxa"/>
          </w:tcPr>
          <w:p w14:paraId="33B23713"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160,50</w:t>
            </w:r>
          </w:p>
        </w:tc>
        <w:tc>
          <w:tcPr>
            <w:tcW w:w="1985" w:type="dxa"/>
          </w:tcPr>
          <w:p w14:paraId="56F7904B"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421,61</w:t>
            </w:r>
          </w:p>
        </w:tc>
      </w:tr>
      <w:tr w:rsidR="00A15128" w:rsidRPr="005E2D07" w14:paraId="7CCEA4BF" w14:textId="77777777" w:rsidTr="00E552B0">
        <w:tc>
          <w:tcPr>
            <w:cnfStyle w:val="001000000000" w:firstRow="0" w:lastRow="0" w:firstColumn="1" w:lastColumn="0" w:oddVBand="0" w:evenVBand="0" w:oddHBand="0" w:evenHBand="0" w:firstRowFirstColumn="0" w:firstRowLastColumn="0" w:lastRowFirstColumn="0" w:lastRowLastColumn="0"/>
            <w:tcW w:w="1345" w:type="dxa"/>
          </w:tcPr>
          <w:p w14:paraId="063AAE07" w14:textId="77777777" w:rsidR="00291DAB" w:rsidRPr="005E2D07" w:rsidRDefault="00291DAB">
            <w:pPr>
              <w:jc w:val="center"/>
              <w:rPr>
                <w:rFonts w:asciiTheme="minorHAnsi" w:hAnsiTheme="minorHAnsi" w:cstheme="minorHAnsi"/>
              </w:rPr>
            </w:pPr>
            <w:r w:rsidRPr="005E2D07">
              <w:rPr>
                <w:rFonts w:asciiTheme="minorHAnsi" w:hAnsiTheme="minorHAnsi" w:cstheme="minorHAnsi"/>
              </w:rPr>
              <w:t>2019</w:t>
            </w:r>
          </w:p>
        </w:tc>
        <w:tc>
          <w:tcPr>
            <w:tcW w:w="1980" w:type="dxa"/>
          </w:tcPr>
          <w:p w14:paraId="1432F0A0"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32,44</w:t>
            </w:r>
          </w:p>
        </w:tc>
        <w:tc>
          <w:tcPr>
            <w:tcW w:w="2250" w:type="dxa"/>
          </w:tcPr>
          <w:p w14:paraId="0145F8CE"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243,18</w:t>
            </w:r>
          </w:p>
        </w:tc>
        <w:tc>
          <w:tcPr>
            <w:tcW w:w="1791" w:type="dxa"/>
          </w:tcPr>
          <w:p w14:paraId="74669FAB"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160,50</w:t>
            </w:r>
          </w:p>
        </w:tc>
        <w:tc>
          <w:tcPr>
            <w:tcW w:w="1985" w:type="dxa"/>
          </w:tcPr>
          <w:p w14:paraId="2008631A" w14:textId="77777777" w:rsidR="00291DAB" w:rsidRPr="005E2D07" w:rsidRDefault="00291DA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5E2D07">
              <w:rPr>
                <w:rFonts w:asciiTheme="minorHAnsi" w:hAnsiTheme="minorHAnsi" w:cstheme="minorHAnsi"/>
              </w:rPr>
              <w:t>436,12</w:t>
            </w:r>
          </w:p>
        </w:tc>
      </w:tr>
    </w:tbl>
    <w:p w14:paraId="14CE2A15" w14:textId="77777777" w:rsidR="009D475B" w:rsidRPr="005E2D07" w:rsidRDefault="009D475B" w:rsidP="00A1128A">
      <w:pPr>
        <w:spacing w:before="240"/>
        <w:jc w:val="both"/>
        <w:rPr>
          <w:lang w:eastAsia="en-US"/>
        </w:rPr>
      </w:pPr>
      <w:r w:rsidRPr="005E2D07">
        <w:rPr>
          <w:lang w:eastAsia="en-US"/>
        </w:rPr>
        <w:t>Ces données montrent une progression des émissions totales du secteur entre 2015 et 2019, principalement portée par l’augmentation des émissions de méthane. La figure suivante illustre la répartition des émissions par type de gaz pour l’année 2019.</w:t>
      </w:r>
    </w:p>
    <w:p w14:paraId="68BBAB8A" w14:textId="77777777" w:rsidR="009F10DD" w:rsidRPr="005E2D07" w:rsidRDefault="00C20A2B" w:rsidP="009F10DD">
      <w:pPr>
        <w:keepNext/>
        <w:jc w:val="both"/>
      </w:pPr>
      <w:r w:rsidRPr="005E2D07">
        <w:rPr>
          <w:noProof/>
        </w:rPr>
        <w:lastRenderedPageBreak/>
        <w:drawing>
          <wp:inline distT="0" distB="0" distL="0" distR="0" wp14:anchorId="0EC8E8FA" wp14:editId="2CFEF338">
            <wp:extent cx="5913120" cy="2735580"/>
            <wp:effectExtent l="0" t="0" r="11430" b="7620"/>
            <wp:docPr id="5" name="Chart 5">
              <a:extLst xmlns:a="http://schemas.openxmlformats.org/drawingml/2006/main">
                <a:ext uri="{FF2B5EF4-FFF2-40B4-BE49-F238E27FC236}">
                  <a16:creationId xmlns:a16="http://schemas.microsoft.com/office/drawing/2014/main" id="{0433FA23-8B50-41FC-B1F0-B2669A1725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6560EC6E" w14:textId="22E3475A" w:rsidR="00C20A2B" w:rsidRPr="005E2D07" w:rsidRDefault="009F10DD" w:rsidP="009F10DD">
      <w:pPr>
        <w:pStyle w:val="Lgende"/>
        <w:jc w:val="center"/>
        <w:rPr>
          <w:sz w:val="20"/>
          <w:szCs w:val="20"/>
          <w:lang w:eastAsia="en-US"/>
        </w:rPr>
      </w:pPr>
      <w:bookmarkStart w:id="83" w:name="_Toc227409533"/>
      <w:r w:rsidRPr="005E2D07">
        <w:rPr>
          <w:sz w:val="20"/>
          <w:szCs w:val="20"/>
        </w:rPr>
        <w:t xml:space="preserve">Figure </w:t>
      </w:r>
      <w:r w:rsidRPr="005E2D07">
        <w:rPr>
          <w:sz w:val="20"/>
          <w:szCs w:val="20"/>
        </w:rPr>
        <w:fldChar w:fldCharType="begin"/>
      </w:r>
      <w:r w:rsidRPr="005E2D07">
        <w:rPr>
          <w:sz w:val="20"/>
          <w:szCs w:val="20"/>
        </w:rPr>
        <w:instrText xml:space="preserve"> SEQ Figure \* ARABIC </w:instrText>
      </w:r>
      <w:r w:rsidRPr="005E2D07">
        <w:rPr>
          <w:sz w:val="20"/>
          <w:szCs w:val="20"/>
        </w:rPr>
        <w:fldChar w:fldCharType="separate"/>
      </w:r>
      <w:r w:rsidR="000D24B8" w:rsidRPr="005E2D07">
        <w:rPr>
          <w:noProof/>
          <w:sz w:val="20"/>
          <w:szCs w:val="20"/>
        </w:rPr>
        <w:t>18</w:t>
      </w:r>
      <w:r w:rsidRPr="005E2D07">
        <w:rPr>
          <w:sz w:val="20"/>
          <w:szCs w:val="20"/>
        </w:rPr>
        <w:fldChar w:fldCharType="end"/>
      </w:r>
      <w:r w:rsidRPr="005E2D07">
        <w:rPr>
          <w:sz w:val="20"/>
          <w:szCs w:val="20"/>
        </w:rPr>
        <w:t> : Répartition des émissions par type de gaz - Secteur Déchets 2019</w:t>
      </w:r>
      <w:r w:rsidR="00540C69" w:rsidRPr="005E2D07">
        <w:rPr>
          <w:sz w:val="20"/>
          <w:szCs w:val="20"/>
        </w:rPr>
        <w:t xml:space="preserve"> -BUR</w:t>
      </w:r>
      <w:bookmarkEnd w:id="83"/>
    </w:p>
    <w:p w14:paraId="0B9F2931" w14:textId="1F218242" w:rsidR="008671F9" w:rsidRPr="005E2D07" w:rsidRDefault="001E520C" w:rsidP="00CC4B8B">
      <w:pPr>
        <w:jc w:val="both"/>
      </w:pPr>
      <w:r w:rsidRPr="005E2D07">
        <w:t>L</w:t>
      </w:r>
      <w:r w:rsidR="008671F9" w:rsidRPr="005E2D07">
        <w:t>’atténuation dans le secteur des déchets repose sur une logique de gestion intégrée et de valorisation. Les orientations retenues dans la CDN 2.0 portent notamment sur la valorisation et la transformation des déchets solides, la gestion intégrée des déchets ménagers, le recyclage des déchets plastiques, le compostage, la production de bioénergie ainsi que, plus largement, le développement de l’économie circulaire. Ces orientations visent à réduire les émissions à la source tout en améliorant la gestion globale du secteur.</w:t>
      </w:r>
    </w:p>
    <w:p w14:paraId="10346AE7" w14:textId="77777777" w:rsidR="00305534" w:rsidRPr="005E2D07" w:rsidRDefault="00305534" w:rsidP="00305534">
      <w:r w:rsidRPr="005E2D07">
        <w:t xml:space="preserve">La CDN 2.0 du Mali fixe ainsi un </w:t>
      </w:r>
      <w:r w:rsidRPr="005E2D07">
        <w:rPr>
          <w:b/>
        </w:rPr>
        <w:t>objectif de réduction de 31 %</w:t>
      </w:r>
      <w:r w:rsidRPr="005E2D07">
        <w:t xml:space="preserve"> des émissions du secteur des déchets à l’horizon 2030 par rapport au scénario de base. Cet objectif correspond à une réduction de 693 KT éq-CO2, les émissions devant passer de 2 232 KT éq-CO</w:t>
      </w:r>
      <w:r w:rsidRPr="005E2D07">
        <w:rPr>
          <w:vertAlign w:val="subscript"/>
        </w:rPr>
        <w:t>2</w:t>
      </w:r>
      <w:r w:rsidRPr="005E2D07">
        <w:t xml:space="preserve"> dans le scénario de base à 1 539 KT éq-CO</w:t>
      </w:r>
      <w:r w:rsidRPr="005E2D07">
        <w:rPr>
          <w:vertAlign w:val="subscript"/>
        </w:rPr>
        <w:t>2</w:t>
      </w:r>
      <w:r w:rsidRPr="005E2D07">
        <w:t xml:space="preserve"> dans le scénario d’atténuation. Le taux de croissance des émissions est estimé à 16 % dans le scénario de base, contre 7,4 % dans le scénario d’atténuation. La figure ci-après présente l’évolution comparative de ces deux trajectoires entre 2020 et 2030.</w:t>
      </w:r>
    </w:p>
    <w:p w14:paraId="064D6F47" w14:textId="77777777" w:rsidR="000E6E30" w:rsidRPr="005E2D07" w:rsidRDefault="00254589" w:rsidP="000E6E30">
      <w:pPr>
        <w:keepNext/>
        <w:jc w:val="both"/>
      </w:pPr>
      <w:r w:rsidRPr="005E2D07">
        <w:rPr>
          <w:noProof/>
        </w:rPr>
        <w:lastRenderedPageBreak/>
        <w:drawing>
          <wp:inline distT="0" distB="0" distL="0" distR="0" wp14:anchorId="1738DF5E" wp14:editId="66002A0A">
            <wp:extent cx="5979160" cy="2994660"/>
            <wp:effectExtent l="0" t="0" r="2540" b="15240"/>
            <wp:docPr id="6" name="Chart 6">
              <a:extLst xmlns:a="http://schemas.openxmlformats.org/drawingml/2006/main">
                <a:ext uri="{FF2B5EF4-FFF2-40B4-BE49-F238E27FC236}">
                  <a16:creationId xmlns:a16="http://schemas.microsoft.com/office/drawing/2014/main" id="{A1D81E21-9BA1-47B8-9257-930848E498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47EE6B56" w14:textId="14C6BF4C" w:rsidR="00254589" w:rsidRPr="005E2D07" w:rsidRDefault="000E6E30" w:rsidP="00102DA4">
      <w:pPr>
        <w:pStyle w:val="Lgende"/>
        <w:jc w:val="center"/>
        <w:rPr>
          <w:lang w:eastAsia="en-US"/>
        </w:rPr>
      </w:pPr>
      <w:bookmarkStart w:id="84" w:name="_Toc227409534"/>
      <w:r w:rsidRPr="005E2D07">
        <w:t xml:space="preserve">Figure </w:t>
      </w:r>
      <w:r w:rsidRPr="005E2D07">
        <w:fldChar w:fldCharType="begin"/>
      </w:r>
      <w:r w:rsidRPr="005E2D07">
        <w:instrText xml:space="preserve"> SEQ Figure \* ARABIC </w:instrText>
      </w:r>
      <w:r w:rsidRPr="005E2D07">
        <w:fldChar w:fldCharType="separate"/>
      </w:r>
      <w:r w:rsidR="000D24B8" w:rsidRPr="005E2D07">
        <w:rPr>
          <w:noProof/>
        </w:rPr>
        <w:t>19</w:t>
      </w:r>
      <w:r w:rsidRPr="005E2D07">
        <w:fldChar w:fldCharType="end"/>
      </w:r>
      <w:r w:rsidRPr="005E2D07">
        <w:t xml:space="preserve"> : </w:t>
      </w:r>
      <w:r w:rsidR="00102DA4" w:rsidRPr="005E2D07">
        <w:t>Évolution comparative des scénarios de base et d'atténuation — Secteur Déchets 2020-2030</w:t>
      </w:r>
      <w:bookmarkEnd w:id="84"/>
    </w:p>
    <w:p w14:paraId="45339B6D" w14:textId="23AB0B94" w:rsidR="00425BB8" w:rsidRPr="005E2D07" w:rsidRDefault="00641ACB" w:rsidP="00892678">
      <w:pPr>
        <w:jc w:val="both"/>
        <w:rPr>
          <w:lang w:eastAsia="en-US"/>
        </w:rPr>
      </w:pPr>
      <w:r w:rsidRPr="005E2D07">
        <w:rPr>
          <w:lang w:eastAsia="en-US"/>
        </w:rPr>
        <w:t xml:space="preserve">La liste des mesures d’atténuations mobilisées pour atteindre </w:t>
      </w:r>
      <w:r w:rsidR="00197C8C" w:rsidRPr="005E2D07">
        <w:rPr>
          <w:lang w:eastAsia="en-US"/>
        </w:rPr>
        <w:t>cette ambition</w:t>
      </w:r>
      <w:r w:rsidRPr="005E2D07">
        <w:rPr>
          <w:lang w:eastAsia="en-US"/>
        </w:rPr>
        <w:t xml:space="preserve"> de 31% d’ici 2030 sont présentées dans les sections suivantes. </w:t>
      </w:r>
    </w:p>
    <w:p w14:paraId="006FC084" w14:textId="6E1A4C2A" w:rsidR="006764C8" w:rsidRPr="005E2D07" w:rsidRDefault="000E6E30" w:rsidP="000E6E30">
      <w:pPr>
        <w:pStyle w:val="Titre3"/>
      </w:pPr>
      <w:bookmarkStart w:id="85" w:name="_Toc227409219"/>
      <w:r w:rsidRPr="005E2D07">
        <w:t xml:space="preserve">Rappel des </w:t>
      </w:r>
      <w:r w:rsidR="00296030" w:rsidRPr="005E2D07">
        <w:t>mesures</w:t>
      </w:r>
      <w:r w:rsidRPr="005E2D07">
        <w:t xml:space="preserve"> du secteur déchets dans la CDN 2.0</w:t>
      </w:r>
      <w:bookmarkEnd w:id="85"/>
    </w:p>
    <w:p w14:paraId="227EF3AB" w14:textId="77777777" w:rsidR="00197C8C" w:rsidRPr="005E2D07" w:rsidRDefault="00197C8C" w:rsidP="00197C8C">
      <w:pPr>
        <w:jc w:val="both"/>
        <w:rPr>
          <w:lang w:eastAsia="en-US"/>
        </w:rPr>
      </w:pPr>
      <w:r w:rsidRPr="005E2D07">
        <w:rPr>
          <w:lang w:eastAsia="en-US"/>
        </w:rPr>
        <w:t>Les mesures d’atténuation du secteur des déchets retenues dans la CDN 2.0 portent principalement sur la valorisation des déchets solides, le recyclage de flux spécifiques, la gestion contrôlée des déchets ménagers et l’amélioration des systèmes de traitement. Le tableau ci-dessous présente les principaux projets et programmes identifiés pour la période 2020-2030.</w:t>
      </w:r>
    </w:p>
    <w:p w14:paraId="527419BB" w14:textId="504B15A9" w:rsidR="009C7E44" w:rsidRPr="005E2D07" w:rsidRDefault="009C7E44" w:rsidP="009C7E44">
      <w:pPr>
        <w:pStyle w:val="Lgende"/>
        <w:keepNext/>
        <w:spacing w:after="0" w:line="360" w:lineRule="auto"/>
        <w:rPr>
          <w:sz w:val="20"/>
          <w:szCs w:val="20"/>
        </w:rPr>
      </w:pPr>
      <w:bookmarkStart w:id="86" w:name="_Toc227409739"/>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25</w:t>
      </w:r>
      <w:r w:rsidRPr="005E2D07">
        <w:rPr>
          <w:sz w:val="20"/>
          <w:szCs w:val="20"/>
        </w:rPr>
        <w:fldChar w:fldCharType="end"/>
      </w:r>
      <w:r w:rsidRPr="005E2D07">
        <w:rPr>
          <w:sz w:val="20"/>
          <w:szCs w:val="20"/>
        </w:rPr>
        <w:t xml:space="preserve"> : Mesures d’atténuation du secteur déchet</w:t>
      </w:r>
      <w:bookmarkEnd w:id="86"/>
    </w:p>
    <w:tbl>
      <w:tblPr>
        <w:tblStyle w:val="TableauGrille1Clair-Accentuation5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89"/>
        <w:gridCol w:w="4060"/>
        <w:gridCol w:w="2126"/>
        <w:gridCol w:w="1333"/>
      </w:tblGrid>
      <w:tr w:rsidR="004F00C9" w:rsidRPr="005E2D07" w14:paraId="44B186A2" w14:textId="77777777" w:rsidTr="006123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auto"/>
            <w:shd w:val="clear" w:color="auto" w:fill="1F4E79" w:themeFill="accent1" w:themeFillShade="80"/>
            <w:vAlign w:val="center"/>
            <w:hideMark/>
          </w:tcPr>
          <w:p w14:paraId="01D00225" w14:textId="77777777" w:rsidR="00A42786" w:rsidRPr="005E2D07" w:rsidRDefault="00A42786" w:rsidP="00EF4A78">
            <w:pPr>
              <w:spacing w:line="259" w:lineRule="auto"/>
              <w:jc w:val="center"/>
              <w:rPr>
                <w:color w:val="FFFFFF" w:themeColor="background1"/>
                <w:lang w:eastAsia="en-US"/>
              </w:rPr>
            </w:pPr>
            <w:r w:rsidRPr="005E2D07">
              <w:rPr>
                <w:color w:val="FFFFFF" w:themeColor="background1"/>
                <w:lang w:eastAsia="en-US"/>
              </w:rPr>
              <w:t>Axe d’intervention</w:t>
            </w:r>
          </w:p>
        </w:tc>
        <w:tc>
          <w:tcPr>
            <w:tcW w:w="4060" w:type="dxa"/>
            <w:shd w:val="clear" w:color="auto" w:fill="1F4E79" w:themeFill="accent1" w:themeFillShade="80"/>
            <w:vAlign w:val="center"/>
            <w:hideMark/>
          </w:tcPr>
          <w:p w14:paraId="23EF0848" w14:textId="77777777" w:rsidR="00A42786" w:rsidRPr="005E2D07" w:rsidRDefault="00A42786" w:rsidP="00EF4A78">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Programme / Projet d’atténuation</w:t>
            </w:r>
          </w:p>
        </w:tc>
        <w:tc>
          <w:tcPr>
            <w:tcW w:w="2126" w:type="dxa"/>
            <w:shd w:val="clear" w:color="auto" w:fill="1F4E79" w:themeFill="accent1" w:themeFillShade="80"/>
            <w:vAlign w:val="center"/>
            <w:hideMark/>
          </w:tcPr>
          <w:p w14:paraId="241D6689" w14:textId="77777777" w:rsidR="00A42786" w:rsidRPr="005E2D07" w:rsidRDefault="00A42786" w:rsidP="00EF4A78">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Mesure d’atténuation visée</w:t>
            </w:r>
          </w:p>
        </w:tc>
        <w:tc>
          <w:tcPr>
            <w:tcW w:w="1333" w:type="dxa"/>
            <w:shd w:val="clear" w:color="auto" w:fill="1F4E79" w:themeFill="accent1" w:themeFillShade="80"/>
            <w:vAlign w:val="center"/>
            <w:hideMark/>
          </w:tcPr>
          <w:p w14:paraId="118F620F" w14:textId="1F896E58" w:rsidR="00A42786" w:rsidRPr="005E2D07" w:rsidRDefault="00A42786" w:rsidP="00EF4A78">
            <w:pPr>
              <w:spacing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lang w:eastAsia="en-US"/>
              </w:rPr>
            </w:pPr>
            <w:r w:rsidRPr="005E2D07">
              <w:rPr>
                <w:color w:val="FFFFFF" w:themeColor="background1"/>
                <w:lang w:eastAsia="en-US"/>
              </w:rPr>
              <w:t>Porteurs</w:t>
            </w:r>
          </w:p>
        </w:tc>
      </w:tr>
      <w:tr w:rsidR="00A15128" w:rsidRPr="005E2D07" w14:paraId="53FC4E6A"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6986BCA1" w14:textId="77777777" w:rsidR="00A42786" w:rsidRPr="005E2D07" w:rsidRDefault="00A42786" w:rsidP="00EF4A78">
            <w:pPr>
              <w:spacing w:line="259" w:lineRule="auto"/>
              <w:jc w:val="both"/>
              <w:rPr>
                <w:lang w:eastAsia="en-US"/>
              </w:rPr>
            </w:pPr>
            <w:r w:rsidRPr="005E2D07">
              <w:rPr>
                <w:lang w:eastAsia="en-US"/>
              </w:rPr>
              <w:t>Valorisation des déchets solides</w:t>
            </w:r>
          </w:p>
        </w:tc>
        <w:tc>
          <w:tcPr>
            <w:tcW w:w="4060" w:type="dxa"/>
            <w:hideMark/>
          </w:tcPr>
          <w:p w14:paraId="70FF6D23" w14:textId="77777777"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Réalisation d'une unité de valorisation et de transformation des déchets solides à Noumoubougou (Projet de résilience urbaine de Bamako)</w:t>
            </w:r>
          </w:p>
        </w:tc>
        <w:tc>
          <w:tcPr>
            <w:tcW w:w="2126" w:type="dxa"/>
            <w:hideMark/>
          </w:tcPr>
          <w:p w14:paraId="120AD333"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Valorisation et transformation des déchets solides</w:t>
            </w:r>
          </w:p>
        </w:tc>
        <w:tc>
          <w:tcPr>
            <w:tcW w:w="1333" w:type="dxa"/>
            <w:hideMark/>
          </w:tcPr>
          <w:p w14:paraId="0DC18447" w14:textId="77777777" w:rsidR="00A42786" w:rsidRPr="005E2D07" w:rsidRDefault="00A42786"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Mairie</w:t>
            </w:r>
          </w:p>
        </w:tc>
      </w:tr>
      <w:tr w:rsidR="00A15128" w:rsidRPr="005E2D07" w14:paraId="24DEF879"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1159224F" w14:textId="77777777" w:rsidR="00A42786" w:rsidRPr="005E2D07" w:rsidRDefault="00A42786" w:rsidP="00EF4A78">
            <w:pPr>
              <w:spacing w:line="259" w:lineRule="auto"/>
              <w:jc w:val="both"/>
              <w:rPr>
                <w:lang w:eastAsia="en-US"/>
              </w:rPr>
            </w:pPr>
            <w:r w:rsidRPr="005E2D07">
              <w:rPr>
                <w:lang w:eastAsia="en-US"/>
              </w:rPr>
              <w:t>Valorisation énergétique</w:t>
            </w:r>
          </w:p>
        </w:tc>
        <w:tc>
          <w:tcPr>
            <w:tcW w:w="4060" w:type="dxa"/>
            <w:hideMark/>
          </w:tcPr>
          <w:p w14:paraId="2385F676" w14:textId="4AAE7390"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Unité de transformation des déchets solides en énergie - site de Noumoubougou</w:t>
            </w:r>
          </w:p>
        </w:tc>
        <w:tc>
          <w:tcPr>
            <w:tcW w:w="2126" w:type="dxa"/>
            <w:hideMark/>
          </w:tcPr>
          <w:p w14:paraId="654CC476"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Production d’énergie à partir des déchets solides</w:t>
            </w:r>
          </w:p>
        </w:tc>
        <w:tc>
          <w:tcPr>
            <w:tcW w:w="1333" w:type="dxa"/>
            <w:hideMark/>
          </w:tcPr>
          <w:p w14:paraId="73E149F4" w14:textId="01EB2D3D" w:rsidR="00A42786" w:rsidRPr="005E2D07" w:rsidRDefault="003F3616"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 xml:space="preserve">Société </w:t>
            </w:r>
            <w:r w:rsidR="00A42786" w:rsidRPr="005E2D07">
              <w:rPr>
                <w:lang w:eastAsia="en-US"/>
              </w:rPr>
              <w:t xml:space="preserve">Katura </w:t>
            </w:r>
          </w:p>
        </w:tc>
      </w:tr>
      <w:tr w:rsidR="00A15128" w:rsidRPr="005E2D07" w14:paraId="5133B0B3"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18EF03EA" w14:textId="77777777" w:rsidR="00A42786" w:rsidRPr="005E2D07" w:rsidRDefault="00A42786" w:rsidP="00EF4A78">
            <w:pPr>
              <w:spacing w:line="259" w:lineRule="auto"/>
              <w:jc w:val="both"/>
              <w:rPr>
                <w:lang w:eastAsia="en-US"/>
              </w:rPr>
            </w:pPr>
            <w:r w:rsidRPr="005E2D07">
              <w:rPr>
                <w:lang w:eastAsia="en-US"/>
              </w:rPr>
              <w:t>Gestion intégrée des déchets ménagers</w:t>
            </w:r>
          </w:p>
        </w:tc>
        <w:tc>
          <w:tcPr>
            <w:tcW w:w="4060" w:type="dxa"/>
            <w:hideMark/>
          </w:tcPr>
          <w:p w14:paraId="2475E633" w14:textId="77777777"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Projet Oxalor-Pyrocox : gestion intégrée des déchets solides ménagers dans les six communes du District de Bamako ainsi que dans les régions de Sikasso, Ségou, Kayes et Mopti</w:t>
            </w:r>
          </w:p>
        </w:tc>
        <w:tc>
          <w:tcPr>
            <w:tcW w:w="2126" w:type="dxa"/>
            <w:hideMark/>
          </w:tcPr>
          <w:p w14:paraId="5A0D0339"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Gestion contrôlée, collecte, traitement et valorisation des déchets ménagers</w:t>
            </w:r>
          </w:p>
        </w:tc>
        <w:tc>
          <w:tcPr>
            <w:tcW w:w="1333" w:type="dxa"/>
            <w:hideMark/>
          </w:tcPr>
          <w:p w14:paraId="2EC83205" w14:textId="77777777" w:rsidR="00A42786" w:rsidRPr="005E2D07" w:rsidRDefault="00A42786"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Oxalor-Pyrocox</w:t>
            </w:r>
          </w:p>
        </w:tc>
      </w:tr>
      <w:tr w:rsidR="00A15128" w:rsidRPr="005E2D07" w14:paraId="0B9FBC94"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470E966C" w14:textId="77777777" w:rsidR="00A42786" w:rsidRPr="005E2D07" w:rsidRDefault="00A42786" w:rsidP="00EF4A78">
            <w:pPr>
              <w:spacing w:line="259" w:lineRule="auto"/>
              <w:jc w:val="both"/>
              <w:rPr>
                <w:lang w:eastAsia="en-US"/>
              </w:rPr>
            </w:pPr>
            <w:r w:rsidRPr="005E2D07">
              <w:rPr>
                <w:lang w:eastAsia="en-US"/>
              </w:rPr>
              <w:lastRenderedPageBreak/>
              <w:t>Recyclage des déchets plastiques</w:t>
            </w:r>
          </w:p>
        </w:tc>
        <w:tc>
          <w:tcPr>
            <w:tcW w:w="4060" w:type="dxa"/>
            <w:hideMark/>
          </w:tcPr>
          <w:p w14:paraId="15AD8D72" w14:textId="77777777"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Recyclage des déchets plastiques à Bamako au niveau industriel</w:t>
            </w:r>
          </w:p>
        </w:tc>
        <w:tc>
          <w:tcPr>
            <w:tcW w:w="2126" w:type="dxa"/>
            <w:hideMark/>
          </w:tcPr>
          <w:p w14:paraId="3E180A95"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Recyclage et valorisation industrielle des déchets plastiques</w:t>
            </w:r>
          </w:p>
        </w:tc>
        <w:tc>
          <w:tcPr>
            <w:tcW w:w="1333" w:type="dxa"/>
            <w:hideMark/>
          </w:tcPr>
          <w:p w14:paraId="25175835" w14:textId="77777777" w:rsidR="00A42786" w:rsidRPr="005E2D07" w:rsidRDefault="00A42786"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Société SIGMA</w:t>
            </w:r>
          </w:p>
        </w:tc>
      </w:tr>
      <w:tr w:rsidR="00A15128" w:rsidRPr="005E2D07" w14:paraId="32A1B20B"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0A122CA5" w14:textId="77777777" w:rsidR="00A42786" w:rsidRPr="005E2D07" w:rsidRDefault="00A42786" w:rsidP="00EF4A78">
            <w:pPr>
              <w:spacing w:line="259" w:lineRule="auto"/>
              <w:jc w:val="both"/>
              <w:rPr>
                <w:lang w:eastAsia="en-US"/>
              </w:rPr>
            </w:pPr>
            <w:r w:rsidRPr="005E2D07">
              <w:rPr>
                <w:lang w:eastAsia="en-US"/>
              </w:rPr>
              <w:t>Valorisation locale des plastiques</w:t>
            </w:r>
          </w:p>
        </w:tc>
        <w:tc>
          <w:tcPr>
            <w:tcW w:w="4060" w:type="dxa"/>
            <w:hideMark/>
          </w:tcPr>
          <w:p w14:paraId="7647763A" w14:textId="77777777"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Valorisation et transformation des déchets plastiques en Commune V du District de Bamako</w:t>
            </w:r>
          </w:p>
        </w:tc>
        <w:tc>
          <w:tcPr>
            <w:tcW w:w="2126" w:type="dxa"/>
            <w:hideMark/>
          </w:tcPr>
          <w:p w14:paraId="2E8F896E"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Transformation et valorisation des déchets plastiques</w:t>
            </w:r>
          </w:p>
        </w:tc>
        <w:tc>
          <w:tcPr>
            <w:tcW w:w="1333" w:type="dxa"/>
            <w:hideMark/>
          </w:tcPr>
          <w:p w14:paraId="0B1B553D" w14:textId="2BABA9A6" w:rsidR="00A42786" w:rsidRPr="005E2D07" w:rsidRDefault="00A42786"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Mairie de la Commune V / Fondation Str</w:t>
            </w:r>
            <w:r w:rsidR="00064AA3" w:rsidRPr="005E2D07">
              <w:rPr>
                <w:lang w:eastAsia="en-US"/>
              </w:rPr>
              <w:t>o</w:t>
            </w:r>
            <w:r w:rsidRPr="005E2D07">
              <w:rPr>
                <w:lang w:eastAsia="en-US"/>
              </w:rPr>
              <w:t>mme</w:t>
            </w:r>
          </w:p>
        </w:tc>
      </w:tr>
      <w:tr w:rsidR="00A15128" w:rsidRPr="005E2D07" w14:paraId="2552EBBF"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00382246" w14:textId="77777777" w:rsidR="00A42786" w:rsidRPr="005E2D07" w:rsidRDefault="00A42786" w:rsidP="00EF4A78">
            <w:pPr>
              <w:spacing w:line="259" w:lineRule="auto"/>
              <w:jc w:val="both"/>
              <w:rPr>
                <w:lang w:eastAsia="en-US"/>
              </w:rPr>
            </w:pPr>
            <w:r w:rsidRPr="005E2D07">
              <w:rPr>
                <w:lang w:eastAsia="en-US"/>
              </w:rPr>
              <w:t>Valorisation des déchets spécifiques</w:t>
            </w:r>
          </w:p>
        </w:tc>
        <w:tc>
          <w:tcPr>
            <w:tcW w:w="4060" w:type="dxa"/>
            <w:hideMark/>
          </w:tcPr>
          <w:p w14:paraId="0487757B" w14:textId="77777777"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Valorisation des pneus usagés à Gao</w:t>
            </w:r>
          </w:p>
        </w:tc>
        <w:tc>
          <w:tcPr>
            <w:tcW w:w="2126" w:type="dxa"/>
            <w:hideMark/>
          </w:tcPr>
          <w:p w14:paraId="5BB29CF1"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Recyclage et valorisation des pneus usagés</w:t>
            </w:r>
          </w:p>
        </w:tc>
        <w:tc>
          <w:tcPr>
            <w:tcW w:w="1333" w:type="dxa"/>
            <w:hideMark/>
          </w:tcPr>
          <w:p w14:paraId="0175F55F" w14:textId="1BF186D0" w:rsidR="00A42786" w:rsidRPr="005E2D07" w:rsidRDefault="00064AA3"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Mairie de Gao</w:t>
            </w:r>
          </w:p>
        </w:tc>
      </w:tr>
      <w:tr w:rsidR="00A15128" w:rsidRPr="005E2D07" w14:paraId="092B7B5A" w14:textId="77777777" w:rsidTr="00E552B0">
        <w:tc>
          <w:tcPr>
            <w:cnfStyle w:val="001000000000" w:firstRow="0" w:lastRow="0" w:firstColumn="1" w:lastColumn="0" w:oddVBand="0" w:evenVBand="0" w:oddHBand="0" w:evenHBand="0" w:firstRowFirstColumn="0" w:firstRowLastColumn="0" w:lastRowFirstColumn="0" w:lastRowLastColumn="0"/>
            <w:tcW w:w="0" w:type="auto"/>
            <w:hideMark/>
          </w:tcPr>
          <w:p w14:paraId="792AB4A2" w14:textId="77777777" w:rsidR="00A42786" w:rsidRPr="005E2D07" w:rsidRDefault="00A42786" w:rsidP="00EF4A78">
            <w:pPr>
              <w:spacing w:line="259" w:lineRule="auto"/>
              <w:jc w:val="both"/>
              <w:rPr>
                <w:lang w:eastAsia="en-US"/>
              </w:rPr>
            </w:pPr>
            <w:r w:rsidRPr="005E2D07">
              <w:rPr>
                <w:lang w:eastAsia="en-US"/>
              </w:rPr>
              <w:t>Assainissement urbain</w:t>
            </w:r>
          </w:p>
        </w:tc>
        <w:tc>
          <w:tcPr>
            <w:tcW w:w="4060" w:type="dxa"/>
            <w:hideMark/>
          </w:tcPr>
          <w:p w14:paraId="7660A3AC" w14:textId="4B6E366C" w:rsidR="00A42786" w:rsidRPr="005E2D07" w:rsidRDefault="00A42786" w:rsidP="00EF4A78">
            <w:pPr>
              <w:spacing w:line="259" w:lineRule="auto"/>
              <w:jc w:val="both"/>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Programme d’assainissement des villes de Kayes, Koulikoro, Ségou, Mopti, Bougouni, Kita et Koutiala</w:t>
            </w:r>
            <w:r w:rsidR="00CB6B94" w:rsidRPr="005E2D07">
              <w:rPr>
                <w:lang w:eastAsia="en-US"/>
              </w:rPr>
              <w:t>-</w:t>
            </w:r>
            <w:r w:rsidRPr="005E2D07">
              <w:rPr>
                <w:lang w:eastAsia="en-US"/>
              </w:rPr>
              <w:t xml:space="preserve"> usines de thermo-compactage</w:t>
            </w:r>
          </w:p>
        </w:tc>
        <w:tc>
          <w:tcPr>
            <w:tcW w:w="2126" w:type="dxa"/>
            <w:hideMark/>
          </w:tcPr>
          <w:p w14:paraId="7473E69B" w14:textId="77777777" w:rsidR="00A42786" w:rsidRPr="005E2D07" w:rsidRDefault="00A42786" w:rsidP="00E552B0">
            <w:pPr>
              <w:spacing w:line="259" w:lineRule="auto"/>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Amélioration du traitement des déchets et renforcement des infrastructures d’assainissement</w:t>
            </w:r>
          </w:p>
        </w:tc>
        <w:tc>
          <w:tcPr>
            <w:tcW w:w="1333" w:type="dxa"/>
            <w:hideMark/>
          </w:tcPr>
          <w:p w14:paraId="70CD25AE" w14:textId="24FBB210" w:rsidR="00A42786" w:rsidRPr="005E2D07" w:rsidRDefault="00CB6B94" w:rsidP="00EF4A78">
            <w:pPr>
              <w:spacing w:line="259" w:lineRule="auto"/>
              <w:jc w:val="center"/>
              <w:cnfStyle w:val="000000000000" w:firstRow="0" w:lastRow="0" w:firstColumn="0" w:lastColumn="0" w:oddVBand="0" w:evenVBand="0" w:oddHBand="0" w:evenHBand="0" w:firstRowFirstColumn="0" w:firstRowLastColumn="0" w:lastRowFirstColumn="0" w:lastRowLastColumn="0"/>
              <w:rPr>
                <w:lang w:eastAsia="en-US"/>
              </w:rPr>
            </w:pPr>
            <w:r w:rsidRPr="005E2D07">
              <w:rPr>
                <w:lang w:eastAsia="en-US"/>
              </w:rPr>
              <w:t>N.D</w:t>
            </w:r>
          </w:p>
        </w:tc>
      </w:tr>
    </w:tbl>
    <w:p w14:paraId="1AA05D7C" w14:textId="63C5C436" w:rsidR="00F66B59" w:rsidRPr="005E2D07" w:rsidRDefault="00F66B59" w:rsidP="00F66B59">
      <w:pPr>
        <w:spacing w:before="240"/>
        <w:jc w:val="both"/>
      </w:pPr>
      <w:r w:rsidRPr="005E2D07">
        <w:t>Dans la CDN 2.0, les résultats d’atténuation du secteur des déchets sont exprimés au niveau global du secteur, sans désagrégation par mesure. Cette approche limite la traçabilité des contributions individuelles et complique l’évaluation de la mise en œuvre des mesures.</w:t>
      </w:r>
    </w:p>
    <w:p w14:paraId="416493BF" w14:textId="339CAD26" w:rsidR="00ED6A43" w:rsidRPr="005E2D07" w:rsidRDefault="00ED6A43" w:rsidP="001F551C">
      <w:pPr>
        <w:jc w:val="both"/>
      </w:pPr>
      <w:r w:rsidRPr="005E2D07">
        <w:t xml:space="preserve">Le coût global du scénario d’atténuation pour le secteur déchet est de l’ordre de 283 200 000 USD, les coûts par mesures n’ont pas été mentionnés. </w:t>
      </w:r>
    </w:p>
    <w:p w14:paraId="6532E630" w14:textId="1929F8F5" w:rsidR="001478B6" w:rsidRPr="005E2D07" w:rsidRDefault="001478B6" w:rsidP="001478B6">
      <w:pPr>
        <w:pStyle w:val="Titre3"/>
      </w:pPr>
      <w:bookmarkStart w:id="87" w:name="_Toc227409220"/>
      <w:r w:rsidRPr="005E2D07">
        <w:t xml:space="preserve">Etat d’avancement des mesures du secteur </w:t>
      </w:r>
      <w:r w:rsidR="00767650" w:rsidRPr="005E2D07">
        <w:t>déchet</w:t>
      </w:r>
      <w:bookmarkEnd w:id="87"/>
    </w:p>
    <w:p w14:paraId="4FE0D7E1" w14:textId="19C7DB9F" w:rsidR="00AD4BE9" w:rsidRPr="005E2D07" w:rsidRDefault="00AD4BE9" w:rsidP="00AD4BE9">
      <w:pPr>
        <w:jc w:val="both"/>
      </w:pPr>
      <w:r w:rsidRPr="005E2D07">
        <w:t>Dans le cadre de cette évaluation, un questionnaire a été transmis à la Direction Nationale de l’Assainissement</w:t>
      </w:r>
      <w:r w:rsidR="009C2B56" w:rsidRPr="005E2D07">
        <w:t xml:space="preserve"> et </w:t>
      </w:r>
      <w:r w:rsidRPr="005E2D07">
        <w:t>du Contrôle des Pollutions et des Nuisances (DNACPN), en charge du suivi du secteur des déchets.</w:t>
      </w:r>
    </w:p>
    <w:p w14:paraId="04759454" w14:textId="77777777" w:rsidR="00AD4BE9" w:rsidRPr="005E2D07" w:rsidRDefault="00AD4BE9" w:rsidP="00AD4BE9">
      <w:pPr>
        <w:jc w:val="both"/>
      </w:pPr>
      <w:r w:rsidRPr="005E2D07">
        <w:t>À ce stade, l’état d’avancement d’une seule mesure a été renseigné. Celle-ci concerne une initiative mise en œuvre à Gao portant sur le recyclage des déchets plastiques par l’UGVD, en partenariat avec l’UNICEF. Cette initiative présente des éléments d’exécution concrets (statut déclaré “achevé”, volumes de plastiques traités, produits valorisés). Toutefois, elle ne correspond pas directement à la mesure telle que formulée dans la CDN, qui porte sur la valorisation des pneus usagés à Gao.</w:t>
      </w:r>
    </w:p>
    <w:p w14:paraId="0612981B" w14:textId="21B5455C" w:rsidR="00332AAF" w:rsidRPr="005E2D07" w:rsidRDefault="00332AAF" w:rsidP="00AD4BE9">
      <w:pPr>
        <w:jc w:val="both"/>
      </w:pPr>
      <w:r w:rsidRPr="005E2D07">
        <w:t>Pour les autres mesures non renseignées à travers le questionnaire, l’équipe de consultants a procédé à une revue de documents publics afin de compléter les informations disponibles et d’identifier des éléments indicatifs de mise en œuvre.</w:t>
      </w:r>
    </w:p>
    <w:p w14:paraId="75D92983" w14:textId="77777777" w:rsidR="00E971B8" w:rsidRPr="005E2D07" w:rsidRDefault="00E971B8" w:rsidP="00767650">
      <w:pPr>
        <w:pStyle w:val="Lgende"/>
        <w:keepNext/>
        <w:sectPr w:rsidR="00E971B8" w:rsidRPr="005E2D07" w:rsidSect="00296905">
          <w:pgSz w:w="12240" w:h="15840"/>
          <w:pgMar w:top="1411" w:right="1411" w:bottom="1411" w:left="1411" w:header="706" w:footer="706" w:gutter="0"/>
          <w:cols w:space="708"/>
          <w:docGrid w:linePitch="360"/>
        </w:sectPr>
      </w:pPr>
    </w:p>
    <w:p w14:paraId="2766D0A8" w14:textId="0F420FF0" w:rsidR="00767650" w:rsidRPr="005E2D07" w:rsidRDefault="00767650" w:rsidP="007D68A9">
      <w:pPr>
        <w:pStyle w:val="Lgende"/>
        <w:keepNext/>
        <w:spacing w:after="0" w:line="360" w:lineRule="auto"/>
        <w:rPr>
          <w:sz w:val="20"/>
          <w:szCs w:val="20"/>
        </w:rPr>
      </w:pPr>
      <w:bookmarkStart w:id="88" w:name="_Toc227409740"/>
      <w:r w:rsidRPr="005E2D07">
        <w:rPr>
          <w:sz w:val="20"/>
          <w:szCs w:val="20"/>
        </w:rPr>
        <w:lastRenderedPageBreak/>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EA2AE8" w:rsidRPr="005E2D07">
        <w:rPr>
          <w:noProof/>
          <w:sz w:val="20"/>
          <w:szCs w:val="20"/>
        </w:rPr>
        <w:t>26</w:t>
      </w:r>
      <w:r w:rsidRPr="005E2D07">
        <w:rPr>
          <w:sz w:val="20"/>
          <w:szCs w:val="20"/>
        </w:rPr>
        <w:fldChar w:fldCharType="end"/>
      </w:r>
      <w:r w:rsidRPr="005E2D07">
        <w:rPr>
          <w:sz w:val="20"/>
          <w:szCs w:val="20"/>
        </w:rPr>
        <w:t> : État d’avancement des projets d’atténuation du secteur des déchets</w:t>
      </w:r>
      <w:bookmarkEnd w:id="88"/>
    </w:p>
    <w:tbl>
      <w:tblPr>
        <w:tblStyle w:val="TableauGrille1Clair-Accentuation5"/>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89"/>
        <w:gridCol w:w="8363"/>
        <w:gridCol w:w="1954"/>
      </w:tblGrid>
      <w:tr w:rsidR="00A15128" w:rsidRPr="005E2D07" w14:paraId="2885005D" w14:textId="77777777" w:rsidTr="00FA1AB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689" w:type="dxa"/>
            <w:shd w:val="clear" w:color="auto" w:fill="1F4E79" w:themeFill="accent1" w:themeFillShade="80"/>
            <w:vAlign w:val="center"/>
            <w:hideMark/>
          </w:tcPr>
          <w:p w14:paraId="60D7B861" w14:textId="77777777" w:rsidR="00776720" w:rsidRPr="005E2D07" w:rsidRDefault="00776720" w:rsidP="001003F2">
            <w:pPr>
              <w:spacing w:after="160" w:line="259" w:lineRule="auto"/>
              <w:jc w:val="center"/>
              <w:rPr>
                <w:color w:val="FFFFFF" w:themeColor="background1"/>
              </w:rPr>
            </w:pPr>
            <w:r w:rsidRPr="005E2D07">
              <w:rPr>
                <w:color w:val="FFFFFF" w:themeColor="background1"/>
              </w:rPr>
              <w:t>Projet CDN 2.0</w:t>
            </w:r>
          </w:p>
        </w:tc>
        <w:tc>
          <w:tcPr>
            <w:tcW w:w="8363" w:type="dxa"/>
            <w:shd w:val="clear" w:color="auto" w:fill="1F4E79" w:themeFill="accent1" w:themeFillShade="80"/>
            <w:vAlign w:val="center"/>
            <w:hideMark/>
          </w:tcPr>
          <w:p w14:paraId="4EC94006" w14:textId="77777777" w:rsidR="00776720" w:rsidRPr="005E2D07" w:rsidRDefault="00776720" w:rsidP="001003F2">
            <w:pPr>
              <w:spacing w:after="160"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rPr>
            </w:pPr>
            <w:r w:rsidRPr="005E2D07">
              <w:rPr>
                <w:color w:val="FFFFFF" w:themeColor="background1"/>
              </w:rPr>
              <w:t>Analyse détaillée de l’état d’avancement sur la base des questionnaires et de la revue documentaire</w:t>
            </w:r>
          </w:p>
        </w:tc>
        <w:tc>
          <w:tcPr>
            <w:tcW w:w="1954" w:type="dxa"/>
            <w:shd w:val="clear" w:color="auto" w:fill="1F4E79" w:themeFill="accent1" w:themeFillShade="80"/>
            <w:vAlign w:val="center"/>
            <w:hideMark/>
          </w:tcPr>
          <w:p w14:paraId="19A9F768" w14:textId="77777777" w:rsidR="00776720" w:rsidRPr="005E2D07" w:rsidRDefault="00776720" w:rsidP="001003F2">
            <w:pPr>
              <w:spacing w:after="160" w:line="259" w:lineRule="auto"/>
              <w:jc w:val="center"/>
              <w:cnfStyle w:val="100000000000" w:firstRow="1" w:lastRow="0" w:firstColumn="0" w:lastColumn="0" w:oddVBand="0" w:evenVBand="0" w:oddHBand="0" w:evenHBand="0" w:firstRowFirstColumn="0" w:firstRowLastColumn="0" w:lastRowFirstColumn="0" w:lastRowLastColumn="0"/>
              <w:rPr>
                <w:color w:val="FFFFFF" w:themeColor="background1"/>
              </w:rPr>
            </w:pPr>
            <w:r w:rsidRPr="005E2D07">
              <w:rPr>
                <w:color w:val="FFFFFF" w:themeColor="background1"/>
              </w:rPr>
              <w:t>Statut</w:t>
            </w:r>
          </w:p>
        </w:tc>
      </w:tr>
      <w:tr w:rsidR="00A15128" w:rsidRPr="005E2D07" w14:paraId="3A379765" w14:textId="77777777" w:rsidTr="00FA1ABE">
        <w:tc>
          <w:tcPr>
            <w:cnfStyle w:val="001000000000" w:firstRow="0" w:lastRow="0" w:firstColumn="1" w:lastColumn="0" w:oddVBand="0" w:evenVBand="0" w:oddHBand="0" w:evenHBand="0" w:firstRowFirstColumn="0" w:firstRowLastColumn="0" w:lastRowFirstColumn="0" w:lastRowLastColumn="0"/>
            <w:tcW w:w="2689" w:type="dxa"/>
            <w:hideMark/>
          </w:tcPr>
          <w:p w14:paraId="116BB060" w14:textId="77777777" w:rsidR="00776720" w:rsidRPr="005E2D07" w:rsidRDefault="00776720" w:rsidP="00776720">
            <w:pPr>
              <w:spacing w:after="160" w:line="259" w:lineRule="auto"/>
              <w:jc w:val="both"/>
            </w:pPr>
            <w:r w:rsidRPr="005E2D07">
              <w:t>Réalisation d’une unité de valorisation et de transformation des déchets solides à Noumoubougou (Projet de résilience urbaine de Bamako)</w:t>
            </w:r>
          </w:p>
        </w:tc>
        <w:tc>
          <w:tcPr>
            <w:tcW w:w="8363" w:type="dxa"/>
            <w:hideMark/>
          </w:tcPr>
          <w:p w14:paraId="51F5A261" w14:textId="1D27F6A5" w:rsidR="000C1E00" w:rsidRPr="005E2D07" w:rsidRDefault="00C61057" w:rsidP="00776720">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Les sources documentaires disponibles confirment que le site de Noumoubougou est bien intégré au Projet de Résilience Urbaine de Bamako (PRUBA). Toutefois, les informations les plus récentes ne permettent pas d’attester de la réalisation effective et de la mise en service d’une unité pleinement opérationnelle.</w:t>
            </w:r>
            <w:r w:rsidR="000C1E00" w:rsidRPr="005E2D07">
              <w:t xml:space="preserve"> Au contraire, elles montrent que le projet demeurait encore en phase de préparation technique et environnementale.</w:t>
            </w:r>
          </w:p>
          <w:p w14:paraId="6B5A1C61" w14:textId="27A9A3CD" w:rsidR="00776720" w:rsidRPr="005E2D07" w:rsidRDefault="00776720" w:rsidP="00776720">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En novembre 2024, le PRUBA lançait encore un avis à manifestation d’intérêt</w:t>
            </w:r>
            <w:r w:rsidR="00017507" w:rsidRPr="005E2D07">
              <w:rPr>
                <w:rStyle w:val="Appelnotedebasdep"/>
              </w:rPr>
              <w:footnoteReference w:id="30"/>
            </w:r>
            <w:r w:rsidRPr="005E2D07">
              <w:t xml:space="preserve"> pour une étude de caractérisation et de valorisation des déchets solides, incluant les études des travaux d’installation des équipements de tri et de recyclage à Noumoubougou. Une</w:t>
            </w:r>
            <w:r w:rsidR="00E86E59" w:rsidRPr="005E2D07">
              <w:t xml:space="preserve"> Étude d’Impact Environnemental et Social (</w:t>
            </w:r>
            <w:r w:rsidRPr="005E2D07">
              <w:t>EIES</w:t>
            </w:r>
            <w:r w:rsidR="00E86E59" w:rsidRPr="005E2D07">
              <w:t>)</w:t>
            </w:r>
            <w:r w:rsidR="00E209B2" w:rsidRPr="005E2D07">
              <w:rPr>
                <w:rStyle w:val="Appelnotedebasdep"/>
              </w:rPr>
              <w:footnoteReference w:id="31"/>
            </w:r>
            <w:r w:rsidRPr="005E2D07">
              <w:t xml:space="preserve"> finalisée en décembre 2025 décrit toujours le projet comme un réaménagement du </w:t>
            </w:r>
            <w:r w:rsidR="00AA3D20" w:rsidRPr="005E2D07">
              <w:t>Centre d’Enfouissement Technique (</w:t>
            </w:r>
            <w:r w:rsidRPr="005E2D07">
              <w:t>CET</w:t>
            </w:r>
            <w:r w:rsidR="00AA3D20" w:rsidRPr="005E2D07">
              <w:t>)</w:t>
            </w:r>
            <w:r w:rsidRPr="005E2D07">
              <w:t xml:space="preserve"> avec modernisation de la cellule existante, réalisation d’installations de tri et recyclage. Cela suggère que la mesure existe bien dans la planification publique, mais qu’elle ne peut pas encore être considérée comme une unité pleinement mise en service. </w:t>
            </w:r>
          </w:p>
        </w:tc>
        <w:tc>
          <w:tcPr>
            <w:tcW w:w="1954" w:type="dxa"/>
            <w:hideMark/>
          </w:tcPr>
          <w:p w14:paraId="7AFF9658" w14:textId="5D01A45A" w:rsidR="00776720" w:rsidRPr="005E2D07" w:rsidRDefault="00776720" w:rsidP="00776720">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Préparation avancée /mise en œuvre non encore démontrée comme opérationnelle</w:t>
            </w:r>
          </w:p>
        </w:tc>
      </w:tr>
      <w:tr w:rsidR="00A15128" w:rsidRPr="005E2D07" w14:paraId="2EA9DBA6" w14:textId="77777777" w:rsidTr="00FA1ABE">
        <w:tc>
          <w:tcPr>
            <w:cnfStyle w:val="001000000000" w:firstRow="0" w:lastRow="0" w:firstColumn="1" w:lastColumn="0" w:oddVBand="0" w:evenVBand="0" w:oddHBand="0" w:evenHBand="0" w:firstRowFirstColumn="0" w:firstRowLastColumn="0" w:lastRowFirstColumn="0" w:lastRowLastColumn="0"/>
            <w:tcW w:w="2689" w:type="dxa"/>
            <w:hideMark/>
          </w:tcPr>
          <w:p w14:paraId="01B7C70D" w14:textId="0B54AEE5" w:rsidR="00776720" w:rsidRPr="005E2D07" w:rsidRDefault="00776720" w:rsidP="00776720">
            <w:pPr>
              <w:spacing w:after="160" w:line="259" w:lineRule="auto"/>
              <w:jc w:val="both"/>
            </w:pPr>
            <w:r w:rsidRPr="005E2D07">
              <w:t xml:space="preserve">Unité de transformation des déchets solides en énergie </w:t>
            </w:r>
            <w:r w:rsidR="00FB1F7D" w:rsidRPr="005E2D07">
              <w:t>-</w:t>
            </w:r>
            <w:r w:rsidRPr="005E2D07">
              <w:t xml:space="preserve"> site de Noumoubougou</w:t>
            </w:r>
          </w:p>
        </w:tc>
        <w:tc>
          <w:tcPr>
            <w:tcW w:w="8363" w:type="dxa"/>
            <w:hideMark/>
          </w:tcPr>
          <w:p w14:paraId="025BEA89" w14:textId="72A8AD24" w:rsidR="00776720" w:rsidRPr="005E2D07" w:rsidRDefault="00776720" w:rsidP="00776720">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Dans un entretien de décembre 2020</w:t>
            </w:r>
            <w:r w:rsidR="00D27AB3" w:rsidRPr="005E2D07">
              <w:rPr>
                <w:rStyle w:val="Appelnotedebasdep"/>
              </w:rPr>
              <w:footnoteReference w:id="32"/>
            </w:r>
            <w:r w:rsidRPr="005E2D07">
              <w:t xml:space="preserve">, le DNACPN indique que Katura faisait partie des privés ayant obtenu un accord de principe et recherchait 1 ha à Noumoubougou pour installer une unité de transformation des déchets produisant compost, énergie et gaz. La même source précise que les projets avaient pris du retard avec la COVID-19. En revanche, </w:t>
            </w:r>
            <w:r w:rsidR="00D85AEA" w:rsidRPr="005E2D07">
              <w:t xml:space="preserve">pas de </w:t>
            </w:r>
            <w:r w:rsidRPr="005E2D07">
              <w:t xml:space="preserve">document public plus récent attestant d’un financement bouclé, d’un marché de travaux, d’une construction effective, ni d’une mise en service de l’unité. </w:t>
            </w:r>
          </w:p>
        </w:tc>
        <w:tc>
          <w:tcPr>
            <w:tcW w:w="1954" w:type="dxa"/>
            <w:hideMark/>
          </w:tcPr>
          <w:p w14:paraId="1B412EB7" w14:textId="77777777" w:rsidR="00776720" w:rsidRPr="005E2D07" w:rsidRDefault="00776720" w:rsidP="00776720">
            <w:pPr>
              <w:spacing w:after="160" w:line="259" w:lineRule="auto"/>
              <w:jc w:val="both"/>
              <w:cnfStyle w:val="000000000000" w:firstRow="0" w:lastRow="0" w:firstColumn="0" w:lastColumn="0" w:oddVBand="0" w:evenVBand="0" w:oddHBand="0" w:evenHBand="0" w:firstRowFirstColumn="0" w:firstRowLastColumn="0" w:lastRowFirstColumn="0" w:lastRowLastColumn="0"/>
            </w:pPr>
            <w:r w:rsidRPr="005E2D07">
              <w:t>Initiative annoncée, mais mise en œuvre non vérifiable</w:t>
            </w:r>
          </w:p>
        </w:tc>
      </w:tr>
      <w:tr w:rsidR="00A15128" w:rsidRPr="005E2D07" w14:paraId="4DE92269" w14:textId="77777777" w:rsidTr="00FA1ABE">
        <w:tc>
          <w:tcPr>
            <w:cnfStyle w:val="001000000000" w:firstRow="0" w:lastRow="0" w:firstColumn="1" w:lastColumn="0" w:oddVBand="0" w:evenVBand="0" w:oddHBand="0" w:evenHBand="0" w:firstRowFirstColumn="0" w:firstRowLastColumn="0" w:lastRowFirstColumn="0" w:lastRowLastColumn="0"/>
            <w:tcW w:w="2689" w:type="dxa"/>
            <w:hideMark/>
          </w:tcPr>
          <w:p w14:paraId="455C31D7" w14:textId="77777777" w:rsidR="00052699" w:rsidRPr="005E2D07" w:rsidRDefault="00052699" w:rsidP="00292CE9">
            <w:pPr>
              <w:spacing w:line="259" w:lineRule="auto"/>
              <w:jc w:val="both"/>
            </w:pPr>
            <w:r w:rsidRPr="005E2D07">
              <w:t xml:space="preserve">Projet Oxalor-Pyrocox : gestion intégrée des déchets solides ménagers dans les six communes du </w:t>
            </w:r>
            <w:r w:rsidRPr="005E2D07">
              <w:lastRenderedPageBreak/>
              <w:t>District de Bamako ainsi que dans certaines régions du Mali</w:t>
            </w:r>
          </w:p>
        </w:tc>
        <w:tc>
          <w:tcPr>
            <w:tcW w:w="8363" w:type="dxa"/>
          </w:tcPr>
          <w:p w14:paraId="7CF0EA55" w14:textId="22C0996E" w:rsidR="00052699" w:rsidRPr="005E2D07" w:rsidRDefault="002B148F" w:rsidP="00292CE9">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lastRenderedPageBreak/>
              <w:t xml:space="preserve">La revue documentaire n’a pas permis d’identifier d’éléments </w:t>
            </w:r>
            <w:r w:rsidR="00292CE9" w:rsidRPr="005E2D07">
              <w:t>d’informations</w:t>
            </w:r>
            <w:r w:rsidRPr="005E2D07">
              <w:t xml:space="preserve"> pour apprécier le niveau réel d’avancement de ce programme.</w:t>
            </w:r>
          </w:p>
        </w:tc>
        <w:tc>
          <w:tcPr>
            <w:tcW w:w="1954" w:type="dxa"/>
            <w:vAlign w:val="center"/>
          </w:tcPr>
          <w:p w14:paraId="415AA7EE" w14:textId="51CAD3CC" w:rsidR="00052699" w:rsidRPr="005E2D07" w:rsidRDefault="00292CE9" w:rsidP="00292CE9">
            <w:pPr>
              <w:spacing w:line="259" w:lineRule="auto"/>
              <w:jc w:val="center"/>
              <w:cnfStyle w:val="000000000000" w:firstRow="0" w:lastRow="0" w:firstColumn="0" w:lastColumn="0" w:oddVBand="0" w:evenVBand="0" w:oddHBand="0" w:evenHBand="0" w:firstRowFirstColumn="0" w:firstRowLastColumn="0" w:lastRowFirstColumn="0" w:lastRowLastColumn="0"/>
            </w:pPr>
            <w:r w:rsidRPr="005E2D07">
              <w:t>-</w:t>
            </w:r>
          </w:p>
        </w:tc>
      </w:tr>
      <w:tr w:rsidR="00A15128" w:rsidRPr="005E2D07" w14:paraId="61CB3418" w14:textId="77777777" w:rsidTr="00C519D1">
        <w:trPr>
          <w:trHeight w:val="2324"/>
        </w:trPr>
        <w:tc>
          <w:tcPr>
            <w:cnfStyle w:val="001000000000" w:firstRow="0" w:lastRow="0" w:firstColumn="1" w:lastColumn="0" w:oddVBand="0" w:evenVBand="0" w:oddHBand="0" w:evenHBand="0" w:firstRowFirstColumn="0" w:firstRowLastColumn="0" w:lastRowFirstColumn="0" w:lastRowLastColumn="0"/>
            <w:tcW w:w="2689" w:type="dxa"/>
            <w:hideMark/>
          </w:tcPr>
          <w:p w14:paraId="03DA04E4" w14:textId="77777777" w:rsidR="00052699" w:rsidRPr="005E2D07" w:rsidRDefault="00052699" w:rsidP="00E14BD2">
            <w:pPr>
              <w:spacing w:line="259" w:lineRule="auto"/>
              <w:jc w:val="both"/>
            </w:pPr>
            <w:r w:rsidRPr="005E2D07">
              <w:t>Recyclage des déchets plastiques à Bamako au niveau industriel</w:t>
            </w:r>
          </w:p>
        </w:tc>
        <w:tc>
          <w:tcPr>
            <w:tcW w:w="8363" w:type="dxa"/>
            <w:vAlign w:val="center"/>
            <w:hideMark/>
          </w:tcPr>
          <w:p w14:paraId="57792768" w14:textId="77777777" w:rsidR="00052699" w:rsidRPr="005E2D07" w:rsidRDefault="008E30D2" w:rsidP="009F0910">
            <w:pPr>
              <w:spacing w:after="120" w:line="259" w:lineRule="auto"/>
              <w:jc w:val="both"/>
              <w:cnfStyle w:val="000000000000" w:firstRow="0" w:lastRow="0" w:firstColumn="0" w:lastColumn="0" w:oddVBand="0" w:evenVBand="0" w:oddHBand="0" w:evenHBand="0" w:firstRowFirstColumn="0" w:firstRowLastColumn="0" w:lastRowFirstColumn="0" w:lastRowLastColumn="0"/>
            </w:pPr>
            <w:r w:rsidRPr="005E2D07">
              <w:t>La revue documentaire met en évidence l’existence d’une activité industrielle réelle de recyclage des plastiques à Bamako, notamment à travers l’unité Mamaplastico, disposant d’installations de recyclage en granulés et de fabrication de produits finis. Ces éléments confirment l’existence d’une capacité industrielle de valorisation des déchets plastiques dans le District de Bamako. Toutefois, les informations disponibles ne permettent pas d’établir avec certitude que cette activité correspond précisément au projet inscrit dans la CDN 2.0, ni qu’elle en constitue la traduction directe en termes de mise en œuvre.</w:t>
            </w:r>
          </w:p>
          <w:p w14:paraId="5DFA6423" w14:textId="50C77493" w:rsidR="00052699" w:rsidRPr="005E2D07" w:rsidRDefault="002935FD" w:rsidP="00E14BD2">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Par </w:t>
            </w:r>
            <w:r w:rsidR="00997DE2" w:rsidRPr="005E2D07">
              <w:t>ailleurs, l</w:t>
            </w:r>
            <w:r w:rsidRPr="005E2D07">
              <w:t>e recyclage des déchets plastiques relève surtout d’une logique de protection de l’environnement et d’économie circulaire. Il peut réduire certaines émissions en évitant la mise en décharge ou le brûlage, mais son impact global sur les gaz à effet de serre reste difficile à évaluer dans le cadre de la CDN 2.0. En effet, le remplacement du plastique vierge, souvent importé, n’est pas pris en compte dans les inventaires nationaux d’émissions. De plus, le recyclage consomme de l’énergie et peut lui-même générer des émissions. Ainsi, en l’absence de données précises, sa contribution nette à la réduction des émissions demeure incertaine.</w:t>
            </w:r>
          </w:p>
        </w:tc>
        <w:tc>
          <w:tcPr>
            <w:tcW w:w="1954" w:type="dxa"/>
            <w:vAlign w:val="center"/>
            <w:hideMark/>
          </w:tcPr>
          <w:p w14:paraId="69E06D3A" w14:textId="77777777" w:rsidR="00052699" w:rsidRPr="005E2D07" w:rsidRDefault="00052699" w:rsidP="00C519D1">
            <w:pPr>
              <w:spacing w:line="259" w:lineRule="auto"/>
              <w:cnfStyle w:val="000000000000" w:firstRow="0" w:lastRow="0" w:firstColumn="0" w:lastColumn="0" w:oddVBand="0" w:evenVBand="0" w:oddHBand="0" w:evenHBand="0" w:firstRowFirstColumn="0" w:firstRowLastColumn="0" w:lastRowFirstColumn="0" w:lastRowLastColumn="0"/>
            </w:pPr>
            <w:r w:rsidRPr="005E2D07">
              <w:t>Activité industrielle avérée, mais rattachement au projet CDN non confirmé</w:t>
            </w:r>
          </w:p>
        </w:tc>
      </w:tr>
      <w:tr w:rsidR="00A15128" w:rsidRPr="005E2D07" w14:paraId="13F516A0" w14:textId="77777777" w:rsidTr="00FA1ABE">
        <w:tc>
          <w:tcPr>
            <w:cnfStyle w:val="001000000000" w:firstRow="0" w:lastRow="0" w:firstColumn="1" w:lastColumn="0" w:oddVBand="0" w:evenVBand="0" w:oddHBand="0" w:evenHBand="0" w:firstRowFirstColumn="0" w:firstRowLastColumn="0" w:lastRowFirstColumn="0" w:lastRowLastColumn="0"/>
            <w:tcW w:w="2689" w:type="dxa"/>
            <w:hideMark/>
          </w:tcPr>
          <w:p w14:paraId="4B9A5762" w14:textId="77777777" w:rsidR="00052699" w:rsidRPr="005E2D07" w:rsidRDefault="00052699" w:rsidP="00E14BD2">
            <w:pPr>
              <w:spacing w:line="259" w:lineRule="auto"/>
              <w:jc w:val="both"/>
            </w:pPr>
            <w:r w:rsidRPr="005E2D07">
              <w:t>Valorisation et transformation des déchets plastiques en Commune V du District de Bamako</w:t>
            </w:r>
          </w:p>
        </w:tc>
        <w:tc>
          <w:tcPr>
            <w:tcW w:w="8363" w:type="dxa"/>
          </w:tcPr>
          <w:p w14:paraId="7B171C32" w14:textId="679E368B" w:rsidR="00120B53" w:rsidRPr="005E2D07" w:rsidRDefault="00120B53" w:rsidP="00F27EE5">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t>La revue documentaire n’a pas permis d’identifier d’éléments d’informations pour apprécier le niveau réel d’avancement de ce programme.</w:t>
            </w:r>
          </w:p>
        </w:tc>
        <w:tc>
          <w:tcPr>
            <w:tcW w:w="1954" w:type="dxa"/>
            <w:hideMark/>
          </w:tcPr>
          <w:p w14:paraId="40A1A2F3" w14:textId="3B9F7206" w:rsidR="00052699" w:rsidRPr="005E2D07" w:rsidRDefault="00052699" w:rsidP="00E14BD2">
            <w:pPr>
              <w:spacing w:line="259" w:lineRule="auto"/>
              <w:jc w:val="both"/>
              <w:cnfStyle w:val="000000000000" w:firstRow="0" w:lastRow="0" w:firstColumn="0" w:lastColumn="0" w:oddVBand="0" w:evenVBand="0" w:oddHBand="0" w:evenHBand="0" w:firstRowFirstColumn="0" w:firstRowLastColumn="0" w:lastRowFirstColumn="0" w:lastRowLastColumn="0"/>
            </w:pPr>
          </w:p>
        </w:tc>
      </w:tr>
      <w:tr w:rsidR="00E22B86" w:rsidRPr="005E2D07" w14:paraId="167BD64B" w14:textId="77777777" w:rsidTr="00A5286D">
        <w:tc>
          <w:tcPr>
            <w:cnfStyle w:val="001000000000" w:firstRow="0" w:lastRow="0" w:firstColumn="1" w:lastColumn="0" w:oddVBand="0" w:evenVBand="0" w:oddHBand="0" w:evenHBand="0" w:firstRowFirstColumn="0" w:firstRowLastColumn="0" w:lastRowFirstColumn="0" w:lastRowLastColumn="0"/>
            <w:tcW w:w="0" w:type="dxa"/>
            <w:hideMark/>
          </w:tcPr>
          <w:p w14:paraId="3C71C381" w14:textId="6EE62FDC" w:rsidR="00E22B86" w:rsidRPr="005E2D07" w:rsidRDefault="00E22B86" w:rsidP="00E22B86">
            <w:pPr>
              <w:spacing w:line="259" w:lineRule="auto"/>
              <w:jc w:val="both"/>
            </w:pPr>
            <w:r w:rsidRPr="00120B53">
              <w:t>Projet d’assainissement de Gao à travers le recyclage des déchets plastiques par l’UGVD de Gao.</w:t>
            </w:r>
          </w:p>
        </w:tc>
        <w:tc>
          <w:tcPr>
            <w:tcW w:w="0" w:type="dxa"/>
            <w:hideMark/>
          </w:tcPr>
          <w:p w14:paraId="3AA44D56" w14:textId="77777777" w:rsidR="00E22B86" w:rsidRPr="005E2D07" w:rsidRDefault="00E22B86" w:rsidP="00E22B86">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À la différence des autres mesures, ce projet dispose d’éléments permettant d’apprécier son état d’avancement. Celui-ci est renseigné sur la base des informations communiquées par la </w:t>
            </w:r>
            <w:r w:rsidRPr="005E2D07">
              <w:rPr>
                <w:b/>
                <w:bCs/>
              </w:rPr>
              <w:t>DNACPN</w:t>
            </w:r>
            <w:r w:rsidRPr="005E2D07">
              <w:t xml:space="preserve"> via le questionnaire de collecte de données.</w:t>
            </w:r>
          </w:p>
          <w:p w14:paraId="4C37C105" w14:textId="77777777" w:rsidR="00E22B86" w:rsidRPr="005E2D07" w:rsidRDefault="00E22B86" w:rsidP="00E22B86">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t xml:space="preserve">Le projet est présenté comme une initiative fondée sur le recyclage des déchets plastiques, portée par l’UGVD de Gao avec l’appui de l’UNICEF. Il est déclaré achevé et fait état de plusieurs réalisations : identification et formation de 50 bénéficiaires, aménagement d’un </w:t>
            </w:r>
            <w:r w:rsidRPr="005E2D07">
              <w:lastRenderedPageBreak/>
              <w:t>site de stockage, acquisition de 48 tonnes de plastiques, production et vente de 226 m² de pavés, commercialisation à Bamako de 9 262 kg de plastiques broyés, ainsi qu’un stock disponible de 23 899 kg destiné</w:t>
            </w:r>
            <w:r>
              <w:t>s</w:t>
            </w:r>
            <w:r w:rsidRPr="005E2D07">
              <w:t xml:space="preserve"> à la valorisation.</w:t>
            </w:r>
          </w:p>
          <w:p w14:paraId="11F4C26C" w14:textId="77777777" w:rsidR="00E22B86" w:rsidRPr="005E2D07" w:rsidRDefault="00E22B86" w:rsidP="00E22B86">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t>Toutefois, l’évaluation de son impact en matière d’atténuation reste limitée. Les informations disponibles ne permettent pas de documenter les paramètres nécessaires à une quantification des émissions évitées : nature des plastiques traités, scénario de référence (dépôt non contrôlé, brûlage à ciel ouvert, enfouissement, etc.) ou encore consommation énergétique des opérations de transformation.</w:t>
            </w:r>
          </w:p>
          <w:p w14:paraId="7365FB5C" w14:textId="0FC70967" w:rsidR="00E22B86" w:rsidRPr="005E2D07" w:rsidRDefault="00E22B86" w:rsidP="00A5286D">
            <w:pPr>
              <w:spacing w:line="259" w:lineRule="auto"/>
              <w:jc w:val="both"/>
              <w:cnfStyle w:val="000000000000" w:firstRow="0" w:lastRow="0" w:firstColumn="0" w:lastColumn="0" w:oddVBand="0" w:evenVBand="0" w:oddHBand="0" w:evenHBand="0" w:firstRowFirstColumn="0" w:firstRowLastColumn="0" w:lastRowFirstColumn="0" w:lastRowLastColumn="0"/>
            </w:pPr>
            <w:r w:rsidRPr="005E2D07">
              <w:t>Le GIEC souligne que l’estimation des émissions liées au traitement thermique ou au brûlage des déchets exige au minimum la quantité de déchets traités/open-burned et des paramètres associés, tandis que l’EPA recommande, lorsque la résine plastique est inconnue, d’utiliser seulement le proxy “mixed plastics” pour des estimations d’ordre de grandeur. En conséquence, cette mesure doit être considérée comme non quantifiable en l’état dans le cadre strict de la présente évaluation.</w:t>
            </w:r>
          </w:p>
        </w:tc>
        <w:tc>
          <w:tcPr>
            <w:tcW w:w="0" w:type="dxa"/>
          </w:tcPr>
          <w:p w14:paraId="2A68EDE9" w14:textId="61C07F45" w:rsidR="00E22B86" w:rsidRPr="005E2D07" w:rsidRDefault="00E22B86" w:rsidP="00A5286D">
            <w:pPr>
              <w:spacing w:line="259" w:lineRule="auto"/>
              <w:cnfStyle w:val="000000000000" w:firstRow="0" w:lastRow="0" w:firstColumn="0" w:lastColumn="0" w:oddVBand="0" w:evenVBand="0" w:oddHBand="0" w:evenHBand="0" w:firstRowFirstColumn="0" w:firstRowLastColumn="0" w:lastRowFirstColumn="0" w:lastRowLastColumn="0"/>
            </w:pPr>
            <w:r w:rsidRPr="005E2D07">
              <w:lastRenderedPageBreak/>
              <w:t>Réalisé</w:t>
            </w:r>
          </w:p>
        </w:tc>
      </w:tr>
      <w:tr w:rsidR="00E22B86" w:rsidRPr="005E2D07" w14:paraId="62C04182" w14:textId="77777777" w:rsidTr="00AF1D50">
        <w:tc>
          <w:tcPr>
            <w:cnfStyle w:val="001000000000" w:firstRow="0" w:lastRow="0" w:firstColumn="1" w:lastColumn="0" w:oddVBand="0" w:evenVBand="0" w:oddHBand="0" w:evenHBand="0" w:firstRowFirstColumn="0" w:firstRowLastColumn="0" w:lastRowFirstColumn="0" w:lastRowLastColumn="0"/>
            <w:tcW w:w="2689" w:type="dxa"/>
            <w:hideMark/>
          </w:tcPr>
          <w:p w14:paraId="27D8BC23" w14:textId="51F1E1A9" w:rsidR="00E22B86" w:rsidRPr="005E2D07" w:rsidRDefault="00E22B86" w:rsidP="00E22B86">
            <w:pPr>
              <w:spacing w:line="259" w:lineRule="auto"/>
            </w:pPr>
            <w:r w:rsidRPr="005E2D07">
              <w:t>Programme d’assainissement des villes de Kayes, Koulikoro, Ségou, Mopti, Bougouni, Kita et Koutiala – usines de thermo-compactage</w:t>
            </w:r>
          </w:p>
        </w:tc>
        <w:tc>
          <w:tcPr>
            <w:tcW w:w="8363" w:type="dxa"/>
            <w:vAlign w:val="center"/>
            <w:hideMark/>
          </w:tcPr>
          <w:p w14:paraId="40B649BB" w14:textId="6F5AB401" w:rsidR="00E22B86" w:rsidRPr="005E2D07" w:rsidRDefault="00E22B86" w:rsidP="00E22B86">
            <w:pPr>
              <w:spacing w:line="259" w:lineRule="auto"/>
              <w:cnfStyle w:val="000000000000" w:firstRow="0" w:lastRow="0" w:firstColumn="0" w:lastColumn="0" w:oddVBand="0" w:evenVBand="0" w:oddHBand="0" w:evenHBand="0" w:firstRowFirstColumn="0" w:firstRowLastColumn="0" w:lastRowFirstColumn="0" w:lastRowLastColumn="0"/>
            </w:pPr>
            <w:r w:rsidRPr="005E2D07">
              <w:t>La revue documentaire n’a pas permis d’identifier d’éléments d’informations pour apprécier le niveau réel d’avancement de ce programme.</w:t>
            </w:r>
          </w:p>
        </w:tc>
        <w:tc>
          <w:tcPr>
            <w:tcW w:w="1954" w:type="dxa"/>
            <w:vAlign w:val="center"/>
          </w:tcPr>
          <w:p w14:paraId="2C375B8F" w14:textId="7FCEB2F2" w:rsidR="00E22B86" w:rsidRPr="005E2D07" w:rsidRDefault="00E22B86" w:rsidP="00E22B86">
            <w:pPr>
              <w:spacing w:line="259" w:lineRule="auto"/>
              <w:jc w:val="center"/>
              <w:cnfStyle w:val="000000000000" w:firstRow="0" w:lastRow="0" w:firstColumn="0" w:lastColumn="0" w:oddVBand="0" w:evenVBand="0" w:oddHBand="0" w:evenHBand="0" w:firstRowFirstColumn="0" w:firstRowLastColumn="0" w:lastRowFirstColumn="0" w:lastRowLastColumn="0"/>
            </w:pPr>
            <w:r w:rsidRPr="005E2D07">
              <w:t>-</w:t>
            </w:r>
          </w:p>
        </w:tc>
      </w:tr>
    </w:tbl>
    <w:p w14:paraId="546EE308" w14:textId="77777777" w:rsidR="00E971B8" w:rsidRDefault="00E971B8" w:rsidP="0016165D">
      <w:pPr>
        <w:jc w:val="both"/>
      </w:pPr>
    </w:p>
    <w:p w14:paraId="1D10A497" w14:textId="12EFD6D7" w:rsidR="00C73D50" w:rsidRPr="00C73D50" w:rsidRDefault="00C73D50" w:rsidP="00C73D50">
      <w:pPr>
        <w:jc w:val="both"/>
      </w:pPr>
      <w:r w:rsidRPr="00C73D50">
        <w:rPr>
          <w:b/>
          <w:bCs/>
        </w:rPr>
        <w:t>Nota bene :</w:t>
      </w:r>
      <w:r w:rsidRPr="00C73D50">
        <w:t xml:space="preserve"> Lors de l’atelier d’examen, les parties prenantes ont indiqué que les projets non réalisés dans le secteur des déchets sont intégrés au Projet de Résilience Urbaine de Bamako</w:t>
      </w:r>
      <w:r w:rsidR="00563895">
        <w:t xml:space="preserve"> (PRUBA)</w:t>
      </w:r>
      <w:r w:rsidRPr="00C73D50">
        <w:t>. À ce titre, il a été souligné que l’état d’avancement réel de chacun de ces projets pourrait être apprécié à travers l’analyse des documents de référence relatifs à ce programme.</w:t>
      </w:r>
    </w:p>
    <w:p w14:paraId="271A89A4" w14:textId="77777777" w:rsidR="00C73D50" w:rsidRPr="005E2D07" w:rsidRDefault="00C73D50" w:rsidP="0016165D">
      <w:pPr>
        <w:jc w:val="both"/>
        <w:sectPr w:rsidR="00C73D50" w:rsidRPr="005E2D07" w:rsidSect="00E971B8">
          <w:pgSz w:w="15840" w:h="12240" w:orient="landscape"/>
          <w:pgMar w:top="1412" w:right="1412" w:bottom="1412" w:left="1412" w:header="709" w:footer="709" w:gutter="0"/>
          <w:cols w:space="708"/>
          <w:docGrid w:linePitch="360"/>
        </w:sectPr>
      </w:pPr>
    </w:p>
    <w:p w14:paraId="7757DA80" w14:textId="12936ED6" w:rsidR="00E971B8" w:rsidRPr="005E2D07" w:rsidRDefault="00E971B8" w:rsidP="00E971B8">
      <w:pPr>
        <w:pStyle w:val="Titre3"/>
      </w:pPr>
      <w:bookmarkStart w:id="89" w:name="_Toc227409221"/>
      <w:r w:rsidRPr="005E2D07">
        <w:lastRenderedPageBreak/>
        <w:t>Conclusion et recommandations</w:t>
      </w:r>
      <w:bookmarkEnd w:id="89"/>
      <w:r w:rsidRPr="005E2D07">
        <w:t xml:space="preserve"> </w:t>
      </w:r>
    </w:p>
    <w:p w14:paraId="5057C456" w14:textId="6D01F3B8" w:rsidR="00CC3239" w:rsidRPr="005E2D07" w:rsidRDefault="00CC3239" w:rsidP="00CC3239">
      <w:r w:rsidRPr="005E2D07">
        <w:t>Le tableau ci-dessous présente les principaux constats issus de l’évaluation de l’état de mise en œuvre des mesures du secteur des déchets, ainsi que les recommandations associées pour la préparation de la CDN 3.0.</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696BA988" w14:textId="77777777">
        <w:trPr>
          <w:trHeight w:val="461"/>
        </w:trPr>
        <w:tc>
          <w:tcPr>
            <w:tcW w:w="9416" w:type="dxa"/>
            <w:shd w:val="clear" w:color="auto" w:fill="002060"/>
            <w:vAlign w:val="center"/>
          </w:tcPr>
          <w:p w14:paraId="61B7F62B" w14:textId="77777777" w:rsidR="00F3560A" w:rsidRPr="005E2D07" w:rsidRDefault="00F3560A">
            <w:pPr>
              <w:spacing w:after="160" w:line="259" w:lineRule="auto"/>
              <w:jc w:val="both"/>
              <w:rPr>
                <w:b/>
                <w:bCs/>
                <w:lang w:eastAsia="en-US"/>
              </w:rPr>
            </w:pPr>
            <w:r w:rsidRPr="005E2D07">
              <w:rPr>
                <w:b/>
                <w:bCs/>
                <w:lang w:eastAsia="en-US"/>
              </w:rPr>
              <w:t xml:space="preserve">Constat général et recommandation </w:t>
            </w:r>
          </w:p>
        </w:tc>
      </w:tr>
      <w:tr w:rsidR="00A42C92" w:rsidRPr="005E2D07" w14:paraId="13C46386" w14:textId="77777777" w:rsidTr="00472CE6">
        <w:trPr>
          <w:trHeight w:val="9165"/>
        </w:trPr>
        <w:tc>
          <w:tcPr>
            <w:tcW w:w="9416" w:type="dxa"/>
            <w:shd w:val="clear" w:color="auto" w:fill="DEEAF6" w:themeFill="accent1" w:themeFillTint="33"/>
          </w:tcPr>
          <w:p w14:paraId="393A0B1C" w14:textId="2A3E0E92" w:rsidR="00F3560A" w:rsidRPr="005E2D07" w:rsidRDefault="00F3560A">
            <w:pPr>
              <w:jc w:val="both"/>
              <w:rPr>
                <w:lang w:eastAsia="en-US"/>
              </w:rPr>
            </w:pPr>
          </w:p>
          <w:p w14:paraId="0F52DDC2" w14:textId="41D85D97" w:rsidR="00C870B9" w:rsidRPr="005E2D07" w:rsidRDefault="00093D5E" w:rsidP="00F0418F">
            <w:pPr>
              <w:jc w:val="both"/>
              <w:rPr>
                <w:b/>
                <w:bCs/>
                <w:lang w:eastAsia="en-US"/>
              </w:rPr>
            </w:pPr>
            <w:r w:rsidRPr="005E2D07">
              <w:rPr>
                <w:b/>
                <w:bCs/>
                <w:lang w:eastAsia="en-US"/>
              </w:rPr>
              <w:t xml:space="preserve">Synthèse de l’évaluation : </w:t>
            </w:r>
          </w:p>
          <w:p w14:paraId="1DA94847" w14:textId="77777777" w:rsidR="00675129" w:rsidRPr="005E2D07" w:rsidRDefault="00675129" w:rsidP="00F0418F">
            <w:pPr>
              <w:jc w:val="both"/>
              <w:rPr>
                <w:lang w:eastAsia="en-US"/>
              </w:rPr>
            </w:pPr>
          </w:p>
          <w:p w14:paraId="657EEC62" w14:textId="1AD4EE1C" w:rsidR="00675129" w:rsidRPr="005E2D07" w:rsidRDefault="00675129" w:rsidP="00F0418F">
            <w:pPr>
              <w:jc w:val="both"/>
              <w:rPr>
                <w:lang w:eastAsia="en-US"/>
              </w:rPr>
            </w:pPr>
            <w:r w:rsidRPr="005E2D07">
              <w:rPr>
                <w:lang w:eastAsia="en-US"/>
              </w:rPr>
              <w:t>L’analyse de l’état de mise en œuvre des mesures d’atténuation du secteur des déchets fait ressortir les constats suivants :</w:t>
            </w:r>
          </w:p>
          <w:p w14:paraId="313E03A7" w14:textId="0883B59E" w:rsidR="006A0A0F" w:rsidRPr="005E2D07" w:rsidRDefault="006A0A0F" w:rsidP="00CC2E75">
            <w:pPr>
              <w:pStyle w:val="Paragraphedeliste"/>
              <w:numPr>
                <w:ilvl w:val="0"/>
                <w:numId w:val="56"/>
              </w:numPr>
              <w:jc w:val="both"/>
              <w:rPr>
                <w:lang w:eastAsia="en-US"/>
              </w:rPr>
            </w:pPr>
            <w:r w:rsidRPr="005E2D07">
              <w:rPr>
                <w:rStyle w:val="lev"/>
              </w:rPr>
              <w:t xml:space="preserve">Absence de ventilation des objectifs d’atténuation par mesure. </w:t>
            </w:r>
            <w:r w:rsidRPr="005E2D07">
              <w:t>Les objectifs d’atténuation du secteur des déchets sont définis au niveau global du secteur, sans information détaillée par mesure. En l’absence de cette désagrégation, il n’est pas possible d’assurer un suivi de la contribution spécifique de chaque mesure ni d’évaluer leur niveau de mise en œuvre.</w:t>
            </w:r>
          </w:p>
          <w:p w14:paraId="300C1E5A" w14:textId="77777777" w:rsidR="006A0A0F" w:rsidRPr="005E2D07" w:rsidRDefault="006A0A0F" w:rsidP="006A0A0F">
            <w:pPr>
              <w:pStyle w:val="Paragraphedeliste"/>
              <w:jc w:val="both"/>
              <w:rPr>
                <w:lang w:eastAsia="en-US"/>
              </w:rPr>
            </w:pPr>
          </w:p>
          <w:p w14:paraId="452214D2" w14:textId="07E36D44" w:rsidR="006A0A0F" w:rsidRPr="005E2D07" w:rsidRDefault="006A0A0F" w:rsidP="00CC2E75">
            <w:pPr>
              <w:pStyle w:val="Paragraphedeliste"/>
              <w:numPr>
                <w:ilvl w:val="0"/>
                <w:numId w:val="56"/>
              </w:numPr>
              <w:jc w:val="both"/>
              <w:rPr>
                <w:lang w:eastAsia="en-US"/>
              </w:rPr>
            </w:pPr>
            <w:r w:rsidRPr="005E2D07">
              <w:rPr>
                <w:b/>
                <w:bCs/>
                <w:lang w:eastAsia="en-US"/>
              </w:rPr>
              <w:t>Documentation partielle de l’état d’avancement des mesures.</w:t>
            </w:r>
            <w:r w:rsidRPr="005E2D07">
              <w:rPr>
                <w:lang w:eastAsia="en-US"/>
              </w:rPr>
              <w:t xml:space="preserve"> À travers le questionnaire transmis à la DNACPN, l’état d’avancement d’une seule mesure a été renseigné. Pour les autres mesures, l’analyse a dû être complétée par une revue de documents publics, ce qui montre que les informations disponibles dans le cadre du suivi de la CDN restent limitées.</w:t>
            </w:r>
          </w:p>
          <w:p w14:paraId="2CED67BB" w14:textId="77777777" w:rsidR="00525885" w:rsidRPr="005E2D07" w:rsidRDefault="00525885" w:rsidP="00525885">
            <w:pPr>
              <w:pStyle w:val="Paragraphedeliste"/>
              <w:rPr>
                <w:lang w:eastAsia="en-US"/>
              </w:rPr>
            </w:pPr>
          </w:p>
          <w:p w14:paraId="11B789F6" w14:textId="4DA342E1" w:rsidR="006A0A0F" w:rsidRPr="005E2D07" w:rsidRDefault="00525885" w:rsidP="00CC2E75">
            <w:pPr>
              <w:pStyle w:val="Paragraphedeliste"/>
              <w:numPr>
                <w:ilvl w:val="0"/>
                <w:numId w:val="56"/>
              </w:numPr>
              <w:jc w:val="both"/>
              <w:rPr>
                <w:lang w:eastAsia="en-US"/>
              </w:rPr>
            </w:pPr>
            <w:r w:rsidRPr="005E2D07">
              <w:rPr>
                <w:b/>
                <w:bCs/>
                <w:lang w:eastAsia="en-US"/>
              </w:rPr>
              <w:t>Quantification des réductions d’émissions non documentée.</w:t>
            </w:r>
            <w:r w:rsidRPr="005E2D07">
              <w:rPr>
                <w:lang w:eastAsia="en-US"/>
              </w:rPr>
              <w:t xml:space="preserve"> Même lorsque des réalisations physiques sont observées</w:t>
            </w:r>
            <w:r w:rsidR="00336627" w:rsidRPr="005E2D07">
              <w:rPr>
                <w:lang w:eastAsia="en-US"/>
              </w:rPr>
              <w:t xml:space="preserve"> soit à travers les données fournis par la DNACPN à travers le questionnaire ou les données collectées à travers la revue documentaires</w:t>
            </w:r>
            <w:r w:rsidRPr="005E2D07">
              <w:rPr>
                <w:lang w:eastAsia="en-US"/>
              </w:rPr>
              <w:t xml:space="preserve">, les paramètres nécessaires à la quantification des émissions évitées ne sont pas </w:t>
            </w:r>
            <w:r w:rsidR="00ED0271" w:rsidRPr="005E2D07">
              <w:rPr>
                <w:lang w:eastAsia="en-US"/>
              </w:rPr>
              <w:t>disponibles</w:t>
            </w:r>
            <w:r w:rsidRPr="005E2D07">
              <w:rPr>
                <w:lang w:eastAsia="en-US"/>
              </w:rPr>
              <w:t xml:space="preserve">. </w:t>
            </w:r>
          </w:p>
          <w:p w14:paraId="337F7DF0" w14:textId="77777777" w:rsidR="00093D5E" w:rsidRPr="005E2D07" w:rsidRDefault="00093D5E" w:rsidP="00F0418F">
            <w:pPr>
              <w:jc w:val="both"/>
              <w:rPr>
                <w:lang w:eastAsia="en-US"/>
              </w:rPr>
            </w:pPr>
          </w:p>
          <w:p w14:paraId="2E208F44" w14:textId="23412D05" w:rsidR="00B24701" w:rsidRPr="005E2D07" w:rsidRDefault="00B24701" w:rsidP="00F0418F">
            <w:pPr>
              <w:jc w:val="both"/>
              <w:rPr>
                <w:lang w:eastAsia="en-US"/>
              </w:rPr>
            </w:pPr>
            <w:r w:rsidRPr="005E2D07">
              <w:rPr>
                <w:b/>
                <w:bCs/>
                <w:lang w:eastAsia="en-US"/>
              </w:rPr>
              <w:t>Recommandations</w:t>
            </w:r>
            <w:r w:rsidRPr="005E2D07">
              <w:rPr>
                <w:lang w:eastAsia="en-US"/>
              </w:rPr>
              <w:t xml:space="preserve"> </w:t>
            </w:r>
          </w:p>
          <w:p w14:paraId="7B2D1EE1" w14:textId="77777777" w:rsidR="0051311D" w:rsidRPr="005E2D07" w:rsidRDefault="0051311D" w:rsidP="00F0418F">
            <w:pPr>
              <w:jc w:val="both"/>
              <w:rPr>
                <w:lang w:eastAsia="en-US"/>
              </w:rPr>
            </w:pPr>
          </w:p>
          <w:p w14:paraId="12EAD098" w14:textId="73C2E25F" w:rsidR="00B24701" w:rsidRPr="005E2D07" w:rsidRDefault="00B24701" w:rsidP="00CC2E75">
            <w:pPr>
              <w:pStyle w:val="Paragraphedeliste"/>
              <w:numPr>
                <w:ilvl w:val="0"/>
                <w:numId w:val="56"/>
              </w:numPr>
              <w:jc w:val="both"/>
              <w:rPr>
                <w:lang w:eastAsia="en-US"/>
              </w:rPr>
            </w:pPr>
            <w:r w:rsidRPr="005E2D07">
              <w:rPr>
                <w:b/>
                <w:bCs/>
                <w:lang w:eastAsia="en-US"/>
              </w:rPr>
              <w:t>Désagréger les objectifs d’atténuation par mesure</w:t>
            </w:r>
            <w:r w:rsidRPr="005E2D07">
              <w:rPr>
                <w:lang w:eastAsia="en-US"/>
              </w:rPr>
              <w:t>. La prochaine CDN gagnerait à préciser, pour chaque mesure du secteur déchets, le niveau d’atténuation attendu ainsi que les hypothèses de calcul retenues. Cela permettrait de mieux apprécier la contribution de chaque action et de renforcer la traçabilité des résultats.</w:t>
            </w:r>
          </w:p>
          <w:p w14:paraId="202958C7" w14:textId="77777777" w:rsidR="00472CE6" w:rsidRPr="005E2D07" w:rsidRDefault="00472CE6" w:rsidP="00D30D74">
            <w:pPr>
              <w:pStyle w:val="Paragraphedeliste"/>
              <w:jc w:val="both"/>
              <w:rPr>
                <w:lang w:eastAsia="en-US"/>
              </w:rPr>
            </w:pPr>
          </w:p>
          <w:p w14:paraId="776C60A4" w14:textId="060F9653" w:rsidR="00F3560A" w:rsidRPr="005E2D07" w:rsidRDefault="00AE4108" w:rsidP="00CC2E75">
            <w:pPr>
              <w:pStyle w:val="Paragraphedeliste"/>
              <w:numPr>
                <w:ilvl w:val="0"/>
                <w:numId w:val="56"/>
              </w:numPr>
              <w:jc w:val="both"/>
              <w:rPr>
                <w:lang w:eastAsia="en-US"/>
              </w:rPr>
            </w:pPr>
            <w:r w:rsidRPr="005E2D07">
              <w:rPr>
                <w:b/>
                <w:bCs/>
                <w:lang w:eastAsia="en-US"/>
              </w:rPr>
              <w:t>Renforcer l’articulation entre les acteurs du secteur et le cadre CDN</w:t>
            </w:r>
            <w:r w:rsidRPr="005E2D07">
              <w:rPr>
                <w:lang w:eastAsia="en-US"/>
              </w:rPr>
              <w:t xml:space="preserve">. Les résultats observés </w:t>
            </w:r>
            <w:r w:rsidR="00777B99" w:rsidRPr="005E2D07">
              <w:rPr>
                <w:lang w:eastAsia="en-US"/>
              </w:rPr>
              <w:t xml:space="preserve">dans l’évaluation </w:t>
            </w:r>
            <w:r w:rsidRPr="005E2D07">
              <w:rPr>
                <w:lang w:eastAsia="en-US"/>
              </w:rPr>
              <w:t>montren</w:t>
            </w:r>
            <w:r w:rsidR="00777B99" w:rsidRPr="005E2D07">
              <w:rPr>
                <w:lang w:eastAsia="en-US"/>
              </w:rPr>
              <w:t xml:space="preserve">t </w:t>
            </w:r>
            <w:r w:rsidRPr="005E2D07">
              <w:rPr>
                <w:lang w:eastAsia="en-US"/>
              </w:rPr>
              <w:t>que des initiatives existent dans le secteur, mais qu’elles ne sont pas toujours suivies ou documentées comme des mesures de la CDN. Il serait donc pertinent de renforcer les mécanismes de remontée d’information entre la DNACPN, les porteurs de projets et l’AEDD, afin d’améliorer la cohérence entre mise en œuvre effective et reporting climat.</w:t>
            </w:r>
          </w:p>
        </w:tc>
      </w:tr>
    </w:tbl>
    <w:p w14:paraId="0F3DA45C" w14:textId="77777777" w:rsidR="00F3560A" w:rsidRPr="005E2D07" w:rsidRDefault="00F3560A" w:rsidP="00623B18">
      <w:pPr>
        <w:rPr>
          <w:lang w:eastAsia="en-US"/>
        </w:rPr>
      </w:pPr>
    </w:p>
    <w:p w14:paraId="73D38781" w14:textId="77777777" w:rsidR="00595C1E" w:rsidRPr="005E2D07" w:rsidRDefault="00A4264B" w:rsidP="00A4264B">
      <w:pPr>
        <w:keepNext/>
        <w:keepLines/>
        <w:numPr>
          <w:ilvl w:val="0"/>
          <w:numId w:val="22"/>
        </w:numPr>
        <w:spacing w:before="240" w:after="240"/>
        <w:jc w:val="both"/>
        <w:outlineLvl w:val="0"/>
        <w:rPr>
          <w:rFonts w:asciiTheme="majorHAnsi" w:eastAsiaTheme="majorEastAsia" w:hAnsiTheme="majorHAnsi" w:cstheme="majorBidi"/>
          <w:b/>
          <w:color w:val="1F4E79" w:themeColor="accent1" w:themeShade="80"/>
          <w:sz w:val="36"/>
          <w:szCs w:val="36"/>
          <w:lang w:eastAsia="en-US"/>
        </w:rPr>
      </w:pPr>
      <w:bookmarkStart w:id="90" w:name="_Toc227409222"/>
      <w:bookmarkStart w:id="91" w:name="_Toc225517248"/>
      <w:r w:rsidRPr="005E2D07">
        <w:rPr>
          <w:rFonts w:asciiTheme="majorHAnsi" w:eastAsiaTheme="majorEastAsia" w:hAnsiTheme="majorHAnsi" w:cstheme="majorBidi"/>
          <w:b/>
          <w:color w:val="1F4E79" w:themeColor="accent1" w:themeShade="80"/>
          <w:sz w:val="36"/>
          <w:szCs w:val="36"/>
          <w:lang w:eastAsia="en-US"/>
        </w:rPr>
        <w:lastRenderedPageBreak/>
        <w:t>ÉVALUATION DE LA CDN 2.0 – VOLET ADAPTATION</w:t>
      </w:r>
      <w:bookmarkEnd w:id="90"/>
    </w:p>
    <w:p w14:paraId="7ED32211" w14:textId="58FFC4E6" w:rsidR="00A4264B" w:rsidRPr="005E2D07" w:rsidRDefault="00595C1E" w:rsidP="00595C1E">
      <w:pPr>
        <w:spacing w:line="240" w:lineRule="auto"/>
        <w:jc w:val="both"/>
        <w:rPr>
          <w:lang w:eastAsia="en-US"/>
        </w:rPr>
      </w:pPr>
      <w:r w:rsidRPr="005E2D07">
        <w:rPr>
          <w:lang w:eastAsia="en-US"/>
        </w:rPr>
        <w:t>Le présent chapitre vise à analyser le niveau de mise en œuvre des mesures d’adaptation prévues dans la CDN 2.0 du Mali. Il examine, pour chaque secteur prioritaire, les progrès réalisés, les résultats observés ainsi que les principaux défis rencontrés. Cette évaluation permet d’apprécier la cohérence des actions engagées avec les objectifs nationaux d’adaptation et d’identifier les axes d’amélioration en vue de la révision de la CDN.</w:t>
      </w:r>
      <w:r w:rsidR="00A4264B" w:rsidRPr="005E2D07">
        <w:rPr>
          <w:lang w:eastAsia="en-US"/>
        </w:rPr>
        <w:t xml:space="preserve"> </w:t>
      </w:r>
      <w:bookmarkEnd w:id="91"/>
    </w:p>
    <w:p w14:paraId="04CEE6D5" w14:textId="77777777" w:rsidR="00A4264B" w:rsidRPr="005E2D07" w:rsidRDefault="00A4264B" w:rsidP="00013A2C">
      <w:pPr>
        <w:pStyle w:val="Titre2"/>
      </w:pPr>
      <w:bookmarkStart w:id="92" w:name="_Toc227409223"/>
      <w:r w:rsidRPr="005E2D07">
        <w:t>Secteur de l’agriculture</w:t>
      </w:r>
      <w:bookmarkEnd w:id="92"/>
    </w:p>
    <w:p w14:paraId="107A2836" w14:textId="77777777" w:rsidR="00A4264B" w:rsidRPr="005E2D07" w:rsidRDefault="00A4264B" w:rsidP="00013A2C">
      <w:pPr>
        <w:pStyle w:val="Titre3"/>
        <w:rPr>
          <w:lang w:eastAsia="en-US"/>
        </w:rPr>
      </w:pPr>
      <w:bookmarkStart w:id="93" w:name="_Toc227409224"/>
      <w:r w:rsidRPr="005E2D07">
        <w:rPr>
          <w:lang w:eastAsia="en-US"/>
        </w:rPr>
        <w:t>Description générale du secteur</w:t>
      </w:r>
      <w:bookmarkEnd w:id="93"/>
      <w:r w:rsidRPr="005E2D07">
        <w:rPr>
          <w:lang w:eastAsia="en-US"/>
        </w:rPr>
        <w:t xml:space="preserve"> </w:t>
      </w:r>
    </w:p>
    <w:p w14:paraId="39656740" w14:textId="30DF6584" w:rsidR="00A4264B" w:rsidRPr="005E2D07" w:rsidRDefault="001C6A00" w:rsidP="00013A2C">
      <w:pPr>
        <w:spacing w:line="240" w:lineRule="auto"/>
        <w:jc w:val="both"/>
        <w:rPr>
          <w:lang w:eastAsia="en-US"/>
        </w:rPr>
      </w:pPr>
      <w:r>
        <w:rPr>
          <w:lang w:eastAsia="en-US"/>
        </w:rPr>
        <w:t>Selon</w:t>
      </w:r>
      <w:r w:rsidR="003F6CA6">
        <w:rPr>
          <w:lang w:eastAsia="en-US"/>
        </w:rPr>
        <w:t xml:space="preserve"> la Quatrième Communication</w:t>
      </w:r>
      <w:r w:rsidR="008D5022">
        <w:rPr>
          <w:lang w:eastAsia="en-US"/>
        </w:rPr>
        <w:t xml:space="preserve"> Nationale</w:t>
      </w:r>
      <w:r w:rsidR="003F6CA6">
        <w:rPr>
          <w:lang w:eastAsia="en-US"/>
        </w:rPr>
        <w:t xml:space="preserve"> </w:t>
      </w:r>
      <w:r w:rsidR="008D5022">
        <w:rPr>
          <w:lang w:eastAsia="en-US"/>
        </w:rPr>
        <w:t>du Mali (QCN, 2025), l</w:t>
      </w:r>
      <w:r w:rsidR="00A4264B" w:rsidRPr="005E2D07">
        <w:rPr>
          <w:lang w:eastAsia="en-US"/>
        </w:rPr>
        <w:t>e secteur agricole occupe une place centrale au Mali, représentant environ 30 % du PIB et constituant la principale source de revenus pour près de 60 % de la population. Malgré les efforts engagés, notamment un niveau d’investissement public atteignant en moyenne 12 % des dépenses depuis 2004, le secteur demeure fortement vulnérable aux effets du changement climatique. L’irrégularité des précipitations, la hausse des températures, les sécheresses prolongées, les inondations récurrentes et la dégradation des terres affectent directement les systèmes de production, entraînant une baisse significative des rendements agricoles. Par ailleurs, la diminution des précipitations et l’augmentation de l’évapotranspiration accentuent les pénuries d’eau, compromettant davantage la durabilité du secteur. Ces facteurs, combinés aux disparités régionales, à l’insécurité et aux déplacements de populations, renforcent la vulnérabilité globale du secteur agricole et des populations qui en dépendent. Dans ce contexte, la mise en œuvre de projets d’adaptation apparaît indispensable pour renforcer la résilience des systèmes agricoles et sécuriser les moyens de subsistance des populations.</w:t>
      </w:r>
    </w:p>
    <w:p w14:paraId="0236CE9B" w14:textId="05463E91" w:rsidR="00A4264B" w:rsidRPr="005E2D07" w:rsidRDefault="00A4264B" w:rsidP="00DB4A6D">
      <w:pPr>
        <w:pStyle w:val="Titre3"/>
        <w:rPr>
          <w:lang w:eastAsia="en-US"/>
        </w:rPr>
      </w:pPr>
      <w:bookmarkStart w:id="94" w:name="_Toc227409225"/>
      <w:r w:rsidRPr="005E2D07">
        <w:rPr>
          <w:lang w:eastAsia="en-US"/>
        </w:rPr>
        <w:t>Rappel des projets du secteur de l’</w:t>
      </w:r>
      <w:r w:rsidR="007A1D5B">
        <w:rPr>
          <w:lang w:eastAsia="en-US"/>
        </w:rPr>
        <w:t>a</w:t>
      </w:r>
      <w:r w:rsidRPr="005E2D07">
        <w:rPr>
          <w:lang w:eastAsia="en-US"/>
        </w:rPr>
        <w:t>griculture inscrits dans la CDN 2.0</w:t>
      </w:r>
      <w:bookmarkEnd w:id="94"/>
    </w:p>
    <w:p w14:paraId="0BA0C74F" w14:textId="72DAEA55" w:rsidR="00A4264B" w:rsidRPr="005E2D07" w:rsidRDefault="00A4264B" w:rsidP="00A4264B">
      <w:pPr>
        <w:jc w:val="both"/>
        <w:rPr>
          <w:lang w:eastAsia="en-US"/>
        </w:rPr>
      </w:pPr>
      <w:r w:rsidRPr="005E2D07">
        <w:rPr>
          <w:lang w:eastAsia="en-US"/>
        </w:rPr>
        <w:t>Dans la CDN 2.0, les projets d’adaptation dans le secteur agricole s’inscrivent dans une logique de renforcement de la résilience des systèmes de production face aux effets du changement climatique, en cohérence avec les priorités nationales et les vulnérabilités identifiées. À cet effet, un ensemble de programmes et d’initiatives est mobilisé pour répondre aux contraintes liées à la variabilité climatique, notamment la dégradation des sols, les déficits hydriques et la baisse de la productivité agricole. Ces actions reposent sur la promotion de pratiques agricoles adaptées, telles que l’utilisation de la fumure organique et de l’engrais par microdose, l’intensification durable de la riziculture à travers le Système de Riziculture Intensive (SRI) et l’irrigation intermittente, ainsi que la reconversion des systèmes d’irrigation vers des techniques plus économes en eau, notamment l’irrigation localisée. Elles incluent également des initiatives structurantes telles que le programme climat de la Compagnie Malienne pour le Développement d</w:t>
      </w:r>
      <w:r w:rsidR="004B1552">
        <w:rPr>
          <w:lang w:eastAsia="en-US"/>
        </w:rPr>
        <w:t>es</w:t>
      </w:r>
      <w:r w:rsidRPr="005E2D07">
        <w:rPr>
          <w:lang w:eastAsia="en-US"/>
        </w:rPr>
        <w:t xml:space="preserve"> Textile</w:t>
      </w:r>
      <w:r w:rsidR="004B1552">
        <w:rPr>
          <w:lang w:eastAsia="en-US"/>
        </w:rPr>
        <w:t>s</w:t>
      </w:r>
      <w:r w:rsidRPr="005E2D07">
        <w:rPr>
          <w:lang w:eastAsia="en-US"/>
        </w:rPr>
        <w:t xml:space="preserve"> (CMDT), la mise en œuvre du Plan d’Action Technologique pour l’adaptation, ainsi que des programmes de renforcement des capacités en adaptation au changement climatique. Par ailleurs, des projets ciblés, tels que le Programme de Renforcement de la Résilience des Communautés Agro-pastorales vulnérables du Sahel occidental, contribuent à améliorer les capacités d’adaptation des populations les plus exposées. L’ensemble de ces projets vise à renforcer la résilience du secteur agricole et des communautés rurales face aux aléas climatiques, tout en soutenant la sécurité alimentaire et les moyens de subsistance.</w:t>
      </w:r>
    </w:p>
    <w:p w14:paraId="320AE19E" w14:textId="77777777" w:rsidR="00A4264B" w:rsidRPr="005E2D07" w:rsidRDefault="00A4264B" w:rsidP="00A4264B">
      <w:pPr>
        <w:jc w:val="both"/>
        <w:rPr>
          <w:lang w:eastAsia="en-US"/>
        </w:rPr>
      </w:pPr>
      <w:r w:rsidRPr="005E2D07">
        <w:rPr>
          <w:lang w:eastAsia="en-US"/>
        </w:rPr>
        <w:lastRenderedPageBreak/>
        <w:t>Les principaux projets et programmes identifiés dans la CDN 2.0 pour le secteur de l’agriculture sont présentés dans le tableau ci-après.</w:t>
      </w:r>
    </w:p>
    <w:p w14:paraId="667E328B" w14:textId="7A7B70EA" w:rsidR="00A4264B" w:rsidRPr="005E2D07" w:rsidRDefault="00A4264B" w:rsidP="00FF08B7">
      <w:pPr>
        <w:keepNext/>
        <w:spacing w:after="0" w:line="360" w:lineRule="auto"/>
        <w:rPr>
          <w:color w:val="44546A" w:themeColor="text2"/>
          <w:sz w:val="20"/>
          <w:szCs w:val="20"/>
        </w:rPr>
      </w:pPr>
      <w:bookmarkStart w:id="95" w:name="_Toc227409741"/>
      <w:r w:rsidRPr="005E2D07">
        <w:rPr>
          <w:color w:val="44546A" w:themeColor="text2"/>
          <w:sz w:val="20"/>
          <w:szCs w:val="20"/>
        </w:rPr>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27</w:t>
      </w:r>
      <w:r w:rsidRPr="005E2D07">
        <w:rPr>
          <w:color w:val="44546A" w:themeColor="text2"/>
          <w:sz w:val="20"/>
          <w:szCs w:val="20"/>
        </w:rPr>
        <w:fldChar w:fldCharType="end"/>
      </w:r>
      <w:r w:rsidRPr="005E2D07">
        <w:rPr>
          <w:color w:val="44546A" w:themeColor="text2"/>
          <w:sz w:val="20"/>
          <w:szCs w:val="20"/>
        </w:rPr>
        <w:t> : Mesures d'adaptation dans le Secteur Agricole de la CDN du Mali</w:t>
      </w:r>
      <w:bookmarkEnd w:id="9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5042"/>
        <w:gridCol w:w="1559"/>
        <w:gridCol w:w="1559"/>
        <w:gridCol w:w="236"/>
      </w:tblGrid>
      <w:tr w:rsidR="00A15128" w:rsidRPr="005E2D07" w14:paraId="13FE9A17" w14:textId="77777777">
        <w:trPr>
          <w:gridAfter w:val="1"/>
          <w:wAfter w:w="236" w:type="dxa"/>
          <w:trHeight w:val="603"/>
          <w:tblHeader/>
        </w:trPr>
        <w:tc>
          <w:tcPr>
            <w:tcW w:w="90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1265EC62"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504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6B2A1A5B"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5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4941FC16"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5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tcPr>
          <w:p w14:paraId="0370A88B"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Coût estimé ($ US)</w:t>
            </w:r>
          </w:p>
        </w:tc>
      </w:tr>
      <w:tr w:rsidR="00A15128" w:rsidRPr="005E2D07" w14:paraId="13ED62E6" w14:textId="77777777">
        <w:trPr>
          <w:gridAfter w:val="1"/>
          <w:wAfter w:w="236" w:type="dxa"/>
          <w:cantSplit/>
          <w:trHeight w:val="542"/>
        </w:trPr>
        <w:tc>
          <w:tcPr>
            <w:tcW w:w="907" w:type="dxa"/>
            <w:vMerge w:val="restart"/>
            <w:tcBorders>
              <w:top w:val="single" w:sz="4" w:space="0" w:color="FFFFFF" w:themeColor="background1"/>
            </w:tcBorders>
            <w:noWrap/>
            <w:textDirection w:val="btLr"/>
            <w:vAlign w:val="center"/>
            <w:hideMark/>
          </w:tcPr>
          <w:p w14:paraId="296A23AC" w14:textId="77777777" w:rsidR="00A4264B" w:rsidRPr="005E2D07" w:rsidRDefault="00A4264B" w:rsidP="00A4264B">
            <w:pPr>
              <w:spacing w:after="0" w:line="240" w:lineRule="auto"/>
              <w:jc w:val="center"/>
              <w:rPr>
                <w:rFonts w:eastAsia="Times New Roman"/>
                <w:b/>
                <w:color w:val="000000"/>
                <w:lang w:eastAsia="en-US"/>
              </w:rPr>
            </w:pPr>
            <w:r w:rsidRPr="005E2D07">
              <w:rPr>
                <w:rFonts w:eastAsia="Times New Roman"/>
                <w:b/>
                <w:color w:val="000000"/>
                <w:lang w:eastAsia="en-US"/>
              </w:rPr>
              <w:t>Agriculture</w:t>
            </w:r>
          </w:p>
        </w:tc>
        <w:tc>
          <w:tcPr>
            <w:tcW w:w="5042" w:type="dxa"/>
            <w:tcBorders>
              <w:top w:val="single" w:sz="4" w:space="0" w:color="FFFFFF" w:themeColor="background1"/>
            </w:tcBorders>
            <w:hideMark/>
          </w:tcPr>
          <w:p w14:paraId="67E7439D"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Programme de promotion de l'utilisation de la fumure organique et de l'engrais par micro dose.</w:t>
            </w:r>
          </w:p>
        </w:tc>
        <w:tc>
          <w:tcPr>
            <w:tcW w:w="1559" w:type="dxa"/>
            <w:tcBorders>
              <w:top w:val="single" w:sz="4" w:space="0" w:color="FFFFFF" w:themeColor="background1"/>
            </w:tcBorders>
            <w:noWrap/>
            <w:vAlign w:val="center"/>
            <w:hideMark/>
          </w:tcPr>
          <w:p w14:paraId="2E19DED7"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w:t>
            </w:r>
          </w:p>
        </w:tc>
        <w:tc>
          <w:tcPr>
            <w:tcW w:w="1559" w:type="dxa"/>
            <w:tcBorders>
              <w:top w:val="single" w:sz="4" w:space="0" w:color="FFFFFF" w:themeColor="background1"/>
            </w:tcBorders>
            <w:vAlign w:val="center"/>
          </w:tcPr>
          <w:p w14:paraId="31869ACC" w14:textId="77777777" w:rsidR="00A4264B" w:rsidRPr="005E2D07" w:rsidRDefault="00A4264B" w:rsidP="00A4264B">
            <w:pPr>
              <w:spacing w:after="0" w:line="240" w:lineRule="auto"/>
              <w:jc w:val="center"/>
              <w:rPr>
                <w:rFonts w:eastAsia="Times New Roman"/>
                <w:color w:val="000000"/>
                <w:lang w:eastAsia="en-US"/>
              </w:rPr>
            </w:pPr>
            <w:r w:rsidRPr="005E2D07">
              <w:rPr>
                <w:rFonts w:eastAsia="Times New Roman"/>
                <w:color w:val="000000"/>
                <w:lang w:eastAsia="en-US"/>
              </w:rPr>
              <w:t>2 500 000</w:t>
            </w:r>
          </w:p>
        </w:tc>
      </w:tr>
      <w:tr w:rsidR="00A15128" w:rsidRPr="005E2D07" w14:paraId="057C02F5" w14:textId="77777777">
        <w:trPr>
          <w:trHeight w:val="510"/>
        </w:trPr>
        <w:tc>
          <w:tcPr>
            <w:tcW w:w="907" w:type="dxa"/>
            <w:vMerge/>
            <w:vAlign w:val="center"/>
            <w:hideMark/>
          </w:tcPr>
          <w:p w14:paraId="14F7BC6B" w14:textId="77777777" w:rsidR="00A4264B" w:rsidRPr="005E2D07" w:rsidRDefault="00A4264B" w:rsidP="00A4264B">
            <w:pPr>
              <w:spacing w:after="0" w:line="240" w:lineRule="auto"/>
              <w:rPr>
                <w:rFonts w:eastAsia="Times New Roman"/>
                <w:b/>
                <w:color w:val="000000"/>
                <w:lang w:eastAsia="en-US"/>
              </w:rPr>
            </w:pPr>
          </w:p>
        </w:tc>
        <w:tc>
          <w:tcPr>
            <w:tcW w:w="5042" w:type="dxa"/>
            <w:hideMark/>
          </w:tcPr>
          <w:p w14:paraId="7F040472" w14:textId="77777777" w:rsidR="00A4264B" w:rsidRPr="005E2D07" w:rsidRDefault="00A4264B" w:rsidP="00A4264B">
            <w:pPr>
              <w:spacing w:after="120" w:line="240" w:lineRule="auto"/>
              <w:jc w:val="both"/>
              <w:rPr>
                <w:rFonts w:eastAsia="Times New Roman"/>
                <w:color w:val="000000"/>
                <w:lang w:eastAsia="en-US"/>
              </w:rPr>
            </w:pPr>
            <w:bookmarkStart w:id="96" w:name="_Hlk226147822"/>
            <w:r w:rsidRPr="005E2D07">
              <w:rPr>
                <w:lang w:eastAsia="en-US"/>
              </w:rPr>
              <w:t>Programme de promotion de l'irrigation intermittente et du SRI en riziculture irriguée.</w:t>
            </w:r>
            <w:bookmarkEnd w:id="96"/>
          </w:p>
        </w:tc>
        <w:tc>
          <w:tcPr>
            <w:tcW w:w="1559" w:type="dxa"/>
            <w:noWrap/>
            <w:vAlign w:val="center"/>
            <w:hideMark/>
          </w:tcPr>
          <w:p w14:paraId="582B96BA"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w:t>
            </w:r>
          </w:p>
        </w:tc>
        <w:tc>
          <w:tcPr>
            <w:tcW w:w="1559" w:type="dxa"/>
            <w:vAlign w:val="center"/>
          </w:tcPr>
          <w:p w14:paraId="1B424D97" w14:textId="77777777" w:rsidR="00A4264B" w:rsidRPr="005E2D07" w:rsidRDefault="00A4264B" w:rsidP="00A4264B">
            <w:pPr>
              <w:spacing w:after="0"/>
              <w:jc w:val="center"/>
            </w:pPr>
            <w:r w:rsidRPr="005E2D07">
              <w:t xml:space="preserve">0,59 milliard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59A76289" w14:textId="77777777" w:rsidR="00A4264B" w:rsidRPr="005E2D07" w:rsidRDefault="00A4264B" w:rsidP="00A4264B"/>
        </w:tc>
      </w:tr>
      <w:tr w:rsidR="00A15128" w:rsidRPr="005E2D07" w14:paraId="3694D7C5" w14:textId="77777777">
        <w:trPr>
          <w:trHeight w:val="510"/>
        </w:trPr>
        <w:tc>
          <w:tcPr>
            <w:tcW w:w="907" w:type="dxa"/>
            <w:vMerge/>
            <w:vAlign w:val="center"/>
            <w:hideMark/>
          </w:tcPr>
          <w:p w14:paraId="018A14AD" w14:textId="77777777" w:rsidR="00A4264B" w:rsidRPr="005E2D07" w:rsidRDefault="00A4264B" w:rsidP="00A4264B">
            <w:pPr>
              <w:spacing w:after="0" w:line="240" w:lineRule="auto"/>
              <w:rPr>
                <w:rFonts w:eastAsia="Times New Roman"/>
                <w:b/>
                <w:color w:val="000000"/>
                <w:lang w:eastAsia="en-US"/>
              </w:rPr>
            </w:pPr>
          </w:p>
        </w:tc>
        <w:tc>
          <w:tcPr>
            <w:tcW w:w="5042" w:type="dxa"/>
            <w:hideMark/>
          </w:tcPr>
          <w:p w14:paraId="2947CFA5"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Programme de reconversion de l'irrigation de surface et par aspersion à l'irrigation localisée sur des superficies importantes pour l'agriculture et le maraîchage.</w:t>
            </w:r>
          </w:p>
        </w:tc>
        <w:tc>
          <w:tcPr>
            <w:tcW w:w="1559" w:type="dxa"/>
            <w:noWrap/>
            <w:vAlign w:val="center"/>
            <w:hideMark/>
          </w:tcPr>
          <w:p w14:paraId="42F5B985"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DNH/DNA</w:t>
            </w:r>
          </w:p>
        </w:tc>
        <w:tc>
          <w:tcPr>
            <w:tcW w:w="1559" w:type="dxa"/>
            <w:vAlign w:val="center"/>
          </w:tcPr>
          <w:p w14:paraId="67DAFAB8" w14:textId="77777777" w:rsidR="00A4264B" w:rsidRPr="005E2D07" w:rsidRDefault="00A4264B" w:rsidP="00A4264B">
            <w:pPr>
              <w:spacing w:after="0"/>
              <w:jc w:val="center"/>
            </w:pPr>
            <w:r w:rsidRPr="005E2D07">
              <w:t>2 000 000</w:t>
            </w:r>
          </w:p>
        </w:tc>
        <w:tc>
          <w:tcPr>
            <w:tcW w:w="236" w:type="dxa"/>
            <w:tcBorders>
              <w:top w:val="nil"/>
              <w:left w:val="nil"/>
              <w:bottom w:val="nil"/>
              <w:right w:val="nil"/>
            </w:tcBorders>
            <w:vAlign w:val="bottom"/>
          </w:tcPr>
          <w:p w14:paraId="56D14D71" w14:textId="77777777" w:rsidR="00A4264B" w:rsidRPr="005E2D07" w:rsidRDefault="00A4264B" w:rsidP="00A4264B"/>
        </w:tc>
      </w:tr>
      <w:tr w:rsidR="00A15128" w:rsidRPr="005E2D07" w14:paraId="2D02649D" w14:textId="77777777">
        <w:trPr>
          <w:trHeight w:val="510"/>
        </w:trPr>
        <w:tc>
          <w:tcPr>
            <w:tcW w:w="907" w:type="dxa"/>
            <w:vMerge/>
            <w:vAlign w:val="center"/>
            <w:hideMark/>
          </w:tcPr>
          <w:p w14:paraId="072673BE" w14:textId="77777777" w:rsidR="00A4264B" w:rsidRPr="005E2D07" w:rsidRDefault="00A4264B" w:rsidP="00A4264B">
            <w:pPr>
              <w:spacing w:after="0" w:line="240" w:lineRule="auto"/>
              <w:rPr>
                <w:rFonts w:eastAsia="Times New Roman"/>
                <w:b/>
                <w:color w:val="000000"/>
                <w:lang w:eastAsia="en-US"/>
              </w:rPr>
            </w:pPr>
          </w:p>
        </w:tc>
        <w:tc>
          <w:tcPr>
            <w:tcW w:w="5042" w:type="dxa"/>
            <w:noWrap/>
            <w:hideMark/>
          </w:tcPr>
          <w:p w14:paraId="6932E4F6" w14:textId="280FDAE5" w:rsidR="00A4264B" w:rsidRPr="005E2D07" w:rsidRDefault="00A4264B" w:rsidP="00A4264B">
            <w:pPr>
              <w:spacing w:after="0" w:line="240" w:lineRule="auto"/>
              <w:jc w:val="both"/>
              <w:rPr>
                <w:rFonts w:eastAsia="Times New Roman"/>
                <w:color w:val="000000"/>
                <w:lang w:eastAsia="en-US"/>
              </w:rPr>
            </w:pPr>
            <w:r w:rsidRPr="005E2D07">
              <w:rPr>
                <w:lang w:eastAsia="en-US"/>
              </w:rPr>
              <w:t xml:space="preserve">Programme climat de la compagnie malienne </w:t>
            </w:r>
            <w:r w:rsidR="00FA7B6F">
              <w:rPr>
                <w:lang w:eastAsia="en-US"/>
              </w:rPr>
              <w:t>pour le</w:t>
            </w:r>
            <w:r w:rsidR="00FA7B6F" w:rsidRPr="005E2D07">
              <w:rPr>
                <w:lang w:eastAsia="en-US"/>
              </w:rPr>
              <w:t xml:space="preserve"> </w:t>
            </w:r>
            <w:r w:rsidRPr="005E2D07">
              <w:rPr>
                <w:lang w:eastAsia="en-US"/>
              </w:rPr>
              <w:t>développement d</w:t>
            </w:r>
            <w:r w:rsidR="004B1552">
              <w:rPr>
                <w:lang w:eastAsia="en-US"/>
              </w:rPr>
              <w:t>es</w:t>
            </w:r>
            <w:r w:rsidRPr="005E2D07">
              <w:rPr>
                <w:lang w:eastAsia="en-US"/>
              </w:rPr>
              <w:t xml:space="preserve"> textile</w:t>
            </w:r>
            <w:r w:rsidR="004B1552">
              <w:rPr>
                <w:lang w:eastAsia="en-US"/>
              </w:rPr>
              <w:t>s</w:t>
            </w:r>
            <w:r w:rsidRPr="005E2D07">
              <w:rPr>
                <w:lang w:eastAsia="en-US"/>
              </w:rPr>
              <w:t xml:space="preserve"> (CMDT) pour booster la promotion du coton au Mali.</w:t>
            </w:r>
          </w:p>
        </w:tc>
        <w:tc>
          <w:tcPr>
            <w:tcW w:w="1559" w:type="dxa"/>
            <w:noWrap/>
            <w:vAlign w:val="center"/>
            <w:hideMark/>
          </w:tcPr>
          <w:p w14:paraId="6086A042"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CMDT et collectivités</w:t>
            </w:r>
          </w:p>
        </w:tc>
        <w:tc>
          <w:tcPr>
            <w:tcW w:w="1559" w:type="dxa"/>
            <w:vAlign w:val="center"/>
          </w:tcPr>
          <w:p w14:paraId="27BEFD96" w14:textId="77777777" w:rsidR="00A4264B" w:rsidRPr="005E2D07" w:rsidRDefault="00A4264B" w:rsidP="00A4264B">
            <w:pPr>
              <w:spacing w:after="0"/>
              <w:jc w:val="center"/>
            </w:pPr>
            <w:r w:rsidRPr="005E2D07">
              <w:t>53 940 500</w:t>
            </w:r>
          </w:p>
        </w:tc>
        <w:tc>
          <w:tcPr>
            <w:tcW w:w="236" w:type="dxa"/>
            <w:tcBorders>
              <w:top w:val="nil"/>
              <w:left w:val="nil"/>
              <w:bottom w:val="nil"/>
              <w:right w:val="nil"/>
            </w:tcBorders>
            <w:vAlign w:val="bottom"/>
          </w:tcPr>
          <w:p w14:paraId="651335C3" w14:textId="77777777" w:rsidR="00A4264B" w:rsidRPr="005E2D07" w:rsidRDefault="00A4264B" w:rsidP="00A4264B"/>
        </w:tc>
      </w:tr>
      <w:tr w:rsidR="00A15128" w:rsidRPr="005E2D07" w14:paraId="3EC23725" w14:textId="77777777">
        <w:trPr>
          <w:trHeight w:val="510"/>
        </w:trPr>
        <w:tc>
          <w:tcPr>
            <w:tcW w:w="907" w:type="dxa"/>
            <w:vMerge/>
            <w:vAlign w:val="center"/>
            <w:hideMark/>
          </w:tcPr>
          <w:p w14:paraId="4FDAAEA8" w14:textId="77777777" w:rsidR="00A4264B" w:rsidRPr="005E2D07" w:rsidRDefault="00A4264B" w:rsidP="00A4264B">
            <w:pPr>
              <w:spacing w:after="0" w:line="240" w:lineRule="auto"/>
              <w:rPr>
                <w:rFonts w:eastAsia="Times New Roman"/>
                <w:b/>
                <w:color w:val="000000"/>
                <w:lang w:eastAsia="en-US"/>
              </w:rPr>
            </w:pPr>
          </w:p>
        </w:tc>
        <w:tc>
          <w:tcPr>
            <w:tcW w:w="5042" w:type="dxa"/>
            <w:hideMark/>
          </w:tcPr>
          <w:p w14:paraId="136B31C9"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Programme d'appui de renforcement de capacité en adaptation aux CC au MALI.</w:t>
            </w:r>
          </w:p>
        </w:tc>
        <w:tc>
          <w:tcPr>
            <w:tcW w:w="1559" w:type="dxa"/>
            <w:noWrap/>
            <w:vAlign w:val="center"/>
            <w:hideMark/>
          </w:tcPr>
          <w:p w14:paraId="12619BD4"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AEDD, str techniques, Sté civile, CTs,</w:t>
            </w:r>
          </w:p>
        </w:tc>
        <w:tc>
          <w:tcPr>
            <w:tcW w:w="1559" w:type="dxa"/>
            <w:vAlign w:val="center"/>
          </w:tcPr>
          <w:p w14:paraId="45A3C325" w14:textId="77777777" w:rsidR="00A4264B" w:rsidRPr="005E2D07" w:rsidRDefault="00A4264B" w:rsidP="00A4264B">
            <w:pPr>
              <w:spacing w:after="0"/>
              <w:jc w:val="center"/>
            </w:pPr>
            <w:r w:rsidRPr="005E2D07">
              <w:t>5 000 000</w:t>
            </w:r>
          </w:p>
        </w:tc>
        <w:tc>
          <w:tcPr>
            <w:tcW w:w="236" w:type="dxa"/>
            <w:tcBorders>
              <w:top w:val="nil"/>
              <w:left w:val="nil"/>
              <w:bottom w:val="nil"/>
              <w:right w:val="nil"/>
            </w:tcBorders>
            <w:vAlign w:val="bottom"/>
          </w:tcPr>
          <w:p w14:paraId="368245F2" w14:textId="77777777" w:rsidR="00A4264B" w:rsidRPr="005E2D07" w:rsidRDefault="00A4264B" w:rsidP="00A4264B"/>
        </w:tc>
      </w:tr>
      <w:tr w:rsidR="00A15128" w:rsidRPr="005E2D07" w14:paraId="021F7A66" w14:textId="77777777">
        <w:trPr>
          <w:trHeight w:val="510"/>
        </w:trPr>
        <w:tc>
          <w:tcPr>
            <w:tcW w:w="907" w:type="dxa"/>
            <w:vMerge/>
            <w:vAlign w:val="center"/>
          </w:tcPr>
          <w:p w14:paraId="3BCA654D" w14:textId="77777777" w:rsidR="00A4264B" w:rsidRPr="005E2D07" w:rsidRDefault="00A4264B" w:rsidP="00A4264B">
            <w:pPr>
              <w:spacing w:after="0" w:line="240" w:lineRule="auto"/>
              <w:rPr>
                <w:rFonts w:eastAsia="Times New Roman"/>
                <w:b/>
                <w:color w:val="000000"/>
                <w:lang w:eastAsia="en-US"/>
              </w:rPr>
            </w:pPr>
          </w:p>
        </w:tc>
        <w:tc>
          <w:tcPr>
            <w:tcW w:w="5042" w:type="dxa"/>
          </w:tcPr>
          <w:p w14:paraId="5E9D1329" w14:textId="77777777" w:rsidR="00A4264B" w:rsidRPr="005E2D07" w:rsidRDefault="00A4264B" w:rsidP="00A4264B">
            <w:pPr>
              <w:spacing w:after="0" w:line="240" w:lineRule="auto"/>
              <w:jc w:val="both"/>
              <w:rPr>
                <w:rFonts w:eastAsia="Times New Roman"/>
                <w:b/>
                <w:color w:val="000000"/>
                <w:lang w:eastAsia="en-US"/>
              </w:rPr>
            </w:pPr>
            <w:r w:rsidRPr="005E2D07">
              <w:rPr>
                <w:lang w:eastAsia="en-US"/>
              </w:rPr>
              <w:t>La reconversion de l'irrigation de surface et par aspersion à l'irrigation localisée sur des superficies importantes pour l'agriculture et le maraichage.</w:t>
            </w:r>
          </w:p>
        </w:tc>
        <w:tc>
          <w:tcPr>
            <w:tcW w:w="1559" w:type="dxa"/>
            <w:noWrap/>
            <w:vAlign w:val="center"/>
          </w:tcPr>
          <w:p w14:paraId="4AF50414"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w:t>
            </w:r>
          </w:p>
        </w:tc>
        <w:tc>
          <w:tcPr>
            <w:tcW w:w="1559" w:type="dxa"/>
            <w:vAlign w:val="center"/>
          </w:tcPr>
          <w:p w14:paraId="34AA5A98" w14:textId="77777777" w:rsidR="00A4264B" w:rsidRPr="005E2D07" w:rsidRDefault="00A4264B" w:rsidP="00A4264B">
            <w:pPr>
              <w:spacing w:after="0"/>
              <w:jc w:val="center"/>
            </w:pPr>
            <w:r w:rsidRPr="005E2D07">
              <w:t xml:space="preserve">1 milliard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06623F35" w14:textId="77777777" w:rsidR="00A4264B" w:rsidRPr="005E2D07" w:rsidRDefault="00A4264B" w:rsidP="00A4264B"/>
        </w:tc>
      </w:tr>
      <w:tr w:rsidR="00A15128" w:rsidRPr="005E2D07" w14:paraId="17039E39" w14:textId="77777777">
        <w:trPr>
          <w:trHeight w:val="510"/>
        </w:trPr>
        <w:tc>
          <w:tcPr>
            <w:tcW w:w="907" w:type="dxa"/>
            <w:vMerge/>
            <w:vAlign w:val="center"/>
          </w:tcPr>
          <w:p w14:paraId="0CA739A1" w14:textId="77777777" w:rsidR="00A4264B" w:rsidRPr="005E2D07" w:rsidRDefault="00A4264B" w:rsidP="00A4264B">
            <w:pPr>
              <w:spacing w:after="0" w:line="240" w:lineRule="auto"/>
              <w:rPr>
                <w:rFonts w:eastAsia="Times New Roman"/>
                <w:b/>
                <w:color w:val="000000"/>
                <w:lang w:eastAsia="en-US"/>
              </w:rPr>
            </w:pPr>
          </w:p>
        </w:tc>
        <w:tc>
          <w:tcPr>
            <w:tcW w:w="5042" w:type="dxa"/>
          </w:tcPr>
          <w:p w14:paraId="065A8D2B" w14:textId="77777777" w:rsidR="00A4264B" w:rsidRPr="005E2D07" w:rsidRDefault="00A4264B" w:rsidP="00A4264B">
            <w:pPr>
              <w:spacing w:after="0" w:line="240" w:lineRule="auto"/>
              <w:jc w:val="both"/>
              <w:rPr>
                <w:rFonts w:eastAsia="Times New Roman"/>
                <w:b/>
                <w:color w:val="000000"/>
                <w:lang w:eastAsia="en-US"/>
              </w:rPr>
            </w:pPr>
            <w:r w:rsidRPr="005E2D07">
              <w:rPr>
                <w:lang w:eastAsia="en-US"/>
              </w:rPr>
              <w:t>La mise en œuvre du Plan d'action technologique pour l'adaptation.</w:t>
            </w:r>
          </w:p>
        </w:tc>
        <w:tc>
          <w:tcPr>
            <w:tcW w:w="1559" w:type="dxa"/>
            <w:noWrap/>
            <w:vAlign w:val="center"/>
          </w:tcPr>
          <w:p w14:paraId="5AE64D27"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AEDD</w:t>
            </w:r>
          </w:p>
        </w:tc>
        <w:tc>
          <w:tcPr>
            <w:tcW w:w="1559" w:type="dxa"/>
            <w:vAlign w:val="center"/>
          </w:tcPr>
          <w:p w14:paraId="502AB7FF" w14:textId="77777777" w:rsidR="00A4264B" w:rsidRPr="005E2D07" w:rsidRDefault="00A4264B" w:rsidP="00A4264B">
            <w:pPr>
              <w:spacing w:after="0"/>
              <w:jc w:val="center"/>
            </w:pPr>
            <w:r w:rsidRPr="005E2D07">
              <w:t xml:space="preserve">1 milliard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11E19AFD" w14:textId="77777777" w:rsidR="00A4264B" w:rsidRPr="005E2D07" w:rsidRDefault="00A4264B" w:rsidP="00A4264B"/>
        </w:tc>
      </w:tr>
      <w:tr w:rsidR="00A15128" w:rsidRPr="005E2D07" w14:paraId="4C432082" w14:textId="77777777">
        <w:trPr>
          <w:trHeight w:val="510"/>
        </w:trPr>
        <w:tc>
          <w:tcPr>
            <w:tcW w:w="907" w:type="dxa"/>
            <w:vMerge/>
            <w:vAlign w:val="center"/>
          </w:tcPr>
          <w:p w14:paraId="00D9C109" w14:textId="77777777" w:rsidR="00A4264B" w:rsidRPr="005E2D07" w:rsidRDefault="00A4264B" w:rsidP="00A4264B">
            <w:pPr>
              <w:spacing w:after="0" w:line="240" w:lineRule="auto"/>
              <w:rPr>
                <w:rFonts w:eastAsia="Times New Roman"/>
                <w:b/>
                <w:color w:val="000000"/>
                <w:lang w:eastAsia="en-US"/>
              </w:rPr>
            </w:pPr>
          </w:p>
        </w:tc>
        <w:tc>
          <w:tcPr>
            <w:tcW w:w="5042" w:type="dxa"/>
          </w:tcPr>
          <w:p w14:paraId="3CCF1EF5" w14:textId="77777777" w:rsidR="00A4264B" w:rsidRPr="005E2D07" w:rsidRDefault="00A4264B" w:rsidP="00A4264B">
            <w:pPr>
              <w:spacing w:after="0" w:line="240" w:lineRule="auto"/>
              <w:jc w:val="both"/>
              <w:rPr>
                <w:rFonts w:eastAsia="Times New Roman"/>
                <w:b/>
                <w:color w:val="000000"/>
                <w:lang w:eastAsia="en-US"/>
              </w:rPr>
            </w:pPr>
            <w:r w:rsidRPr="005E2D07">
              <w:rPr>
                <w:lang w:eastAsia="en-US"/>
              </w:rPr>
              <w:t>Programme de Renforcement de la Résilience des Communautés Agro-pastorales Vulnérables du Sahel occidental face aux Effets Négatifs des Changements Climatiques.</w:t>
            </w:r>
          </w:p>
        </w:tc>
        <w:tc>
          <w:tcPr>
            <w:tcW w:w="1559" w:type="dxa"/>
            <w:noWrap/>
            <w:vAlign w:val="center"/>
          </w:tcPr>
          <w:p w14:paraId="70E368AE"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DNPIA</w:t>
            </w:r>
          </w:p>
        </w:tc>
        <w:tc>
          <w:tcPr>
            <w:tcW w:w="1559" w:type="dxa"/>
            <w:vAlign w:val="center"/>
          </w:tcPr>
          <w:p w14:paraId="5F33D20C" w14:textId="77777777" w:rsidR="00A4264B" w:rsidRPr="005E2D07" w:rsidRDefault="00A4264B" w:rsidP="00A4264B">
            <w:pPr>
              <w:spacing w:after="0"/>
              <w:jc w:val="center"/>
            </w:pPr>
            <w:r w:rsidRPr="005E2D07">
              <w:t>1 000 000</w:t>
            </w:r>
          </w:p>
        </w:tc>
        <w:tc>
          <w:tcPr>
            <w:tcW w:w="236" w:type="dxa"/>
            <w:tcBorders>
              <w:top w:val="nil"/>
              <w:left w:val="nil"/>
              <w:bottom w:val="nil"/>
              <w:right w:val="nil"/>
            </w:tcBorders>
            <w:vAlign w:val="bottom"/>
          </w:tcPr>
          <w:p w14:paraId="620DF37E" w14:textId="77777777" w:rsidR="00A4264B" w:rsidRPr="005E2D07" w:rsidRDefault="00A4264B" w:rsidP="00A4264B"/>
        </w:tc>
      </w:tr>
    </w:tbl>
    <w:p w14:paraId="13418D85" w14:textId="77777777" w:rsidR="00A4264B" w:rsidRPr="005E2D07" w:rsidRDefault="00A4264B" w:rsidP="00FF08B7">
      <w:pPr>
        <w:pStyle w:val="Titre3"/>
        <w:rPr>
          <w:lang w:eastAsia="en-US"/>
        </w:rPr>
      </w:pPr>
      <w:bookmarkStart w:id="97" w:name="_Toc227409226"/>
      <w:r w:rsidRPr="005E2D07">
        <w:rPr>
          <w:lang w:eastAsia="en-US"/>
        </w:rPr>
        <w:t>Etat d’avancement des projets</w:t>
      </w:r>
      <w:bookmarkEnd w:id="97"/>
    </w:p>
    <w:p w14:paraId="54DEF192" w14:textId="034D4DAD" w:rsidR="00A4264B" w:rsidRPr="005E2D07" w:rsidRDefault="00A4264B" w:rsidP="00A4264B">
      <w:pPr>
        <w:spacing w:after="0" w:line="240" w:lineRule="auto"/>
        <w:jc w:val="both"/>
        <w:rPr>
          <w:lang w:eastAsia="en-US"/>
        </w:rPr>
      </w:pPr>
      <w:r w:rsidRPr="005E2D07">
        <w:rPr>
          <w:lang w:eastAsia="en-US"/>
        </w:rPr>
        <w:t>En ce qui concerne le secteur de l’agriculture, aucun questionnaire renseigné n’a été reçu à ce stade de la part des</w:t>
      </w:r>
      <w:r w:rsidR="0033466C" w:rsidRPr="005E2D07">
        <w:rPr>
          <w:lang w:eastAsia="en-US"/>
        </w:rPr>
        <w:t xml:space="preserve"> structures</w:t>
      </w:r>
      <w:r w:rsidRPr="005E2D07">
        <w:rPr>
          <w:lang w:eastAsia="en-US"/>
        </w:rPr>
        <w:t xml:space="preserve"> porteuses de projets. Le seul questionnaire transmis par la DNA ne comprend pas d’évaluation des projets inscrits dans la CDN 2.0, bien que des documents relatifs à deux projets aient été communiqués. Par ailleurs, pour les projets portés par l’AEDD, les échanges tenus avec cette </w:t>
      </w:r>
      <w:r w:rsidR="0033466C" w:rsidRPr="005E2D07">
        <w:rPr>
          <w:lang w:eastAsia="en-US"/>
        </w:rPr>
        <w:t>structure</w:t>
      </w:r>
      <w:r w:rsidRPr="005E2D07">
        <w:rPr>
          <w:lang w:eastAsia="en-US"/>
        </w:rPr>
        <w:t xml:space="preserve"> ont permis de constater que </w:t>
      </w:r>
      <w:r w:rsidR="00BE0CD6" w:rsidRPr="005E2D07">
        <w:rPr>
          <w:lang w:eastAsia="en-US"/>
        </w:rPr>
        <w:t>c’était d</w:t>
      </w:r>
      <w:r w:rsidRPr="005E2D07">
        <w:rPr>
          <w:lang w:eastAsia="en-US"/>
        </w:rPr>
        <w:t>es initiatives identifiées</w:t>
      </w:r>
      <w:r w:rsidR="00BE0CD6" w:rsidRPr="005E2D07">
        <w:rPr>
          <w:lang w:eastAsia="en-US"/>
        </w:rPr>
        <w:t xml:space="preserve"> lors de l’élaboration de la CDN2.0 mais et non</w:t>
      </w:r>
      <w:r w:rsidRPr="005E2D07">
        <w:rPr>
          <w:lang w:eastAsia="en-US"/>
        </w:rPr>
        <w:t xml:space="preserve"> des projets structurants et qu’elles n’ont  pas été réalisées. Enfin, pour les autres projets, l’analyse repose principalement sur une recherche documentaire, ainsi que sur l’examen des documents fournis par la DNA, en l’absence d’informations issues des dispositifs de suivi institutionnels.</w:t>
      </w:r>
    </w:p>
    <w:p w14:paraId="07E6481B" w14:textId="77777777" w:rsidR="00A4264B" w:rsidRPr="005E2D07" w:rsidRDefault="00A4264B" w:rsidP="00A4264B">
      <w:pPr>
        <w:jc w:val="both"/>
        <w:rPr>
          <w:lang w:eastAsia="en-US"/>
        </w:rPr>
      </w:pPr>
      <w:r w:rsidRPr="005E2D07">
        <w:rPr>
          <w:lang w:eastAsia="en-US"/>
        </w:rPr>
        <w:t>Dans cette optique, une analyse approfondie est menée projet par projet afin d’évaluer plus précisément leur niveau d’avancement, leurs résultats et les éventuelles contraintes rencontrées en fonction des données et informations disponibles.</w:t>
      </w:r>
    </w:p>
    <w:p w14:paraId="2868F406" w14:textId="60D7CB1C" w:rsidR="00A4264B" w:rsidRPr="005E2D07" w:rsidRDefault="00A4264B" w:rsidP="00A4264B">
      <w:pPr>
        <w:jc w:val="both"/>
        <w:rPr>
          <w:lang w:eastAsia="en-US"/>
        </w:rPr>
      </w:pPr>
      <w:r w:rsidRPr="005E2D07">
        <w:rPr>
          <w:b/>
          <w:bCs/>
          <w:u w:val="single"/>
          <w:lang w:eastAsia="en-US"/>
        </w:rPr>
        <w:t>Programme de promotion de l'utilisation de la fumure organique et de l'engrais par micro dose</w:t>
      </w:r>
    </w:p>
    <w:p w14:paraId="5D665734" w14:textId="02AD4682" w:rsidR="00A4264B" w:rsidRPr="005E2D07" w:rsidRDefault="00A4264B" w:rsidP="00146F77">
      <w:pPr>
        <w:spacing w:before="100" w:beforeAutospacing="1" w:after="100" w:afterAutospacing="1" w:line="240" w:lineRule="auto"/>
        <w:jc w:val="both"/>
        <w:rPr>
          <w:lang w:eastAsia="en-US"/>
        </w:rPr>
      </w:pPr>
      <w:r w:rsidRPr="005E2D07">
        <w:rPr>
          <w:lang w:eastAsia="en-US"/>
        </w:rPr>
        <w:lastRenderedPageBreak/>
        <w:t xml:space="preserve">Les informations relatives à ce projet n’ont pas été renseignées, et la recherche documentaire n’a pas permis de l’identifier de manière précise. En particulier, aucun élément n’a été trouvé concernant le calendrier de mise en œuvre, les activités réalisées, les résultats attendus ou obtenus, ni les mécanismes de suivi du projet. </w:t>
      </w:r>
      <w:r w:rsidR="00146F77">
        <w:rPr>
          <w:lang w:eastAsia="en-US"/>
        </w:rPr>
        <w:t xml:space="preserve">Toutefois, il a été confirmé que les actions de promotion et d’utilisation de la fumure organique sont toujours exécutées dans les zones de production agricole. Le principal défi réside dans la capitalisation des données relatives à ces actions. </w:t>
      </w:r>
      <w:r w:rsidRPr="005E2D07">
        <w:rPr>
          <w:lang w:eastAsia="en-US"/>
        </w:rPr>
        <w:t>En conséquence, il n’est pas possible, à ce stade, d’analyser son évolution ni d’apprécier son niveau de mise en œuvre.</w:t>
      </w:r>
    </w:p>
    <w:p w14:paraId="3A2C5B9B" w14:textId="77777777" w:rsidR="00A4264B" w:rsidRPr="005E2D07" w:rsidRDefault="00A4264B" w:rsidP="00A4264B">
      <w:pPr>
        <w:jc w:val="both"/>
        <w:rPr>
          <w:lang w:eastAsia="en-US"/>
        </w:rPr>
      </w:pPr>
      <w:r w:rsidRPr="005E2D07">
        <w:rPr>
          <w:b/>
          <w:bCs/>
          <w:u w:val="single"/>
          <w:lang w:eastAsia="en-US"/>
        </w:rPr>
        <w:t>Programme de promotion de l'irrigation intermittente et du SRI en riziculture irriguée :</w:t>
      </w:r>
    </w:p>
    <w:p w14:paraId="5FA50EFE" w14:textId="0C917BE3" w:rsidR="00742B3C" w:rsidRDefault="00FF317A" w:rsidP="00A4264B">
      <w:pPr>
        <w:jc w:val="both"/>
        <w:rPr>
          <w:lang w:eastAsia="en-US"/>
        </w:rPr>
      </w:pPr>
      <w:r>
        <w:rPr>
          <w:lang w:eastAsia="en-US"/>
        </w:rPr>
        <w:t>Il a été confirmé</w:t>
      </w:r>
      <w:r w:rsidR="003346E0">
        <w:rPr>
          <w:lang w:eastAsia="en-US"/>
        </w:rPr>
        <w:t>,</w:t>
      </w:r>
      <w:r>
        <w:rPr>
          <w:lang w:eastAsia="en-US"/>
        </w:rPr>
        <w:t xml:space="preserve"> lors des travaux </w:t>
      </w:r>
      <w:r w:rsidR="0011499A">
        <w:rPr>
          <w:lang w:eastAsia="en-US"/>
        </w:rPr>
        <w:t>en</w:t>
      </w:r>
      <w:r>
        <w:rPr>
          <w:lang w:eastAsia="en-US"/>
        </w:rPr>
        <w:t xml:space="preserve"> groupe organisé</w:t>
      </w:r>
      <w:r w:rsidR="003346E0">
        <w:rPr>
          <w:lang w:eastAsia="en-US"/>
        </w:rPr>
        <w:t>s</w:t>
      </w:r>
      <w:r>
        <w:rPr>
          <w:lang w:eastAsia="en-US"/>
        </w:rPr>
        <w:t xml:space="preserve"> avec les acteurs du secteur de l’</w:t>
      </w:r>
      <w:r w:rsidR="003346E0">
        <w:rPr>
          <w:lang w:eastAsia="en-US"/>
        </w:rPr>
        <w:t>agriculture,</w:t>
      </w:r>
      <w:r>
        <w:rPr>
          <w:lang w:eastAsia="en-US"/>
        </w:rPr>
        <w:t xml:space="preserve"> que ce projet a été pris en compte dans le cadre du </w:t>
      </w:r>
      <w:r w:rsidR="00256659">
        <w:rPr>
          <w:lang w:eastAsia="en-US"/>
        </w:rPr>
        <w:t>P</w:t>
      </w:r>
      <w:r w:rsidR="00A4264B" w:rsidRPr="005E2D07">
        <w:rPr>
          <w:lang w:eastAsia="en-US"/>
        </w:rPr>
        <w:t xml:space="preserve">rogramme </w:t>
      </w:r>
      <w:r w:rsidR="00256659">
        <w:rPr>
          <w:lang w:eastAsia="en-US"/>
        </w:rPr>
        <w:t>N</w:t>
      </w:r>
      <w:r w:rsidR="00A4264B" w:rsidRPr="005E2D07">
        <w:rPr>
          <w:lang w:eastAsia="en-US"/>
        </w:rPr>
        <w:t>ational de mise à l’échelle du SRI au Mali (PN-SRI) »</w:t>
      </w:r>
      <w:r w:rsidR="005B1BF7">
        <w:rPr>
          <w:lang w:eastAsia="en-US"/>
        </w:rPr>
        <w:t xml:space="preserve"> </w:t>
      </w:r>
      <w:r w:rsidR="005B1BF7" w:rsidRPr="005B1BF7">
        <w:rPr>
          <w:lang w:eastAsia="en-US"/>
        </w:rPr>
        <w:t>en cours de validation par le gouvernement.</w:t>
      </w:r>
    </w:p>
    <w:p w14:paraId="52C30A7F" w14:textId="2253141C" w:rsidR="00A4264B" w:rsidRPr="005E2D07" w:rsidRDefault="00742B3C" w:rsidP="004E11E6">
      <w:pPr>
        <w:jc w:val="both"/>
        <w:rPr>
          <w:lang w:eastAsia="en-US"/>
        </w:rPr>
      </w:pPr>
      <w:r>
        <w:rPr>
          <w:lang w:eastAsia="en-US"/>
        </w:rPr>
        <w:t>L’ana</w:t>
      </w:r>
      <w:r w:rsidR="005B1BF7">
        <w:rPr>
          <w:lang w:eastAsia="en-US"/>
        </w:rPr>
        <w:t>lyse du document relatif à ce projet</w:t>
      </w:r>
      <w:r w:rsidR="0011499A">
        <w:rPr>
          <w:lang w:eastAsia="en-US"/>
        </w:rPr>
        <w:t>,</w:t>
      </w:r>
      <w:r w:rsidR="005B1BF7">
        <w:rPr>
          <w:lang w:eastAsia="en-US"/>
        </w:rPr>
        <w:t xml:space="preserve"> </w:t>
      </w:r>
      <w:r w:rsidR="004E11E6">
        <w:rPr>
          <w:lang w:eastAsia="en-US"/>
        </w:rPr>
        <w:t>fourni par la DNA</w:t>
      </w:r>
      <w:r w:rsidR="0011499A">
        <w:rPr>
          <w:lang w:eastAsia="en-US"/>
        </w:rPr>
        <w:t>,</w:t>
      </w:r>
      <w:r w:rsidR="00A4264B" w:rsidRPr="005E2D07">
        <w:rPr>
          <w:lang w:eastAsia="en-US"/>
        </w:rPr>
        <w:t xml:space="preserve"> montre qu’il s’agit d’un programme structuré visant la diffusion à grande échelle du SRI dans l’ensemble des bassins rizicoles du pays. Le programme fixe notamment comme objectif de produire, à l’horizon 2030, environ 1 million de tonnes de riz à travers le SRI, soit 20 % de la production nationale, et prévoit une mise en œuvre sur dix ans en deux phases (2020–2024 et 2025–2030). Il s’appuie également sur des acquis déjà observés, avec environ 8 780 riziculteurs pratiquant le SRI sur une superficie de 4 827 hectares lors de la campagne 2018–2019. Le document met en avant la diffusion de systèmes de culture intensifs du riz, le renforcement des capacités des acteurs, la modernisation des systèmes de production ainsi que la structuration de la chaîne de valeur rizicole. Le coût total du programme est estimé à 14 112 millions FCFA, dont environ 8,3 milliards FCFA pour la première phase quinquennale. Bien que le terme d’irrigation intermittente ne soit pas explicitement mentionné, celle-ci constitue un principe technique fondamental du SRI, ce qui établit une cohérence directe avec le projet de promotion de l’irrigation intermittente et du SRI en riziculture irriguée. </w:t>
      </w:r>
    </w:p>
    <w:p w14:paraId="1F768507" w14:textId="77777777" w:rsidR="00A4264B" w:rsidRPr="005E2D07" w:rsidRDefault="00A4264B" w:rsidP="00A4264B">
      <w:pPr>
        <w:jc w:val="both"/>
        <w:rPr>
          <w:b/>
          <w:bCs/>
          <w:u w:val="single"/>
          <w:lang w:eastAsia="en-US"/>
        </w:rPr>
      </w:pPr>
      <w:r w:rsidRPr="005E2D07">
        <w:rPr>
          <w:b/>
          <w:bCs/>
          <w:u w:val="single"/>
          <w:lang w:eastAsia="en-US"/>
        </w:rPr>
        <w:t>Programme de reconversion de l'irrigation de surface et par aspersion à l'irrigation localisée sur des superficies importantes pour l'agriculture et le maraîchage :</w:t>
      </w:r>
    </w:p>
    <w:p w14:paraId="20DA1DAF" w14:textId="77777777" w:rsidR="00A4264B" w:rsidRPr="005E2D07" w:rsidRDefault="00A4264B" w:rsidP="00A4264B">
      <w:pPr>
        <w:spacing w:before="100" w:beforeAutospacing="1" w:after="100" w:afterAutospacing="1" w:line="240" w:lineRule="auto"/>
        <w:jc w:val="both"/>
        <w:rPr>
          <w:lang w:eastAsia="en-US"/>
        </w:rPr>
      </w:pPr>
      <w:r w:rsidRPr="005E2D07">
        <w:rPr>
          <w:lang w:eastAsia="en-US"/>
        </w:rPr>
        <w:t>Les informations relatives à ce projet n’ont pas été renseignées, et la recherche documentaire n’a pas permis de l’identifier de manière précise. En particulier, aucun élément n’a été trouvé concernant le calendrier de mise en œuvre, les activités réalisées, les résultats attendus ou obtenus, ni les mécanismes de suivi du projet. En conséquence, il n’est pas possible, à ce stade, d’analyser son évolution ni d’apprécier son niveau de mise en œuvre.</w:t>
      </w:r>
    </w:p>
    <w:p w14:paraId="6AB188A1" w14:textId="2A5EF349" w:rsidR="00A4264B" w:rsidRPr="005E2D07" w:rsidRDefault="00A4264B" w:rsidP="00A4264B">
      <w:pPr>
        <w:jc w:val="both"/>
        <w:rPr>
          <w:b/>
          <w:bCs/>
          <w:u w:val="single"/>
          <w:lang w:eastAsia="en-US"/>
        </w:rPr>
      </w:pPr>
      <w:r w:rsidRPr="005E2D07">
        <w:rPr>
          <w:b/>
          <w:bCs/>
          <w:u w:val="single"/>
          <w:lang w:eastAsia="en-US"/>
        </w:rPr>
        <w:t xml:space="preserve">Programme climat de la compagnie malienne </w:t>
      </w:r>
      <w:r w:rsidR="007C055B">
        <w:rPr>
          <w:b/>
          <w:bCs/>
          <w:u w:val="single"/>
          <w:lang w:eastAsia="en-US"/>
        </w:rPr>
        <w:t xml:space="preserve">pour le </w:t>
      </w:r>
      <w:r w:rsidRPr="005E2D07">
        <w:rPr>
          <w:b/>
          <w:bCs/>
          <w:u w:val="single"/>
          <w:lang w:eastAsia="en-US"/>
        </w:rPr>
        <w:t xml:space="preserve"> développement d</w:t>
      </w:r>
      <w:r w:rsidR="004B1552">
        <w:rPr>
          <w:b/>
          <w:bCs/>
          <w:u w:val="single"/>
          <w:lang w:eastAsia="en-US"/>
        </w:rPr>
        <w:t>es</w:t>
      </w:r>
      <w:r w:rsidRPr="005E2D07">
        <w:rPr>
          <w:b/>
          <w:bCs/>
          <w:u w:val="single"/>
          <w:lang w:eastAsia="en-US"/>
        </w:rPr>
        <w:t xml:space="preserve"> textile</w:t>
      </w:r>
      <w:r w:rsidR="004B1552">
        <w:rPr>
          <w:b/>
          <w:bCs/>
          <w:u w:val="single"/>
          <w:lang w:eastAsia="en-US"/>
        </w:rPr>
        <w:t>s</w:t>
      </w:r>
      <w:r w:rsidRPr="005E2D07">
        <w:rPr>
          <w:b/>
          <w:bCs/>
          <w:u w:val="single"/>
          <w:lang w:eastAsia="en-US"/>
        </w:rPr>
        <w:t xml:space="preserve"> (CMDT) pour booster la promotion du coton au Mali :</w:t>
      </w:r>
    </w:p>
    <w:p w14:paraId="37D38253" w14:textId="77777777" w:rsidR="00A4264B" w:rsidRPr="005E2D07" w:rsidRDefault="00A4264B" w:rsidP="00A4264B">
      <w:pPr>
        <w:spacing w:after="120"/>
        <w:jc w:val="both"/>
        <w:rPr>
          <w:lang w:eastAsia="en-US"/>
        </w:rPr>
      </w:pPr>
      <w:r w:rsidRPr="005E2D07">
        <w:rPr>
          <w:lang w:eastAsia="en-US"/>
        </w:rPr>
        <w:t xml:space="preserve">L’analyse du document fourni par la DNA, portant sur l’« Étude pour la réalisation d’un projet de programme d’adaptation/atténuation face aux effets néfastes du changement climatique en zone CMDT (Programme climat CMDT) », montre qu’il s’agit d’une étude de faisabilité visant à concevoir un programme climat spécifiquement appliqué à la zone cotonnière. Le projet est structuré autour d’un objectif global d’accroissement de la résilience des populations vulnérables et de renforcement des capacités des producteurs et du personnel d’encadrement face aux effets du changement climatique. Il prévoit notamment des actions concrètes telles que la lutte antiérosive, la formation des producteurs, le renforcement du dispositif de suivi, la mise à disposition d’équipements agricoles ainsi que des </w:t>
      </w:r>
      <w:r w:rsidRPr="005E2D07">
        <w:rPr>
          <w:lang w:eastAsia="en-US"/>
        </w:rPr>
        <w:lastRenderedPageBreak/>
        <w:t>investissements en gestion de l’eau, dont une irrigation d’appoint ciblant environ 5 % des exploitations, soit près de 1 050 unités. Le montage institutionnel est clairement défini, avec la CMDT comme maître d’ouvrage, en coordination avec les ministères sectoriels et les structures techniques nationales, et s’inscrit dans une logique de financement structuré, avec un coût global estimé à plus de 2,6 milliards de FCFA pour une durée prévisionnelle de cinq ans.</w:t>
      </w:r>
    </w:p>
    <w:p w14:paraId="483B6AF7" w14:textId="77777777" w:rsidR="00A4264B" w:rsidRPr="005E2D07" w:rsidRDefault="00A4264B" w:rsidP="00A4264B">
      <w:pPr>
        <w:spacing w:after="120"/>
        <w:jc w:val="both"/>
        <w:rPr>
          <w:lang w:eastAsia="en-US"/>
        </w:rPr>
      </w:pPr>
      <w:r w:rsidRPr="005E2D07">
        <w:rPr>
          <w:lang w:eastAsia="en-US"/>
        </w:rPr>
        <w:t>Parallèlement, le manuel de formation élaboré par la CMDT constitue un outil opérationnel destiné aux agents d’encadrement, visant à renforcer leurs capacités et à diffuser des pratiques d’adaptation et d’atténuation auprès des producteurs. Il met notamment en évidence la vulnérabilité de la filière cotonnière face aux effets du changement climatique, illustrée par une réduction de la durée de la saison agricole pouvant atteindre 20 à 25 %, ce qui confirme l’intégration des enjeux climatiques dans les dispositifs d’accompagnement des producteurs.</w:t>
      </w:r>
    </w:p>
    <w:p w14:paraId="2A836424" w14:textId="17A7F809" w:rsidR="00A4264B" w:rsidRPr="005E2D07" w:rsidRDefault="00A4264B" w:rsidP="00A4264B">
      <w:pPr>
        <w:spacing w:after="120"/>
        <w:jc w:val="both"/>
        <w:rPr>
          <w:lang w:eastAsia="en-US"/>
        </w:rPr>
      </w:pPr>
      <w:r w:rsidRPr="005E2D07">
        <w:rPr>
          <w:lang w:eastAsia="en-US"/>
        </w:rPr>
        <w:t>Toutefois, une divergence apparaît dans l’intitulé entre le projet présenté dans le document (« Programme climat CMDT » tel que formulé dans l’étude de faisabilité) et celui mentionné dans la CDN (« Programme climat de la compagnie malienne du développement d</w:t>
      </w:r>
      <w:r w:rsidR="004B1552">
        <w:rPr>
          <w:lang w:eastAsia="en-US"/>
        </w:rPr>
        <w:t>es</w:t>
      </w:r>
      <w:r w:rsidRPr="005E2D07">
        <w:rPr>
          <w:lang w:eastAsia="en-US"/>
        </w:rPr>
        <w:t xml:space="preserve"> textile</w:t>
      </w:r>
      <w:r w:rsidR="004B1552">
        <w:rPr>
          <w:lang w:eastAsia="en-US"/>
        </w:rPr>
        <w:t>s</w:t>
      </w:r>
      <w:r w:rsidRPr="005E2D07">
        <w:rPr>
          <w:lang w:eastAsia="en-US"/>
        </w:rPr>
        <w:t xml:space="preserve"> (CMDT) pour booster la promotion du coton au Mali »), ce qui ne permet pas de confirmer qu’il s’agit du même projet.</w:t>
      </w:r>
    </w:p>
    <w:p w14:paraId="0DA58DD3" w14:textId="77777777" w:rsidR="00A4264B" w:rsidRPr="005E2D07" w:rsidRDefault="00A4264B" w:rsidP="00A4264B">
      <w:pPr>
        <w:jc w:val="both"/>
        <w:rPr>
          <w:b/>
          <w:bCs/>
          <w:u w:val="single"/>
          <w:lang w:eastAsia="en-US"/>
        </w:rPr>
      </w:pPr>
      <w:r w:rsidRPr="005E2D07">
        <w:rPr>
          <w:b/>
          <w:bCs/>
          <w:u w:val="single"/>
          <w:lang w:eastAsia="en-US"/>
        </w:rPr>
        <w:t xml:space="preserve">Programme d'appui de renforcement de capacité en adaptation aux CC au MALI : </w:t>
      </w:r>
    </w:p>
    <w:p w14:paraId="16C8CD67" w14:textId="21E333CF" w:rsidR="00A4264B" w:rsidRDefault="00A4264B" w:rsidP="00367AD8">
      <w:pPr>
        <w:spacing w:before="100" w:beforeAutospacing="1" w:after="100" w:afterAutospacing="1" w:line="240" w:lineRule="auto"/>
        <w:jc w:val="both"/>
        <w:rPr>
          <w:lang w:eastAsia="en-US"/>
        </w:rPr>
      </w:pPr>
    </w:p>
    <w:p w14:paraId="4C8357C6" w14:textId="503E5A3A" w:rsidR="005C530C" w:rsidRPr="00D7459D" w:rsidRDefault="00367AD8" w:rsidP="00A5286D">
      <w:pPr>
        <w:spacing w:before="100" w:beforeAutospacing="1" w:after="100" w:afterAutospacing="1" w:line="240" w:lineRule="auto"/>
        <w:jc w:val="both"/>
        <w:rPr>
          <w:lang w:eastAsia="en-US"/>
        </w:rPr>
      </w:pPr>
      <w:r w:rsidRPr="00A5286D">
        <w:rPr>
          <w:lang w:eastAsia="en-US"/>
        </w:rPr>
        <w:t xml:space="preserve">Il a été confirmé, lors des travaux </w:t>
      </w:r>
      <w:r>
        <w:rPr>
          <w:lang w:eastAsia="en-US"/>
        </w:rPr>
        <w:t>en</w:t>
      </w:r>
      <w:r w:rsidRPr="00A5286D">
        <w:rPr>
          <w:lang w:eastAsia="en-US"/>
        </w:rPr>
        <w:t xml:space="preserve"> groupe organisés avec les acteurs du secteur de l’agriculture, que ce projet est exécuté dans le cadre du Programme de Résilience du Système Alimentaire en Afrique de l’Ouest (PRSA), dont la mise en œuvre au Mali doit prendre fin en décembre 2026.</w:t>
      </w:r>
      <w:r>
        <w:rPr>
          <w:lang w:eastAsia="en-US"/>
        </w:rPr>
        <w:t xml:space="preserve"> A ce propos, l</w:t>
      </w:r>
      <w:r w:rsidRPr="00A5286D">
        <w:rPr>
          <w:lang w:eastAsia="en-US"/>
        </w:rPr>
        <w:t>e PRSA</w:t>
      </w:r>
      <w:r w:rsidR="003819BB">
        <w:rPr>
          <w:rStyle w:val="Appelnotedebasdep"/>
          <w:lang w:eastAsia="en-US"/>
        </w:rPr>
        <w:footnoteReference w:id="33"/>
      </w:r>
      <w:r w:rsidRPr="00A5286D">
        <w:rPr>
          <w:lang w:eastAsia="en-US"/>
        </w:rPr>
        <w:t xml:space="preserve"> est un programme régional financé notamment par la Banque mondiale, visant à renforcer la résilience des systèmes alimentaires et à améliorer la sécurité alimentaire. Au Mali, il mobilise un financement d’environ 60 millions USD (soit près de 36 milliards FCFA) et cible plusieurs régions agricoles, notamment Sikasso, Ségou et Koutiala. Le programme vise à atteindre plusieurs millions de bénéficiaires, en particulier les petits producteurs, les éleveurs et les populations vulnérables.</w:t>
      </w:r>
      <w:r>
        <w:rPr>
          <w:lang w:eastAsia="en-US"/>
        </w:rPr>
        <w:t xml:space="preserve"> </w:t>
      </w:r>
      <w:r w:rsidRPr="00A5286D">
        <w:rPr>
          <w:lang w:eastAsia="en-US"/>
        </w:rPr>
        <w:t>Les interventions du PRSA portent principalement sur l’amélioration de la productivité agricole, la diffusion de technologies climato-intelligentes et le renforcement des capacités des acteurs.</w:t>
      </w:r>
    </w:p>
    <w:p w14:paraId="33ED45D2" w14:textId="77777777" w:rsidR="00A4264B" w:rsidRPr="005E2D07" w:rsidRDefault="00A4264B" w:rsidP="00A4264B">
      <w:pPr>
        <w:jc w:val="both"/>
        <w:rPr>
          <w:b/>
          <w:bCs/>
          <w:u w:val="single"/>
          <w:lang w:eastAsia="en-US"/>
        </w:rPr>
      </w:pPr>
      <w:r w:rsidRPr="005E2D07">
        <w:rPr>
          <w:b/>
          <w:bCs/>
          <w:u w:val="single"/>
          <w:lang w:eastAsia="en-US"/>
        </w:rPr>
        <w:t xml:space="preserve">La reconversion de l'irrigation de surface et par aspersion à l'irrigation localisée sur des superficies importantes pour l'agriculture et le maraichage : </w:t>
      </w:r>
    </w:p>
    <w:p w14:paraId="309C6467" w14:textId="77777777" w:rsidR="00A4264B" w:rsidRPr="005E2D07" w:rsidRDefault="00A4264B" w:rsidP="00A4264B">
      <w:pPr>
        <w:spacing w:before="100" w:beforeAutospacing="1" w:after="100" w:afterAutospacing="1" w:line="240" w:lineRule="auto"/>
        <w:jc w:val="both"/>
        <w:rPr>
          <w:lang w:eastAsia="en-US"/>
        </w:rPr>
      </w:pPr>
      <w:r w:rsidRPr="005E2D07">
        <w:rPr>
          <w:lang w:eastAsia="en-US"/>
        </w:rPr>
        <w:t>Il semble que ce projet soit mentionné à deux reprises dans le document, ce qui suggère une duplication. Toutefois, les informations relatives à ce projet n’ont pas été fournies et la recherche documentaire n’a pas permis de l’identifier de manière précise. Par conséquent, aucune analyse de son évolution ne peut être réalisée à ce stade.</w:t>
      </w:r>
    </w:p>
    <w:p w14:paraId="7AC49875" w14:textId="77777777" w:rsidR="00A4264B" w:rsidRPr="005E2D07" w:rsidRDefault="00A4264B" w:rsidP="00A4264B">
      <w:pPr>
        <w:jc w:val="both"/>
        <w:rPr>
          <w:b/>
          <w:bCs/>
          <w:u w:val="single"/>
          <w:lang w:eastAsia="en-US"/>
        </w:rPr>
      </w:pPr>
      <w:r w:rsidRPr="005E2D07">
        <w:rPr>
          <w:b/>
          <w:bCs/>
          <w:u w:val="single"/>
          <w:lang w:eastAsia="en-US"/>
        </w:rPr>
        <w:t xml:space="preserve">La mise en œuvre du Plan d'action technologique pour l'adaptation : </w:t>
      </w:r>
    </w:p>
    <w:p w14:paraId="6319C6EC" w14:textId="77777777" w:rsidR="00A4264B" w:rsidRPr="005E2D07" w:rsidRDefault="00A4264B" w:rsidP="00A4264B">
      <w:pPr>
        <w:spacing w:after="0" w:line="240" w:lineRule="auto"/>
        <w:jc w:val="both"/>
        <w:rPr>
          <w:lang w:eastAsia="en-US"/>
        </w:rPr>
      </w:pPr>
      <w:r w:rsidRPr="005E2D07">
        <w:rPr>
          <w:lang w:eastAsia="en-US"/>
        </w:rPr>
        <w:t xml:space="preserve">Ce projet n’a pas été réalisé à ce stade, selon les informations disponibles. </w:t>
      </w:r>
    </w:p>
    <w:p w14:paraId="6EF146D7" w14:textId="77777777" w:rsidR="00A4264B" w:rsidRPr="005E2D07" w:rsidRDefault="00A4264B" w:rsidP="00A4264B">
      <w:pPr>
        <w:spacing w:after="0" w:line="240" w:lineRule="auto"/>
        <w:jc w:val="both"/>
        <w:rPr>
          <w:lang w:eastAsia="en-US"/>
        </w:rPr>
      </w:pPr>
    </w:p>
    <w:p w14:paraId="393790A7" w14:textId="77777777" w:rsidR="00A4264B" w:rsidRPr="005E2D07" w:rsidRDefault="00A4264B" w:rsidP="00A4264B">
      <w:pPr>
        <w:jc w:val="both"/>
        <w:rPr>
          <w:b/>
          <w:bCs/>
          <w:u w:val="single"/>
          <w:lang w:eastAsia="en-US"/>
        </w:rPr>
      </w:pPr>
      <w:r w:rsidRPr="005E2D07">
        <w:rPr>
          <w:b/>
          <w:bCs/>
          <w:u w:val="single"/>
          <w:lang w:eastAsia="en-US"/>
        </w:rPr>
        <w:lastRenderedPageBreak/>
        <w:t xml:space="preserve">Programme de Renforcement de la Résilience des Communautés Agro-pastorales Vulnérables du Sahel occidental face aux Effets Négatifs des Changements Climatiques : </w:t>
      </w:r>
    </w:p>
    <w:p w14:paraId="23B53BE6" w14:textId="77777777" w:rsidR="00A4264B" w:rsidRPr="005E2D07" w:rsidRDefault="00A4264B" w:rsidP="00A4264B">
      <w:pPr>
        <w:jc w:val="both"/>
        <w:rPr>
          <w:rFonts w:asciiTheme="minorHAnsi" w:eastAsiaTheme="majorEastAsia" w:hAnsiTheme="minorHAnsi" w:cstheme="minorHAnsi"/>
        </w:rPr>
      </w:pPr>
      <w:r w:rsidRPr="005E2D07">
        <w:rPr>
          <w:rFonts w:asciiTheme="minorHAnsi" w:eastAsiaTheme="majorEastAsia" w:hAnsiTheme="minorHAnsi" w:cstheme="minorHAnsi"/>
        </w:rPr>
        <w:t>Ce projet</w:t>
      </w:r>
      <w:r w:rsidRPr="005E2D07">
        <w:rPr>
          <w:rFonts w:asciiTheme="minorHAnsi" w:eastAsia="Times New Roman" w:hAnsiTheme="minorHAnsi" w:cstheme="minorHAnsi"/>
        </w:rPr>
        <w:t xml:space="preserve"> semble correspondre à plusieurs programmes régionaux existants dans le Sahel visant le renforcement de la résilience des communautés agro-pastorales face aux effets des changements climatiques. Il peut notamment être rapproché du Projet Régional d’Appui au Pastoralisme au Sahel (PRAPS), mis en œuvre entre 2015 et 2021, qui a permis d’atteindre environ 2 millions de bénéficiaires dans six pays sahéliens (CILSS – PRAPS). Sa seconde phase (PRAPS-2), lancée en 2022 pour une durée de six ans, couvre les mêmes pays dont le Mali et bénéficie d’un financement de 517 millions USD</w:t>
      </w:r>
      <w:r w:rsidRPr="005E2D07">
        <w:rPr>
          <w:rFonts w:asciiTheme="minorHAnsi" w:eastAsiaTheme="majorEastAsia" w:hAnsiTheme="minorHAnsi" w:cstheme="minorHAnsi"/>
        </w:rPr>
        <w:t xml:space="preserve">. </w:t>
      </w:r>
      <w:r w:rsidRPr="005E2D07">
        <w:rPr>
          <w:rFonts w:asciiTheme="minorHAnsi" w:eastAsia="Times New Roman" w:hAnsiTheme="minorHAnsi" w:cstheme="minorHAnsi"/>
        </w:rPr>
        <w:t>Ce programme vise notamment à atteindre une couverture vaccinale de 90 % contre la péripneumonie contagieuse bovine, à vacciner près de 396 millions d’animaux contre la peste des petits ruminants et à placer environ 13,7 millions d’hectares sous gestion durable d’ici 2027</w:t>
      </w:r>
      <w:r w:rsidRPr="005E2D07">
        <w:rPr>
          <w:rFonts w:asciiTheme="minorHAnsi" w:eastAsiaTheme="majorEastAsia" w:hAnsiTheme="minorHAnsi" w:cstheme="minorHAnsi"/>
        </w:rPr>
        <w:t xml:space="preserve">. </w:t>
      </w:r>
      <w:r w:rsidRPr="005E2D07">
        <w:rPr>
          <w:rFonts w:asciiTheme="minorHAnsi" w:eastAsia="Times New Roman" w:hAnsiTheme="minorHAnsi" w:cstheme="minorHAnsi"/>
        </w:rPr>
        <w:t>Il comprend des interventions structurées portant sur la santé animale, la gestion durable des ressources naturelles, la sécurisation de la mobilité pastorale, le développement des chaînes de valeur du bétail ainsi que le renforcement des capacités des acteurs, incluant les femmes et les jeunes</w:t>
      </w:r>
      <w:r w:rsidRPr="005E2D07">
        <w:rPr>
          <w:rFonts w:asciiTheme="minorHAnsi" w:eastAsia="Times New Roman" w:hAnsiTheme="minorHAnsi" w:cstheme="minorHAnsi"/>
          <w:vertAlign w:val="superscript"/>
        </w:rPr>
        <w:footnoteReference w:id="34"/>
      </w:r>
      <w:r w:rsidRPr="005E2D07">
        <w:rPr>
          <w:rFonts w:asciiTheme="minorHAnsi" w:eastAsiaTheme="majorEastAsia" w:hAnsiTheme="minorHAnsi" w:cstheme="minorHAnsi"/>
        </w:rPr>
        <w:t>.</w:t>
      </w:r>
    </w:p>
    <w:p w14:paraId="7AC7A93D" w14:textId="77777777" w:rsidR="00A4264B" w:rsidRPr="005E2D07" w:rsidRDefault="00A4264B" w:rsidP="00A4264B">
      <w:pPr>
        <w:jc w:val="both"/>
        <w:rPr>
          <w:rFonts w:ascii="Times New Roman" w:eastAsiaTheme="majorEastAsia" w:hAnsi="Times New Roman" w:cs="Times New Roman"/>
          <w:sz w:val="24"/>
          <w:szCs w:val="24"/>
        </w:rPr>
      </w:pPr>
      <w:r w:rsidRPr="005E2D07">
        <w:rPr>
          <w:rFonts w:asciiTheme="minorHAnsi" w:eastAsiaTheme="majorEastAsia" w:hAnsiTheme="minorHAnsi" w:cstheme="minorHAnsi"/>
        </w:rPr>
        <w:t>Par ailleurs, le Programme de Renforcement de la Résilience à l’Insécurité Alimentaire et Nutritionnelle au Sahel (P2RS), financé par la Banque africaine de développement, vise à contribuer à la réduction de la pauvreté et à l’amélioration durable de la sécurité alimentaire et nutritionnelle dans les pays du Sahel. Son objectif spécifique est d’accroître de manière durable la productivité agro-sylvo-pastorale et halieutique. Le programme couvre l’ensemble des pays du CILSS et cible directement environ 800 000 petits exploitants. Il est conçu sur une période de vingt ans, structurée en quatre phases de cinq ans, dont la première (2014-2019) a concerné notamment le Mali, avec un financement de 179,92 millions d’Unités de compte de la Banque africaine de développement. Sa mise en œuvre repose sur trois composantes principales : le développement des chaînes de valeur, la réalisation d’infrastructures rurales et la coordination et gestion du programme</w:t>
      </w:r>
      <w:r w:rsidRPr="005E2D07">
        <w:rPr>
          <w:rFonts w:asciiTheme="minorHAnsi" w:eastAsia="Times New Roman" w:hAnsiTheme="minorHAnsi" w:cstheme="minorHAnsi"/>
          <w:vertAlign w:val="superscript"/>
        </w:rPr>
        <w:footnoteReference w:id="35"/>
      </w:r>
      <w:r w:rsidRPr="005E2D07">
        <w:rPr>
          <w:rFonts w:asciiTheme="minorHAnsi" w:eastAsiaTheme="majorEastAsia" w:hAnsiTheme="minorHAnsi" w:cstheme="minorHAnsi"/>
        </w:rPr>
        <w:t>.</w:t>
      </w:r>
    </w:p>
    <w:p w14:paraId="58B47C53" w14:textId="77777777" w:rsidR="00A4264B" w:rsidRDefault="00A4264B" w:rsidP="00A4264B">
      <w:pPr>
        <w:jc w:val="both"/>
        <w:rPr>
          <w:lang w:eastAsia="en-US"/>
        </w:rPr>
      </w:pPr>
      <w:r w:rsidRPr="005E2D07">
        <w:rPr>
          <w:rFonts w:asciiTheme="minorHAnsi" w:eastAsiaTheme="majorEastAsia" w:hAnsiTheme="minorHAnsi" w:cstheme="minorHAnsi"/>
        </w:rPr>
        <w:t>Toutefois, il reste nécessaire d’obtenir une confirmation officielle que ce projet correspond effectivement à l’une de ces initiatives régionales</w:t>
      </w:r>
      <w:r w:rsidRPr="005E2D07">
        <w:rPr>
          <w:lang w:eastAsia="en-US"/>
        </w:rPr>
        <w:t>.</w:t>
      </w:r>
    </w:p>
    <w:p w14:paraId="6B848761" w14:textId="08E55A58" w:rsidR="00DC6942" w:rsidRPr="007D5099" w:rsidRDefault="002010AD" w:rsidP="00A5286D">
      <w:pPr>
        <w:pStyle w:val="Titre3"/>
      </w:pPr>
      <w:r w:rsidRPr="005E2D07">
        <w:t>Conclusion et recommandations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1E87F6CA" w14:textId="77777777">
        <w:trPr>
          <w:trHeight w:val="461"/>
        </w:trPr>
        <w:tc>
          <w:tcPr>
            <w:tcW w:w="9416" w:type="dxa"/>
            <w:shd w:val="clear" w:color="auto" w:fill="002060"/>
            <w:vAlign w:val="center"/>
          </w:tcPr>
          <w:p w14:paraId="1F125D09" w14:textId="77777777" w:rsidR="00A4264B" w:rsidRPr="005E2D07" w:rsidRDefault="00A4264B" w:rsidP="00A4264B">
            <w:pPr>
              <w:spacing w:line="259" w:lineRule="auto"/>
              <w:jc w:val="both"/>
              <w:rPr>
                <w:b/>
                <w:bCs/>
                <w:lang w:eastAsia="en-US"/>
              </w:rPr>
            </w:pPr>
            <w:r w:rsidRPr="005E2D07">
              <w:rPr>
                <w:b/>
                <w:bCs/>
                <w:lang w:eastAsia="en-US"/>
              </w:rPr>
              <w:t xml:space="preserve">Constat général et recommandation </w:t>
            </w:r>
          </w:p>
        </w:tc>
      </w:tr>
      <w:tr w:rsidR="00A42C92" w:rsidRPr="005E2D07" w14:paraId="0A8B8A2A" w14:textId="77777777">
        <w:trPr>
          <w:trHeight w:val="1984"/>
        </w:trPr>
        <w:tc>
          <w:tcPr>
            <w:tcW w:w="9416" w:type="dxa"/>
            <w:shd w:val="clear" w:color="auto" w:fill="DEEAF6" w:themeFill="accent1" w:themeFillTint="33"/>
          </w:tcPr>
          <w:p w14:paraId="1EB09EFF" w14:textId="298207EA" w:rsidR="002010AD" w:rsidRDefault="002010AD" w:rsidP="002010AD">
            <w:pPr>
              <w:spacing w:before="120" w:after="120" w:line="259" w:lineRule="auto"/>
              <w:jc w:val="both"/>
              <w:rPr>
                <w:b/>
                <w:bCs/>
                <w:u w:val="single"/>
                <w:lang w:eastAsia="en-US"/>
              </w:rPr>
            </w:pPr>
            <w:r w:rsidRPr="005E2D07">
              <w:rPr>
                <w:b/>
                <w:bCs/>
                <w:u w:val="single"/>
                <w:lang w:eastAsia="en-US"/>
              </w:rPr>
              <w:t xml:space="preserve">Synthèse de l’évaluation : </w:t>
            </w:r>
          </w:p>
          <w:p w14:paraId="6B28DCFB" w14:textId="2F396B4E" w:rsidR="007D5099" w:rsidRPr="00A5286D" w:rsidRDefault="00DB7366" w:rsidP="00A5286D">
            <w:pPr>
              <w:pStyle w:val="Paragraphedeliste"/>
              <w:numPr>
                <w:ilvl w:val="0"/>
                <w:numId w:val="56"/>
              </w:numPr>
              <w:jc w:val="both"/>
              <w:rPr>
                <w:rStyle w:val="lev"/>
                <w:b w:val="0"/>
                <w:bCs w:val="0"/>
              </w:rPr>
            </w:pPr>
            <w:r w:rsidRPr="00DB7366">
              <w:rPr>
                <w:rStyle w:val="lev"/>
              </w:rPr>
              <w:t xml:space="preserve">Absence de données </w:t>
            </w:r>
            <w:r>
              <w:rPr>
                <w:rStyle w:val="lev"/>
              </w:rPr>
              <w:t xml:space="preserve">permettant une évaluation effective </w:t>
            </w:r>
            <w:r w:rsidR="0019302C">
              <w:rPr>
                <w:rStyle w:val="lev"/>
              </w:rPr>
              <w:t>des projets</w:t>
            </w:r>
            <w:r>
              <w:rPr>
                <w:rStyle w:val="lev"/>
              </w:rPr>
              <w:t> :</w:t>
            </w:r>
            <w:r w:rsidRPr="00DB7366">
              <w:rPr>
                <w:rStyle w:val="lev"/>
              </w:rPr>
              <w:t xml:space="preserve"> </w:t>
            </w:r>
            <w:r w:rsidRPr="00DB7366">
              <w:rPr>
                <w:rStyle w:val="lev"/>
                <w:b w:val="0"/>
                <w:bCs w:val="0"/>
              </w:rPr>
              <w:t xml:space="preserve">Aucun questionnaire renseigné n’a été transmis par les structures porteuses, et les informations disponibles proviennent essentiellement de documents partiels et de la recherche documentaire </w:t>
            </w:r>
            <w:r w:rsidR="00104489" w:rsidRPr="00DB7366">
              <w:rPr>
                <w:rStyle w:val="lev"/>
                <w:b w:val="0"/>
                <w:bCs w:val="0"/>
              </w:rPr>
              <w:t>;</w:t>
            </w:r>
          </w:p>
          <w:p w14:paraId="1DC752D1" w14:textId="5FCFC91A" w:rsidR="00953A5D" w:rsidRPr="00A5286D" w:rsidRDefault="007D5099" w:rsidP="00953A5D">
            <w:pPr>
              <w:pStyle w:val="Paragraphedeliste"/>
              <w:numPr>
                <w:ilvl w:val="0"/>
                <w:numId w:val="56"/>
              </w:numPr>
              <w:jc w:val="both"/>
              <w:rPr>
                <w:rStyle w:val="lev"/>
                <w:b w:val="0"/>
                <w:bCs w:val="0"/>
              </w:rPr>
            </w:pPr>
            <w:r w:rsidRPr="00A5286D">
              <w:rPr>
                <w:rStyle w:val="lev"/>
              </w:rPr>
              <w:t>Rattachement des projets à des cadres plus larges de mise en œuvre</w:t>
            </w:r>
            <w:r w:rsidR="00104489">
              <w:rPr>
                <w:rStyle w:val="lev"/>
              </w:rPr>
              <w:t> :</w:t>
            </w:r>
            <w:r w:rsidRPr="00A5286D">
              <w:rPr>
                <w:rStyle w:val="lev"/>
              </w:rPr>
              <w:t xml:space="preserve"> </w:t>
            </w:r>
            <w:r w:rsidRPr="00A5286D">
              <w:rPr>
                <w:rStyle w:val="lev"/>
                <w:b w:val="0"/>
                <w:bCs w:val="0"/>
              </w:rPr>
              <w:t>Plusieurs projets inscrits dans la CDN</w:t>
            </w:r>
            <w:r w:rsidR="0019302C">
              <w:rPr>
                <w:rStyle w:val="lev"/>
                <w:b w:val="0"/>
                <w:bCs w:val="0"/>
              </w:rPr>
              <w:t xml:space="preserve"> 2.0</w:t>
            </w:r>
            <w:r w:rsidRPr="00A5286D">
              <w:rPr>
                <w:rStyle w:val="lev"/>
                <w:b w:val="0"/>
                <w:bCs w:val="0"/>
              </w:rPr>
              <w:t xml:space="preserve"> sont intégrés dans des programmes structurants, ce qui rend leur suivi spécifique dans le cadre de</w:t>
            </w:r>
            <w:r w:rsidR="0019302C">
              <w:rPr>
                <w:rStyle w:val="lev"/>
                <w:b w:val="0"/>
                <w:bCs w:val="0"/>
              </w:rPr>
              <w:t xml:space="preserve"> cet exercice</w:t>
            </w:r>
            <w:r w:rsidRPr="00A5286D">
              <w:rPr>
                <w:rStyle w:val="lev"/>
                <w:b w:val="0"/>
                <w:bCs w:val="0"/>
              </w:rPr>
              <w:t xml:space="preserve"> difficile</w:t>
            </w:r>
            <w:r w:rsidR="00104489">
              <w:rPr>
                <w:rStyle w:val="lev"/>
                <w:b w:val="0"/>
                <w:bCs w:val="0"/>
              </w:rPr>
              <w:t> ;</w:t>
            </w:r>
          </w:p>
          <w:p w14:paraId="4EBBBBA5" w14:textId="029C230C" w:rsidR="002010AD" w:rsidRPr="00A5286D" w:rsidRDefault="007D5099" w:rsidP="00A5286D">
            <w:pPr>
              <w:pStyle w:val="Paragraphedeliste"/>
              <w:numPr>
                <w:ilvl w:val="0"/>
                <w:numId w:val="56"/>
              </w:numPr>
              <w:jc w:val="both"/>
            </w:pPr>
            <w:r w:rsidRPr="00A5286D">
              <w:rPr>
                <w:rStyle w:val="lev"/>
              </w:rPr>
              <w:t>Niveau de mise en œuvre difficilement appréciable</w:t>
            </w:r>
            <w:r w:rsidR="00104489">
              <w:rPr>
                <w:rStyle w:val="lev"/>
              </w:rPr>
              <w:t> :</w:t>
            </w:r>
            <w:r w:rsidRPr="00A5286D">
              <w:rPr>
                <w:rStyle w:val="lev"/>
              </w:rPr>
              <w:t xml:space="preserve"> </w:t>
            </w:r>
            <w:r w:rsidRPr="00A5286D">
              <w:rPr>
                <w:rStyle w:val="lev"/>
                <w:b w:val="0"/>
                <w:bCs w:val="0"/>
              </w:rPr>
              <w:t>L’absence d’informations complètes, combinée à des cas de non-réalisation ou de documentation partielle, ne permet pas d’évaluer de manière fiable l’avancement global des projets.</w:t>
            </w:r>
          </w:p>
          <w:p w14:paraId="3FE095E8" w14:textId="2BCD8155" w:rsidR="002010AD" w:rsidRPr="000148BE" w:rsidRDefault="002010AD" w:rsidP="002010AD">
            <w:pPr>
              <w:spacing w:before="120" w:after="120" w:line="259" w:lineRule="auto"/>
              <w:jc w:val="both"/>
              <w:rPr>
                <w:b/>
                <w:u w:val="single"/>
                <w:lang w:eastAsia="en-US"/>
              </w:rPr>
            </w:pPr>
            <w:r>
              <w:rPr>
                <w:b/>
                <w:bCs/>
                <w:u w:val="single"/>
                <w:lang w:eastAsia="en-US"/>
              </w:rPr>
              <w:lastRenderedPageBreak/>
              <w:t xml:space="preserve">Recommandations : </w:t>
            </w:r>
          </w:p>
          <w:p w14:paraId="2F3A7D88" w14:textId="77777777" w:rsidR="00182A57" w:rsidRDefault="00B331CD" w:rsidP="00182A57">
            <w:pPr>
              <w:pStyle w:val="Paragraphedeliste"/>
              <w:numPr>
                <w:ilvl w:val="0"/>
                <w:numId w:val="56"/>
              </w:numPr>
              <w:jc w:val="both"/>
              <w:rPr>
                <w:rStyle w:val="lev"/>
                <w:b w:val="0"/>
                <w:bCs w:val="0"/>
              </w:rPr>
            </w:pPr>
            <w:r w:rsidRPr="00A5286D">
              <w:rPr>
                <w:rStyle w:val="lev"/>
              </w:rPr>
              <w:t>Prévoir un suivi spécifique des projets intégrés dans des programmes plus larges</w:t>
            </w:r>
            <w:r>
              <w:rPr>
                <w:rStyle w:val="lev"/>
              </w:rPr>
              <w:t> :</w:t>
            </w:r>
            <w:r w:rsidRPr="00A5286D">
              <w:rPr>
                <w:rStyle w:val="lev"/>
              </w:rPr>
              <w:t xml:space="preserve"> </w:t>
            </w:r>
            <w:r w:rsidRPr="00A5286D">
              <w:rPr>
                <w:rStyle w:val="lev"/>
                <w:b w:val="0"/>
                <w:bCs w:val="0"/>
              </w:rPr>
              <w:t>La CDN 3.0 devrait préciser comment les projets rattachés à des programmes nationaux ou régionaux seront suivis et rapportés</w:t>
            </w:r>
            <w:r w:rsidRPr="00B331CD">
              <w:rPr>
                <w:rStyle w:val="lev"/>
                <w:b w:val="0"/>
                <w:bCs w:val="0"/>
              </w:rPr>
              <w:t> ;</w:t>
            </w:r>
          </w:p>
          <w:p w14:paraId="395D22CC" w14:textId="77777777" w:rsidR="00182A57" w:rsidRDefault="00B331CD" w:rsidP="00182A57">
            <w:pPr>
              <w:pStyle w:val="Paragraphedeliste"/>
              <w:numPr>
                <w:ilvl w:val="0"/>
                <w:numId w:val="56"/>
              </w:numPr>
              <w:jc w:val="both"/>
              <w:rPr>
                <w:rStyle w:val="lev"/>
                <w:b w:val="0"/>
                <w:bCs w:val="0"/>
              </w:rPr>
            </w:pPr>
            <w:r w:rsidRPr="00A5286D">
              <w:rPr>
                <w:rStyle w:val="lev"/>
              </w:rPr>
              <w:t>Clarifier les intitulés et éviter les duplications</w:t>
            </w:r>
            <w:r>
              <w:rPr>
                <w:rStyle w:val="lev"/>
              </w:rPr>
              <w:t> :</w:t>
            </w:r>
            <w:r w:rsidRPr="00A5286D">
              <w:rPr>
                <w:rStyle w:val="lev"/>
              </w:rPr>
              <w:t xml:space="preserve"> </w:t>
            </w:r>
            <w:r w:rsidR="00182A57" w:rsidRPr="00182A57">
              <w:rPr>
                <w:rStyle w:val="lev"/>
                <w:b w:val="0"/>
                <w:bCs w:val="0"/>
              </w:rPr>
              <w:t xml:space="preserve">Les projets de la CDN 3.0 doivent être clairement définis, avec des intitulés précis et sans ambiguïté, afin d’éviter toute confusion ou chevauchement entre projets </w:t>
            </w:r>
            <w:r w:rsidRPr="00182A57">
              <w:rPr>
                <w:rStyle w:val="lev"/>
                <w:b w:val="0"/>
                <w:bCs w:val="0"/>
              </w:rPr>
              <w:t>;</w:t>
            </w:r>
          </w:p>
          <w:p w14:paraId="4BBC1C03" w14:textId="084F4EB1" w:rsidR="00A4264B" w:rsidRPr="005E2D07" w:rsidRDefault="00B331CD" w:rsidP="00A5286D">
            <w:pPr>
              <w:pStyle w:val="Paragraphedeliste"/>
              <w:jc w:val="both"/>
              <w:rPr>
                <w:lang w:eastAsia="en-US"/>
              </w:rPr>
            </w:pPr>
            <w:r w:rsidRPr="00A5286D">
              <w:rPr>
                <w:rStyle w:val="lev"/>
              </w:rPr>
              <w:t>Renforcer la capitalisation des données</w:t>
            </w:r>
            <w:r>
              <w:rPr>
                <w:rStyle w:val="lev"/>
              </w:rPr>
              <w:t> :</w:t>
            </w:r>
            <w:r w:rsidRPr="00A5286D">
              <w:rPr>
                <w:rStyle w:val="lev"/>
              </w:rPr>
              <w:t xml:space="preserve"> </w:t>
            </w:r>
            <w:r w:rsidRPr="00A5286D">
              <w:rPr>
                <w:rStyle w:val="lev"/>
                <w:b w:val="0"/>
                <w:bCs w:val="0"/>
              </w:rPr>
              <w:t>Les structures porteuses devraient disposer d’un mécanisme clair pour renseigner les activités réalisées, les résultats obtenus et les contraintes rencontrées.</w:t>
            </w:r>
          </w:p>
        </w:tc>
      </w:tr>
    </w:tbl>
    <w:p w14:paraId="08735899" w14:textId="77777777" w:rsidR="00A4264B" w:rsidRPr="005E2D07" w:rsidRDefault="00A4264B" w:rsidP="009858CE">
      <w:pPr>
        <w:pStyle w:val="Titre2"/>
      </w:pPr>
      <w:bookmarkStart w:id="98" w:name="_Toc227409227"/>
      <w:r w:rsidRPr="005E2D07">
        <w:lastRenderedPageBreak/>
        <w:t>Secteur de l’énergie</w:t>
      </w:r>
      <w:bookmarkEnd w:id="98"/>
    </w:p>
    <w:p w14:paraId="4C1A96E2" w14:textId="77777777" w:rsidR="00A4264B" w:rsidRPr="005E2D07" w:rsidRDefault="00A4264B" w:rsidP="00A4264B">
      <w:pPr>
        <w:keepNext/>
        <w:keepLines/>
        <w:numPr>
          <w:ilvl w:val="0"/>
          <w:numId w:val="23"/>
        </w:numPr>
        <w:spacing w:before="40" w:after="0"/>
        <w:outlineLvl w:val="3"/>
        <w:rPr>
          <w:rFonts w:asciiTheme="majorHAnsi" w:eastAsiaTheme="majorEastAsia" w:hAnsiTheme="majorHAnsi" w:cstheme="majorBidi"/>
          <w:b/>
          <w:iCs/>
          <w:vanish/>
          <w:color w:val="2E74B5" w:themeColor="accent1" w:themeShade="BF"/>
          <w:sz w:val="24"/>
        </w:rPr>
      </w:pPr>
    </w:p>
    <w:p w14:paraId="331B49DF" w14:textId="77777777" w:rsidR="00A4264B" w:rsidRPr="005E2D07" w:rsidRDefault="00A4264B" w:rsidP="00A4264B">
      <w:pPr>
        <w:keepNext/>
        <w:keepLines/>
        <w:numPr>
          <w:ilvl w:val="0"/>
          <w:numId w:val="23"/>
        </w:numPr>
        <w:spacing w:before="40" w:after="0"/>
        <w:outlineLvl w:val="3"/>
        <w:rPr>
          <w:rFonts w:asciiTheme="majorHAnsi" w:eastAsiaTheme="majorEastAsia" w:hAnsiTheme="majorHAnsi" w:cstheme="majorBidi"/>
          <w:b/>
          <w:iCs/>
          <w:vanish/>
          <w:color w:val="2E74B5" w:themeColor="accent1" w:themeShade="BF"/>
          <w:sz w:val="24"/>
        </w:rPr>
      </w:pPr>
    </w:p>
    <w:p w14:paraId="38EDCDD3" w14:textId="77777777" w:rsidR="00A4264B" w:rsidRPr="005E2D07" w:rsidRDefault="00A4264B" w:rsidP="009858CE">
      <w:pPr>
        <w:pStyle w:val="Titre3"/>
        <w:rPr>
          <w:lang w:eastAsia="en-US"/>
        </w:rPr>
      </w:pPr>
      <w:bookmarkStart w:id="99" w:name="_Toc227409228"/>
      <w:r w:rsidRPr="005E2D07">
        <w:rPr>
          <w:lang w:eastAsia="en-US"/>
        </w:rPr>
        <w:t>Description générale du secteur</w:t>
      </w:r>
      <w:bookmarkEnd w:id="99"/>
      <w:r w:rsidRPr="005E2D07">
        <w:rPr>
          <w:lang w:eastAsia="en-US"/>
        </w:rPr>
        <w:t xml:space="preserve"> </w:t>
      </w:r>
    </w:p>
    <w:p w14:paraId="15FDDB04" w14:textId="77777777" w:rsidR="00A4264B" w:rsidRPr="005E2D07" w:rsidRDefault="00A4264B" w:rsidP="00A4264B">
      <w:pPr>
        <w:spacing w:after="120"/>
        <w:jc w:val="both"/>
        <w:rPr>
          <w:lang w:eastAsia="en-US"/>
        </w:rPr>
      </w:pPr>
      <w:r w:rsidRPr="005E2D07">
        <w:rPr>
          <w:lang w:eastAsia="en-US"/>
        </w:rPr>
        <w:t>Le secteur de l’énergie, bien que principalement associé aux efforts d’atténuation, joue également un rôle important dans l’adaptation au changement climatique. Dans un contexte marqué par une forte vulnérabilité des populations et des systèmes productifs, l’accès à des sources d’énergie durables et diversifiées contribue à renforcer la résilience face aux aléas climatiques. Il permet notamment de sécuriser les activités économiques, de soutenir les moyens de subsistance en milieu rural et de réduire la dépendance aux ressources naturelles sensibles aux variations climatiques. Par ailleurs, le développement de solutions énergétiques adaptées favorise une meilleure gestion des ressources locales et appuie les dynamiques de résilience territoriale, notamment dans les zones vulnérables. Ainsi, le secteur de l’énergie constitue un levier complémentaire d’adaptation en contribuant à la sécurisation des systèmes de production et à l’amélioration des conditions de vie face aux effets du changement climatique.</w:t>
      </w:r>
    </w:p>
    <w:p w14:paraId="46C7E73E" w14:textId="77777777" w:rsidR="00A4264B" w:rsidRPr="005E2D07" w:rsidRDefault="00A4264B" w:rsidP="009858CE">
      <w:pPr>
        <w:pStyle w:val="Titre3"/>
        <w:rPr>
          <w:lang w:eastAsia="en-US"/>
        </w:rPr>
      </w:pPr>
      <w:bookmarkStart w:id="100" w:name="_Toc227409229"/>
      <w:r w:rsidRPr="005E2D07">
        <w:rPr>
          <w:lang w:eastAsia="en-US"/>
        </w:rPr>
        <w:t>Rappel des projets du secteur de l’Energie inscrits dans la CDN 2.0</w:t>
      </w:r>
      <w:bookmarkEnd w:id="100"/>
    </w:p>
    <w:p w14:paraId="7DFF179A" w14:textId="77777777" w:rsidR="00A4264B" w:rsidRPr="005E2D07" w:rsidRDefault="00A4264B" w:rsidP="00A4264B">
      <w:pPr>
        <w:jc w:val="both"/>
        <w:rPr>
          <w:lang w:eastAsia="en-US"/>
        </w:rPr>
      </w:pPr>
      <w:r w:rsidRPr="005E2D07">
        <w:rPr>
          <w:lang w:eastAsia="en-US"/>
        </w:rPr>
        <w:t xml:space="preserve">Dans la CDN 2.0, les projets d’adaptation dans le secteur de l’énergie visent à renforcer la résilience des systèmes énergétiques face aux impacts du changement climatique, notamment la variabilité hydrologique et les contraintes d’accès à l’énergie dans les zones vulnérables. Ces projets s’inscrivent dans une approche intégrée combinant diversification des sources d’énergie, promotion des technologies durables et amélioration de la gestion des ressources naturelles. </w:t>
      </w:r>
    </w:p>
    <w:p w14:paraId="3E39663B" w14:textId="77777777" w:rsidR="00A4264B" w:rsidRPr="005E2D07" w:rsidRDefault="00A4264B" w:rsidP="00A4264B">
      <w:pPr>
        <w:jc w:val="both"/>
        <w:rPr>
          <w:lang w:eastAsia="en-US"/>
        </w:rPr>
      </w:pPr>
      <w:r w:rsidRPr="005E2D07">
        <w:rPr>
          <w:lang w:eastAsia="en-US"/>
        </w:rPr>
        <w:t>À ce titre, des initiatives telles que le Projet d’Accès à l’Énergie Durable pour Tous et de Diffusion des Technologies à Bioénergie (Faso Bio 15 &amp; Lorena) contribuent à développer des solutions énergétiques alternatives, notamment à travers l’utilisation de bioénergies adaptées aux contextes locaux, réduisant ainsi la dépendance aux ressources naturelles vulnérables. Par ailleurs, le Projet Multi-Énergies pour la Résilience et la Gestion Intégrée des Terroirs (MERIT) vise à promouvoir une gestion intégrée des ressources énergétiques et territoriales, en renforçant les capacités locales et en favorisant des systèmes énergétiques résilients et durables. L’ensemble de ces projets participe à sécuriser l’accès à l’énergie tout en renforçant la capacité d’adaptation des communautés face aux aléas climatiques.</w:t>
      </w:r>
    </w:p>
    <w:p w14:paraId="3B13C5DE" w14:textId="77777777" w:rsidR="00A4264B" w:rsidRPr="005E2D07" w:rsidRDefault="00A4264B" w:rsidP="00A4264B">
      <w:pPr>
        <w:jc w:val="both"/>
        <w:rPr>
          <w:lang w:eastAsia="en-US"/>
        </w:rPr>
      </w:pPr>
      <w:r w:rsidRPr="005E2D07">
        <w:rPr>
          <w:lang w:eastAsia="en-US"/>
        </w:rPr>
        <w:t>Les principaux projets identifiés dans la CDN 2.0 pour le secteur de l’énergie sont présentés dans le tableau ci-après.</w:t>
      </w:r>
    </w:p>
    <w:p w14:paraId="009AA6BA" w14:textId="708D5FE0" w:rsidR="00A4264B" w:rsidRPr="005E2D07" w:rsidRDefault="00A4264B" w:rsidP="009858CE">
      <w:pPr>
        <w:keepNext/>
        <w:spacing w:after="0" w:line="360" w:lineRule="auto"/>
        <w:rPr>
          <w:color w:val="44546A" w:themeColor="text2"/>
          <w:sz w:val="20"/>
          <w:szCs w:val="20"/>
        </w:rPr>
      </w:pPr>
      <w:bookmarkStart w:id="101" w:name="_Toc227409742"/>
      <w:r w:rsidRPr="005E2D07">
        <w:rPr>
          <w:color w:val="44546A" w:themeColor="text2"/>
          <w:sz w:val="20"/>
          <w:szCs w:val="20"/>
        </w:rPr>
        <w:lastRenderedPageBreak/>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28</w:t>
      </w:r>
      <w:r w:rsidRPr="005E2D07">
        <w:rPr>
          <w:color w:val="44546A" w:themeColor="text2"/>
          <w:sz w:val="20"/>
          <w:szCs w:val="20"/>
        </w:rPr>
        <w:fldChar w:fldCharType="end"/>
      </w:r>
      <w:r w:rsidRPr="005E2D07">
        <w:rPr>
          <w:color w:val="44546A" w:themeColor="text2"/>
          <w:sz w:val="20"/>
          <w:szCs w:val="20"/>
        </w:rPr>
        <w:t> : Mesures d'adaptation dans le Secteur Energie de la CDN du Mali</w:t>
      </w:r>
      <w:bookmarkEnd w:id="101"/>
    </w:p>
    <w:tbl>
      <w:tblPr>
        <w:tblW w:w="97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5042"/>
        <w:gridCol w:w="1814"/>
        <w:gridCol w:w="1701"/>
        <w:gridCol w:w="236"/>
      </w:tblGrid>
      <w:tr w:rsidR="00A15128" w:rsidRPr="005E2D07" w14:paraId="5ABEECF2" w14:textId="77777777">
        <w:trPr>
          <w:gridAfter w:val="1"/>
          <w:wAfter w:w="236" w:type="dxa"/>
          <w:trHeight w:val="603"/>
          <w:tblHeader/>
        </w:trPr>
        <w:tc>
          <w:tcPr>
            <w:tcW w:w="90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47FACF37"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504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7BEC39CF"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814"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3072B4C8"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701"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tcPr>
          <w:p w14:paraId="3B8E3CCA"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Coût estimé ($ US)</w:t>
            </w:r>
          </w:p>
        </w:tc>
      </w:tr>
      <w:tr w:rsidR="00A15128" w:rsidRPr="005E2D07" w14:paraId="6FC7979F" w14:textId="77777777">
        <w:trPr>
          <w:gridAfter w:val="1"/>
          <w:wAfter w:w="236" w:type="dxa"/>
          <w:cantSplit/>
          <w:trHeight w:val="542"/>
        </w:trPr>
        <w:tc>
          <w:tcPr>
            <w:tcW w:w="907" w:type="dxa"/>
            <w:vMerge w:val="restart"/>
            <w:tcBorders>
              <w:top w:val="single" w:sz="4" w:space="0" w:color="FFFFFF" w:themeColor="background1"/>
            </w:tcBorders>
            <w:noWrap/>
            <w:textDirection w:val="btLr"/>
            <w:vAlign w:val="center"/>
            <w:hideMark/>
          </w:tcPr>
          <w:p w14:paraId="6994D867" w14:textId="77777777" w:rsidR="00A4264B" w:rsidRPr="005E2D07" w:rsidRDefault="00A4264B" w:rsidP="00A4264B">
            <w:pPr>
              <w:spacing w:after="0" w:line="240" w:lineRule="auto"/>
              <w:jc w:val="center"/>
              <w:rPr>
                <w:rFonts w:eastAsia="Times New Roman"/>
                <w:b/>
                <w:color w:val="000000"/>
                <w:lang w:eastAsia="en-US"/>
              </w:rPr>
            </w:pPr>
            <w:r w:rsidRPr="005E2D07">
              <w:rPr>
                <w:rFonts w:eastAsia="Times New Roman"/>
                <w:b/>
                <w:color w:val="000000"/>
                <w:lang w:eastAsia="en-US"/>
              </w:rPr>
              <w:t>Energie</w:t>
            </w:r>
          </w:p>
        </w:tc>
        <w:tc>
          <w:tcPr>
            <w:tcW w:w="5042" w:type="dxa"/>
            <w:tcBorders>
              <w:top w:val="single" w:sz="4" w:space="0" w:color="FFFFFF" w:themeColor="background1"/>
            </w:tcBorders>
            <w:hideMark/>
          </w:tcPr>
          <w:p w14:paraId="0E3ED51E"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Projet d'Accès à l'Energie Durable pour tous et Diffusion des Technologies à Bioénergie (Faso Bio 15 &amp; Lorena) dans certaines Communes du Mali.</w:t>
            </w:r>
          </w:p>
        </w:tc>
        <w:tc>
          <w:tcPr>
            <w:tcW w:w="1814" w:type="dxa"/>
            <w:tcBorders>
              <w:top w:val="single" w:sz="4" w:space="0" w:color="FFFFFF" w:themeColor="background1"/>
            </w:tcBorders>
            <w:noWrap/>
            <w:vAlign w:val="center"/>
            <w:hideMark/>
          </w:tcPr>
          <w:p w14:paraId="1B829061"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DNE</w:t>
            </w:r>
          </w:p>
        </w:tc>
        <w:tc>
          <w:tcPr>
            <w:tcW w:w="1701" w:type="dxa"/>
            <w:tcBorders>
              <w:top w:val="single" w:sz="4" w:space="0" w:color="FFFFFF" w:themeColor="background1"/>
            </w:tcBorders>
            <w:vAlign w:val="center"/>
          </w:tcPr>
          <w:p w14:paraId="7AE9A0B7" w14:textId="77777777" w:rsidR="00A4264B" w:rsidRPr="005E2D07" w:rsidRDefault="00A4264B" w:rsidP="00A4264B">
            <w:pPr>
              <w:spacing w:after="0" w:line="240" w:lineRule="auto"/>
              <w:jc w:val="center"/>
              <w:rPr>
                <w:rFonts w:eastAsia="Times New Roman"/>
                <w:color w:val="000000"/>
                <w:lang w:eastAsia="en-US"/>
              </w:rPr>
            </w:pPr>
            <w:r w:rsidRPr="005E2D07">
              <w:rPr>
                <w:rFonts w:eastAsia="Times New Roman"/>
                <w:color w:val="000000"/>
                <w:lang w:eastAsia="en-US"/>
              </w:rPr>
              <w:t>9 400 000</w:t>
            </w:r>
          </w:p>
        </w:tc>
      </w:tr>
      <w:tr w:rsidR="00A15128" w:rsidRPr="005E2D07" w14:paraId="4465A629" w14:textId="77777777">
        <w:trPr>
          <w:trHeight w:val="510"/>
        </w:trPr>
        <w:tc>
          <w:tcPr>
            <w:tcW w:w="907" w:type="dxa"/>
            <w:vMerge/>
            <w:vAlign w:val="center"/>
            <w:hideMark/>
          </w:tcPr>
          <w:p w14:paraId="57109470" w14:textId="77777777" w:rsidR="00A4264B" w:rsidRPr="005E2D07" w:rsidRDefault="00A4264B" w:rsidP="00A4264B">
            <w:pPr>
              <w:spacing w:after="0" w:line="240" w:lineRule="auto"/>
              <w:rPr>
                <w:rFonts w:eastAsia="Times New Roman"/>
                <w:b/>
                <w:color w:val="000000"/>
                <w:lang w:eastAsia="en-US"/>
              </w:rPr>
            </w:pPr>
          </w:p>
        </w:tc>
        <w:tc>
          <w:tcPr>
            <w:tcW w:w="5042" w:type="dxa"/>
            <w:hideMark/>
          </w:tcPr>
          <w:p w14:paraId="321B7943"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Projet Multi-Energies pour la Résilience et la gestion Intégrée des Terroirs (MERIT).</w:t>
            </w:r>
          </w:p>
        </w:tc>
        <w:tc>
          <w:tcPr>
            <w:tcW w:w="1814" w:type="dxa"/>
            <w:noWrap/>
            <w:vAlign w:val="center"/>
            <w:hideMark/>
          </w:tcPr>
          <w:p w14:paraId="6307BA62"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DNE</w:t>
            </w:r>
          </w:p>
        </w:tc>
        <w:tc>
          <w:tcPr>
            <w:tcW w:w="1701" w:type="dxa"/>
            <w:vAlign w:val="center"/>
          </w:tcPr>
          <w:p w14:paraId="3A862089" w14:textId="77777777" w:rsidR="00A4264B" w:rsidRPr="005E2D07" w:rsidRDefault="00A4264B" w:rsidP="00A4264B">
            <w:pPr>
              <w:spacing w:after="0"/>
              <w:jc w:val="center"/>
            </w:pPr>
            <w:r w:rsidRPr="005E2D07">
              <w:t>22 225 000</w:t>
            </w:r>
          </w:p>
        </w:tc>
        <w:tc>
          <w:tcPr>
            <w:tcW w:w="236" w:type="dxa"/>
            <w:tcBorders>
              <w:top w:val="nil"/>
              <w:left w:val="nil"/>
              <w:bottom w:val="nil"/>
              <w:right w:val="nil"/>
            </w:tcBorders>
            <w:vAlign w:val="bottom"/>
          </w:tcPr>
          <w:p w14:paraId="469B06EE" w14:textId="77777777" w:rsidR="00A4264B" w:rsidRPr="005E2D07" w:rsidRDefault="00A4264B" w:rsidP="00A4264B"/>
        </w:tc>
      </w:tr>
    </w:tbl>
    <w:p w14:paraId="0AA45A99" w14:textId="77777777" w:rsidR="00A4264B" w:rsidRPr="005E2D07" w:rsidRDefault="00A4264B" w:rsidP="009858CE">
      <w:pPr>
        <w:pStyle w:val="Titre3"/>
        <w:rPr>
          <w:lang w:eastAsia="en-US"/>
        </w:rPr>
      </w:pPr>
      <w:bookmarkStart w:id="102" w:name="_Toc227409230"/>
      <w:r w:rsidRPr="005E2D07">
        <w:rPr>
          <w:lang w:eastAsia="en-US"/>
        </w:rPr>
        <w:t>Etat d’avances des projets</w:t>
      </w:r>
      <w:bookmarkEnd w:id="102"/>
    </w:p>
    <w:p w14:paraId="5E34620B" w14:textId="77777777" w:rsidR="00A4264B" w:rsidRPr="005E2D07" w:rsidRDefault="00A4264B" w:rsidP="00A4264B">
      <w:pPr>
        <w:jc w:val="both"/>
        <w:rPr>
          <w:lang w:eastAsia="en-US"/>
        </w:rPr>
      </w:pPr>
      <w:r w:rsidRPr="005E2D07">
        <w:rPr>
          <w:lang w:eastAsia="en-US"/>
        </w:rPr>
        <w:t>La CDN 2.0 comprend deux projets relevant du secteur de l’énergie, portés par la Direction Nationale de l’Énergie (DNE). Toutefois, aucun questionnaire n’a été renseigné par ladite direction à ce stade. Néanmoins, l’analyse d’un document partagé, portant principalement sur des programmes d’atténuation, a permis de constater que l’un des projets identifiés constitue en réalité une composante d’un programme plus large. Il s’agit du projet d’accès à l’énergie durable et de diffusion des technologies à bioénergie dans certaines communes du Mali. Aucune autre information n’a été fournie, hormis le fait que le projet n’a pas été réalisé, ce qui limite son analyse. Par ailleurs, une recherche documentaire a permis d’identifier des éléments relatifs au second projet, portant sur les solutions multi-énergies pour la résilience et la gestion intégrée des territoires.</w:t>
      </w:r>
    </w:p>
    <w:p w14:paraId="1AA21E42" w14:textId="77777777" w:rsidR="00A4264B" w:rsidRPr="005E2D07" w:rsidRDefault="00A4264B" w:rsidP="00A4264B">
      <w:pPr>
        <w:rPr>
          <w:b/>
          <w:bCs/>
          <w:lang w:eastAsia="en-US"/>
        </w:rPr>
      </w:pPr>
      <w:r w:rsidRPr="005E2D07">
        <w:rPr>
          <w:b/>
          <w:bCs/>
          <w:u w:val="single"/>
          <w:lang w:eastAsia="en-US"/>
        </w:rPr>
        <w:t>Projet d'Accès à l'Energie Durable pour tous et Diffusion des Technologies à Bioénergie (Faso Bio 15 &amp; Lorena) dans certaines Communes du Mali</w:t>
      </w:r>
      <w:r w:rsidRPr="005E2D07">
        <w:rPr>
          <w:b/>
          <w:bCs/>
          <w:lang w:eastAsia="en-US"/>
        </w:rPr>
        <w:t xml:space="preserve"> :</w:t>
      </w:r>
    </w:p>
    <w:p w14:paraId="586F90C8" w14:textId="5F685D62" w:rsidR="00A4264B" w:rsidRPr="005E2D07" w:rsidRDefault="00A4264B" w:rsidP="00A4264B">
      <w:pPr>
        <w:spacing w:after="120"/>
        <w:jc w:val="both"/>
        <w:rPr>
          <w:lang w:eastAsia="en-US"/>
        </w:rPr>
      </w:pPr>
      <w:r w:rsidRPr="005E2D07">
        <w:rPr>
          <w:lang w:eastAsia="en-US"/>
        </w:rPr>
        <w:t>Le projet n’a pas été réalisé à ce stade, selon les informations disponibles</w:t>
      </w:r>
      <w:r w:rsidR="00EB44A3">
        <w:rPr>
          <w:lang w:eastAsia="en-US"/>
        </w:rPr>
        <w:t>,</w:t>
      </w:r>
      <w:r w:rsidR="00EB44A3" w:rsidRPr="00EB44A3">
        <w:t xml:space="preserve"> </w:t>
      </w:r>
      <w:r w:rsidR="00EB44A3" w:rsidRPr="00EB44A3">
        <w:rPr>
          <w:lang w:eastAsia="en-US"/>
        </w:rPr>
        <w:t xml:space="preserve">en raison de l’absence de financement du Fonds </w:t>
      </w:r>
      <w:r w:rsidR="005B0CEB">
        <w:rPr>
          <w:lang w:eastAsia="en-US"/>
        </w:rPr>
        <w:t>V</w:t>
      </w:r>
      <w:r w:rsidR="00EB44A3" w:rsidRPr="00EB44A3">
        <w:rPr>
          <w:lang w:eastAsia="en-US"/>
        </w:rPr>
        <w:t xml:space="preserve">ert pour le </w:t>
      </w:r>
      <w:r w:rsidR="005B0CEB">
        <w:rPr>
          <w:lang w:eastAsia="en-US"/>
        </w:rPr>
        <w:t>C</w:t>
      </w:r>
      <w:r w:rsidR="00EB44A3" w:rsidRPr="00EB44A3">
        <w:rPr>
          <w:lang w:eastAsia="en-US"/>
        </w:rPr>
        <w:t>limat</w:t>
      </w:r>
      <w:r w:rsidR="005B0CEB">
        <w:rPr>
          <w:lang w:eastAsia="en-US"/>
        </w:rPr>
        <w:t xml:space="preserve"> (FVC)</w:t>
      </w:r>
      <w:r w:rsidR="00EB44A3" w:rsidRPr="00EB44A3">
        <w:rPr>
          <w:lang w:eastAsia="en-US"/>
        </w:rPr>
        <w:t>, dans le cadre de sa mise en œuvre avec l’AEDD</w:t>
      </w:r>
    </w:p>
    <w:p w14:paraId="4B123B72" w14:textId="77777777" w:rsidR="00A4264B" w:rsidRPr="005E2D07" w:rsidRDefault="00A4264B" w:rsidP="00A4264B">
      <w:pPr>
        <w:rPr>
          <w:b/>
          <w:bCs/>
          <w:u w:val="single"/>
          <w:lang w:eastAsia="en-US"/>
        </w:rPr>
      </w:pPr>
      <w:r w:rsidRPr="005E2D07">
        <w:rPr>
          <w:b/>
          <w:bCs/>
          <w:u w:val="single"/>
          <w:lang w:eastAsia="en-US"/>
        </w:rPr>
        <w:t>Projet Multi-Energies pour la Résilience et la gestion Intégrée des Terroirs (MERIT)</w:t>
      </w:r>
      <w:r w:rsidRPr="005E2D07">
        <w:rPr>
          <w:b/>
          <w:bCs/>
          <w:u w:val="single"/>
          <w:vertAlign w:val="superscript"/>
          <w:lang w:eastAsia="en-US"/>
        </w:rPr>
        <w:footnoteReference w:id="36"/>
      </w:r>
      <w:r w:rsidRPr="005E2D07">
        <w:rPr>
          <w:b/>
          <w:bCs/>
          <w:u w:val="single"/>
          <w:lang w:eastAsia="en-US"/>
        </w:rPr>
        <w:t xml:space="preserve"> </w:t>
      </w:r>
      <w:r w:rsidRPr="005E2D07">
        <w:rPr>
          <w:b/>
          <w:bCs/>
          <w:lang w:eastAsia="en-US"/>
        </w:rPr>
        <w:t>:</w:t>
      </w:r>
      <w:r w:rsidRPr="005E2D07">
        <w:rPr>
          <w:b/>
          <w:bCs/>
          <w:u w:val="single"/>
          <w:lang w:eastAsia="en-US"/>
        </w:rPr>
        <w:t xml:space="preserve"> </w:t>
      </w:r>
    </w:p>
    <w:p w14:paraId="157F68BF" w14:textId="41D362A0" w:rsidR="00A4264B" w:rsidRPr="005E2D07" w:rsidRDefault="00A4264B" w:rsidP="00A4264B">
      <w:pPr>
        <w:jc w:val="both"/>
        <w:rPr>
          <w:lang w:eastAsia="en-US"/>
        </w:rPr>
      </w:pPr>
      <w:r w:rsidRPr="005E2D07">
        <w:rPr>
          <w:lang w:eastAsia="en-US"/>
        </w:rPr>
        <w:t>À partir de l’analyse des données publiées sur le site officiel du projet, il ressort qu’il s’agit d’un projet cofinancé par le Fonds international de développement agricole (FIDA), le Fonds pour l’environnement mondial (FEM) et l’État du Mali</w:t>
      </w:r>
      <w:r w:rsidR="00CC4446">
        <w:rPr>
          <w:lang w:eastAsia="en-US"/>
        </w:rPr>
        <w:t xml:space="preserve">. </w:t>
      </w:r>
      <w:r w:rsidR="00CC4446" w:rsidRPr="00CC4446">
        <w:rPr>
          <w:lang w:eastAsia="en-US"/>
        </w:rPr>
        <w:t>Lancé en janvier 2022, il est placé sous la tutelle du ministère de l’Agriculture et mis en œuvre dans les régions de Koulikoro, Ségou, Sikasso et Kayes.</w:t>
      </w:r>
      <w:r w:rsidR="00CC4446">
        <w:rPr>
          <w:lang w:eastAsia="en-US"/>
        </w:rPr>
        <w:t xml:space="preserve"> Il vise </w:t>
      </w:r>
      <w:r w:rsidRPr="005E2D07">
        <w:rPr>
          <w:lang w:eastAsia="en-US"/>
        </w:rPr>
        <w:t>à renforcer la résilience des populations rurales face aux effets du changement climatique, tout en contribuant à l’amélioration de la sécurité alimentaire et nutritionnelle et à la réduction de la pauvreté.</w:t>
      </w:r>
    </w:p>
    <w:p w14:paraId="53E2232E" w14:textId="77777777" w:rsidR="00A4264B" w:rsidRPr="005E2D07" w:rsidRDefault="00A4264B" w:rsidP="00A4264B">
      <w:pPr>
        <w:jc w:val="both"/>
        <w:rPr>
          <w:lang w:eastAsia="en-US"/>
        </w:rPr>
      </w:pPr>
      <w:r w:rsidRPr="005E2D07">
        <w:rPr>
          <w:lang w:eastAsia="en-US"/>
        </w:rPr>
        <w:t>Le projet cible en priorité les petits exploitants ruraux, notamment les agriculteurs, les éleveurs et les agro-pasteurs, hommes, femmes et jeunes, considérés comme les plus vulnérables au changement climatique. Il repose sur une approche intégrée combinant le développement de l’accès aux énergies renouvelables et la gestion durable des ressources naturelles à l’échelle des terroirs. À ce titre, il promeut la diffusion d’un nexus énergétique à faible émission de gaz à effet de serre, incluant notamment les biodigesteurs, les systèmes photovoltaïques et les foyers améliorés, ainsi que des actions de gestion durable des terres et d’accès à l’eau.</w:t>
      </w:r>
    </w:p>
    <w:p w14:paraId="256C739B" w14:textId="77777777" w:rsidR="00A4264B" w:rsidRPr="005E2D07" w:rsidRDefault="00A4264B" w:rsidP="00A4264B">
      <w:pPr>
        <w:jc w:val="both"/>
        <w:rPr>
          <w:lang w:eastAsia="en-US"/>
        </w:rPr>
      </w:pPr>
      <w:r w:rsidRPr="005E2D07">
        <w:rPr>
          <w:lang w:eastAsia="en-US"/>
        </w:rPr>
        <w:lastRenderedPageBreak/>
        <w:t>Le projet s’appuie sur les acquis du programme ASAP/PAPAM, notamment en matière de promotion des biodigesteurs, qui permettent la production de biogaz, la réduction de la pression sur les ressources forestières, l’amélioration des conditions de vie des ménages, en particulier des femmes, ainsi que l’accès à un fertilisant organique de qualité. Cette approche contribue à la fois à l’atténuation et à l’adaptation au changement climatique, tout en renforçant la productivité agricole.</w:t>
      </w:r>
    </w:p>
    <w:p w14:paraId="4C9BB742" w14:textId="1B4D97DD" w:rsidR="00A4264B" w:rsidRPr="005E2D07" w:rsidRDefault="00A4264B" w:rsidP="00A4264B">
      <w:pPr>
        <w:jc w:val="both"/>
        <w:rPr>
          <w:lang w:eastAsia="en-US"/>
        </w:rPr>
      </w:pPr>
      <w:r w:rsidRPr="005E2D07">
        <w:rPr>
          <w:lang w:eastAsia="en-US"/>
        </w:rPr>
        <w:t>MERIT bénéficie à plus de 42 000 ménages, soit environ 420 000 bénéficiaires indirects, dont au moins 50 % de femmes et 30 % de jeunes, et est mis en œuvre sur une période de 6 ans, pour un coût total estimé à environ 29 milliards de FCFA.</w:t>
      </w:r>
      <w:r w:rsidR="00E62EE4" w:rsidRPr="00E62EE4">
        <w:t xml:space="preserve"> </w:t>
      </w:r>
      <w:r w:rsidR="00E62EE4" w:rsidRPr="00E62EE4">
        <w:rPr>
          <w:lang w:eastAsia="en-US"/>
        </w:rPr>
        <w:t>En 2025, une phase de recrutement d’un consultant pour l’élaboration d’un programme national de biodigesteurs était en cours, avec un budget prévisionnel de 30 millions de FCFA. Toutefois, aucune nouvelle convention n’a été signée entre l’ANADEB et l’UGP MERIT depuis 2024 pour la poursuite du projet.</w:t>
      </w:r>
    </w:p>
    <w:p w14:paraId="53A35CE0" w14:textId="77777777" w:rsidR="00CA507A" w:rsidRPr="007D5099" w:rsidRDefault="00CA507A" w:rsidP="00CA507A">
      <w:pPr>
        <w:pStyle w:val="Titre3"/>
      </w:pPr>
      <w:r w:rsidRPr="005E2D07">
        <w:t>Conclusion et recommandations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CA507A" w:rsidRPr="005E2D07" w14:paraId="4D083C5A" w14:textId="77777777">
        <w:trPr>
          <w:trHeight w:val="461"/>
        </w:trPr>
        <w:tc>
          <w:tcPr>
            <w:tcW w:w="9416" w:type="dxa"/>
            <w:shd w:val="clear" w:color="auto" w:fill="002060"/>
            <w:vAlign w:val="center"/>
          </w:tcPr>
          <w:p w14:paraId="3D2EF20A" w14:textId="77777777" w:rsidR="00CA507A" w:rsidRPr="005E2D07" w:rsidRDefault="00CA507A">
            <w:pPr>
              <w:spacing w:line="259" w:lineRule="auto"/>
              <w:jc w:val="both"/>
              <w:rPr>
                <w:b/>
                <w:bCs/>
                <w:lang w:eastAsia="en-US"/>
              </w:rPr>
            </w:pPr>
            <w:r w:rsidRPr="005E2D07">
              <w:rPr>
                <w:b/>
                <w:bCs/>
                <w:lang w:eastAsia="en-US"/>
              </w:rPr>
              <w:t xml:space="preserve">Constat général et recommandation </w:t>
            </w:r>
          </w:p>
        </w:tc>
      </w:tr>
      <w:tr w:rsidR="00CA507A" w:rsidRPr="005E2D07" w14:paraId="33261187" w14:textId="77777777">
        <w:trPr>
          <w:trHeight w:val="1984"/>
        </w:trPr>
        <w:tc>
          <w:tcPr>
            <w:tcW w:w="9416" w:type="dxa"/>
            <w:shd w:val="clear" w:color="auto" w:fill="DEEAF6" w:themeFill="accent1" w:themeFillTint="33"/>
          </w:tcPr>
          <w:p w14:paraId="500036EA" w14:textId="77777777" w:rsidR="00CA507A" w:rsidRDefault="00CA507A">
            <w:pPr>
              <w:spacing w:before="120" w:after="120" w:line="259" w:lineRule="auto"/>
              <w:jc w:val="both"/>
              <w:rPr>
                <w:b/>
                <w:bCs/>
                <w:u w:val="single"/>
                <w:lang w:eastAsia="en-US"/>
              </w:rPr>
            </w:pPr>
            <w:r w:rsidRPr="005E2D07">
              <w:rPr>
                <w:b/>
                <w:bCs/>
                <w:u w:val="single"/>
                <w:lang w:eastAsia="en-US"/>
              </w:rPr>
              <w:t xml:space="preserve">Synthèse de l’évaluation : </w:t>
            </w:r>
          </w:p>
          <w:p w14:paraId="4D68C527" w14:textId="26D97F32" w:rsidR="002F66BB" w:rsidRPr="00A5286D" w:rsidRDefault="002F66BB" w:rsidP="002F66BB">
            <w:pPr>
              <w:pStyle w:val="Paragraphedeliste"/>
              <w:numPr>
                <w:ilvl w:val="0"/>
                <w:numId w:val="56"/>
              </w:numPr>
              <w:jc w:val="both"/>
              <w:rPr>
                <w:rStyle w:val="lev"/>
                <w:b w:val="0"/>
                <w:bCs w:val="0"/>
              </w:rPr>
            </w:pPr>
            <w:r w:rsidRPr="002F66BB">
              <w:rPr>
                <w:rStyle w:val="lev"/>
              </w:rPr>
              <w:t>Absence de données de suivi</w:t>
            </w:r>
            <w:r>
              <w:rPr>
                <w:rStyle w:val="lev"/>
              </w:rPr>
              <w:t> :</w:t>
            </w:r>
            <w:r w:rsidRPr="002F66BB">
              <w:rPr>
                <w:rStyle w:val="lev"/>
              </w:rPr>
              <w:t xml:space="preserve"> </w:t>
            </w:r>
            <w:r w:rsidRPr="00A5286D">
              <w:rPr>
                <w:rStyle w:val="lev"/>
                <w:b w:val="0"/>
                <w:bCs w:val="0"/>
              </w:rPr>
              <w:t>Aucun questionnaire n’a été renseigné par la structure porteuse, ce qui limite l’évaluation de l’état d’avancement des projets</w:t>
            </w:r>
            <w:r>
              <w:rPr>
                <w:rStyle w:val="lev"/>
                <w:b w:val="0"/>
                <w:bCs w:val="0"/>
              </w:rPr>
              <w:t> ;</w:t>
            </w:r>
          </w:p>
          <w:p w14:paraId="55BA9595" w14:textId="62BD649A" w:rsidR="002F66BB" w:rsidRPr="00A5286D" w:rsidRDefault="002F66BB" w:rsidP="002F66BB">
            <w:pPr>
              <w:pStyle w:val="Paragraphedeliste"/>
              <w:numPr>
                <w:ilvl w:val="0"/>
                <w:numId w:val="56"/>
              </w:numPr>
              <w:jc w:val="both"/>
              <w:rPr>
                <w:rStyle w:val="lev"/>
                <w:b w:val="0"/>
                <w:bCs w:val="0"/>
              </w:rPr>
            </w:pPr>
            <w:r w:rsidRPr="002F66BB">
              <w:rPr>
                <w:rStyle w:val="lev"/>
              </w:rPr>
              <w:t>Mise en œuvre partielle des projets</w:t>
            </w:r>
            <w:r>
              <w:rPr>
                <w:rStyle w:val="lev"/>
              </w:rPr>
              <w:t> :</w:t>
            </w:r>
            <w:r w:rsidRPr="002F66BB">
              <w:rPr>
                <w:rStyle w:val="lev"/>
              </w:rPr>
              <w:t xml:space="preserve"> </w:t>
            </w:r>
            <w:r w:rsidR="00E001F1" w:rsidRPr="00E001F1">
              <w:rPr>
                <w:rStyle w:val="lev"/>
                <w:b w:val="0"/>
                <w:bCs w:val="0"/>
              </w:rPr>
              <w:t>Sur les deux projets inscrits, un n’a pas été réalisé, notamment en raison de contraintes financières, tandis que l’autre est en cours de mise en œuvre</w:t>
            </w:r>
            <w:r w:rsidR="00B43696">
              <w:rPr>
                <w:rStyle w:val="lev"/>
                <w:b w:val="0"/>
                <w:bCs w:val="0"/>
              </w:rPr>
              <w:t>.</w:t>
            </w:r>
          </w:p>
          <w:p w14:paraId="76DA73E9" w14:textId="77777777" w:rsidR="00CA507A" w:rsidRPr="000148BE" w:rsidRDefault="00CA507A">
            <w:pPr>
              <w:spacing w:before="120" w:after="120" w:line="259" w:lineRule="auto"/>
              <w:jc w:val="both"/>
              <w:rPr>
                <w:b/>
                <w:u w:val="single"/>
                <w:lang w:eastAsia="en-US"/>
              </w:rPr>
            </w:pPr>
            <w:r>
              <w:rPr>
                <w:b/>
                <w:bCs/>
                <w:u w:val="single"/>
                <w:lang w:eastAsia="en-US"/>
              </w:rPr>
              <w:t xml:space="preserve">Recommandations : </w:t>
            </w:r>
          </w:p>
          <w:p w14:paraId="5FD14110" w14:textId="31FD0F08" w:rsidR="009535AD" w:rsidRPr="00A5286D" w:rsidRDefault="009535AD" w:rsidP="009535AD">
            <w:pPr>
              <w:pStyle w:val="Paragraphedeliste"/>
              <w:numPr>
                <w:ilvl w:val="0"/>
                <w:numId w:val="56"/>
              </w:numPr>
              <w:jc w:val="both"/>
              <w:rPr>
                <w:rStyle w:val="lev"/>
                <w:b w:val="0"/>
                <w:bCs w:val="0"/>
              </w:rPr>
            </w:pPr>
            <w:r w:rsidRPr="009535AD">
              <w:rPr>
                <w:rStyle w:val="lev"/>
              </w:rPr>
              <w:t>Clarifier le statut des projets énergétiques inscrits dans la CDN</w:t>
            </w:r>
            <w:r>
              <w:rPr>
                <w:rStyle w:val="lev"/>
              </w:rPr>
              <w:t> :</w:t>
            </w:r>
            <w:r w:rsidRPr="009535AD">
              <w:rPr>
                <w:rStyle w:val="lev"/>
              </w:rPr>
              <w:t xml:space="preserve"> </w:t>
            </w:r>
            <w:r w:rsidRPr="00A5286D">
              <w:rPr>
                <w:rStyle w:val="lev"/>
                <w:b w:val="0"/>
                <w:bCs w:val="0"/>
              </w:rPr>
              <w:t>La CDN 3.0 devrait préciser si chaque projet constitue une initiative autonome ou une composante d’un programme plus large ;</w:t>
            </w:r>
          </w:p>
          <w:p w14:paraId="6AC8C478" w14:textId="1F41A924" w:rsidR="00CA507A" w:rsidRPr="005E2D07" w:rsidRDefault="009535AD" w:rsidP="009535AD">
            <w:pPr>
              <w:pStyle w:val="Paragraphedeliste"/>
              <w:numPr>
                <w:ilvl w:val="0"/>
                <w:numId w:val="56"/>
              </w:numPr>
              <w:jc w:val="both"/>
              <w:rPr>
                <w:lang w:eastAsia="en-US"/>
              </w:rPr>
            </w:pPr>
            <w:r w:rsidRPr="009535AD">
              <w:rPr>
                <w:rStyle w:val="lev"/>
              </w:rPr>
              <w:t>Prévoir des indicateurs de suivi propres à chaque projet CDN</w:t>
            </w:r>
            <w:r>
              <w:rPr>
                <w:rStyle w:val="lev"/>
              </w:rPr>
              <w:t xml:space="preserve"> : </w:t>
            </w:r>
            <w:r w:rsidRPr="00A5286D">
              <w:rPr>
                <w:rStyle w:val="lev"/>
                <w:b w:val="0"/>
                <w:bCs w:val="0"/>
              </w:rPr>
              <w:t>Cela permettrait d’évaluer leur contribution spécifique à l’adaptation.</w:t>
            </w:r>
          </w:p>
        </w:tc>
      </w:tr>
    </w:tbl>
    <w:p w14:paraId="3EBD6EEE" w14:textId="77777777" w:rsidR="00CA507A" w:rsidRPr="005E2D07" w:rsidRDefault="00CA507A" w:rsidP="00A4264B">
      <w:pPr>
        <w:jc w:val="both"/>
        <w:rPr>
          <w:lang w:eastAsia="en-US"/>
        </w:rPr>
      </w:pPr>
    </w:p>
    <w:p w14:paraId="0CD2306D" w14:textId="77777777" w:rsidR="00A4264B" w:rsidRPr="005E2D07" w:rsidRDefault="00A4264B" w:rsidP="009858CE">
      <w:pPr>
        <w:pStyle w:val="Titre2"/>
      </w:pPr>
      <w:bookmarkStart w:id="103" w:name="_Toc227409231"/>
      <w:r w:rsidRPr="005E2D07">
        <w:t>Domaine de la météo</w:t>
      </w:r>
      <w:bookmarkEnd w:id="103"/>
      <w:r w:rsidRPr="005E2D07">
        <w:t xml:space="preserve"> </w:t>
      </w:r>
    </w:p>
    <w:p w14:paraId="76988A14" w14:textId="77777777" w:rsidR="00A4264B" w:rsidRPr="005E2D07" w:rsidRDefault="00A4264B" w:rsidP="009858CE">
      <w:pPr>
        <w:pStyle w:val="Titre3"/>
        <w:rPr>
          <w:lang w:eastAsia="en-US"/>
        </w:rPr>
      </w:pPr>
      <w:bookmarkStart w:id="104" w:name="_Toc227409232"/>
      <w:r w:rsidRPr="005E2D07">
        <w:rPr>
          <w:lang w:eastAsia="en-US"/>
        </w:rPr>
        <w:t>Description générale du domaine</w:t>
      </w:r>
      <w:bookmarkEnd w:id="104"/>
    </w:p>
    <w:p w14:paraId="35D5FE17" w14:textId="3072CD32" w:rsidR="00612F28" w:rsidRDefault="00A4264B" w:rsidP="00A4264B">
      <w:pPr>
        <w:jc w:val="both"/>
        <w:rPr>
          <w:lang w:eastAsia="en-US"/>
        </w:rPr>
      </w:pPr>
      <w:r w:rsidRPr="005E2D07">
        <w:rPr>
          <w:lang w:eastAsia="en-US"/>
        </w:rPr>
        <w:t xml:space="preserve">Au Mali, le domaine de la météorologie est porté principalement par l’Agence </w:t>
      </w:r>
      <w:r w:rsidR="00FF5040" w:rsidRPr="005E2D07">
        <w:rPr>
          <w:lang w:eastAsia="en-US"/>
        </w:rPr>
        <w:t>N</w:t>
      </w:r>
      <w:r w:rsidRPr="005E2D07">
        <w:rPr>
          <w:lang w:eastAsia="en-US"/>
        </w:rPr>
        <w:t xml:space="preserve">ationale </w:t>
      </w:r>
      <w:r w:rsidR="00996073" w:rsidRPr="005E2D07">
        <w:rPr>
          <w:lang w:eastAsia="en-US"/>
        </w:rPr>
        <w:t xml:space="preserve">de la </w:t>
      </w:r>
      <w:r w:rsidR="00FF5040" w:rsidRPr="005E2D07">
        <w:rPr>
          <w:lang w:eastAsia="en-US"/>
        </w:rPr>
        <w:t>M</w:t>
      </w:r>
      <w:r w:rsidR="00996073" w:rsidRPr="005E2D07">
        <w:rPr>
          <w:lang w:eastAsia="en-US"/>
        </w:rPr>
        <w:t>étéorologie (</w:t>
      </w:r>
      <w:r w:rsidRPr="005E2D07">
        <w:rPr>
          <w:lang w:eastAsia="en-US"/>
        </w:rPr>
        <w:t>MALI-MÉTÉO</w:t>
      </w:r>
      <w:r w:rsidR="00996073" w:rsidRPr="005E2D07">
        <w:rPr>
          <w:lang w:eastAsia="en-US"/>
        </w:rPr>
        <w:t>)</w:t>
      </w:r>
      <w:r w:rsidRPr="005E2D07">
        <w:rPr>
          <w:lang w:eastAsia="en-US"/>
        </w:rPr>
        <w:t xml:space="preserve">, </w:t>
      </w:r>
      <w:r w:rsidR="00612F28" w:rsidRPr="00793FFD">
        <w:rPr>
          <w:lang w:eastAsia="en-US"/>
        </w:rPr>
        <w:t>dont la mission est d’assurer la sécurité des personnes et des biens et de contribuer au développement économique et social du pays par la fourniture des informations météorologiques appropriées à tous les usagers</w:t>
      </w:r>
      <w:r w:rsidR="00FF5040">
        <w:rPr>
          <w:lang w:eastAsia="en-US"/>
        </w:rPr>
        <w:t>.</w:t>
      </w:r>
    </w:p>
    <w:p w14:paraId="013F83D3" w14:textId="06A906A6" w:rsidR="0031728F" w:rsidRPr="005E2D07" w:rsidRDefault="00A4264B" w:rsidP="00E81123">
      <w:pPr>
        <w:spacing w:after="0"/>
        <w:jc w:val="both"/>
        <w:rPr>
          <w:lang w:eastAsia="en-US"/>
        </w:rPr>
      </w:pPr>
      <w:r w:rsidRPr="005E2D07">
        <w:rPr>
          <w:lang w:eastAsia="en-US"/>
        </w:rPr>
        <w:t>Dans un contexte marqué par une variabilité climatique accrue et une intensification des phénomènes extrêmes liés au changement climatique (sécheresses, inondations, vagues de chaleur</w:t>
      </w:r>
      <w:r w:rsidR="0031728F">
        <w:rPr>
          <w:lang w:eastAsia="en-US"/>
        </w:rPr>
        <w:t xml:space="preserve"> et tempêtes de poussière</w:t>
      </w:r>
      <w:r w:rsidRPr="005E2D07">
        <w:rPr>
          <w:lang w:eastAsia="en-US"/>
        </w:rPr>
        <w:t>), la météo joue un rôle stratégique dans l’anticipation et la gestion des risques. À travers la production de prévisions à différentes échelles</w:t>
      </w:r>
      <w:r w:rsidR="00E81123">
        <w:rPr>
          <w:lang w:eastAsia="en-US"/>
        </w:rPr>
        <w:t xml:space="preserve"> (alerte météorologique, hebdomadaire, décadaire, </w:t>
      </w:r>
      <w:r w:rsidR="00E81123">
        <w:rPr>
          <w:lang w:eastAsia="en-US"/>
        </w:rPr>
        <w:lastRenderedPageBreak/>
        <w:t>intrasaisonnière, mensuelle, saisonnière et climatique)</w:t>
      </w:r>
      <w:r w:rsidRPr="005E2D07">
        <w:rPr>
          <w:lang w:eastAsia="en-US"/>
        </w:rPr>
        <w:t xml:space="preserve"> , ce domaine contribue à améliorer la résilience des populations et des systèmes productifs.</w:t>
      </w:r>
    </w:p>
    <w:p w14:paraId="61156EDE" w14:textId="77777777" w:rsidR="00A4264B" w:rsidRPr="005E2D07" w:rsidRDefault="00A4264B" w:rsidP="00A4264B">
      <w:pPr>
        <w:spacing w:before="100" w:beforeAutospacing="1"/>
        <w:jc w:val="both"/>
        <w:rPr>
          <w:lang w:eastAsia="en-US"/>
        </w:rPr>
      </w:pPr>
      <w:r w:rsidRPr="005E2D07">
        <w:rPr>
          <w:lang w:eastAsia="en-US"/>
        </w:rPr>
        <w:t>Par ailleurs, le suivi climatique et l’analyse des tendances à long terme permettent de mieux comprendre les évolutions du climat au Mali et d’orienter les politiques publiques. Ainsi, la météorologie constitue un pilier essentiel pour l’adaptation au changement climatique, en facilitant la prise de décision informée dans des secteurs clés.</w:t>
      </w:r>
    </w:p>
    <w:p w14:paraId="0E4B2EDE" w14:textId="77777777" w:rsidR="00A4264B" w:rsidRPr="005E2D07" w:rsidRDefault="00A4264B" w:rsidP="009858CE">
      <w:pPr>
        <w:pStyle w:val="Titre3"/>
        <w:rPr>
          <w:lang w:eastAsia="en-US"/>
        </w:rPr>
      </w:pPr>
      <w:bookmarkStart w:id="105" w:name="_Toc227409233"/>
      <w:r w:rsidRPr="005E2D07">
        <w:rPr>
          <w:lang w:eastAsia="en-US"/>
        </w:rPr>
        <w:t>Rappel des projets du domaine de la météo inscrits dans la CDN 2.0</w:t>
      </w:r>
      <w:bookmarkEnd w:id="105"/>
    </w:p>
    <w:p w14:paraId="7551AF05" w14:textId="77777777" w:rsidR="00A4264B" w:rsidRPr="005E2D07" w:rsidRDefault="00A4264B" w:rsidP="00A4264B">
      <w:pPr>
        <w:jc w:val="both"/>
        <w:rPr>
          <w:lang w:eastAsia="en-US"/>
        </w:rPr>
      </w:pPr>
      <w:r w:rsidRPr="005E2D07">
        <w:rPr>
          <w:lang w:eastAsia="en-US"/>
        </w:rPr>
        <w:t>Dans la CDN 2.0, un seul programme d’adaptation est identifié dans le domaine de la météorologie. Il s’agit du Programme de renforcement des capacités techniques, de collecte et de traitement des données et informations sur le climat, qui porte sur la réhabilitation et la création de stations, la formation ainsi que l’acquisition d’équipements. Ce programme vise ainsi à améliorer la disponibilité et la qualité des données climatiques, ce qui permet de mieux suivre les évolutions du climat et de renforcer l’appui à la prise de décision face aux aléas climatiques.</w:t>
      </w:r>
    </w:p>
    <w:p w14:paraId="59B451BE" w14:textId="77777777" w:rsidR="00A4264B" w:rsidRPr="005E2D07" w:rsidRDefault="00A4264B" w:rsidP="00A4264B">
      <w:pPr>
        <w:jc w:val="both"/>
        <w:rPr>
          <w:lang w:eastAsia="en-US"/>
        </w:rPr>
      </w:pPr>
      <w:r w:rsidRPr="005E2D07">
        <w:rPr>
          <w:lang w:eastAsia="en-US"/>
        </w:rPr>
        <w:t>Le programme identifié dans la CDN 2.0 pour le domaine de la météo est présenté dans le tableau ci-après.</w:t>
      </w:r>
    </w:p>
    <w:p w14:paraId="75B0DAD5" w14:textId="5F70D3BF" w:rsidR="00A4264B" w:rsidRPr="005E2D07" w:rsidRDefault="00A4264B" w:rsidP="009858CE">
      <w:pPr>
        <w:keepNext/>
        <w:spacing w:after="0" w:line="360" w:lineRule="auto"/>
        <w:rPr>
          <w:color w:val="44546A" w:themeColor="text2"/>
          <w:sz w:val="20"/>
          <w:szCs w:val="20"/>
        </w:rPr>
      </w:pPr>
      <w:bookmarkStart w:id="106" w:name="_Toc227409743"/>
      <w:r w:rsidRPr="005E2D07">
        <w:rPr>
          <w:color w:val="44546A" w:themeColor="text2"/>
          <w:sz w:val="20"/>
          <w:szCs w:val="20"/>
        </w:rPr>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29</w:t>
      </w:r>
      <w:r w:rsidRPr="005E2D07">
        <w:rPr>
          <w:color w:val="44546A" w:themeColor="text2"/>
          <w:sz w:val="20"/>
          <w:szCs w:val="20"/>
        </w:rPr>
        <w:fldChar w:fldCharType="end"/>
      </w:r>
      <w:r w:rsidRPr="005E2D07">
        <w:rPr>
          <w:color w:val="44546A" w:themeColor="text2"/>
          <w:sz w:val="20"/>
          <w:szCs w:val="20"/>
        </w:rPr>
        <w:t> : Mesures d'adaptation dans le domaine Météo de la CDN du Mali</w:t>
      </w:r>
      <w:bookmarkEnd w:id="10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5042"/>
        <w:gridCol w:w="1559"/>
        <w:gridCol w:w="1559"/>
      </w:tblGrid>
      <w:tr w:rsidR="00A15128" w:rsidRPr="005E2D07" w14:paraId="7A809753" w14:textId="77777777">
        <w:trPr>
          <w:trHeight w:val="603"/>
          <w:tblHeader/>
        </w:trPr>
        <w:tc>
          <w:tcPr>
            <w:tcW w:w="90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1CC82467"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5042"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4529432F"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5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5B032BA7"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5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tcPr>
          <w:p w14:paraId="23AE8DBF"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Coût estimé ($ US)</w:t>
            </w:r>
          </w:p>
        </w:tc>
      </w:tr>
      <w:tr w:rsidR="00A15128" w:rsidRPr="005E2D07" w14:paraId="22B9C93C" w14:textId="77777777">
        <w:trPr>
          <w:cantSplit/>
          <w:trHeight w:val="542"/>
        </w:trPr>
        <w:tc>
          <w:tcPr>
            <w:tcW w:w="907" w:type="dxa"/>
            <w:tcBorders>
              <w:top w:val="single" w:sz="4" w:space="0" w:color="FFFFFF" w:themeColor="background1"/>
            </w:tcBorders>
            <w:noWrap/>
            <w:textDirection w:val="btLr"/>
            <w:vAlign w:val="center"/>
            <w:hideMark/>
          </w:tcPr>
          <w:p w14:paraId="323A3B2C" w14:textId="77777777" w:rsidR="00A4264B" w:rsidRPr="005E2D07" w:rsidRDefault="00A4264B" w:rsidP="00A4264B">
            <w:pPr>
              <w:spacing w:after="0" w:line="240" w:lineRule="auto"/>
              <w:jc w:val="center"/>
              <w:rPr>
                <w:rFonts w:eastAsia="Times New Roman"/>
                <w:b/>
                <w:color w:val="000000"/>
                <w:lang w:eastAsia="en-US"/>
              </w:rPr>
            </w:pPr>
            <w:r w:rsidRPr="005E2D07">
              <w:rPr>
                <w:rFonts w:eastAsia="Times New Roman"/>
                <w:b/>
                <w:color w:val="000000"/>
                <w:lang w:eastAsia="en-US"/>
              </w:rPr>
              <w:t>Météo</w:t>
            </w:r>
          </w:p>
        </w:tc>
        <w:tc>
          <w:tcPr>
            <w:tcW w:w="5042" w:type="dxa"/>
            <w:tcBorders>
              <w:top w:val="single" w:sz="4" w:space="0" w:color="FFFFFF" w:themeColor="background1"/>
            </w:tcBorders>
            <w:hideMark/>
          </w:tcPr>
          <w:p w14:paraId="7EFCCFBC"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Programme de renforcement des capacités techniques, de collecte et de traitement des données et informations sur le climat (réhabilitation, création de station, formation, équipements).</w:t>
            </w:r>
          </w:p>
        </w:tc>
        <w:tc>
          <w:tcPr>
            <w:tcW w:w="1559" w:type="dxa"/>
            <w:tcBorders>
              <w:top w:val="single" w:sz="4" w:space="0" w:color="FFFFFF" w:themeColor="background1"/>
            </w:tcBorders>
            <w:noWrap/>
            <w:vAlign w:val="center"/>
            <w:hideMark/>
          </w:tcPr>
          <w:p w14:paraId="43BA6DD0" w14:textId="1FAAF0C0" w:rsidR="00A4264B" w:rsidRPr="005E2D07" w:rsidRDefault="00B108EE" w:rsidP="00A4264B">
            <w:pPr>
              <w:spacing w:after="0" w:line="240" w:lineRule="auto"/>
              <w:jc w:val="center"/>
              <w:rPr>
                <w:rFonts w:eastAsia="Times New Roman"/>
                <w:color w:val="000000"/>
                <w:lang w:eastAsia="en-US"/>
              </w:rPr>
            </w:pPr>
            <w:r w:rsidRPr="005E2D07">
              <w:rPr>
                <w:lang w:eastAsia="en-US"/>
              </w:rPr>
              <w:t>MALI-METEO</w:t>
            </w:r>
          </w:p>
        </w:tc>
        <w:tc>
          <w:tcPr>
            <w:tcW w:w="1559" w:type="dxa"/>
            <w:tcBorders>
              <w:top w:val="single" w:sz="4" w:space="0" w:color="FFFFFF" w:themeColor="background1"/>
            </w:tcBorders>
            <w:vAlign w:val="center"/>
          </w:tcPr>
          <w:p w14:paraId="62138A9E" w14:textId="77777777" w:rsidR="00A4264B" w:rsidRPr="005E2D07" w:rsidRDefault="00A4264B" w:rsidP="00A4264B">
            <w:pPr>
              <w:spacing w:after="0" w:line="240" w:lineRule="auto"/>
              <w:jc w:val="center"/>
              <w:rPr>
                <w:rFonts w:eastAsia="Times New Roman"/>
                <w:color w:val="000000"/>
                <w:lang w:eastAsia="en-US"/>
              </w:rPr>
            </w:pPr>
            <w:r w:rsidRPr="005E2D07">
              <w:rPr>
                <w:rFonts w:eastAsia="Times New Roman"/>
                <w:color w:val="000000"/>
                <w:lang w:eastAsia="en-US"/>
              </w:rPr>
              <w:t>8 000 000</w:t>
            </w:r>
          </w:p>
        </w:tc>
      </w:tr>
    </w:tbl>
    <w:p w14:paraId="10821616" w14:textId="77777777" w:rsidR="00A4264B" w:rsidRPr="005E2D07" w:rsidRDefault="00A4264B" w:rsidP="009858CE">
      <w:pPr>
        <w:pStyle w:val="Titre3"/>
        <w:rPr>
          <w:lang w:eastAsia="en-US"/>
        </w:rPr>
      </w:pPr>
      <w:bookmarkStart w:id="107" w:name="_Toc227409234"/>
      <w:r w:rsidRPr="005E2D07">
        <w:rPr>
          <w:lang w:eastAsia="en-US"/>
        </w:rPr>
        <w:t>Etat d’avancement des projets</w:t>
      </w:r>
      <w:bookmarkEnd w:id="107"/>
    </w:p>
    <w:p w14:paraId="6995F85F" w14:textId="639FE2B7" w:rsidR="00A4264B" w:rsidRPr="005E2D07" w:rsidRDefault="00A4264B" w:rsidP="00A4264B">
      <w:pPr>
        <w:jc w:val="both"/>
        <w:rPr>
          <w:lang w:eastAsia="en-US"/>
        </w:rPr>
      </w:pPr>
      <w:r w:rsidRPr="005E2D07">
        <w:rPr>
          <w:lang w:eastAsia="en-US"/>
        </w:rPr>
        <w:t xml:space="preserve">Etant donné que la CDN ne comprend qu’un seul projet porté par </w:t>
      </w:r>
      <w:r w:rsidR="00C03620" w:rsidRPr="005E2D07">
        <w:rPr>
          <w:lang w:eastAsia="en-US"/>
        </w:rPr>
        <w:t>MALI-METEO</w:t>
      </w:r>
      <w:r w:rsidRPr="005E2D07">
        <w:rPr>
          <w:lang w:eastAsia="en-US"/>
        </w:rPr>
        <w:t>, l’analyse repose principalement sur les informations et données issues du questionnaire renseigné par cette</w:t>
      </w:r>
      <w:r w:rsidR="00092CC8" w:rsidRPr="005E2D07">
        <w:rPr>
          <w:lang w:eastAsia="en-US"/>
        </w:rPr>
        <w:t xml:space="preserve"> structure</w:t>
      </w:r>
      <w:r w:rsidRPr="005E2D07">
        <w:rPr>
          <w:lang w:eastAsia="en-US"/>
        </w:rPr>
        <w:t>. Dans ce contexte, une analyse approfondie du projet est menée afin d’évaluer son niveau d’avancement, les résultats obtenus ainsi que les éventuelles contraintes rencontrées</w:t>
      </w:r>
      <w:r w:rsidRPr="005E2D07">
        <w:t xml:space="preserve"> </w:t>
      </w:r>
      <w:r w:rsidRPr="005E2D07">
        <w:rPr>
          <w:lang w:eastAsia="en-US"/>
        </w:rPr>
        <w:t xml:space="preserve">en fonction des données et informations disponibles. </w:t>
      </w:r>
    </w:p>
    <w:p w14:paraId="39663F0F" w14:textId="77777777" w:rsidR="00A4264B" w:rsidRPr="005E2D07" w:rsidRDefault="00A4264B" w:rsidP="00A4264B">
      <w:pPr>
        <w:jc w:val="both"/>
        <w:rPr>
          <w:b/>
          <w:bCs/>
          <w:u w:val="single"/>
          <w:lang w:eastAsia="en-US"/>
        </w:rPr>
      </w:pPr>
      <w:r w:rsidRPr="005E2D07">
        <w:rPr>
          <w:b/>
          <w:bCs/>
          <w:u w:val="single"/>
          <w:lang w:eastAsia="en-US"/>
        </w:rPr>
        <w:t xml:space="preserve">Programme de renforcement des capacités techniques, de collecte et de traitement des données et informations sur le climat (réhabilitation, création de station, formation, équipements) : </w:t>
      </w:r>
    </w:p>
    <w:p w14:paraId="228E0788" w14:textId="51949FAB" w:rsidR="00A4264B" w:rsidRPr="005E2D07" w:rsidRDefault="00A4264B" w:rsidP="00A4264B">
      <w:pPr>
        <w:spacing w:after="120"/>
        <w:jc w:val="both"/>
        <w:rPr>
          <w:lang w:eastAsia="en-US"/>
        </w:rPr>
      </w:pPr>
      <w:r w:rsidRPr="005E2D07">
        <w:rPr>
          <w:lang w:eastAsia="en-US"/>
        </w:rPr>
        <w:t xml:space="preserve">Le programme de renforcement des capacités techniques de collecte et de traitement des données climatiques vise à renforcer durablement les capacités nationales en matière de production, de gestion et de diffusion des informations météorologiques et climatiques. Il s’articule autour de plusieurs axes, notamment la réhabilitation et l’extension du réseau d’observation (création et remise à niveau des stations), le renforcement des capacités techniques du personnel de </w:t>
      </w:r>
      <w:r w:rsidR="00C03620" w:rsidRPr="005E2D07">
        <w:rPr>
          <w:lang w:eastAsia="en-US"/>
        </w:rPr>
        <w:t xml:space="preserve">MALI-METEO </w:t>
      </w:r>
      <w:r w:rsidRPr="005E2D07">
        <w:rPr>
          <w:lang w:eastAsia="en-US"/>
        </w:rPr>
        <w:t xml:space="preserve">à travers des formations ciblées, ainsi que l’acquisition d’équipements modernes de collecte, de transmission et de traitement des données. Ce projet permet d’améliorer significativement les systèmes de prévision et d’alerte précoce, contribuant ainsi à une meilleure anticipation des aléas climatiques tels que les sécheresses, les </w:t>
      </w:r>
      <w:r w:rsidRPr="005E2D07">
        <w:rPr>
          <w:lang w:eastAsia="en-US"/>
        </w:rPr>
        <w:lastRenderedPageBreak/>
        <w:t>inondations, les vagues de chaleur et les vents forts. À ce titre, il participe directement à la réduction de la vulnérabilité des populations et au renforcement de la résilience des secteurs sensibles, notamment l’agriculture, l’élevage, la sécurité alimentaire et la gestion des risques climatiques, en cohérence avec les dispositifs nationaux tels que le PRSA.</w:t>
      </w:r>
    </w:p>
    <w:p w14:paraId="3DC3A128"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150A5094" w14:textId="77777777" w:rsidR="00A4264B" w:rsidRPr="005E2D07" w:rsidRDefault="00A4264B" w:rsidP="00A4264B">
      <w:pPr>
        <w:spacing w:after="120"/>
        <w:jc w:val="both"/>
        <w:rPr>
          <w:lang w:eastAsia="en-US"/>
        </w:rPr>
      </w:pPr>
      <w:r w:rsidRPr="005E2D07">
        <w:rPr>
          <w:lang w:eastAsia="en-US"/>
        </w:rPr>
        <w:t xml:space="preserve">Une synthèse du niveau d’avancement du projet est présentée dans le tableau suivant. </w:t>
      </w:r>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1"/>
        <w:gridCol w:w="3188"/>
        <w:gridCol w:w="3374"/>
        <w:gridCol w:w="2323"/>
      </w:tblGrid>
      <w:tr w:rsidR="00A15128" w:rsidRPr="005E2D07" w14:paraId="504C117A" w14:textId="77777777" w:rsidTr="009858C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47C1F776"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Statut</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773F3E75" w14:textId="77777777" w:rsidR="00A4264B" w:rsidRPr="005E2D07" w:rsidRDefault="00A4264B" w:rsidP="00A4264B">
            <w:pPr>
              <w:rPr>
                <w:lang w:eastAsia="en-US"/>
              </w:rPr>
            </w:pPr>
            <w:r w:rsidRPr="005E2D07">
              <w:rPr>
                <w:lang w:eastAsia="en-US"/>
              </w:rPr>
              <w:t>En cours</w:t>
            </w:r>
          </w:p>
        </w:tc>
      </w:tr>
      <w:tr w:rsidR="00A15128" w:rsidRPr="005E2D07" w14:paraId="685D84A3" w14:textId="77777777" w:rsidTr="009858C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114762A5"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Début</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7AA007F0" w14:textId="77777777" w:rsidR="00A4264B" w:rsidRPr="005E2D07" w:rsidRDefault="00A4264B" w:rsidP="00A4264B">
            <w:pPr>
              <w:rPr>
                <w:lang w:eastAsia="en-US"/>
              </w:rPr>
            </w:pPr>
            <w:r w:rsidRPr="005E2D07">
              <w:rPr>
                <w:rFonts w:eastAsia="Times New Roman"/>
                <w:color w:val="000000"/>
              </w:rPr>
              <w:t>Novembre 2022</w:t>
            </w:r>
          </w:p>
        </w:tc>
      </w:tr>
      <w:tr w:rsidR="00A15128" w:rsidRPr="005E2D07" w14:paraId="6782B786" w14:textId="77777777" w:rsidTr="009858C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66B64431"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Fin</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796309FA" w14:textId="77777777" w:rsidR="00A4264B" w:rsidRPr="005E2D07" w:rsidRDefault="00A4264B" w:rsidP="00A4264B">
            <w:pPr>
              <w:rPr>
                <w:lang w:eastAsia="en-US"/>
              </w:rPr>
            </w:pPr>
            <w:r w:rsidRPr="005E2D07">
              <w:rPr>
                <w:rFonts w:eastAsia="Times New Roman"/>
                <w:color w:val="000000"/>
              </w:rPr>
              <w:t>Décembre 2026</w:t>
            </w:r>
          </w:p>
        </w:tc>
      </w:tr>
      <w:tr w:rsidR="00A15128" w:rsidRPr="005E2D07" w14:paraId="67F53571" w14:textId="77777777" w:rsidTr="009858C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1CC78BB0" w14:textId="77777777" w:rsidR="00A4264B" w:rsidRPr="005E2D07" w:rsidRDefault="00A4264B" w:rsidP="00A4264B">
            <w:pPr>
              <w:rPr>
                <w:rFonts w:asciiTheme="minorHAnsi" w:eastAsia="Times New Roman" w:hAnsiTheme="minorHAnsi" w:cstheme="minorHAnsi"/>
                <w:b/>
                <w:bCs/>
                <w:color w:val="FFFFFF" w:themeColor="background1"/>
              </w:rPr>
            </w:pPr>
            <w:r w:rsidRPr="005E2D07">
              <w:rPr>
                <w:rFonts w:asciiTheme="minorHAnsi" w:eastAsia="Times New Roman" w:hAnsiTheme="minorHAnsi" w:cstheme="minorHAnsi"/>
                <w:b/>
                <w:bCs/>
                <w:color w:val="FFFFFF" w:themeColor="background1"/>
              </w:rPr>
              <w:t xml:space="preserve">Portée géographique </w:t>
            </w:r>
          </w:p>
        </w:tc>
        <w:tc>
          <w:tcPr>
            <w:tcW w:w="5697" w:type="dxa"/>
            <w:gridSpan w:val="2"/>
            <w:tcBorders>
              <w:top w:val="single" w:sz="4" w:space="0" w:color="auto"/>
              <w:left w:val="single" w:sz="4" w:space="0" w:color="FFFFFF" w:themeColor="background1"/>
              <w:bottom w:val="single" w:sz="4" w:space="0" w:color="FFFFFF" w:themeColor="background1"/>
            </w:tcBorders>
            <w:shd w:val="clear" w:color="auto" w:fill="FFFFFF" w:themeFill="background1"/>
            <w:vAlign w:val="center"/>
          </w:tcPr>
          <w:p w14:paraId="2E46AA04" w14:textId="77777777" w:rsidR="00A4264B" w:rsidRPr="005E2D07" w:rsidRDefault="00A4264B" w:rsidP="00A4264B">
            <w:pPr>
              <w:jc w:val="both"/>
              <w:rPr>
                <w:rFonts w:eastAsia="Times New Roman"/>
                <w:color w:val="000000"/>
              </w:rPr>
            </w:pPr>
            <w:r w:rsidRPr="005E2D07">
              <w:rPr>
                <w:rFonts w:eastAsia="Times New Roman"/>
                <w:color w:val="000000"/>
              </w:rPr>
              <w:t>Le projet concerne 75 communes des villes de Ségou, Sikasso et Koutiala</w:t>
            </w:r>
          </w:p>
        </w:tc>
      </w:tr>
      <w:tr w:rsidR="00A15128" w:rsidRPr="005E2D07" w14:paraId="0C17ACAB" w14:textId="77777777" w:rsidTr="009858CE">
        <w:tc>
          <w:tcPr>
            <w:tcW w:w="521" w:type="dxa"/>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1F4E79" w:themeFill="accent1" w:themeFillShade="80"/>
            <w:vAlign w:val="center"/>
          </w:tcPr>
          <w:p w14:paraId="45100FA9"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Réf</w:t>
            </w:r>
          </w:p>
        </w:tc>
        <w:tc>
          <w:tcPr>
            <w:tcW w:w="6562" w:type="dxa"/>
            <w:gridSpan w:val="2"/>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1F4E79" w:themeFill="accent1" w:themeFillShade="80"/>
            <w:vAlign w:val="center"/>
          </w:tcPr>
          <w:p w14:paraId="1435978B"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Actions</w:t>
            </w:r>
          </w:p>
        </w:tc>
        <w:tc>
          <w:tcPr>
            <w:tcW w:w="2323" w:type="dxa"/>
            <w:tcBorders>
              <w:top w:val="single" w:sz="4" w:space="0" w:color="FFFFFF" w:themeColor="background1"/>
              <w:left w:val="single" w:sz="4" w:space="0" w:color="FFFFFF" w:themeColor="background1"/>
              <w:bottom w:val="single" w:sz="4" w:space="0" w:color="auto"/>
            </w:tcBorders>
            <w:shd w:val="clear" w:color="auto" w:fill="1F4E79" w:themeFill="accent1" w:themeFillShade="80"/>
            <w:vAlign w:val="center"/>
          </w:tcPr>
          <w:p w14:paraId="67037E78" w14:textId="77777777" w:rsidR="00A4264B" w:rsidRPr="005E2D07" w:rsidRDefault="00A4264B" w:rsidP="00A4264B">
            <w:pPr>
              <w:jc w:val="both"/>
              <w:rPr>
                <w:rFonts w:eastAsia="Times New Roman"/>
                <w:color w:val="000000"/>
              </w:rPr>
            </w:pPr>
            <w:r w:rsidRPr="005E2D07">
              <w:rPr>
                <w:rFonts w:eastAsia="Times New Roman"/>
                <w:b/>
                <w:bCs/>
                <w:color w:val="FFFFFF" w:themeColor="background1"/>
              </w:rPr>
              <w:t>Etat de réalisation</w:t>
            </w:r>
          </w:p>
        </w:tc>
      </w:tr>
      <w:tr w:rsidR="00A15128" w:rsidRPr="005E2D07" w14:paraId="01057345" w14:textId="77777777">
        <w:trPr>
          <w:trHeight w:val="154"/>
        </w:trPr>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347E541"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1</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832ACE0" w14:textId="77777777" w:rsidR="00A4264B" w:rsidRPr="005E2D07" w:rsidRDefault="00A4264B" w:rsidP="00A4264B">
            <w:pPr>
              <w:jc w:val="both"/>
              <w:rPr>
                <w:rFonts w:eastAsia="Times New Roman"/>
                <w:color w:val="000000"/>
              </w:rPr>
            </w:pPr>
            <w:r w:rsidRPr="005E2D07">
              <w:rPr>
                <w:rFonts w:eastAsia="Times New Roman"/>
                <w:color w:val="000000"/>
              </w:rPr>
              <w:t>Élaboration d’un nouveau plan stratégique et son plan d’action 2024-2029</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4B1F0B68" w14:textId="77777777" w:rsidR="00A4264B" w:rsidRPr="005E2D07" w:rsidRDefault="00A4264B" w:rsidP="00A4264B">
            <w:pPr>
              <w:rPr>
                <w:rFonts w:eastAsia="Times New Roman"/>
                <w:color w:val="000000"/>
              </w:rPr>
            </w:pPr>
            <w:r w:rsidRPr="005E2D07">
              <w:rPr>
                <w:rFonts w:eastAsia="Times New Roman"/>
                <w:color w:val="000000"/>
              </w:rPr>
              <w:t>Réalisée</w:t>
            </w:r>
          </w:p>
        </w:tc>
      </w:tr>
      <w:tr w:rsidR="00A15128" w:rsidRPr="005E2D07" w14:paraId="4D518CAC"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923D36A"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2</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E726FEF" w14:textId="77777777" w:rsidR="00A4264B" w:rsidRPr="005E2D07" w:rsidRDefault="00A4264B" w:rsidP="00A4264B">
            <w:pPr>
              <w:jc w:val="both"/>
              <w:rPr>
                <w:rFonts w:eastAsia="Times New Roman"/>
                <w:color w:val="000000"/>
              </w:rPr>
            </w:pPr>
            <w:r w:rsidRPr="005E2D07">
              <w:rPr>
                <w:rFonts w:eastAsia="Times New Roman"/>
                <w:color w:val="000000"/>
              </w:rPr>
              <w:t>Acquisition de 20 pluviomètres automatiques </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073D14BF" w14:textId="77777777" w:rsidR="00A4264B" w:rsidRPr="005E2D07" w:rsidRDefault="00A4264B" w:rsidP="00A4264B">
            <w:pPr>
              <w:jc w:val="both"/>
              <w:rPr>
                <w:rFonts w:eastAsia="Times New Roman"/>
                <w:b/>
                <w:bCs/>
                <w:color w:val="FFFFFF" w:themeColor="background1"/>
              </w:rPr>
            </w:pPr>
            <w:r w:rsidRPr="005E2D07">
              <w:rPr>
                <w:rFonts w:eastAsia="Times New Roman"/>
                <w:color w:val="000000"/>
              </w:rPr>
              <w:t>Réalisée</w:t>
            </w:r>
          </w:p>
        </w:tc>
      </w:tr>
      <w:tr w:rsidR="00A15128" w:rsidRPr="005E2D07" w14:paraId="1050F9F2"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C8E7F8B"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3</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11BFE844" w14:textId="77777777" w:rsidR="00A4264B" w:rsidRPr="005E2D07" w:rsidRDefault="00A4264B" w:rsidP="00A4264B">
            <w:pPr>
              <w:jc w:val="both"/>
              <w:rPr>
                <w:rFonts w:eastAsia="Times New Roman"/>
                <w:color w:val="000000"/>
              </w:rPr>
            </w:pPr>
            <w:r w:rsidRPr="005E2D07">
              <w:rPr>
                <w:rFonts w:eastAsia="Times New Roman"/>
                <w:color w:val="000000"/>
              </w:rPr>
              <w:t>Acquisition de 10 stations synoptiques automatiques  </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0A3E3A58" w14:textId="77777777" w:rsidR="00A4264B" w:rsidRPr="005E2D07" w:rsidRDefault="00A4264B" w:rsidP="00A4264B">
            <w:pPr>
              <w:jc w:val="both"/>
              <w:rPr>
                <w:rFonts w:eastAsia="Times New Roman"/>
                <w:b/>
                <w:bCs/>
                <w:color w:val="FFFFFF" w:themeColor="background1"/>
              </w:rPr>
            </w:pPr>
            <w:r w:rsidRPr="005E2D07">
              <w:rPr>
                <w:rFonts w:eastAsia="Times New Roman"/>
                <w:color w:val="000000"/>
              </w:rPr>
              <w:t>Réalisée</w:t>
            </w:r>
          </w:p>
        </w:tc>
      </w:tr>
    </w:tbl>
    <w:p w14:paraId="0D916054" w14:textId="77777777" w:rsidR="00A4264B" w:rsidRPr="005E2D07" w:rsidRDefault="00A4264B" w:rsidP="00A4264B">
      <w:pPr>
        <w:spacing w:before="120" w:after="120"/>
        <w:jc w:val="both"/>
        <w:rPr>
          <w:lang w:eastAsia="en-US"/>
        </w:rPr>
      </w:pPr>
      <w:r w:rsidRPr="005E2D07">
        <w:rPr>
          <w:lang w:eastAsia="en-US"/>
        </w:rPr>
        <w:t>De manière générale, le projet de renforcement des capacités météorologiques présente un niveau de mise en œuvre très satisfaisant à ce stade, au regard de l’état d’avancement des actions programmées, dont l’ensemble a été réalisé malgré un horizon de mise en œuvre encore en cours. En particulier, l’élaboration du nouveau plan stratégique et de son plan d’action 2024–2029, ainsi que l’acquisition d’équipements clés tels que les pluviomètres automatiques et les stations synoptiques, traduisent des avancées concrètes dans le renforcement du dispositif national d’observation météorologique. Cette dynamique reflète une bonne appropriation du projet par les acteurs impliqués et confirme la pertinence des investissements engagés en matière de modernisation des infrastructures et des capacités techniques. Le projet contribue ainsi progressivement à améliorer la qualité des données climatiques et des services de prévision, tout en renforçant les dispositifs d’alerte précoce et la résilience des zones ciblées, notamment dans les régions de Ségou, Sikasso et Koutiala.</w:t>
      </w:r>
    </w:p>
    <w:p w14:paraId="1D293ED3" w14:textId="77777777" w:rsidR="00A4264B" w:rsidRPr="005E2D07" w:rsidRDefault="00A4264B" w:rsidP="009858CE">
      <w:pPr>
        <w:spacing w:after="120"/>
        <w:jc w:val="both"/>
        <w:rPr>
          <w:b/>
          <w:i/>
          <w:color w:val="1F4E79" w:themeColor="accent1" w:themeShade="80"/>
          <w:lang w:eastAsia="en-US"/>
        </w:rPr>
      </w:pPr>
      <w:r w:rsidRPr="005E2D07">
        <w:rPr>
          <w:b/>
          <w:i/>
          <w:color w:val="1F4E79" w:themeColor="accent1" w:themeShade="80"/>
          <w:lang w:eastAsia="en-US"/>
        </w:rPr>
        <w:t>Mécanismes financiers :</w:t>
      </w:r>
    </w:p>
    <w:p w14:paraId="525BE2FE" w14:textId="77777777" w:rsidR="00A4264B" w:rsidRPr="005E2D07" w:rsidRDefault="00A4264B" w:rsidP="00A4264B">
      <w:pPr>
        <w:jc w:val="both"/>
        <w:rPr>
          <w:lang w:eastAsia="en-US"/>
        </w:rPr>
      </w:pPr>
      <w:r w:rsidRPr="005E2D07">
        <w:rPr>
          <w:lang w:eastAsia="en-US"/>
        </w:rPr>
        <w:t>Le projet repose sur un montage financier associant des contributions publiques nationales et des financements internationaux. Avec un coût d’investissement estimé à 60 millions, réparti à parts égales entre financement public (30 millions) et appui international (30 millions), il s’inscrit comme une intervention structurante nécessitant une mobilisation coordonnée de ressources pour renforcer durablement les capacités du domaine de la météo.</w:t>
      </w:r>
    </w:p>
    <w:p w14:paraId="2A2008E9" w14:textId="77777777" w:rsidR="00A4264B" w:rsidRPr="005E2D07" w:rsidRDefault="00A4264B" w:rsidP="00A4264B">
      <w:pPr>
        <w:jc w:val="both"/>
        <w:rPr>
          <w:lang w:eastAsia="en-US"/>
        </w:rPr>
      </w:pPr>
      <w:r w:rsidRPr="005E2D07">
        <w:rPr>
          <w:lang w:eastAsia="en-US"/>
        </w:rPr>
        <w:t>La structure du financement du projet est présentée dans le tableau ci-dessous.</w:t>
      </w:r>
    </w:p>
    <w:tbl>
      <w:tblPr>
        <w:tblStyle w:val="Grilledutableau"/>
        <w:tblW w:w="95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6"/>
        <w:gridCol w:w="4649"/>
      </w:tblGrid>
      <w:tr w:rsidR="00A15128" w:rsidRPr="005E2D07" w14:paraId="3EFF0525" w14:textId="77777777">
        <w:trPr>
          <w:tblHeader/>
        </w:trPr>
        <w:tc>
          <w:tcPr>
            <w:tcW w:w="4876"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tcPr>
          <w:p w14:paraId="2A0295EF" w14:textId="77777777" w:rsidR="00A4264B" w:rsidRPr="005E2D07" w:rsidRDefault="00A4264B" w:rsidP="00A4264B">
            <w:pPr>
              <w:jc w:val="both"/>
              <w:rPr>
                <w:b/>
                <w:bCs/>
                <w:lang w:eastAsia="en-US"/>
              </w:rPr>
            </w:pPr>
            <w:r w:rsidRPr="005E2D07">
              <w:rPr>
                <w:b/>
                <w:bCs/>
                <w:lang w:eastAsia="en-US"/>
              </w:rPr>
              <w:t>Source de financement</w:t>
            </w:r>
          </w:p>
        </w:tc>
        <w:tc>
          <w:tcPr>
            <w:tcW w:w="464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tcPr>
          <w:p w14:paraId="403EA9A5" w14:textId="77777777" w:rsidR="00A4264B" w:rsidRPr="005E2D07" w:rsidRDefault="00A4264B" w:rsidP="00A4264B">
            <w:pPr>
              <w:jc w:val="both"/>
              <w:rPr>
                <w:b/>
                <w:bCs/>
                <w:lang w:eastAsia="en-US"/>
              </w:rPr>
            </w:pPr>
            <w:r w:rsidRPr="005E2D07">
              <w:rPr>
                <w:b/>
                <w:bCs/>
                <w:lang w:eastAsia="en-US"/>
              </w:rPr>
              <w:t>Montant</w:t>
            </w:r>
          </w:p>
        </w:tc>
      </w:tr>
      <w:tr w:rsidR="00A15128" w:rsidRPr="005E2D07" w14:paraId="508C08F6" w14:textId="77777777">
        <w:tc>
          <w:tcPr>
            <w:tcW w:w="4876" w:type="dxa"/>
            <w:tcBorders>
              <w:top w:val="single" w:sz="4" w:space="0" w:color="FFFFFF" w:themeColor="background1"/>
            </w:tcBorders>
          </w:tcPr>
          <w:p w14:paraId="58752CFD" w14:textId="77777777" w:rsidR="00A4264B" w:rsidRPr="005E2D07" w:rsidRDefault="00A4264B" w:rsidP="00A4264B">
            <w:pPr>
              <w:jc w:val="both"/>
              <w:rPr>
                <w:lang w:eastAsia="en-US"/>
              </w:rPr>
            </w:pPr>
            <w:r w:rsidRPr="005E2D07">
              <w:rPr>
                <w:lang w:eastAsia="en-US"/>
              </w:rPr>
              <w:t>Public</w:t>
            </w:r>
          </w:p>
        </w:tc>
        <w:tc>
          <w:tcPr>
            <w:tcW w:w="4649" w:type="dxa"/>
            <w:tcBorders>
              <w:top w:val="single" w:sz="4" w:space="0" w:color="FFFFFF" w:themeColor="background1"/>
            </w:tcBorders>
          </w:tcPr>
          <w:p w14:paraId="224BC9DE" w14:textId="77777777" w:rsidR="00A4264B" w:rsidRPr="005E2D07" w:rsidRDefault="00A4264B" w:rsidP="00A4264B">
            <w:pPr>
              <w:jc w:val="both"/>
              <w:rPr>
                <w:lang w:eastAsia="en-US"/>
              </w:rPr>
            </w:pPr>
            <w:r w:rsidRPr="005E2D07">
              <w:rPr>
                <w:lang w:eastAsia="en-US"/>
              </w:rPr>
              <w:t>30 Millions USD</w:t>
            </w:r>
          </w:p>
        </w:tc>
      </w:tr>
      <w:tr w:rsidR="00A15128" w:rsidRPr="005E2D07" w14:paraId="7123AD42" w14:textId="77777777">
        <w:tc>
          <w:tcPr>
            <w:tcW w:w="4876" w:type="dxa"/>
          </w:tcPr>
          <w:p w14:paraId="2740B1DD" w14:textId="77777777" w:rsidR="00A4264B" w:rsidRPr="005E2D07" w:rsidRDefault="00A4264B" w:rsidP="00A4264B">
            <w:pPr>
              <w:jc w:val="both"/>
              <w:rPr>
                <w:lang w:eastAsia="en-US"/>
              </w:rPr>
            </w:pPr>
            <w:r w:rsidRPr="005E2D07">
              <w:rPr>
                <w:lang w:eastAsia="en-US"/>
              </w:rPr>
              <w:t>International</w:t>
            </w:r>
          </w:p>
        </w:tc>
        <w:tc>
          <w:tcPr>
            <w:tcW w:w="4649" w:type="dxa"/>
          </w:tcPr>
          <w:p w14:paraId="77F445B8" w14:textId="77777777" w:rsidR="00A4264B" w:rsidRPr="005E2D07" w:rsidRDefault="00A4264B" w:rsidP="00A4264B">
            <w:pPr>
              <w:jc w:val="both"/>
              <w:rPr>
                <w:lang w:eastAsia="en-US"/>
              </w:rPr>
            </w:pPr>
            <w:r w:rsidRPr="005E2D07">
              <w:rPr>
                <w:lang w:eastAsia="en-US"/>
              </w:rPr>
              <w:t xml:space="preserve">30 Millions USD </w:t>
            </w:r>
          </w:p>
        </w:tc>
      </w:tr>
      <w:tr w:rsidR="00A15128" w:rsidRPr="005E2D07" w14:paraId="1C270C6E" w14:textId="77777777">
        <w:tc>
          <w:tcPr>
            <w:tcW w:w="4876" w:type="dxa"/>
          </w:tcPr>
          <w:p w14:paraId="00BAC247" w14:textId="77777777" w:rsidR="00A4264B" w:rsidRPr="005E2D07" w:rsidRDefault="00A4264B" w:rsidP="00A4264B">
            <w:pPr>
              <w:jc w:val="both"/>
              <w:rPr>
                <w:b/>
                <w:bCs/>
                <w:lang w:eastAsia="en-US"/>
              </w:rPr>
            </w:pPr>
            <w:r w:rsidRPr="005E2D07">
              <w:rPr>
                <w:b/>
                <w:bCs/>
                <w:lang w:eastAsia="en-US"/>
              </w:rPr>
              <w:t>Total</w:t>
            </w:r>
          </w:p>
        </w:tc>
        <w:tc>
          <w:tcPr>
            <w:tcW w:w="4649" w:type="dxa"/>
          </w:tcPr>
          <w:p w14:paraId="17BBD6AB" w14:textId="77777777" w:rsidR="00A4264B" w:rsidRPr="005E2D07" w:rsidRDefault="00A4264B" w:rsidP="00A4264B">
            <w:pPr>
              <w:jc w:val="both"/>
              <w:rPr>
                <w:b/>
                <w:bCs/>
                <w:lang w:eastAsia="en-US"/>
              </w:rPr>
            </w:pPr>
            <w:r w:rsidRPr="005E2D07">
              <w:rPr>
                <w:b/>
                <w:bCs/>
                <w:lang w:eastAsia="en-US"/>
              </w:rPr>
              <w:t>60 Millions USD</w:t>
            </w:r>
          </w:p>
        </w:tc>
      </w:tr>
    </w:tbl>
    <w:p w14:paraId="2114A0AE" w14:textId="77777777" w:rsidR="00A4264B" w:rsidRPr="005E2D07" w:rsidRDefault="00A4264B" w:rsidP="00A4264B">
      <w:pPr>
        <w:spacing w:before="120" w:after="120"/>
        <w:jc w:val="both"/>
        <w:rPr>
          <w:lang w:eastAsia="en-US"/>
        </w:rPr>
      </w:pPr>
      <w:r w:rsidRPr="005E2D07">
        <w:rPr>
          <w:lang w:eastAsia="en-US"/>
        </w:rPr>
        <w:t xml:space="preserve">La structure du financement met en évidence un montage équilibré reposant sur une contribution conjointe de financements publics nationaux et de partenaires internationaux, chacun mobilisé à parts </w:t>
      </w:r>
      <w:r w:rsidRPr="005E2D07">
        <w:rPr>
          <w:lang w:eastAsia="en-US"/>
        </w:rPr>
        <w:lastRenderedPageBreak/>
        <w:t xml:space="preserve">égales. Cette configuration traduit une répartition claire des responsabilités financières et un engagement coordonné des différentes parties prenantes en appui au projet. </w:t>
      </w:r>
    </w:p>
    <w:p w14:paraId="2F6504B2" w14:textId="77777777" w:rsidR="00A4264B" w:rsidRPr="005E2D07" w:rsidRDefault="00A4264B" w:rsidP="00A4264B">
      <w:pPr>
        <w:spacing w:before="120" w:after="120"/>
        <w:jc w:val="both"/>
        <w:rPr>
          <w:lang w:eastAsia="en-US"/>
        </w:rPr>
      </w:pPr>
      <w:r w:rsidRPr="005E2D07">
        <w:rPr>
          <w:lang w:eastAsia="en-US"/>
        </w:rPr>
        <w:t>Par ailleurs, le niveau de réalisation observé des activités indique une mobilisation effective des ressources financières prévues, traduisant un bon alignement entre la planification financière et la mise en œuvre opérationnelle du projet. Cette dynamique témoigne d’une gestion financière cohérente, favorable à l’atteinte des objectifs fixés.</w:t>
      </w:r>
    </w:p>
    <w:p w14:paraId="5171FBD0" w14:textId="77777777" w:rsidR="00A4264B" w:rsidRPr="005E2D07" w:rsidRDefault="00A4264B" w:rsidP="009858CE">
      <w:pPr>
        <w:spacing w:after="120"/>
        <w:jc w:val="both"/>
        <w:rPr>
          <w:b/>
          <w:i/>
          <w:color w:val="1F4E79" w:themeColor="accent1" w:themeShade="80"/>
          <w:lang w:eastAsia="en-US"/>
        </w:rPr>
      </w:pPr>
      <w:r w:rsidRPr="005E2D07">
        <w:rPr>
          <w:b/>
          <w:i/>
          <w:color w:val="1F4E79" w:themeColor="accent1" w:themeShade="80"/>
          <w:lang w:eastAsia="en-US"/>
        </w:rPr>
        <w:t xml:space="preserve">Contraintes rencontrées : </w:t>
      </w:r>
    </w:p>
    <w:p w14:paraId="1CD64646" w14:textId="1E10BF23" w:rsidR="00A4264B" w:rsidRPr="005E2D07" w:rsidRDefault="00A4264B" w:rsidP="00A4264B">
      <w:pPr>
        <w:jc w:val="both"/>
        <w:rPr>
          <w:lang w:eastAsia="en-US"/>
        </w:rPr>
      </w:pPr>
      <w:r w:rsidRPr="005E2D07">
        <w:rPr>
          <w:lang w:eastAsia="en-US"/>
        </w:rPr>
        <w:t xml:space="preserve">Aucune contrainte n’a été signalée par </w:t>
      </w:r>
      <w:r w:rsidR="00C03620" w:rsidRPr="005E2D07">
        <w:rPr>
          <w:lang w:eastAsia="en-US"/>
        </w:rPr>
        <w:t xml:space="preserve">MALI-METEO </w:t>
      </w:r>
      <w:r w:rsidRPr="005E2D07">
        <w:rPr>
          <w:lang w:eastAsia="en-US"/>
        </w:rPr>
        <w:t>dans le cadre de la mise en œuvre du projet. Cette absence de difficultés rapportées suggère des conditions d’exécution favorables et une bonne maîtrise des différentes composantes du projet à ce stade.</w:t>
      </w:r>
    </w:p>
    <w:p w14:paraId="623B8A25" w14:textId="77777777" w:rsidR="00293EF6" w:rsidRPr="007D5099" w:rsidRDefault="00293EF6" w:rsidP="00293EF6">
      <w:pPr>
        <w:pStyle w:val="Titre3"/>
      </w:pPr>
      <w:r w:rsidRPr="005E2D07">
        <w:t>Conclusion et recommandations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293EF6" w:rsidRPr="005E2D07" w14:paraId="3817DED0" w14:textId="77777777">
        <w:trPr>
          <w:trHeight w:val="461"/>
        </w:trPr>
        <w:tc>
          <w:tcPr>
            <w:tcW w:w="9416" w:type="dxa"/>
            <w:shd w:val="clear" w:color="auto" w:fill="002060"/>
            <w:vAlign w:val="center"/>
          </w:tcPr>
          <w:p w14:paraId="212F8BEE" w14:textId="77777777" w:rsidR="00293EF6" w:rsidRPr="005E2D07" w:rsidRDefault="00293EF6">
            <w:pPr>
              <w:spacing w:line="259" w:lineRule="auto"/>
              <w:jc w:val="both"/>
              <w:rPr>
                <w:b/>
                <w:bCs/>
                <w:lang w:eastAsia="en-US"/>
              </w:rPr>
            </w:pPr>
            <w:r w:rsidRPr="005E2D07">
              <w:rPr>
                <w:b/>
                <w:bCs/>
                <w:lang w:eastAsia="en-US"/>
              </w:rPr>
              <w:t xml:space="preserve">Constat général et recommandation </w:t>
            </w:r>
          </w:p>
        </w:tc>
      </w:tr>
      <w:tr w:rsidR="00293EF6" w:rsidRPr="005E2D07" w14:paraId="0D9B4053" w14:textId="77777777">
        <w:trPr>
          <w:trHeight w:val="1984"/>
        </w:trPr>
        <w:tc>
          <w:tcPr>
            <w:tcW w:w="9416" w:type="dxa"/>
            <w:shd w:val="clear" w:color="auto" w:fill="DEEAF6" w:themeFill="accent1" w:themeFillTint="33"/>
          </w:tcPr>
          <w:p w14:paraId="06CB91A1" w14:textId="77777777" w:rsidR="00293EF6" w:rsidRDefault="00293EF6">
            <w:pPr>
              <w:spacing w:before="120" w:after="120" w:line="259" w:lineRule="auto"/>
              <w:jc w:val="both"/>
              <w:rPr>
                <w:b/>
                <w:bCs/>
                <w:u w:val="single"/>
                <w:lang w:eastAsia="en-US"/>
              </w:rPr>
            </w:pPr>
            <w:r w:rsidRPr="005E2D07">
              <w:rPr>
                <w:b/>
                <w:bCs/>
                <w:u w:val="single"/>
                <w:lang w:eastAsia="en-US"/>
              </w:rPr>
              <w:t xml:space="preserve">Synthèse de l’évaluation : </w:t>
            </w:r>
          </w:p>
          <w:p w14:paraId="6A97D3B7" w14:textId="0B6B8C66" w:rsidR="00614F20" w:rsidRPr="00A5286D" w:rsidRDefault="00614F20" w:rsidP="00614F20">
            <w:pPr>
              <w:pStyle w:val="Paragraphedeliste"/>
              <w:numPr>
                <w:ilvl w:val="0"/>
                <w:numId w:val="56"/>
              </w:numPr>
              <w:jc w:val="both"/>
              <w:rPr>
                <w:rStyle w:val="lev"/>
                <w:b w:val="0"/>
                <w:bCs w:val="0"/>
              </w:rPr>
            </w:pPr>
            <w:r w:rsidRPr="00614F20">
              <w:rPr>
                <w:rStyle w:val="lev"/>
              </w:rPr>
              <w:t>Disponibilité d’informations exploitables</w:t>
            </w:r>
            <w:r>
              <w:rPr>
                <w:rStyle w:val="lev"/>
              </w:rPr>
              <w:t> :</w:t>
            </w:r>
            <w:r w:rsidRPr="00614F20">
              <w:rPr>
                <w:rStyle w:val="lev"/>
              </w:rPr>
              <w:t xml:space="preserve"> </w:t>
            </w:r>
            <w:r w:rsidRPr="00A5286D">
              <w:rPr>
                <w:rStyle w:val="lev"/>
                <w:b w:val="0"/>
                <w:bCs w:val="0"/>
              </w:rPr>
              <w:t>Le projet porté par MALI-METEO dispose de données renseignées permettant d’apprécier son état d’avancement ;</w:t>
            </w:r>
          </w:p>
          <w:p w14:paraId="5DA20898" w14:textId="5432CFD6" w:rsidR="00614F20" w:rsidRPr="00A5286D" w:rsidRDefault="00614F20" w:rsidP="00614F20">
            <w:pPr>
              <w:pStyle w:val="Paragraphedeliste"/>
              <w:numPr>
                <w:ilvl w:val="0"/>
                <w:numId w:val="56"/>
              </w:numPr>
              <w:jc w:val="both"/>
              <w:rPr>
                <w:rStyle w:val="lev"/>
                <w:b w:val="0"/>
                <w:bCs w:val="0"/>
              </w:rPr>
            </w:pPr>
            <w:r w:rsidRPr="00614F20">
              <w:rPr>
                <w:rStyle w:val="lev"/>
              </w:rPr>
              <w:t>Niveau de mise en œuvre satisfaisant</w:t>
            </w:r>
            <w:r>
              <w:rPr>
                <w:rStyle w:val="lev"/>
              </w:rPr>
              <w:t> :</w:t>
            </w:r>
            <w:r w:rsidRPr="00614F20">
              <w:rPr>
                <w:rStyle w:val="lev"/>
              </w:rPr>
              <w:t xml:space="preserve"> </w:t>
            </w:r>
            <w:r w:rsidRPr="00A5286D">
              <w:rPr>
                <w:rStyle w:val="lev"/>
                <w:b w:val="0"/>
                <w:bCs w:val="0"/>
              </w:rPr>
              <w:t>Les principales actions prévues ont été réalisées, notamment l’élaboration du plan stratégique 2024–2029, l’acquisition de pluviomètres automatiques et de stations synoptiques ;</w:t>
            </w:r>
          </w:p>
          <w:p w14:paraId="3F83E15B" w14:textId="4FD40943" w:rsidR="00293EF6" w:rsidRPr="00614F20" w:rsidRDefault="00614F20" w:rsidP="00614F20">
            <w:pPr>
              <w:pStyle w:val="Paragraphedeliste"/>
              <w:numPr>
                <w:ilvl w:val="0"/>
                <w:numId w:val="56"/>
              </w:numPr>
              <w:jc w:val="both"/>
              <w:rPr>
                <w:rStyle w:val="lev"/>
                <w:b w:val="0"/>
                <w:bCs w:val="0"/>
              </w:rPr>
            </w:pPr>
            <w:r w:rsidRPr="00614F20">
              <w:rPr>
                <w:rStyle w:val="lev"/>
              </w:rPr>
              <w:t>Absence de contraintes signalées</w:t>
            </w:r>
            <w:r>
              <w:rPr>
                <w:rStyle w:val="lev"/>
              </w:rPr>
              <w:t> :</w:t>
            </w:r>
            <w:r w:rsidRPr="00614F20">
              <w:rPr>
                <w:rStyle w:val="lev"/>
              </w:rPr>
              <w:t xml:space="preserve"> </w:t>
            </w:r>
            <w:r w:rsidRPr="00A5286D">
              <w:rPr>
                <w:rStyle w:val="lev"/>
                <w:b w:val="0"/>
                <w:bCs w:val="0"/>
              </w:rPr>
              <w:t>Aucune difficulté majeure n’a été rapportée, ce qui traduit des conditions d’exécution favorables.</w:t>
            </w:r>
          </w:p>
          <w:p w14:paraId="416946DC" w14:textId="0E8D6BC2" w:rsidR="00293EF6" w:rsidRPr="000148BE" w:rsidRDefault="00293EF6">
            <w:pPr>
              <w:spacing w:before="120" w:after="120" w:line="259" w:lineRule="auto"/>
              <w:jc w:val="both"/>
              <w:rPr>
                <w:b/>
                <w:u w:val="single"/>
                <w:lang w:eastAsia="en-US"/>
              </w:rPr>
            </w:pPr>
            <w:r>
              <w:rPr>
                <w:b/>
                <w:bCs/>
                <w:u w:val="single"/>
                <w:lang w:eastAsia="en-US"/>
              </w:rPr>
              <w:t>Recommandations :</w:t>
            </w:r>
          </w:p>
          <w:p w14:paraId="71FE91C8" w14:textId="20BA7B71" w:rsidR="00373409" w:rsidRDefault="00373409" w:rsidP="00373409">
            <w:pPr>
              <w:pStyle w:val="Paragraphedeliste"/>
              <w:numPr>
                <w:ilvl w:val="0"/>
                <w:numId w:val="56"/>
              </w:numPr>
              <w:jc w:val="both"/>
              <w:rPr>
                <w:rStyle w:val="lev"/>
              </w:rPr>
            </w:pPr>
            <w:r w:rsidRPr="00373409">
              <w:rPr>
                <w:rStyle w:val="lev"/>
              </w:rPr>
              <w:t>Capitaliser les acquis du projet</w:t>
            </w:r>
            <w:r>
              <w:rPr>
                <w:rStyle w:val="lev"/>
              </w:rPr>
              <w:t> :</w:t>
            </w:r>
            <w:r w:rsidRPr="00373409">
              <w:rPr>
                <w:rStyle w:val="lev"/>
              </w:rPr>
              <w:t xml:space="preserve"> </w:t>
            </w:r>
            <w:r w:rsidRPr="00A5286D">
              <w:rPr>
                <w:rStyle w:val="lev"/>
                <w:b w:val="0"/>
                <w:bCs w:val="0"/>
              </w:rPr>
              <w:t>La CDN 3.0 devrait s’appuyer sur les résultats obtenus pour développer de nouvelles actions dans le domaine ;</w:t>
            </w:r>
          </w:p>
          <w:p w14:paraId="17615F8C" w14:textId="640BC8F7" w:rsidR="00293EF6" w:rsidRPr="00A5286D" w:rsidRDefault="00373409" w:rsidP="00373409">
            <w:pPr>
              <w:pStyle w:val="Paragraphedeliste"/>
              <w:numPr>
                <w:ilvl w:val="0"/>
                <w:numId w:val="56"/>
              </w:numPr>
              <w:jc w:val="both"/>
              <w:rPr>
                <w:b/>
                <w:bCs/>
              </w:rPr>
            </w:pPr>
            <w:r w:rsidRPr="00373409">
              <w:rPr>
                <w:rStyle w:val="lev"/>
              </w:rPr>
              <w:t>Valoriser les résultats du projet</w:t>
            </w:r>
            <w:r>
              <w:rPr>
                <w:rStyle w:val="lev"/>
              </w:rPr>
              <w:t> :</w:t>
            </w:r>
            <w:r w:rsidRPr="00373409">
              <w:rPr>
                <w:rStyle w:val="lev"/>
              </w:rPr>
              <w:t xml:space="preserve"> </w:t>
            </w:r>
            <w:r w:rsidRPr="00A5286D">
              <w:rPr>
                <w:rStyle w:val="lev"/>
                <w:b w:val="0"/>
                <w:bCs w:val="0"/>
              </w:rPr>
              <w:t>Les données et outils développés devraient être davantage utilisés par les secteurs concernés</w:t>
            </w:r>
            <w:r w:rsidR="0059024D" w:rsidRPr="00373409">
              <w:rPr>
                <w:rStyle w:val="lev"/>
                <w:b w:val="0"/>
                <w:bCs w:val="0"/>
              </w:rPr>
              <w:t>.</w:t>
            </w:r>
          </w:p>
        </w:tc>
      </w:tr>
    </w:tbl>
    <w:p w14:paraId="5029CD20" w14:textId="77777777" w:rsidR="00293EF6" w:rsidRPr="005E2D07" w:rsidRDefault="00293EF6" w:rsidP="00A4264B">
      <w:pPr>
        <w:jc w:val="both"/>
        <w:rPr>
          <w:lang w:eastAsia="en-US"/>
        </w:rPr>
      </w:pPr>
    </w:p>
    <w:p w14:paraId="7724F3BB" w14:textId="77777777" w:rsidR="00A4264B" w:rsidRPr="005E2D07" w:rsidRDefault="00A4264B" w:rsidP="009858CE">
      <w:pPr>
        <w:pStyle w:val="Titre2"/>
      </w:pPr>
      <w:bookmarkStart w:id="108" w:name="_Toc227409235"/>
      <w:r w:rsidRPr="005E2D07">
        <w:t>Domaine de la société civile et des collectivités territoriales</w:t>
      </w:r>
      <w:bookmarkEnd w:id="108"/>
      <w:r w:rsidRPr="005E2D07">
        <w:t xml:space="preserve"> </w:t>
      </w:r>
    </w:p>
    <w:p w14:paraId="5FA73D06" w14:textId="77777777" w:rsidR="00A4264B" w:rsidRPr="005E2D07" w:rsidRDefault="00A4264B" w:rsidP="009858CE">
      <w:pPr>
        <w:pStyle w:val="Titre3"/>
        <w:rPr>
          <w:lang w:eastAsia="en-US"/>
        </w:rPr>
      </w:pPr>
      <w:bookmarkStart w:id="109" w:name="_Toc227409236"/>
      <w:r w:rsidRPr="005E2D07">
        <w:rPr>
          <w:lang w:eastAsia="en-US"/>
        </w:rPr>
        <w:t>Description générale du secteur</w:t>
      </w:r>
      <w:bookmarkEnd w:id="109"/>
      <w:r w:rsidRPr="005E2D07">
        <w:rPr>
          <w:lang w:eastAsia="en-US"/>
        </w:rPr>
        <w:t xml:space="preserve"> </w:t>
      </w:r>
    </w:p>
    <w:p w14:paraId="2217740B" w14:textId="77777777" w:rsidR="003D250C" w:rsidRDefault="003D250C" w:rsidP="009858CE">
      <w:pPr>
        <w:spacing w:after="120"/>
        <w:jc w:val="both"/>
        <w:rPr>
          <w:lang w:eastAsia="en-US"/>
        </w:rPr>
      </w:pPr>
      <w:r w:rsidRPr="003D250C">
        <w:rPr>
          <w:lang w:eastAsia="en-US"/>
        </w:rPr>
        <w:t>Au Mali, la société civile et les collectivités territoriales constituent deux acteurs clés du développement local et de la gouvernance territoriale. Leur rôle est particulièrement important dans un contexte de participation citoyenne et de décentralisation.</w:t>
      </w:r>
    </w:p>
    <w:p w14:paraId="131D05DD" w14:textId="79DEDB89" w:rsidR="00A4264B" w:rsidRDefault="003D250C" w:rsidP="009858CE">
      <w:pPr>
        <w:spacing w:after="120"/>
        <w:jc w:val="both"/>
        <w:rPr>
          <w:lang w:eastAsia="en-US"/>
        </w:rPr>
      </w:pPr>
      <w:r w:rsidRPr="005E2D07">
        <w:rPr>
          <w:lang w:eastAsia="en-US"/>
        </w:rPr>
        <w:t>L</w:t>
      </w:r>
      <w:r w:rsidR="00A4264B" w:rsidRPr="005E2D07">
        <w:rPr>
          <w:lang w:eastAsia="en-US"/>
        </w:rPr>
        <w:t xml:space="preserve">a société civile, à travers les organisations communautaires, </w:t>
      </w:r>
      <w:r>
        <w:rPr>
          <w:lang w:eastAsia="en-US"/>
        </w:rPr>
        <w:t xml:space="preserve">les </w:t>
      </w:r>
      <w:r w:rsidR="00A4264B" w:rsidRPr="005E2D07">
        <w:rPr>
          <w:lang w:eastAsia="en-US"/>
        </w:rPr>
        <w:t xml:space="preserve">associations et </w:t>
      </w:r>
      <w:r>
        <w:rPr>
          <w:lang w:eastAsia="en-US"/>
        </w:rPr>
        <w:t xml:space="preserve">les </w:t>
      </w:r>
      <w:r w:rsidR="00A4264B" w:rsidRPr="005E2D07">
        <w:rPr>
          <w:lang w:eastAsia="en-US"/>
        </w:rPr>
        <w:t xml:space="preserve">ONG, contribue à la mobilisation des populations, à la sensibilisation et à la </w:t>
      </w:r>
      <w:r>
        <w:rPr>
          <w:lang w:eastAsia="en-US"/>
        </w:rPr>
        <w:t xml:space="preserve">promotion de la </w:t>
      </w:r>
      <w:r w:rsidR="00A4264B" w:rsidRPr="005E2D07">
        <w:rPr>
          <w:lang w:eastAsia="en-US"/>
        </w:rPr>
        <w:t>participation citoyenne</w:t>
      </w:r>
      <w:r>
        <w:rPr>
          <w:lang w:eastAsia="en-US"/>
        </w:rPr>
        <w:t xml:space="preserve">. Elle appuie également </w:t>
      </w:r>
      <w:r w:rsidR="00A4264B" w:rsidRPr="005E2D07">
        <w:rPr>
          <w:lang w:eastAsia="en-US"/>
        </w:rPr>
        <w:t>les actions publiques au niveau local</w:t>
      </w:r>
      <w:r>
        <w:rPr>
          <w:lang w:eastAsia="en-US"/>
        </w:rPr>
        <w:t xml:space="preserve">, en facilitant </w:t>
      </w:r>
      <w:r w:rsidR="00B72774">
        <w:rPr>
          <w:lang w:eastAsia="en-US"/>
        </w:rPr>
        <w:t>la prise en compte des besoins et des priorités des communautés</w:t>
      </w:r>
      <w:r w:rsidR="00A4264B" w:rsidRPr="005E2D07">
        <w:rPr>
          <w:lang w:eastAsia="en-US"/>
        </w:rPr>
        <w:t>.</w:t>
      </w:r>
    </w:p>
    <w:p w14:paraId="420626EB" w14:textId="101EC5F0" w:rsidR="00B72774" w:rsidRPr="005E2D07" w:rsidRDefault="00B72774" w:rsidP="00B72774">
      <w:pPr>
        <w:spacing w:after="120"/>
        <w:jc w:val="both"/>
        <w:rPr>
          <w:lang w:eastAsia="en-US"/>
        </w:rPr>
      </w:pPr>
      <w:r>
        <w:rPr>
          <w:lang w:eastAsia="en-US"/>
        </w:rPr>
        <w:lastRenderedPageBreak/>
        <w:t xml:space="preserve">De leur côté, les </w:t>
      </w:r>
      <w:r w:rsidRPr="005E2D07">
        <w:rPr>
          <w:lang w:eastAsia="en-US"/>
        </w:rPr>
        <w:t>collectivités territoriales s’inscri</w:t>
      </w:r>
      <w:r w:rsidR="00812D57">
        <w:rPr>
          <w:lang w:eastAsia="en-US"/>
        </w:rPr>
        <w:t>vent</w:t>
      </w:r>
      <w:r w:rsidRPr="005E2D07">
        <w:rPr>
          <w:lang w:eastAsia="en-US"/>
        </w:rPr>
        <w:t xml:space="preserve"> dans le  processus de décentralisation engagé depuis la Conférence nationale de 1991, visant à rapprocher la gestion publique des populations et à renforcer le développement local. Les collectivités territoriales, notamment les communes et les régions, jouent un rôle central dans la planification et la mise en œuvre des actions de développement à l’échelle locale, en tenant compte des spécificités territoriales.</w:t>
      </w:r>
    </w:p>
    <w:p w14:paraId="5319E4A4" w14:textId="77777777" w:rsidR="00B72774" w:rsidRPr="005E2D07" w:rsidRDefault="00B72774" w:rsidP="009858CE">
      <w:pPr>
        <w:spacing w:after="120"/>
        <w:jc w:val="both"/>
        <w:rPr>
          <w:lang w:eastAsia="en-US"/>
        </w:rPr>
      </w:pPr>
    </w:p>
    <w:p w14:paraId="229B372F" w14:textId="30E5FFD4" w:rsidR="005B1787" w:rsidRPr="005E2D07" w:rsidRDefault="00A4264B" w:rsidP="00812D57">
      <w:pPr>
        <w:spacing w:after="120"/>
        <w:jc w:val="both"/>
        <w:rPr>
          <w:lang w:eastAsia="en-US"/>
        </w:rPr>
      </w:pPr>
      <w:r w:rsidRPr="005E2D07">
        <w:rPr>
          <w:lang w:eastAsia="en-US"/>
        </w:rPr>
        <w:t xml:space="preserve">Dans un contexte marqué par une forte vulnérabilité aux aléas climatiques, ces </w:t>
      </w:r>
      <w:r w:rsidR="00812D57">
        <w:rPr>
          <w:lang w:eastAsia="en-US"/>
        </w:rPr>
        <w:t>deux types d’</w:t>
      </w:r>
      <w:r w:rsidRPr="005E2D07">
        <w:rPr>
          <w:lang w:eastAsia="en-US"/>
        </w:rPr>
        <w:t xml:space="preserve">acteurs jouent un rôle </w:t>
      </w:r>
      <w:r w:rsidR="00812D57">
        <w:rPr>
          <w:lang w:eastAsia="en-US"/>
        </w:rPr>
        <w:t xml:space="preserve">déterminant </w:t>
      </w:r>
      <w:r w:rsidRPr="005E2D07">
        <w:rPr>
          <w:lang w:eastAsia="en-US"/>
        </w:rPr>
        <w:t xml:space="preserve">dans la gestion des risques climatiques, notamment à travers la prévention, la sensibilisation, la planification locale et la mise en œuvre d’actions d’adaptation, </w:t>
      </w:r>
      <w:r w:rsidR="00812D57">
        <w:rPr>
          <w:lang w:eastAsia="en-US"/>
        </w:rPr>
        <w:t>contribuant ainsi au renforcement de</w:t>
      </w:r>
      <w:r w:rsidRPr="005E2D07">
        <w:rPr>
          <w:lang w:eastAsia="en-US"/>
        </w:rPr>
        <w:t xml:space="preserve"> la résilience des territoires et des </w:t>
      </w:r>
      <w:r w:rsidR="00AB05D6">
        <w:rPr>
          <w:lang w:eastAsia="en-US"/>
        </w:rPr>
        <w:t xml:space="preserve">populations. </w:t>
      </w:r>
    </w:p>
    <w:p w14:paraId="74BE7CEF" w14:textId="6F19A207" w:rsidR="00A4264B" w:rsidRPr="005E2D07" w:rsidRDefault="00A4264B" w:rsidP="009858CE">
      <w:pPr>
        <w:pStyle w:val="Titre3"/>
        <w:rPr>
          <w:lang w:eastAsia="en-US"/>
        </w:rPr>
      </w:pPr>
      <w:bookmarkStart w:id="110" w:name="_Toc227409237"/>
      <w:r w:rsidRPr="005E2D07">
        <w:rPr>
          <w:lang w:eastAsia="en-US"/>
        </w:rPr>
        <w:t xml:space="preserve">Rappel des projets du </w:t>
      </w:r>
      <w:r w:rsidR="00AC43F9" w:rsidRPr="005E2D07">
        <w:rPr>
          <w:lang w:eastAsia="en-US"/>
        </w:rPr>
        <w:t xml:space="preserve">domaine </w:t>
      </w:r>
      <w:r w:rsidRPr="005E2D07">
        <w:rPr>
          <w:lang w:eastAsia="en-US"/>
        </w:rPr>
        <w:t>de la société civile et collectivités territoriales inscrits dans la CDN 2.0</w:t>
      </w:r>
      <w:bookmarkEnd w:id="110"/>
    </w:p>
    <w:p w14:paraId="4ACBE186" w14:textId="08F4E063" w:rsidR="00A4264B" w:rsidRPr="005E2D07" w:rsidRDefault="00A4264B" w:rsidP="00A4264B">
      <w:pPr>
        <w:jc w:val="both"/>
        <w:rPr>
          <w:lang w:eastAsia="en-US"/>
        </w:rPr>
      </w:pPr>
      <w:r w:rsidRPr="005E2D07">
        <w:rPr>
          <w:lang w:eastAsia="en-US"/>
        </w:rPr>
        <w:t xml:space="preserve">Dans la CDN 2.0, plusieurs programmes d’adaptation sont identifiés dans le domaine de la société civile et des collectivités territoriales, visant à renforcer la résilience des communautés locales face aux effets du changement climatique. Ces programmes mettent l’accent sur l’implication des acteurs locaux, le renforcement des capacités et la gestion durable des ressources naturelles à l’échelle territoriale. Il s’agit notamment du Programme d’Appui à l’Adaptation aux Changements Climatiques dans la zone sahélienne du Mali (PAACC/Sahel), du Programme d’Appui à l’Amélioration de l’Environnement à travers les Actions Communautaires (PAEAC), ainsi que du Programme de Gouvernance des Ressources Naturelles dans les </w:t>
      </w:r>
      <w:r w:rsidR="001D1F98" w:rsidRPr="005E2D07">
        <w:rPr>
          <w:lang w:eastAsia="en-US"/>
        </w:rPr>
        <w:t>C</w:t>
      </w:r>
      <w:r w:rsidRPr="005E2D07">
        <w:rPr>
          <w:lang w:eastAsia="en-US"/>
        </w:rPr>
        <w:t>ercles de Nara et de Banamba. À cela s’ajoutent des initiatives de plaidoyer et de renforcement des capacités, telles que le programme sous-régional « Voie des citoyens pour les changements climatiques », ainsi que le Programme de Renforcement de la Résilience des Communautés Agro-pastorales vulnérables du Sahel occidental. L’ensemble de ces programmes contribue à renforcer les capacités des collectivités territoriales et de la société civile, à promouvoir des approches participatives et à améliorer la gestion des ressources naturelles face aux aléas climatiques.</w:t>
      </w:r>
    </w:p>
    <w:p w14:paraId="0A979F89" w14:textId="77777777" w:rsidR="00A4264B" w:rsidRPr="005E2D07" w:rsidRDefault="00A4264B" w:rsidP="00A4264B">
      <w:pPr>
        <w:jc w:val="both"/>
        <w:rPr>
          <w:lang w:eastAsia="en-US"/>
        </w:rPr>
      </w:pPr>
      <w:r w:rsidRPr="005E2D07">
        <w:rPr>
          <w:lang w:eastAsia="en-US"/>
        </w:rPr>
        <w:t>Les principaux programmes identifiés dans la CDN 2.0 pour le domaine de la société civile et collectivités territoriales sont présentés dans le tableau ci-après.</w:t>
      </w:r>
    </w:p>
    <w:p w14:paraId="75CFF3AD" w14:textId="03B74B85" w:rsidR="00A4264B" w:rsidRPr="005E2D07" w:rsidRDefault="00A4264B" w:rsidP="00CF2609">
      <w:pPr>
        <w:keepNext/>
        <w:spacing w:after="0" w:line="360" w:lineRule="auto"/>
        <w:rPr>
          <w:color w:val="44546A" w:themeColor="text2"/>
          <w:sz w:val="20"/>
          <w:szCs w:val="20"/>
        </w:rPr>
      </w:pPr>
      <w:bookmarkStart w:id="111" w:name="_Toc227409744"/>
      <w:r w:rsidRPr="005E2D07">
        <w:rPr>
          <w:color w:val="44546A" w:themeColor="text2"/>
          <w:sz w:val="20"/>
          <w:szCs w:val="20"/>
        </w:rPr>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30</w:t>
      </w:r>
      <w:r w:rsidRPr="005E2D07">
        <w:rPr>
          <w:color w:val="44546A" w:themeColor="text2"/>
          <w:sz w:val="20"/>
          <w:szCs w:val="20"/>
        </w:rPr>
        <w:fldChar w:fldCharType="end"/>
      </w:r>
      <w:r w:rsidRPr="005E2D07">
        <w:rPr>
          <w:color w:val="44546A" w:themeColor="text2"/>
          <w:sz w:val="20"/>
          <w:szCs w:val="20"/>
        </w:rPr>
        <w:t> : Mesures d'adaptation dans le domaine société civile et collectivités territoriales de la CDN du Mali</w:t>
      </w:r>
      <w:bookmarkEnd w:id="11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5325"/>
        <w:gridCol w:w="1560"/>
        <w:gridCol w:w="1559"/>
      </w:tblGrid>
      <w:tr w:rsidR="00A15128" w:rsidRPr="005E2D07" w14:paraId="1E6C0FBA" w14:textId="77777777" w:rsidTr="004608E4">
        <w:trPr>
          <w:trHeight w:val="603"/>
          <w:tblHeader/>
        </w:trPr>
        <w:tc>
          <w:tcPr>
            <w:tcW w:w="907" w:type="dxa"/>
            <w:shd w:val="clear" w:color="auto" w:fill="1F4E79" w:themeFill="accent1" w:themeFillShade="80"/>
            <w:noWrap/>
            <w:vAlign w:val="center"/>
            <w:hideMark/>
          </w:tcPr>
          <w:p w14:paraId="45C43ACB"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5325" w:type="dxa"/>
            <w:shd w:val="clear" w:color="auto" w:fill="1F4E79" w:themeFill="accent1" w:themeFillShade="80"/>
            <w:noWrap/>
            <w:vAlign w:val="center"/>
            <w:hideMark/>
          </w:tcPr>
          <w:p w14:paraId="14105CD5"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560" w:type="dxa"/>
            <w:shd w:val="clear" w:color="auto" w:fill="1F4E79" w:themeFill="accent1" w:themeFillShade="80"/>
            <w:noWrap/>
            <w:vAlign w:val="center"/>
            <w:hideMark/>
          </w:tcPr>
          <w:p w14:paraId="52C61E1C"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559" w:type="dxa"/>
            <w:shd w:val="clear" w:color="auto" w:fill="1F4E79" w:themeFill="accent1" w:themeFillShade="80"/>
          </w:tcPr>
          <w:p w14:paraId="157E03FF"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Coût estimé ($ US)</w:t>
            </w:r>
          </w:p>
        </w:tc>
      </w:tr>
      <w:tr w:rsidR="00A15128" w:rsidRPr="005E2D07" w14:paraId="1CC53F9C" w14:textId="77777777" w:rsidTr="004608E4">
        <w:trPr>
          <w:cantSplit/>
          <w:trHeight w:val="542"/>
        </w:trPr>
        <w:tc>
          <w:tcPr>
            <w:tcW w:w="907" w:type="dxa"/>
            <w:vMerge w:val="restart"/>
            <w:noWrap/>
            <w:textDirection w:val="btLr"/>
            <w:vAlign w:val="center"/>
            <w:hideMark/>
          </w:tcPr>
          <w:p w14:paraId="32A40DFD" w14:textId="77777777" w:rsidR="00A4264B" w:rsidRPr="005E2D07" w:rsidRDefault="00A4264B" w:rsidP="00A4264B">
            <w:pPr>
              <w:spacing w:after="0" w:line="240" w:lineRule="auto"/>
              <w:jc w:val="center"/>
              <w:rPr>
                <w:rFonts w:eastAsia="Times New Roman"/>
                <w:b/>
                <w:color w:val="000000"/>
                <w:lang w:eastAsia="en-US"/>
              </w:rPr>
            </w:pPr>
            <w:r w:rsidRPr="005E2D07">
              <w:rPr>
                <w:rFonts w:eastAsia="Times New Roman"/>
                <w:b/>
                <w:color w:val="000000"/>
                <w:lang w:eastAsia="en-US"/>
              </w:rPr>
              <w:t xml:space="preserve">Société civile et collectivités territoriales </w:t>
            </w:r>
          </w:p>
        </w:tc>
        <w:tc>
          <w:tcPr>
            <w:tcW w:w="5325" w:type="dxa"/>
            <w:hideMark/>
          </w:tcPr>
          <w:p w14:paraId="5AB97E52"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Programme d'Appui à l'Adaptation aux Changements Climatiques dans la zone sahélienne du Mali (PAACC/ Sahel).</w:t>
            </w:r>
          </w:p>
        </w:tc>
        <w:tc>
          <w:tcPr>
            <w:tcW w:w="1560" w:type="dxa"/>
            <w:noWrap/>
            <w:vAlign w:val="center"/>
            <w:hideMark/>
          </w:tcPr>
          <w:p w14:paraId="193000B5"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Société civile et CT</w:t>
            </w:r>
          </w:p>
        </w:tc>
        <w:tc>
          <w:tcPr>
            <w:tcW w:w="1559" w:type="dxa"/>
            <w:vAlign w:val="center"/>
          </w:tcPr>
          <w:p w14:paraId="6197EF53" w14:textId="77777777" w:rsidR="00A4264B" w:rsidRPr="005E2D07" w:rsidRDefault="00A4264B" w:rsidP="00A4264B">
            <w:pPr>
              <w:spacing w:after="0" w:line="240" w:lineRule="auto"/>
              <w:jc w:val="center"/>
              <w:rPr>
                <w:rFonts w:eastAsia="Times New Roman"/>
                <w:color w:val="000000"/>
                <w:lang w:eastAsia="en-US"/>
              </w:rPr>
            </w:pPr>
            <w:r w:rsidRPr="005E2D07">
              <w:rPr>
                <w:rFonts w:eastAsia="Times New Roman"/>
                <w:color w:val="000000"/>
                <w:lang w:eastAsia="en-US"/>
              </w:rPr>
              <w:t>2 000 000</w:t>
            </w:r>
          </w:p>
        </w:tc>
      </w:tr>
      <w:tr w:rsidR="00A15128" w:rsidRPr="005E2D07" w14:paraId="3A0A0469" w14:textId="77777777" w:rsidTr="004608E4">
        <w:trPr>
          <w:trHeight w:val="510"/>
        </w:trPr>
        <w:tc>
          <w:tcPr>
            <w:tcW w:w="907" w:type="dxa"/>
            <w:vMerge/>
            <w:vAlign w:val="center"/>
            <w:hideMark/>
          </w:tcPr>
          <w:p w14:paraId="56261232" w14:textId="77777777" w:rsidR="00A4264B" w:rsidRPr="005E2D07" w:rsidRDefault="00A4264B" w:rsidP="00A4264B">
            <w:pPr>
              <w:spacing w:after="0" w:line="240" w:lineRule="auto"/>
              <w:rPr>
                <w:rFonts w:eastAsia="Times New Roman"/>
                <w:b/>
                <w:color w:val="000000"/>
                <w:lang w:eastAsia="en-US"/>
              </w:rPr>
            </w:pPr>
          </w:p>
        </w:tc>
        <w:tc>
          <w:tcPr>
            <w:tcW w:w="5325" w:type="dxa"/>
            <w:hideMark/>
          </w:tcPr>
          <w:p w14:paraId="0D94EFCB"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Programme d'Appui à l'Amélioration de l'Environnement à travers les Actions Communautaires (PAEAC).</w:t>
            </w:r>
          </w:p>
        </w:tc>
        <w:tc>
          <w:tcPr>
            <w:tcW w:w="1560" w:type="dxa"/>
            <w:noWrap/>
            <w:vAlign w:val="center"/>
            <w:hideMark/>
          </w:tcPr>
          <w:p w14:paraId="25BFFA3E"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Société civile et CT</w:t>
            </w:r>
          </w:p>
        </w:tc>
        <w:tc>
          <w:tcPr>
            <w:tcW w:w="1559" w:type="dxa"/>
            <w:vAlign w:val="center"/>
          </w:tcPr>
          <w:p w14:paraId="50EFD88A" w14:textId="77777777" w:rsidR="00A4264B" w:rsidRPr="005E2D07" w:rsidRDefault="00A4264B" w:rsidP="00A4264B">
            <w:pPr>
              <w:spacing w:after="0"/>
              <w:jc w:val="center"/>
            </w:pPr>
            <w:r w:rsidRPr="005E2D07">
              <w:t>4 000 000</w:t>
            </w:r>
          </w:p>
        </w:tc>
      </w:tr>
      <w:tr w:rsidR="00A15128" w:rsidRPr="005E2D07" w14:paraId="55BAE960" w14:textId="77777777" w:rsidTr="004608E4">
        <w:trPr>
          <w:trHeight w:val="510"/>
        </w:trPr>
        <w:tc>
          <w:tcPr>
            <w:tcW w:w="907" w:type="dxa"/>
            <w:vMerge/>
            <w:vAlign w:val="center"/>
            <w:hideMark/>
          </w:tcPr>
          <w:p w14:paraId="2D5802B8" w14:textId="77777777" w:rsidR="00A4264B" w:rsidRPr="005E2D07" w:rsidRDefault="00A4264B" w:rsidP="00A4264B">
            <w:pPr>
              <w:spacing w:after="0" w:line="240" w:lineRule="auto"/>
              <w:rPr>
                <w:rFonts w:eastAsia="Times New Roman"/>
                <w:b/>
                <w:color w:val="000000"/>
                <w:lang w:eastAsia="en-US"/>
              </w:rPr>
            </w:pPr>
          </w:p>
        </w:tc>
        <w:tc>
          <w:tcPr>
            <w:tcW w:w="5325" w:type="dxa"/>
            <w:hideMark/>
          </w:tcPr>
          <w:p w14:paraId="246D06C4"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Programme de Gouvernance des Ressources Naturelles dans les Cercles de Nara et de Banamba.</w:t>
            </w:r>
          </w:p>
        </w:tc>
        <w:tc>
          <w:tcPr>
            <w:tcW w:w="1560" w:type="dxa"/>
            <w:noWrap/>
            <w:vAlign w:val="center"/>
            <w:hideMark/>
          </w:tcPr>
          <w:p w14:paraId="05A95058"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Société civile et CT</w:t>
            </w:r>
          </w:p>
        </w:tc>
        <w:tc>
          <w:tcPr>
            <w:tcW w:w="1559" w:type="dxa"/>
            <w:vAlign w:val="center"/>
          </w:tcPr>
          <w:p w14:paraId="4B7BE9DA" w14:textId="77777777" w:rsidR="00A4264B" w:rsidRPr="005E2D07" w:rsidRDefault="00A4264B" w:rsidP="00A4264B">
            <w:pPr>
              <w:spacing w:after="0"/>
              <w:jc w:val="center"/>
            </w:pPr>
            <w:r w:rsidRPr="005E2D07">
              <w:t>13 819 140</w:t>
            </w:r>
          </w:p>
        </w:tc>
      </w:tr>
      <w:tr w:rsidR="00A15128" w:rsidRPr="005E2D07" w14:paraId="06FC6BE8" w14:textId="77777777" w:rsidTr="004608E4">
        <w:trPr>
          <w:trHeight w:val="510"/>
        </w:trPr>
        <w:tc>
          <w:tcPr>
            <w:tcW w:w="907" w:type="dxa"/>
            <w:vMerge/>
            <w:vAlign w:val="center"/>
            <w:hideMark/>
          </w:tcPr>
          <w:p w14:paraId="7E97F2F2" w14:textId="77777777" w:rsidR="00A4264B" w:rsidRPr="005E2D07" w:rsidRDefault="00A4264B" w:rsidP="00A4264B">
            <w:pPr>
              <w:spacing w:after="0" w:line="240" w:lineRule="auto"/>
              <w:rPr>
                <w:rFonts w:eastAsia="Times New Roman"/>
                <w:b/>
                <w:color w:val="000000"/>
                <w:lang w:eastAsia="en-US"/>
              </w:rPr>
            </w:pPr>
          </w:p>
        </w:tc>
        <w:tc>
          <w:tcPr>
            <w:tcW w:w="5325" w:type="dxa"/>
            <w:noWrap/>
            <w:hideMark/>
          </w:tcPr>
          <w:p w14:paraId="26501D69"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 xml:space="preserve">Programme sous régional de Plaidoyer et de Renforcement des capacités « Voie des citoyens pour les </w:t>
            </w:r>
            <w:r w:rsidRPr="005E2D07">
              <w:rPr>
                <w:lang w:eastAsia="en-US"/>
              </w:rPr>
              <w:lastRenderedPageBreak/>
              <w:t>changements climatiques » (Mali, Burkina, Benin, Côte d’Ivoire).</w:t>
            </w:r>
          </w:p>
        </w:tc>
        <w:tc>
          <w:tcPr>
            <w:tcW w:w="1560" w:type="dxa"/>
            <w:noWrap/>
            <w:vAlign w:val="center"/>
            <w:hideMark/>
          </w:tcPr>
          <w:p w14:paraId="6A850368"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lastRenderedPageBreak/>
              <w:t>Société civile et CT</w:t>
            </w:r>
          </w:p>
        </w:tc>
        <w:tc>
          <w:tcPr>
            <w:tcW w:w="1559" w:type="dxa"/>
            <w:vAlign w:val="center"/>
          </w:tcPr>
          <w:p w14:paraId="0BE0AAD0" w14:textId="77777777" w:rsidR="00A4264B" w:rsidRPr="005E2D07" w:rsidRDefault="00A4264B" w:rsidP="00A4264B">
            <w:pPr>
              <w:spacing w:after="0"/>
              <w:jc w:val="center"/>
            </w:pPr>
            <w:r w:rsidRPr="005E2D07">
              <w:t>4 000 000</w:t>
            </w:r>
          </w:p>
        </w:tc>
      </w:tr>
      <w:tr w:rsidR="00A15128" w:rsidRPr="005E2D07" w14:paraId="5D6226C5" w14:textId="77777777" w:rsidTr="004608E4">
        <w:trPr>
          <w:trHeight w:val="510"/>
        </w:trPr>
        <w:tc>
          <w:tcPr>
            <w:tcW w:w="907" w:type="dxa"/>
            <w:vMerge/>
            <w:vAlign w:val="center"/>
            <w:hideMark/>
          </w:tcPr>
          <w:p w14:paraId="1CC466A5" w14:textId="77777777" w:rsidR="00A4264B" w:rsidRPr="005E2D07" w:rsidRDefault="00A4264B" w:rsidP="00A4264B">
            <w:pPr>
              <w:spacing w:after="0" w:line="240" w:lineRule="auto"/>
              <w:rPr>
                <w:rFonts w:eastAsia="Times New Roman"/>
                <w:b/>
                <w:color w:val="000000"/>
                <w:lang w:eastAsia="en-US"/>
              </w:rPr>
            </w:pPr>
          </w:p>
        </w:tc>
        <w:tc>
          <w:tcPr>
            <w:tcW w:w="5325" w:type="dxa"/>
            <w:hideMark/>
          </w:tcPr>
          <w:p w14:paraId="35A286BB"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Programme de Renforcement de la Résilience des Communautés Agro-pastorales Vulnérables du Sahel occidental face aux Effets Négatifs des Changements Climatiques.</w:t>
            </w:r>
          </w:p>
        </w:tc>
        <w:tc>
          <w:tcPr>
            <w:tcW w:w="1560" w:type="dxa"/>
            <w:noWrap/>
            <w:vAlign w:val="center"/>
            <w:hideMark/>
          </w:tcPr>
          <w:p w14:paraId="37179604"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Société civile et CT</w:t>
            </w:r>
          </w:p>
        </w:tc>
        <w:tc>
          <w:tcPr>
            <w:tcW w:w="1559" w:type="dxa"/>
            <w:vAlign w:val="center"/>
          </w:tcPr>
          <w:p w14:paraId="1EE2E861" w14:textId="77777777" w:rsidR="00A4264B" w:rsidRPr="005E2D07" w:rsidRDefault="00A4264B" w:rsidP="00A4264B">
            <w:pPr>
              <w:spacing w:after="0"/>
              <w:jc w:val="center"/>
            </w:pPr>
            <w:r w:rsidRPr="005E2D07">
              <w:t>1 000 000</w:t>
            </w:r>
          </w:p>
        </w:tc>
      </w:tr>
    </w:tbl>
    <w:p w14:paraId="68CC7405" w14:textId="77777777" w:rsidR="00A4264B" w:rsidRPr="005E2D07" w:rsidRDefault="00A4264B" w:rsidP="00CF2609">
      <w:pPr>
        <w:pStyle w:val="Titre3"/>
        <w:rPr>
          <w:lang w:eastAsia="en-US"/>
        </w:rPr>
      </w:pPr>
      <w:bookmarkStart w:id="112" w:name="_Toc227409238"/>
      <w:r w:rsidRPr="005E2D07">
        <w:rPr>
          <w:lang w:eastAsia="en-US"/>
        </w:rPr>
        <w:t>Etat d’avancement des projets</w:t>
      </w:r>
      <w:bookmarkEnd w:id="112"/>
    </w:p>
    <w:p w14:paraId="068BC9DF" w14:textId="0ABE56B1" w:rsidR="00A4264B" w:rsidRPr="005E2D07" w:rsidRDefault="00A4264B" w:rsidP="00A4264B">
      <w:pPr>
        <w:jc w:val="both"/>
        <w:rPr>
          <w:lang w:eastAsia="en-US"/>
        </w:rPr>
      </w:pPr>
      <w:r w:rsidRPr="005E2D07">
        <w:rPr>
          <w:lang w:eastAsia="en-US"/>
        </w:rPr>
        <w:t xml:space="preserve">En ce qui concerne le domaine de la société civile et des collectivités territoriales, </w:t>
      </w:r>
      <w:r w:rsidR="00F86A2D" w:rsidRPr="005E2D07">
        <w:rPr>
          <w:lang w:eastAsia="en-US"/>
        </w:rPr>
        <w:t xml:space="preserve">aucune donnée ou information n’a été obtenue des porteurs des programmes ou des acteurs consultés </w:t>
      </w:r>
      <w:r w:rsidRPr="005E2D07">
        <w:rPr>
          <w:lang w:eastAsia="en-US"/>
        </w:rPr>
        <w:t xml:space="preserve">à ce stade. Toutefois, un seul projet, inscrit à la fois dans ce domaine et dans celui du renforcement des capacités, dispose d’informations exploitables, à partir des données renseignées par </w:t>
      </w:r>
      <w:r w:rsidR="00C03620" w:rsidRPr="005E2D07">
        <w:rPr>
          <w:lang w:eastAsia="en-US"/>
        </w:rPr>
        <w:t xml:space="preserve">MALI-METEO </w:t>
      </w:r>
      <w:r w:rsidRPr="005E2D07">
        <w:rPr>
          <w:lang w:eastAsia="en-US"/>
        </w:rPr>
        <w:t xml:space="preserve">et la DNACPN. Pour les autres projets, l’analyse s’appuie principalement sur une recherche documentaire, en l’absence d’informations issues des dispositifs de suivi institutionnels. </w:t>
      </w:r>
    </w:p>
    <w:p w14:paraId="3BCC32A0" w14:textId="77777777" w:rsidR="00A4264B" w:rsidRPr="005E2D07" w:rsidRDefault="00A4264B" w:rsidP="00A4264B">
      <w:pPr>
        <w:jc w:val="both"/>
        <w:rPr>
          <w:lang w:eastAsia="en-US"/>
        </w:rPr>
      </w:pPr>
      <w:r w:rsidRPr="005E2D07">
        <w:rPr>
          <w:lang w:eastAsia="en-US"/>
        </w:rPr>
        <w:t>Dans cette optique, une analyse approfondie est menée projet par projet afin d’évaluer plus précisément leur niveau d’avancement, leurs résultats et les éventuelles contraintes rencontrées, en fonction des données et informations disponibles.</w:t>
      </w:r>
    </w:p>
    <w:p w14:paraId="23BEE9F6" w14:textId="77777777" w:rsidR="00A4264B" w:rsidRPr="005E2D07" w:rsidRDefault="00A4264B" w:rsidP="00A4264B">
      <w:pPr>
        <w:jc w:val="both"/>
        <w:rPr>
          <w:b/>
          <w:bCs/>
          <w:u w:val="single"/>
          <w:lang w:eastAsia="en-US"/>
        </w:rPr>
      </w:pPr>
      <w:r w:rsidRPr="005E2D07">
        <w:rPr>
          <w:b/>
          <w:bCs/>
          <w:u w:val="single"/>
          <w:lang w:eastAsia="en-US"/>
        </w:rPr>
        <w:t>Programme d'Appui à l'Adaptation aux Changements Climatiques dans la zone sahélienne du Mali (PAACC/ Sahel) :</w:t>
      </w:r>
    </w:p>
    <w:p w14:paraId="6E2240EE" w14:textId="30ED9732" w:rsidR="00A4264B" w:rsidRPr="005E2D07" w:rsidRDefault="00A4264B" w:rsidP="00A4264B">
      <w:pPr>
        <w:jc w:val="both"/>
        <w:rPr>
          <w:lang w:eastAsia="en-US"/>
        </w:rPr>
      </w:pPr>
      <w:r w:rsidRPr="005E2D07">
        <w:rPr>
          <w:lang w:eastAsia="en-US"/>
        </w:rPr>
        <w:t>Les données et informations nécessaires à l’évaluation de ce projet n’ont pas été fournies par l</w:t>
      </w:r>
      <w:r w:rsidR="00092CC8" w:rsidRPr="005E2D07">
        <w:rPr>
          <w:lang w:eastAsia="en-US"/>
        </w:rPr>
        <w:t>a structure</w:t>
      </w:r>
      <w:r w:rsidRPr="005E2D07">
        <w:rPr>
          <w:lang w:eastAsia="en-US"/>
        </w:rPr>
        <w:t xml:space="preserve"> en charge, ce qui ne permet pas de procéder à son analyse. Par ailleurs, les éléments identifiés à travers la recherche documentaire se réfèrent principalement à des informations datant de l’année 2013, notamment au moment de son lancement et de la mise en œuvre de microprojets d’adaptation</w:t>
      </w:r>
      <w:r w:rsidRPr="005E2D07">
        <w:rPr>
          <w:vertAlign w:val="superscript"/>
          <w:lang w:eastAsia="en-US"/>
        </w:rPr>
        <w:footnoteReference w:id="37"/>
      </w:r>
      <w:r w:rsidRPr="005E2D07">
        <w:rPr>
          <w:lang w:eastAsia="en-US"/>
        </w:rPr>
        <w:t>. En l’absence de données actualisées sur la poursuite ou la reconduction de ce programme, il n’est pas possible de confirmer qu’il relève de la CDN 2.0 ni qu’il s’inscrit dans les dynamiques récentes de mise en œuvre des actions climatiques.</w:t>
      </w:r>
    </w:p>
    <w:p w14:paraId="3321DE00" w14:textId="77777777" w:rsidR="00A4264B" w:rsidRPr="005E2D07" w:rsidRDefault="00A4264B" w:rsidP="00A4264B">
      <w:pPr>
        <w:jc w:val="both"/>
        <w:rPr>
          <w:b/>
          <w:bCs/>
          <w:u w:val="single"/>
          <w:lang w:eastAsia="en-US"/>
        </w:rPr>
      </w:pPr>
      <w:r w:rsidRPr="005E2D07">
        <w:rPr>
          <w:b/>
          <w:bCs/>
          <w:u w:val="single"/>
          <w:lang w:eastAsia="en-US"/>
        </w:rPr>
        <w:t>Programme d'Appui à l'Amélioration de l'Environnement à travers les Actions Communautaires (PAEAC) :</w:t>
      </w:r>
    </w:p>
    <w:p w14:paraId="354E8370" w14:textId="029443A8" w:rsidR="00A4264B" w:rsidRPr="005E2D07" w:rsidRDefault="00A4264B" w:rsidP="00A4264B">
      <w:pPr>
        <w:jc w:val="both"/>
        <w:rPr>
          <w:lang w:eastAsia="en-US"/>
        </w:rPr>
      </w:pPr>
      <w:r w:rsidRPr="005E2D07">
        <w:rPr>
          <w:lang w:eastAsia="en-US"/>
        </w:rPr>
        <w:t>Les données et informations nécessaires à l’évaluation de ce projet n’ont pas été fournies par l</w:t>
      </w:r>
      <w:r w:rsidR="00092CC8" w:rsidRPr="005E2D07">
        <w:rPr>
          <w:lang w:eastAsia="en-US"/>
        </w:rPr>
        <w:t>a structure</w:t>
      </w:r>
      <w:r w:rsidRPr="005E2D07">
        <w:rPr>
          <w:lang w:eastAsia="en-US"/>
        </w:rPr>
        <w:t xml:space="preserve"> en charge, ce qui ne permet pas de procéder à une analyse complète. Les recherches documentaires ont toutefois permis d’identifier des éléments relatifs à sa mise en œuvre sur une période antérieure, comprise entre 2011 et 2014. Le projet a été mis en œuvre par </w:t>
      </w:r>
      <w:r w:rsidR="00163794" w:rsidRPr="005E2D07">
        <w:rPr>
          <w:lang w:eastAsia="en-US"/>
        </w:rPr>
        <w:t>SECO</w:t>
      </w:r>
      <w:r w:rsidR="00163794" w:rsidRPr="005E2D07" w:rsidDel="00163794">
        <w:rPr>
          <w:lang w:eastAsia="en-US"/>
        </w:rPr>
        <w:t xml:space="preserve"> </w:t>
      </w:r>
      <w:r w:rsidR="00163794" w:rsidRPr="005E2D07">
        <w:rPr>
          <w:lang w:eastAsia="en-US"/>
        </w:rPr>
        <w:t>-</w:t>
      </w:r>
      <w:r w:rsidRPr="005E2D07">
        <w:rPr>
          <w:lang w:eastAsia="en-US"/>
        </w:rPr>
        <w:t>ONG, avec l’appui du Programme des Nations Unies pour le Développement (PNUD), en partenariat avec les structures étatiques en charge de l’environnement</w:t>
      </w:r>
      <w:r w:rsidRPr="005E2D07">
        <w:rPr>
          <w:vertAlign w:val="superscript"/>
          <w:lang w:eastAsia="en-US"/>
        </w:rPr>
        <w:footnoteReference w:id="38"/>
      </w:r>
      <w:r w:rsidRPr="005E2D07">
        <w:rPr>
          <w:lang w:eastAsia="en-US"/>
        </w:rPr>
        <w:t xml:space="preserve">. Toutefois, en l’absence d’informations actualisées, il n’est pas possible d’établir un lien clair entre ces éléments et le projet inscrit dans la CDN 2.0. Il se peut que ce dernier constitue une extension ou une reconduction du programme initial, sans que des éléments permettant de le confirmer </w:t>
      </w:r>
      <w:r w:rsidRPr="005E2D07">
        <w:rPr>
          <w:lang w:eastAsia="en-US"/>
        </w:rPr>
        <w:lastRenderedPageBreak/>
        <w:t>n’aient été identifiés</w:t>
      </w:r>
      <w:r w:rsidR="00660CFE" w:rsidRPr="00660CFE">
        <w:rPr>
          <w:lang w:eastAsia="en-US"/>
        </w:rPr>
        <w:t>, d’autant plus que les informations disponibles se rapportent à la période 2011–2014, antérieure à celle couverte par la CDN 2.0 (2021–2025).</w:t>
      </w:r>
    </w:p>
    <w:p w14:paraId="20152692" w14:textId="77777777" w:rsidR="00A4264B" w:rsidRPr="005E2D07" w:rsidRDefault="00A4264B" w:rsidP="00A4264B">
      <w:pPr>
        <w:jc w:val="both"/>
        <w:rPr>
          <w:b/>
          <w:bCs/>
          <w:u w:val="single"/>
          <w:lang w:eastAsia="en-US"/>
        </w:rPr>
      </w:pPr>
      <w:r w:rsidRPr="005E2D07">
        <w:rPr>
          <w:b/>
          <w:bCs/>
          <w:u w:val="single"/>
          <w:lang w:eastAsia="en-US"/>
        </w:rPr>
        <w:t>Programme de Gouvernance des Ressources Naturelles dans les Cercles de Nara et de Banamba :</w:t>
      </w:r>
    </w:p>
    <w:p w14:paraId="6675826F" w14:textId="33FA4076" w:rsidR="00A4264B" w:rsidRPr="005E2D07" w:rsidRDefault="00A4264B" w:rsidP="00A4264B">
      <w:pPr>
        <w:jc w:val="both"/>
        <w:rPr>
          <w:lang w:eastAsia="en-US"/>
        </w:rPr>
      </w:pPr>
      <w:r w:rsidRPr="005E2D07">
        <w:rPr>
          <w:lang w:eastAsia="en-US"/>
        </w:rPr>
        <w:t>Les données et informations nécessaires à l’évaluation de ce projet n’ont pas été fournies par l</w:t>
      </w:r>
      <w:r w:rsidR="00092CC8" w:rsidRPr="005E2D07">
        <w:rPr>
          <w:lang w:eastAsia="en-US"/>
        </w:rPr>
        <w:t>a structure</w:t>
      </w:r>
      <w:r w:rsidRPr="005E2D07">
        <w:rPr>
          <w:lang w:eastAsia="en-US"/>
        </w:rPr>
        <w:t xml:space="preserve"> en charge, ce qui ne permet pas de procéder à une analyse complète. Les recherches documentaires ont toutefois permis d’identifier des éléments relatifs à un projet de gouvernance des ressources naturelles mis en œuvre dans les cercles de Nara et de Banamba sur la période 2013–2015. Ce projet, porté par des organisations non gouvernementales en partenariat avec des acteurs internationaux, est intervenu dans 12 communes et a permis de renforcer les capacités de 36 organisations locales, en ciblant notamment près de 100 000 femmes et 53 000 jeunes. Une phase initiale de mise en œuvre, d’une durée de 6 mois, a été financée à hauteur d’environ 50 millions de FCFA. Toutefois, en l’absence d’informations actualisées, il n’est pas possible d’établir un lien clair entre ces initiatives et le programme inscrit dans la CDN 2.0, ni d’évaluer son niveau de mise en œuvre actuel.</w:t>
      </w:r>
    </w:p>
    <w:p w14:paraId="4519BC88" w14:textId="77777777" w:rsidR="00A4264B" w:rsidRPr="005E2D07" w:rsidRDefault="00A4264B" w:rsidP="00A4264B">
      <w:pPr>
        <w:jc w:val="both"/>
        <w:rPr>
          <w:b/>
          <w:bCs/>
          <w:u w:val="single"/>
          <w:lang w:eastAsia="en-US"/>
        </w:rPr>
      </w:pPr>
      <w:r w:rsidRPr="005E2D07">
        <w:rPr>
          <w:b/>
          <w:bCs/>
          <w:u w:val="single"/>
          <w:lang w:eastAsia="en-US"/>
        </w:rPr>
        <w:t xml:space="preserve">Programme sous régional de Plaidoyer et de Renforcement des capacités « Voie des citoyens pour les changements climatiques » (Mali, Burkina, Benin, Côte d’Ivoire) : </w:t>
      </w:r>
    </w:p>
    <w:p w14:paraId="07628FF1" w14:textId="0CF43D21" w:rsidR="00A4264B" w:rsidRPr="005E2D07" w:rsidRDefault="00A4264B" w:rsidP="003B310E">
      <w:pPr>
        <w:spacing w:after="120"/>
        <w:jc w:val="both"/>
        <w:rPr>
          <w:lang w:eastAsia="en-US"/>
        </w:rPr>
      </w:pPr>
      <w:r w:rsidRPr="005E2D07">
        <w:rPr>
          <w:lang w:eastAsia="en-US"/>
        </w:rPr>
        <w:t xml:space="preserve">Le programme sous-régional de plaidoyer et de renforcement des capacités « Voie des citoyens pour les changements climatiques » vise à améliorer l’efficacité des politiques publiques en matière de changement climatique afin de favoriser une croissance économique résiliente et inclusive. Il repose sur une approche participative plaçant les citoyens, en particulier les groupes les plus vulnérables tels que les femmes, les jeunes et les personnes en situation de handicap, au cœur des processus de changement, en tant qu’acteurs et non de simples bénéficiaires. Dans le contexte du Mali, le programme s’oriente spécifiquement vers la lutte contre la déforestation et l’intégration de la gestion durable des terres dans les </w:t>
      </w:r>
      <w:r w:rsidR="003B310E" w:rsidRPr="003B310E">
        <w:rPr>
          <w:lang w:eastAsia="en-US"/>
        </w:rPr>
        <w:t>Programme</w:t>
      </w:r>
      <w:r w:rsidR="003B310E">
        <w:rPr>
          <w:lang w:eastAsia="en-US"/>
        </w:rPr>
        <w:t>s</w:t>
      </w:r>
      <w:r w:rsidR="003B310E" w:rsidRPr="003B310E">
        <w:rPr>
          <w:lang w:eastAsia="en-US"/>
        </w:rPr>
        <w:t xml:space="preserve"> de </w:t>
      </w:r>
      <w:r w:rsidR="003B310E">
        <w:rPr>
          <w:lang w:eastAsia="en-US"/>
        </w:rPr>
        <w:t>D</w:t>
      </w:r>
      <w:r w:rsidR="003B310E" w:rsidRPr="003B310E">
        <w:rPr>
          <w:lang w:eastAsia="en-US"/>
        </w:rPr>
        <w:t>éveloppement Economique, Social et Culturel (PDESC).</w:t>
      </w:r>
      <w:r w:rsidR="003B310E">
        <w:rPr>
          <w:lang w:eastAsia="en-US"/>
        </w:rPr>
        <w:t xml:space="preserve"> </w:t>
      </w:r>
    </w:p>
    <w:p w14:paraId="6B38BE8E"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7AF33BA7" w14:textId="77777777" w:rsidR="00A4264B" w:rsidRPr="005E2D07" w:rsidRDefault="00A4264B" w:rsidP="00A4264B">
      <w:pPr>
        <w:spacing w:after="120"/>
        <w:jc w:val="both"/>
        <w:rPr>
          <w:lang w:eastAsia="en-US"/>
        </w:rPr>
      </w:pPr>
      <w:r w:rsidRPr="005E2D07">
        <w:rPr>
          <w:lang w:eastAsia="en-US"/>
        </w:rPr>
        <w:t xml:space="preserve">Une synthèse du niveau d’avancement du projet est présentée dans le tableau suivant. </w:t>
      </w:r>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1"/>
        <w:gridCol w:w="3188"/>
        <w:gridCol w:w="3374"/>
        <w:gridCol w:w="2323"/>
      </w:tblGrid>
      <w:tr w:rsidR="00A15128" w:rsidRPr="005E2D07" w14:paraId="3757093D" w14:textId="77777777" w:rsidTr="00CF2609">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60446F6D"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Statut</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3C7388E2" w14:textId="77777777" w:rsidR="00A4264B" w:rsidRPr="005E2D07" w:rsidRDefault="00A4264B" w:rsidP="00A4264B">
            <w:pPr>
              <w:rPr>
                <w:lang w:eastAsia="en-US"/>
              </w:rPr>
            </w:pPr>
            <w:r w:rsidRPr="005E2D07">
              <w:rPr>
                <w:lang w:eastAsia="en-US"/>
              </w:rPr>
              <w:t>En cours</w:t>
            </w:r>
          </w:p>
        </w:tc>
      </w:tr>
      <w:tr w:rsidR="00A15128" w:rsidRPr="005E2D07" w14:paraId="342535DF" w14:textId="77777777" w:rsidTr="00CF2609">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210A3969"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Début</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2049393A" w14:textId="77777777" w:rsidR="00A4264B" w:rsidRPr="005E2D07" w:rsidRDefault="00A4264B" w:rsidP="00A4264B">
            <w:pPr>
              <w:rPr>
                <w:lang w:eastAsia="en-US"/>
              </w:rPr>
            </w:pPr>
            <w:r w:rsidRPr="005E2D07">
              <w:rPr>
                <w:rFonts w:eastAsia="Times New Roman"/>
                <w:color w:val="000000"/>
              </w:rPr>
              <w:t>Novembre 2022</w:t>
            </w:r>
          </w:p>
        </w:tc>
      </w:tr>
      <w:tr w:rsidR="00A15128" w:rsidRPr="005E2D07" w14:paraId="53EE87FB" w14:textId="77777777" w:rsidTr="00CF2609">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129070A6"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Fin</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4A3E5277" w14:textId="77777777" w:rsidR="00A4264B" w:rsidRPr="005E2D07" w:rsidRDefault="00A4264B" w:rsidP="00A4264B">
            <w:pPr>
              <w:rPr>
                <w:lang w:eastAsia="en-US"/>
              </w:rPr>
            </w:pPr>
            <w:r w:rsidRPr="005E2D07">
              <w:rPr>
                <w:rFonts w:eastAsia="Times New Roman"/>
                <w:color w:val="000000"/>
              </w:rPr>
              <w:t>Décembre 2026</w:t>
            </w:r>
          </w:p>
        </w:tc>
      </w:tr>
      <w:tr w:rsidR="00A15128" w:rsidRPr="005E2D07" w14:paraId="7A94014D" w14:textId="77777777" w:rsidTr="00CF2609">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00E37F7B" w14:textId="77777777" w:rsidR="00A4264B" w:rsidRPr="005E2D07" w:rsidRDefault="00A4264B" w:rsidP="00A4264B">
            <w:pPr>
              <w:rPr>
                <w:rFonts w:asciiTheme="minorHAnsi" w:eastAsia="Times New Roman" w:hAnsiTheme="minorHAnsi" w:cstheme="minorHAnsi"/>
                <w:b/>
                <w:bCs/>
                <w:color w:val="FFFFFF" w:themeColor="background1"/>
              </w:rPr>
            </w:pPr>
            <w:r w:rsidRPr="005E2D07">
              <w:rPr>
                <w:rFonts w:asciiTheme="minorHAnsi" w:eastAsia="Times New Roman" w:hAnsiTheme="minorHAnsi" w:cstheme="minorHAnsi"/>
                <w:b/>
                <w:bCs/>
                <w:color w:val="FFFFFF" w:themeColor="background1"/>
              </w:rPr>
              <w:t xml:space="preserve">Portée géographique </w:t>
            </w:r>
          </w:p>
        </w:tc>
        <w:tc>
          <w:tcPr>
            <w:tcW w:w="5697" w:type="dxa"/>
            <w:gridSpan w:val="2"/>
            <w:tcBorders>
              <w:top w:val="single" w:sz="4" w:space="0" w:color="auto"/>
              <w:left w:val="single" w:sz="4" w:space="0" w:color="FFFFFF" w:themeColor="background1"/>
              <w:bottom w:val="single" w:sz="4" w:space="0" w:color="FFFFFF" w:themeColor="background1"/>
            </w:tcBorders>
            <w:shd w:val="clear" w:color="auto" w:fill="FFFFFF" w:themeFill="background1"/>
            <w:vAlign w:val="center"/>
          </w:tcPr>
          <w:p w14:paraId="329E3640" w14:textId="77777777" w:rsidR="00A4264B" w:rsidRPr="005E2D07" w:rsidRDefault="00A4264B" w:rsidP="00A4264B">
            <w:pPr>
              <w:jc w:val="both"/>
              <w:rPr>
                <w:rFonts w:eastAsia="Times New Roman"/>
                <w:color w:val="000000"/>
              </w:rPr>
            </w:pPr>
            <w:r w:rsidRPr="005E2D07">
              <w:rPr>
                <w:rFonts w:eastAsia="Times New Roman"/>
                <w:color w:val="000000"/>
              </w:rPr>
              <w:t>Kayes, koulikoro, Sikasso et le district de Bamako</w:t>
            </w:r>
          </w:p>
        </w:tc>
      </w:tr>
      <w:tr w:rsidR="00A15128" w:rsidRPr="005E2D07" w14:paraId="097161A7" w14:textId="77777777" w:rsidTr="00CF2609">
        <w:tc>
          <w:tcPr>
            <w:tcW w:w="521" w:type="dxa"/>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1F4E79" w:themeFill="accent1" w:themeFillShade="80"/>
            <w:vAlign w:val="center"/>
          </w:tcPr>
          <w:p w14:paraId="1B02DA54"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Réf</w:t>
            </w:r>
          </w:p>
        </w:tc>
        <w:tc>
          <w:tcPr>
            <w:tcW w:w="6562" w:type="dxa"/>
            <w:gridSpan w:val="2"/>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1F4E79" w:themeFill="accent1" w:themeFillShade="80"/>
            <w:vAlign w:val="center"/>
          </w:tcPr>
          <w:p w14:paraId="577E813C"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Actions</w:t>
            </w:r>
          </w:p>
        </w:tc>
        <w:tc>
          <w:tcPr>
            <w:tcW w:w="2323" w:type="dxa"/>
            <w:tcBorders>
              <w:top w:val="single" w:sz="4" w:space="0" w:color="FFFFFF" w:themeColor="background1"/>
              <w:left w:val="single" w:sz="4" w:space="0" w:color="FFFFFF" w:themeColor="background1"/>
              <w:bottom w:val="single" w:sz="4" w:space="0" w:color="auto"/>
            </w:tcBorders>
            <w:shd w:val="clear" w:color="auto" w:fill="1F4E79" w:themeFill="accent1" w:themeFillShade="80"/>
            <w:vAlign w:val="center"/>
          </w:tcPr>
          <w:p w14:paraId="2B30C7E5" w14:textId="77777777" w:rsidR="00A4264B" w:rsidRPr="005E2D07" w:rsidRDefault="00A4264B" w:rsidP="00A4264B">
            <w:pPr>
              <w:jc w:val="both"/>
              <w:rPr>
                <w:rFonts w:eastAsia="Times New Roman"/>
                <w:color w:val="000000"/>
              </w:rPr>
            </w:pPr>
            <w:r w:rsidRPr="005E2D07">
              <w:rPr>
                <w:rFonts w:eastAsia="Times New Roman"/>
                <w:b/>
                <w:bCs/>
                <w:color w:val="FFFFFF" w:themeColor="background1"/>
              </w:rPr>
              <w:t>Etat de réalisation</w:t>
            </w:r>
          </w:p>
        </w:tc>
      </w:tr>
      <w:tr w:rsidR="00A15128" w:rsidRPr="005E2D07" w14:paraId="768E0EDC" w14:textId="77777777">
        <w:trPr>
          <w:trHeight w:val="154"/>
        </w:trPr>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DBC05C1"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1</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11359EE6" w14:textId="77777777" w:rsidR="00A4264B" w:rsidRPr="005E2D07" w:rsidRDefault="00A4264B" w:rsidP="00A4264B">
            <w:pPr>
              <w:jc w:val="both"/>
              <w:rPr>
                <w:rFonts w:eastAsia="Times New Roman"/>
                <w:color w:val="000000"/>
              </w:rPr>
            </w:pPr>
            <w:r w:rsidRPr="005E2D07">
              <w:rPr>
                <w:rFonts w:eastAsia="Times New Roman"/>
                <w:color w:val="000000"/>
                <w:lang w:eastAsia="fr-FR"/>
              </w:rPr>
              <w:t>Formation continue en prévision saisonnière </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511D929A" w14:textId="77777777" w:rsidR="00A4264B" w:rsidRPr="005E2D07" w:rsidRDefault="00A4264B" w:rsidP="00A4264B">
            <w:pPr>
              <w:rPr>
                <w:rFonts w:eastAsia="Times New Roman"/>
                <w:color w:val="000000"/>
              </w:rPr>
            </w:pPr>
            <w:r w:rsidRPr="005E2D07">
              <w:rPr>
                <w:rFonts w:eastAsia="Times New Roman"/>
                <w:color w:val="000000"/>
              </w:rPr>
              <w:t>Réalisée</w:t>
            </w:r>
          </w:p>
        </w:tc>
      </w:tr>
      <w:tr w:rsidR="00A15128" w:rsidRPr="005E2D07" w14:paraId="149D6A3B"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2DD03DC"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2</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3E9E52A" w14:textId="77777777" w:rsidR="00A4264B" w:rsidRPr="005E2D07" w:rsidRDefault="00A4264B" w:rsidP="00A4264B">
            <w:pPr>
              <w:jc w:val="both"/>
              <w:rPr>
                <w:rFonts w:eastAsia="Times New Roman"/>
                <w:color w:val="000000"/>
              </w:rPr>
            </w:pPr>
            <w:r w:rsidRPr="005E2D07">
              <w:rPr>
                <w:rFonts w:eastAsia="Times New Roman"/>
                <w:color w:val="000000"/>
                <w:lang w:eastAsia="fr-FR"/>
              </w:rPr>
              <w:t>Formation diplômante cycle Master en changement climatique et développement durable</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2F0958B8" w14:textId="77777777" w:rsidR="00A4264B" w:rsidRPr="005E2D07" w:rsidRDefault="00A4264B" w:rsidP="00A4264B">
            <w:pPr>
              <w:jc w:val="both"/>
              <w:rPr>
                <w:rFonts w:eastAsia="Times New Roman"/>
                <w:b/>
                <w:bCs/>
                <w:color w:val="FFFFFF" w:themeColor="background1"/>
              </w:rPr>
            </w:pPr>
            <w:r w:rsidRPr="005E2D07">
              <w:rPr>
                <w:rFonts w:eastAsia="Times New Roman"/>
                <w:color w:val="000000"/>
              </w:rPr>
              <w:t>Réalisée</w:t>
            </w:r>
          </w:p>
        </w:tc>
      </w:tr>
      <w:tr w:rsidR="00A15128" w:rsidRPr="005E2D07" w14:paraId="08370BC0"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60115AC"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3</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2A96930" w14:textId="77777777" w:rsidR="00A4264B" w:rsidRPr="005E2D07" w:rsidRDefault="00A4264B" w:rsidP="00A4264B">
            <w:pPr>
              <w:jc w:val="both"/>
              <w:rPr>
                <w:rFonts w:eastAsia="Times New Roman"/>
                <w:color w:val="000000"/>
              </w:rPr>
            </w:pPr>
            <w:r w:rsidRPr="005E2D07">
              <w:rPr>
                <w:rFonts w:eastAsia="Times New Roman"/>
                <w:color w:val="000000"/>
                <w:lang w:eastAsia="fr-FR"/>
              </w:rPr>
              <w:t>Formation diplômante cycle technicien supérieur en Agrométéorologie</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58351A19" w14:textId="77777777" w:rsidR="00A4264B" w:rsidRPr="005E2D07" w:rsidRDefault="00A4264B" w:rsidP="00A4264B">
            <w:pPr>
              <w:jc w:val="both"/>
              <w:rPr>
                <w:rFonts w:eastAsia="Times New Roman"/>
                <w:b/>
                <w:bCs/>
                <w:color w:val="FFFFFF" w:themeColor="background1"/>
              </w:rPr>
            </w:pPr>
            <w:r w:rsidRPr="005E2D07">
              <w:rPr>
                <w:rFonts w:eastAsia="Times New Roman"/>
                <w:color w:val="000000"/>
              </w:rPr>
              <w:t>Réalisée</w:t>
            </w:r>
          </w:p>
        </w:tc>
      </w:tr>
      <w:tr w:rsidR="00A15128" w:rsidRPr="005E2D07" w14:paraId="6776D60C"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2CA6FFC"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4</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B36E8F7" w14:textId="77777777" w:rsidR="00A4264B" w:rsidRPr="005E2D07" w:rsidRDefault="00A4264B" w:rsidP="00A4264B">
            <w:pPr>
              <w:rPr>
                <w:rFonts w:eastAsia="Times New Roman"/>
                <w:color w:val="000000"/>
                <w:lang w:eastAsia="fr-FR"/>
              </w:rPr>
            </w:pPr>
            <w:r w:rsidRPr="005E2D07">
              <w:rPr>
                <w:rFonts w:eastAsia="Times New Roman"/>
                <w:color w:val="000000"/>
                <w:lang w:eastAsia="fr-FR"/>
              </w:rPr>
              <w:t>Formation diplômante</w:t>
            </w:r>
          </w:p>
          <w:p w14:paraId="34944471"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 xml:space="preserve">Cycle ingénieur en Instrument et microinformatique </w:t>
            </w:r>
          </w:p>
          <w:p w14:paraId="37126E81"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Cycle ingénieur en Agrométéorologie</w:t>
            </w:r>
          </w:p>
          <w:p w14:paraId="59262154"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Cycle technicien supérieur en instrument hydrologique</w:t>
            </w:r>
          </w:p>
          <w:p w14:paraId="26D984E2"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Master en changement climatique et développement durable</w:t>
            </w:r>
          </w:p>
          <w:p w14:paraId="01CBA520"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Master en sécurité Alimentaire et nutritionnelle</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7C8A79FD" w14:textId="77777777" w:rsidR="00A4264B" w:rsidRPr="005E2D07" w:rsidRDefault="00A4264B" w:rsidP="00A4264B">
            <w:pPr>
              <w:jc w:val="both"/>
              <w:rPr>
                <w:rFonts w:eastAsia="Times New Roman"/>
                <w:color w:val="000000"/>
              </w:rPr>
            </w:pPr>
            <w:r w:rsidRPr="005E2D07">
              <w:rPr>
                <w:rFonts w:eastAsia="Times New Roman"/>
                <w:color w:val="000000"/>
              </w:rPr>
              <w:t>En cours de réalisation</w:t>
            </w:r>
          </w:p>
        </w:tc>
      </w:tr>
    </w:tbl>
    <w:p w14:paraId="54FE73EF" w14:textId="77777777" w:rsidR="00A4264B" w:rsidRPr="005E2D07" w:rsidRDefault="00A4264B" w:rsidP="00A4264B">
      <w:pPr>
        <w:spacing w:before="120" w:after="120"/>
        <w:jc w:val="both"/>
        <w:rPr>
          <w:lang w:eastAsia="en-US"/>
        </w:rPr>
      </w:pPr>
      <w:r w:rsidRPr="005E2D07">
        <w:rPr>
          <w:lang w:eastAsia="en-US"/>
        </w:rPr>
        <w:lastRenderedPageBreak/>
        <w:t>De manière générale, le programme présente un niveau de mise en œuvre satisfaisant à ce stade. En particulier, les actions de formation en prévision saisonnière, ainsi que les formations diplômantes en changement climatique et développement durable et en agrométéorologie, traduisent des avancées significatives dans le renforcement des capacités techniques des acteurs concernés. La mise en œuvre de cycles de formation à différents niveaux (technicien, ingénieur et master), dont certains sont encore en cours, témoigne d’une dynamique progressive de consolidation des compétences. Cette évolution reflète une appropriation croissante du programme par les bénéficiaires et confirme la pertinence des actions engagées en matière de renforcement des capacités et d’appui à la gestion des enjeux climatiques.</w:t>
      </w:r>
    </w:p>
    <w:p w14:paraId="40B26F0B" w14:textId="77777777" w:rsidR="00A4264B" w:rsidRPr="005E2D07" w:rsidRDefault="00A4264B" w:rsidP="00A4264B">
      <w:pPr>
        <w:jc w:val="both"/>
        <w:rPr>
          <w:b/>
          <w:i/>
          <w:color w:val="1F4E79" w:themeColor="accent1" w:themeShade="80"/>
          <w:lang w:eastAsia="en-US"/>
        </w:rPr>
      </w:pPr>
      <w:r w:rsidRPr="005E2D07">
        <w:rPr>
          <w:b/>
          <w:i/>
          <w:color w:val="1F4E79" w:themeColor="accent1" w:themeShade="80"/>
          <w:lang w:eastAsia="en-US"/>
        </w:rPr>
        <w:t>Mécanismes financiers :</w:t>
      </w:r>
    </w:p>
    <w:p w14:paraId="185ABCF5" w14:textId="77777777" w:rsidR="00A4264B" w:rsidRPr="005E2D07" w:rsidRDefault="00A4264B" w:rsidP="00A4264B">
      <w:pPr>
        <w:jc w:val="both"/>
        <w:rPr>
          <w:lang w:eastAsia="en-US"/>
        </w:rPr>
      </w:pPr>
      <w:r w:rsidRPr="005E2D07">
        <w:rPr>
          <w:lang w:eastAsia="en-US"/>
        </w:rPr>
        <w:t>Le projet s’appuie sur un montage financier combinant des ressources publiques nationales et des financements internationaux. D’un coût total estimé à 60 millions, réparti équitablement entre contribution publique (30 millions) et appui international (30 millions).</w:t>
      </w:r>
    </w:p>
    <w:p w14:paraId="6C0FD32D" w14:textId="77777777" w:rsidR="00A4264B" w:rsidRPr="005E2D07" w:rsidRDefault="00A4264B" w:rsidP="00A4264B">
      <w:pPr>
        <w:jc w:val="both"/>
        <w:rPr>
          <w:lang w:eastAsia="en-US"/>
        </w:rPr>
      </w:pPr>
      <w:r w:rsidRPr="005E2D07">
        <w:rPr>
          <w:lang w:eastAsia="en-US"/>
        </w:rPr>
        <w:t>La structure du financement du projet est présentée dans le tableau ci-dessous.</w:t>
      </w:r>
    </w:p>
    <w:tbl>
      <w:tblPr>
        <w:tblStyle w:val="Grilledutableau"/>
        <w:tblW w:w="95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6"/>
        <w:gridCol w:w="4649"/>
      </w:tblGrid>
      <w:tr w:rsidR="00A15128" w:rsidRPr="005E2D07" w14:paraId="539BC188" w14:textId="77777777" w:rsidTr="00CF2609">
        <w:trPr>
          <w:tblHeader/>
        </w:trPr>
        <w:tc>
          <w:tcPr>
            <w:tcW w:w="4876"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tcPr>
          <w:p w14:paraId="36254CD3" w14:textId="77777777" w:rsidR="00A4264B" w:rsidRPr="005E2D07" w:rsidRDefault="00A4264B" w:rsidP="00A4264B">
            <w:pPr>
              <w:jc w:val="both"/>
              <w:rPr>
                <w:b/>
                <w:color w:val="FFFFFF" w:themeColor="background1"/>
                <w:lang w:eastAsia="en-US"/>
              </w:rPr>
            </w:pPr>
            <w:r w:rsidRPr="005E2D07">
              <w:rPr>
                <w:b/>
                <w:color w:val="FFFFFF" w:themeColor="background1"/>
                <w:lang w:eastAsia="en-US"/>
              </w:rPr>
              <w:t>Source de financement</w:t>
            </w:r>
          </w:p>
        </w:tc>
        <w:tc>
          <w:tcPr>
            <w:tcW w:w="464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tcPr>
          <w:p w14:paraId="50010EA5" w14:textId="77777777" w:rsidR="00A4264B" w:rsidRPr="005E2D07" w:rsidRDefault="00A4264B" w:rsidP="00A4264B">
            <w:pPr>
              <w:jc w:val="both"/>
              <w:rPr>
                <w:b/>
                <w:color w:val="FFFFFF" w:themeColor="background1"/>
                <w:lang w:eastAsia="en-US"/>
              </w:rPr>
            </w:pPr>
            <w:r w:rsidRPr="005E2D07">
              <w:rPr>
                <w:b/>
                <w:color w:val="FFFFFF" w:themeColor="background1"/>
                <w:lang w:eastAsia="en-US"/>
              </w:rPr>
              <w:t>Montant</w:t>
            </w:r>
          </w:p>
        </w:tc>
      </w:tr>
      <w:tr w:rsidR="00A15128" w:rsidRPr="005E2D07" w14:paraId="7A331CC8" w14:textId="77777777">
        <w:tc>
          <w:tcPr>
            <w:tcW w:w="4876" w:type="dxa"/>
            <w:tcBorders>
              <w:top w:val="single" w:sz="4" w:space="0" w:color="FFFFFF" w:themeColor="background1"/>
            </w:tcBorders>
          </w:tcPr>
          <w:p w14:paraId="195C6656" w14:textId="77777777" w:rsidR="00A4264B" w:rsidRPr="005E2D07" w:rsidRDefault="00A4264B" w:rsidP="00A4264B">
            <w:pPr>
              <w:jc w:val="both"/>
              <w:rPr>
                <w:lang w:eastAsia="en-US"/>
              </w:rPr>
            </w:pPr>
            <w:r w:rsidRPr="005E2D07">
              <w:rPr>
                <w:lang w:eastAsia="en-US"/>
              </w:rPr>
              <w:t>Public</w:t>
            </w:r>
          </w:p>
        </w:tc>
        <w:tc>
          <w:tcPr>
            <w:tcW w:w="4649" w:type="dxa"/>
            <w:tcBorders>
              <w:top w:val="single" w:sz="4" w:space="0" w:color="FFFFFF" w:themeColor="background1"/>
            </w:tcBorders>
          </w:tcPr>
          <w:p w14:paraId="08CEA240" w14:textId="77777777" w:rsidR="00A4264B" w:rsidRPr="005E2D07" w:rsidRDefault="00A4264B" w:rsidP="00A4264B">
            <w:pPr>
              <w:jc w:val="both"/>
              <w:rPr>
                <w:lang w:eastAsia="en-US"/>
              </w:rPr>
            </w:pPr>
            <w:r w:rsidRPr="005E2D07">
              <w:rPr>
                <w:lang w:eastAsia="en-US"/>
              </w:rPr>
              <w:t>30 Millions USD</w:t>
            </w:r>
          </w:p>
        </w:tc>
      </w:tr>
      <w:tr w:rsidR="00A15128" w:rsidRPr="005E2D07" w14:paraId="4D930DBD" w14:textId="77777777">
        <w:tc>
          <w:tcPr>
            <w:tcW w:w="4876" w:type="dxa"/>
          </w:tcPr>
          <w:p w14:paraId="15E412F4" w14:textId="77777777" w:rsidR="00A4264B" w:rsidRPr="005E2D07" w:rsidRDefault="00A4264B" w:rsidP="00A4264B">
            <w:pPr>
              <w:jc w:val="both"/>
              <w:rPr>
                <w:lang w:eastAsia="en-US"/>
              </w:rPr>
            </w:pPr>
            <w:r w:rsidRPr="005E2D07">
              <w:rPr>
                <w:lang w:eastAsia="en-US"/>
              </w:rPr>
              <w:t>International</w:t>
            </w:r>
          </w:p>
        </w:tc>
        <w:tc>
          <w:tcPr>
            <w:tcW w:w="4649" w:type="dxa"/>
          </w:tcPr>
          <w:p w14:paraId="69B7DC80" w14:textId="77777777" w:rsidR="00A4264B" w:rsidRPr="005E2D07" w:rsidRDefault="00A4264B" w:rsidP="00A4264B">
            <w:pPr>
              <w:jc w:val="both"/>
              <w:rPr>
                <w:lang w:eastAsia="en-US"/>
              </w:rPr>
            </w:pPr>
            <w:r w:rsidRPr="005E2D07">
              <w:rPr>
                <w:lang w:eastAsia="en-US"/>
              </w:rPr>
              <w:t xml:space="preserve">30 Millions USD </w:t>
            </w:r>
          </w:p>
        </w:tc>
      </w:tr>
      <w:tr w:rsidR="00A15128" w:rsidRPr="005E2D07" w14:paraId="7EB32E09" w14:textId="77777777">
        <w:tc>
          <w:tcPr>
            <w:tcW w:w="4876" w:type="dxa"/>
          </w:tcPr>
          <w:p w14:paraId="1D82F370" w14:textId="77777777" w:rsidR="00A4264B" w:rsidRPr="005E2D07" w:rsidRDefault="00A4264B" w:rsidP="00A4264B">
            <w:pPr>
              <w:jc w:val="both"/>
              <w:rPr>
                <w:b/>
                <w:bCs/>
                <w:lang w:eastAsia="en-US"/>
              </w:rPr>
            </w:pPr>
            <w:r w:rsidRPr="005E2D07">
              <w:rPr>
                <w:b/>
                <w:bCs/>
                <w:lang w:eastAsia="en-US"/>
              </w:rPr>
              <w:t>Total</w:t>
            </w:r>
          </w:p>
        </w:tc>
        <w:tc>
          <w:tcPr>
            <w:tcW w:w="4649" w:type="dxa"/>
          </w:tcPr>
          <w:p w14:paraId="43C1D91E" w14:textId="77777777" w:rsidR="00A4264B" w:rsidRPr="005E2D07" w:rsidRDefault="00A4264B" w:rsidP="00A4264B">
            <w:pPr>
              <w:jc w:val="both"/>
              <w:rPr>
                <w:b/>
                <w:bCs/>
                <w:lang w:eastAsia="en-US"/>
              </w:rPr>
            </w:pPr>
            <w:r w:rsidRPr="005E2D07">
              <w:rPr>
                <w:b/>
                <w:bCs/>
                <w:lang w:eastAsia="en-US"/>
              </w:rPr>
              <w:t>60 Millions USD</w:t>
            </w:r>
          </w:p>
        </w:tc>
      </w:tr>
    </w:tbl>
    <w:p w14:paraId="3AF9FCD1" w14:textId="77777777" w:rsidR="00A4264B" w:rsidRPr="005E2D07" w:rsidRDefault="00A4264B" w:rsidP="00A4264B">
      <w:pPr>
        <w:spacing w:before="120" w:after="120"/>
        <w:jc w:val="both"/>
        <w:rPr>
          <w:lang w:eastAsia="en-US"/>
        </w:rPr>
      </w:pPr>
      <w:r w:rsidRPr="005E2D07">
        <w:rPr>
          <w:lang w:eastAsia="en-US"/>
        </w:rPr>
        <w:t>La structure du financement reflète un montage équilibré fondé sur une contribution conjointe de ressources publiques nationales et de financements internationaux, mobilisées à parts égales. Cette configuration traduit une répartition claire des engagements financiers ainsi qu’une coordination efficace entre les différentes parties prenantes impliquées dans le projet.</w:t>
      </w:r>
    </w:p>
    <w:p w14:paraId="2364A6FC" w14:textId="77777777" w:rsidR="00A4264B" w:rsidRPr="005E2D07" w:rsidRDefault="00A4264B" w:rsidP="00A4264B">
      <w:pPr>
        <w:spacing w:before="120" w:after="120"/>
        <w:jc w:val="both"/>
        <w:rPr>
          <w:lang w:eastAsia="en-US"/>
        </w:rPr>
      </w:pPr>
      <w:r w:rsidRPr="005E2D07">
        <w:rPr>
          <w:lang w:eastAsia="en-US"/>
        </w:rPr>
        <w:t>Par ailleurs, le niveau de réalisation des activités observé témoigne d’une mobilisation effective des ressources prévues, indiquant un bon alignement entre la planification financière et la mise en œuvre opérationnelle. Cette dynamique met en évidence une gestion financière cohérente, favorable à l’atteinte des objectifs du projet.</w:t>
      </w:r>
    </w:p>
    <w:p w14:paraId="6766C8D8" w14:textId="77777777" w:rsidR="00A4264B" w:rsidRPr="005E2D07" w:rsidRDefault="00A4264B" w:rsidP="00A4264B">
      <w:pPr>
        <w:jc w:val="both"/>
        <w:rPr>
          <w:b/>
          <w:i/>
          <w:color w:val="1F4E79" w:themeColor="accent1" w:themeShade="80"/>
          <w:lang w:eastAsia="en-US"/>
        </w:rPr>
      </w:pPr>
      <w:r w:rsidRPr="005E2D07">
        <w:rPr>
          <w:b/>
          <w:i/>
          <w:color w:val="1F4E79" w:themeColor="accent1" w:themeShade="80"/>
          <w:lang w:eastAsia="en-US"/>
        </w:rPr>
        <w:t xml:space="preserve">Contraintes rencontrées : </w:t>
      </w:r>
    </w:p>
    <w:p w14:paraId="6D33E241" w14:textId="77777777" w:rsidR="00A4264B" w:rsidRPr="005E2D07" w:rsidRDefault="00A4264B" w:rsidP="00A4264B">
      <w:pPr>
        <w:jc w:val="both"/>
        <w:rPr>
          <w:lang w:eastAsia="en-US"/>
        </w:rPr>
      </w:pPr>
      <w:r w:rsidRPr="005E2D07">
        <w:rPr>
          <w:lang w:eastAsia="en-US"/>
        </w:rPr>
        <w:t>Aucune contrainte n’a été signalée dans le cadre de la mise en œuvre du projet. Cette absence de difficultés indique des conditions d’exécution favorables et une bonne maîtrise des différentes composantes du projet à ce stade.</w:t>
      </w:r>
    </w:p>
    <w:p w14:paraId="7A7BC501" w14:textId="77777777" w:rsidR="00A4264B" w:rsidRPr="005E2D07" w:rsidRDefault="00A4264B" w:rsidP="00A4264B">
      <w:pPr>
        <w:jc w:val="both"/>
        <w:rPr>
          <w:b/>
          <w:bCs/>
          <w:u w:val="single"/>
          <w:lang w:eastAsia="en-US"/>
        </w:rPr>
      </w:pPr>
      <w:r w:rsidRPr="005E2D07">
        <w:rPr>
          <w:b/>
          <w:bCs/>
          <w:u w:val="single"/>
          <w:lang w:eastAsia="en-US"/>
        </w:rPr>
        <w:t>Programme de Renforcement de la Résilience des Communautés Agro-pastorales Vulnérables du Sahel occidental face aux Effets Négatifs des Changements Climatiques :</w:t>
      </w:r>
    </w:p>
    <w:p w14:paraId="7941BF0E" w14:textId="77777777" w:rsidR="00A4264B" w:rsidRDefault="00A4264B" w:rsidP="00A4264B">
      <w:pPr>
        <w:jc w:val="both"/>
        <w:rPr>
          <w:rFonts w:asciiTheme="minorHAnsi" w:eastAsiaTheme="majorEastAsia" w:hAnsiTheme="minorHAnsi" w:cstheme="minorHAnsi"/>
        </w:rPr>
      </w:pPr>
      <w:r w:rsidRPr="005E2D07">
        <w:rPr>
          <w:rFonts w:asciiTheme="minorHAnsi" w:eastAsiaTheme="majorEastAsia" w:hAnsiTheme="minorHAnsi" w:cstheme="minorHAnsi"/>
        </w:rPr>
        <w:t>Ce projet est également inscrit dans le secteur de l’agriculture et du domaine de renforcement des capacités. Les éléments le concernant ont été principalement développés dans le secteur de l’agriculture.</w:t>
      </w:r>
    </w:p>
    <w:p w14:paraId="4C7142FA" w14:textId="77777777" w:rsidR="00B3217B" w:rsidRPr="007D5099" w:rsidRDefault="00B3217B" w:rsidP="00B3217B">
      <w:pPr>
        <w:pStyle w:val="Titre3"/>
      </w:pPr>
      <w:r w:rsidRPr="005E2D07">
        <w:t>Conclusion et recommandations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B3217B" w:rsidRPr="005E2D07" w14:paraId="53C354C6" w14:textId="77777777">
        <w:trPr>
          <w:trHeight w:val="461"/>
        </w:trPr>
        <w:tc>
          <w:tcPr>
            <w:tcW w:w="9416" w:type="dxa"/>
            <w:shd w:val="clear" w:color="auto" w:fill="002060"/>
            <w:vAlign w:val="center"/>
          </w:tcPr>
          <w:p w14:paraId="302342B8" w14:textId="77777777" w:rsidR="00B3217B" w:rsidRPr="005E2D07" w:rsidRDefault="00B3217B">
            <w:pPr>
              <w:spacing w:line="259" w:lineRule="auto"/>
              <w:jc w:val="both"/>
              <w:rPr>
                <w:b/>
                <w:bCs/>
                <w:lang w:eastAsia="en-US"/>
              </w:rPr>
            </w:pPr>
            <w:r w:rsidRPr="005E2D07">
              <w:rPr>
                <w:b/>
                <w:bCs/>
                <w:lang w:eastAsia="en-US"/>
              </w:rPr>
              <w:t xml:space="preserve">Constat général et recommandation </w:t>
            </w:r>
          </w:p>
        </w:tc>
      </w:tr>
      <w:tr w:rsidR="00B3217B" w:rsidRPr="005E2D07" w14:paraId="264F4E53" w14:textId="77777777">
        <w:trPr>
          <w:trHeight w:val="1984"/>
        </w:trPr>
        <w:tc>
          <w:tcPr>
            <w:tcW w:w="9416" w:type="dxa"/>
            <w:shd w:val="clear" w:color="auto" w:fill="DEEAF6" w:themeFill="accent1" w:themeFillTint="33"/>
          </w:tcPr>
          <w:p w14:paraId="07981829" w14:textId="77777777" w:rsidR="00B3217B" w:rsidRDefault="00B3217B">
            <w:pPr>
              <w:spacing w:before="120" w:after="120" w:line="259" w:lineRule="auto"/>
              <w:jc w:val="both"/>
              <w:rPr>
                <w:b/>
                <w:bCs/>
                <w:u w:val="single"/>
                <w:lang w:eastAsia="en-US"/>
              </w:rPr>
            </w:pPr>
            <w:r w:rsidRPr="005E2D07">
              <w:rPr>
                <w:b/>
                <w:bCs/>
                <w:u w:val="single"/>
                <w:lang w:eastAsia="en-US"/>
              </w:rPr>
              <w:lastRenderedPageBreak/>
              <w:t xml:space="preserve">Synthèse de l’évaluation : </w:t>
            </w:r>
          </w:p>
          <w:p w14:paraId="70FFC2A6" w14:textId="0C55E757" w:rsidR="00CA45B6" w:rsidRPr="00CA45B6" w:rsidRDefault="00CA45B6" w:rsidP="00CA45B6">
            <w:pPr>
              <w:pStyle w:val="Paragraphedeliste"/>
              <w:numPr>
                <w:ilvl w:val="0"/>
                <w:numId w:val="56"/>
              </w:numPr>
              <w:jc w:val="both"/>
              <w:rPr>
                <w:rStyle w:val="lev"/>
              </w:rPr>
            </w:pPr>
            <w:r w:rsidRPr="00CA45B6">
              <w:rPr>
                <w:rStyle w:val="lev"/>
              </w:rPr>
              <w:t>Absence d’informations transmises par les porteurs de projets</w:t>
            </w:r>
            <w:r>
              <w:rPr>
                <w:rStyle w:val="lev"/>
              </w:rPr>
              <w:t> :</w:t>
            </w:r>
            <w:r w:rsidRPr="00CA45B6">
              <w:rPr>
                <w:rStyle w:val="lev"/>
              </w:rPr>
              <w:t xml:space="preserve"> </w:t>
            </w:r>
            <w:r w:rsidR="00303520" w:rsidRPr="00303520">
              <w:rPr>
                <w:rStyle w:val="lev"/>
                <w:b w:val="0"/>
                <w:bCs w:val="0"/>
              </w:rPr>
              <w:t>Les porteurs de projets n’ont pas été clairement identifiés, ce qui n’a pas permis d’évaluer leur état d’avancement</w:t>
            </w:r>
            <w:r w:rsidR="00983D61">
              <w:rPr>
                <w:rStyle w:val="lev"/>
                <w:b w:val="0"/>
                <w:bCs w:val="0"/>
              </w:rPr>
              <w:t xml:space="preserve"> </w:t>
            </w:r>
            <w:r w:rsidRPr="00A5286D">
              <w:rPr>
                <w:rStyle w:val="lev"/>
                <w:b w:val="0"/>
                <w:bCs w:val="0"/>
              </w:rPr>
              <w:t>;</w:t>
            </w:r>
          </w:p>
          <w:p w14:paraId="1EDB5E7B" w14:textId="35E1ACF1" w:rsidR="00CA45B6" w:rsidRPr="00CA45B6" w:rsidRDefault="00CA45B6" w:rsidP="00CA45B6">
            <w:pPr>
              <w:pStyle w:val="Paragraphedeliste"/>
              <w:numPr>
                <w:ilvl w:val="0"/>
                <w:numId w:val="56"/>
              </w:numPr>
              <w:jc w:val="both"/>
              <w:rPr>
                <w:rStyle w:val="lev"/>
              </w:rPr>
            </w:pPr>
            <w:r w:rsidRPr="00CA45B6">
              <w:rPr>
                <w:rStyle w:val="lev"/>
              </w:rPr>
              <w:t>Plusieurs projets renvoient à des initiatives anciennes</w:t>
            </w:r>
            <w:r>
              <w:rPr>
                <w:rStyle w:val="lev"/>
              </w:rPr>
              <w:t> :</w:t>
            </w:r>
            <w:r w:rsidRPr="00CA45B6">
              <w:rPr>
                <w:rStyle w:val="lev"/>
              </w:rPr>
              <w:t xml:space="preserve"> </w:t>
            </w:r>
            <w:r w:rsidRPr="00A5286D">
              <w:rPr>
                <w:rStyle w:val="lev"/>
                <w:b w:val="0"/>
                <w:bCs w:val="0"/>
              </w:rPr>
              <w:t>Les informations identifiées pour certains projets se rapportent à des périodes antérieures à la CDN 2.0, notamment 2011–2014 ou 2013–2015, sans confirmation d’une continuité actuelle ;</w:t>
            </w:r>
          </w:p>
          <w:p w14:paraId="06627B75" w14:textId="7F48F30D" w:rsidR="00B3217B" w:rsidRPr="00614F20" w:rsidRDefault="00CA45B6" w:rsidP="00CA45B6">
            <w:pPr>
              <w:pStyle w:val="Paragraphedeliste"/>
              <w:numPr>
                <w:ilvl w:val="0"/>
                <w:numId w:val="56"/>
              </w:numPr>
              <w:jc w:val="both"/>
              <w:rPr>
                <w:rStyle w:val="lev"/>
                <w:b w:val="0"/>
                <w:bCs w:val="0"/>
              </w:rPr>
            </w:pPr>
            <w:r w:rsidRPr="00CA45B6">
              <w:rPr>
                <w:rStyle w:val="lev"/>
              </w:rPr>
              <w:t>Un seul programme présente des informations détaillées et récentes</w:t>
            </w:r>
            <w:r>
              <w:rPr>
                <w:rStyle w:val="lev"/>
              </w:rPr>
              <w:t> :</w:t>
            </w:r>
            <w:r w:rsidRPr="00CA45B6">
              <w:rPr>
                <w:rStyle w:val="lev"/>
              </w:rPr>
              <w:t xml:space="preserve"> </w:t>
            </w:r>
            <w:r w:rsidRPr="00A5286D">
              <w:rPr>
                <w:rStyle w:val="lev"/>
                <w:b w:val="0"/>
                <w:bCs w:val="0"/>
              </w:rPr>
              <w:t>Le programme « Voie des citoyens pour les changements climatiques » dispose d’éléments sur son état d’avancement, ses actions de formation, son financement et ses résultats.</w:t>
            </w:r>
          </w:p>
          <w:p w14:paraId="0B26F240" w14:textId="77777777" w:rsidR="00B3217B" w:rsidRPr="000148BE" w:rsidRDefault="00B3217B">
            <w:pPr>
              <w:spacing w:before="120" w:after="120" w:line="259" w:lineRule="auto"/>
              <w:jc w:val="both"/>
              <w:rPr>
                <w:b/>
                <w:u w:val="single"/>
                <w:lang w:eastAsia="en-US"/>
              </w:rPr>
            </w:pPr>
            <w:r>
              <w:rPr>
                <w:b/>
                <w:bCs/>
                <w:u w:val="single"/>
                <w:lang w:eastAsia="en-US"/>
              </w:rPr>
              <w:t>Recommandations :</w:t>
            </w:r>
          </w:p>
          <w:p w14:paraId="678CDF35" w14:textId="1C8A35D6" w:rsidR="00D92A8E" w:rsidRPr="00A5286D" w:rsidRDefault="00D92A8E" w:rsidP="00D92A8E">
            <w:pPr>
              <w:pStyle w:val="Paragraphedeliste"/>
              <w:numPr>
                <w:ilvl w:val="0"/>
                <w:numId w:val="56"/>
              </w:numPr>
              <w:jc w:val="both"/>
              <w:rPr>
                <w:rStyle w:val="lev"/>
                <w:b w:val="0"/>
                <w:bCs w:val="0"/>
              </w:rPr>
            </w:pPr>
            <w:r w:rsidRPr="00D92A8E">
              <w:rPr>
                <w:rStyle w:val="lev"/>
              </w:rPr>
              <w:t>Distinguer clairement les projets en cours des initiatives anciennes</w:t>
            </w:r>
            <w:r>
              <w:rPr>
                <w:rStyle w:val="lev"/>
              </w:rPr>
              <w:t> :</w:t>
            </w:r>
            <w:r w:rsidRPr="00D92A8E">
              <w:rPr>
                <w:rStyle w:val="lev"/>
              </w:rPr>
              <w:t xml:space="preserve"> </w:t>
            </w:r>
            <w:r w:rsidR="002C6AB8" w:rsidRPr="002C6AB8">
              <w:rPr>
                <w:rStyle w:val="lev"/>
                <w:b w:val="0"/>
                <w:bCs w:val="0"/>
              </w:rPr>
              <w:t>La CDN 3.0 devrait éviter d’inclure des projets anciens dont la mise en œuvre actuelle n’est pas confirmée</w:t>
            </w:r>
            <w:r w:rsidR="002C6AB8">
              <w:rPr>
                <w:rStyle w:val="lev"/>
                <w:b w:val="0"/>
                <w:bCs w:val="0"/>
              </w:rPr>
              <w:t xml:space="preserve"> </w:t>
            </w:r>
            <w:r w:rsidRPr="00A5286D">
              <w:rPr>
                <w:rStyle w:val="lev"/>
                <w:b w:val="0"/>
                <w:bCs w:val="0"/>
              </w:rPr>
              <w:t>;</w:t>
            </w:r>
          </w:p>
          <w:p w14:paraId="225BF56F" w14:textId="23B3B20C" w:rsidR="00D92A8E" w:rsidRPr="00A5286D" w:rsidRDefault="00D92A8E" w:rsidP="00D92A8E">
            <w:pPr>
              <w:pStyle w:val="Paragraphedeliste"/>
              <w:numPr>
                <w:ilvl w:val="0"/>
                <w:numId w:val="56"/>
              </w:numPr>
              <w:jc w:val="both"/>
              <w:rPr>
                <w:rStyle w:val="lev"/>
                <w:b w:val="0"/>
                <w:bCs w:val="0"/>
              </w:rPr>
            </w:pPr>
            <w:r w:rsidRPr="00D92A8E">
              <w:rPr>
                <w:rStyle w:val="lev"/>
              </w:rPr>
              <w:t>Renforcer la remontée d’information des acteurs locaux</w:t>
            </w:r>
            <w:r>
              <w:rPr>
                <w:rStyle w:val="lev"/>
              </w:rPr>
              <w:t> :</w:t>
            </w:r>
            <w:r w:rsidRPr="00D92A8E">
              <w:rPr>
                <w:rStyle w:val="lev"/>
              </w:rPr>
              <w:t xml:space="preserve"> </w:t>
            </w:r>
            <w:r w:rsidRPr="00A5286D">
              <w:rPr>
                <w:rStyle w:val="lev"/>
                <w:b w:val="0"/>
                <w:bCs w:val="0"/>
              </w:rPr>
              <w:t>Les organisations de la société civile et les collectivités territoriales devraient être intégrées dans un dispositif de reporting adapté ;</w:t>
            </w:r>
          </w:p>
          <w:p w14:paraId="53D17A57" w14:textId="73A0344D" w:rsidR="00B3217B" w:rsidRPr="000148BE" w:rsidRDefault="00D92A8E" w:rsidP="00D92A8E">
            <w:pPr>
              <w:pStyle w:val="Paragraphedeliste"/>
              <w:numPr>
                <w:ilvl w:val="0"/>
                <w:numId w:val="56"/>
              </w:numPr>
              <w:jc w:val="both"/>
              <w:rPr>
                <w:b/>
                <w:bCs/>
              </w:rPr>
            </w:pPr>
            <w:r w:rsidRPr="00D92A8E">
              <w:rPr>
                <w:rStyle w:val="lev"/>
              </w:rPr>
              <w:t>Préciser les porteurs, périodes et résultats attendus</w:t>
            </w:r>
            <w:r>
              <w:rPr>
                <w:rStyle w:val="lev"/>
              </w:rPr>
              <w:t> :</w:t>
            </w:r>
            <w:r w:rsidRPr="00D92A8E">
              <w:rPr>
                <w:rStyle w:val="lev"/>
              </w:rPr>
              <w:t xml:space="preserve"> </w:t>
            </w:r>
            <w:r w:rsidRPr="00A5286D">
              <w:rPr>
                <w:rStyle w:val="lev"/>
                <w:b w:val="0"/>
                <w:bCs w:val="0"/>
              </w:rPr>
              <w:t>Chaque projet devrait être accompagné d’éléments permettant son suivi effectif.</w:t>
            </w:r>
          </w:p>
        </w:tc>
      </w:tr>
    </w:tbl>
    <w:p w14:paraId="0BE64F77" w14:textId="77777777" w:rsidR="00B3217B" w:rsidRPr="005E2D07" w:rsidRDefault="00B3217B" w:rsidP="00A4264B">
      <w:pPr>
        <w:jc w:val="both"/>
        <w:rPr>
          <w:rFonts w:asciiTheme="minorHAnsi" w:eastAsia="Times New Roman" w:hAnsiTheme="minorHAnsi" w:cstheme="minorHAnsi"/>
          <w:b/>
          <w:bCs/>
        </w:rPr>
      </w:pPr>
    </w:p>
    <w:p w14:paraId="37E741FF" w14:textId="77777777" w:rsidR="00A4264B" w:rsidRPr="005E2D07" w:rsidRDefault="00A4264B" w:rsidP="00CF2609">
      <w:pPr>
        <w:pStyle w:val="Titre2"/>
      </w:pPr>
      <w:bookmarkStart w:id="113" w:name="_Toc227409239"/>
      <w:r w:rsidRPr="005E2D07">
        <w:t>Secteur des déchets</w:t>
      </w:r>
      <w:bookmarkEnd w:id="113"/>
    </w:p>
    <w:p w14:paraId="3DDBA6F5" w14:textId="77777777" w:rsidR="00A4264B" w:rsidRPr="005E2D07" w:rsidRDefault="00A4264B" w:rsidP="00C37328">
      <w:pPr>
        <w:pStyle w:val="Titre3"/>
        <w:rPr>
          <w:lang w:eastAsia="en-US"/>
        </w:rPr>
      </w:pPr>
      <w:bookmarkStart w:id="114" w:name="_Toc227409240"/>
      <w:r w:rsidRPr="005E2D07">
        <w:rPr>
          <w:lang w:eastAsia="en-US"/>
        </w:rPr>
        <w:t>Description générale du secteur</w:t>
      </w:r>
      <w:bookmarkEnd w:id="114"/>
      <w:r w:rsidRPr="005E2D07">
        <w:rPr>
          <w:lang w:eastAsia="en-US"/>
        </w:rPr>
        <w:t xml:space="preserve"> </w:t>
      </w:r>
    </w:p>
    <w:p w14:paraId="2EA0DE3F" w14:textId="77777777" w:rsidR="00A4264B" w:rsidRPr="005E2D07" w:rsidRDefault="00A4264B" w:rsidP="00A4264B">
      <w:pPr>
        <w:jc w:val="both"/>
        <w:rPr>
          <w:lang w:eastAsia="en-US"/>
        </w:rPr>
      </w:pPr>
      <w:r w:rsidRPr="005E2D07">
        <w:rPr>
          <w:lang w:eastAsia="en-US"/>
        </w:rPr>
        <w:t>Au Mali, la gestion des déchets constitue un levier important d’adaptation au changement climatique en contribuant à la réduction des risques climatiques et sanitaires. Une mauvaise gestion des déchets, notamment en milieu urbain, favorise l’obstruction des systèmes de drainage et des caniveaux, ce qui accentue les risques d’inondation lors des épisodes de fortes pluies. À l’inverse, l’amélioration des systèmes de collecte, de traitement et d’élimination des déchets permet de maintenir les infrastructures de drainage fonctionnelles et de limiter les impacts des aléas climatiques.</w:t>
      </w:r>
    </w:p>
    <w:p w14:paraId="6C7AD72C" w14:textId="77777777" w:rsidR="00A4264B" w:rsidRPr="005E2D07" w:rsidRDefault="00A4264B" w:rsidP="00A4264B">
      <w:pPr>
        <w:jc w:val="both"/>
        <w:rPr>
          <w:lang w:eastAsia="en-US"/>
        </w:rPr>
      </w:pPr>
      <w:r w:rsidRPr="005E2D07">
        <w:rPr>
          <w:lang w:eastAsia="en-US"/>
        </w:rPr>
        <w:t>Par ailleurs, une gestion adéquate des déchets contribue à réduire la pollution des sols et des ressources en eau, limitant ainsi les risques pour la santé publique, particulièrement en période de chaleur ou de stagnation des eaux. Elle permet également de prévenir la prolifération de vecteurs de maladies, renforçant ainsi la résilience des populations face aux effets du changement climatique.</w:t>
      </w:r>
    </w:p>
    <w:p w14:paraId="3F9DAD58" w14:textId="77777777" w:rsidR="00A4264B" w:rsidRPr="005E2D07" w:rsidRDefault="00A4264B" w:rsidP="00A4264B">
      <w:pPr>
        <w:jc w:val="both"/>
        <w:rPr>
          <w:lang w:eastAsia="en-US"/>
        </w:rPr>
      </w:pPr>
      <w:r w:rsidRPr="005E2D07">
        <w:rPr>
          <w:lang w:eastAsia="en-US"/>
        </w:rPr>
        <w:t>Ainsi, en améliorant la salubrité, en réduisant les risques d’inondation et en limitant les impacts sanitaires, le secteur des déchets joue un rôle complémentaire mais essentiel dans l’adaptation des territoires et des communautés aux changements climatiques.</w:t>
      </w:r>
    </w:p>
    <w:p w14:paraId="1F0FD446" w14:textId="77777777" w:rsidR="00A4264B" w:rsidRPr="005E2D07" w:rsidRDefault="00A4264B" w:rsidP="00C37328">
      <w:pPr>
        <w:pStyle w:val="Titre3"/>
        <w:rPr>
          <w:lang w:eastAsia="en-US"/>
        </w:rPr>
      </w:pPr>
      <w:bookmarkStart w:id="115" w:name="_Toc227409241"/>
      <w:r w:rsidRPr="005E2D07">
        <w:rPr>
          <w:lang w:eastAsia="en-US"/>
        </w:rPr>
        <w:t>Rappel des projets du secteur des déchets inscrits dans la CDN 2.0</w:t>
      </w:r>
      <w:bookmarkEnd w:id="115"/>
    </w:p>
    <w:p w14:paraId="3D4F49F6" w14:textId="77777777" w:rsidR="00A4264B" w:rsidRPr="005E2D07" w:rsidRDefault="00A4264B" w:rsidP="00A4264B">
      <w:pPr>
        <w:jc w:val="both"/>
        <w:rPr>
          <w:lang w:eastAsia="en-US"/>
        </w:rPr>
      </w:pPr>
      <w:r w:rsidRPr="005E2D07">
        <w:rPr>
          <w:lang w:eastAsia="en-US"/>
        </w:rPr>
        <w:t xml:space="preserve">Dans la CDN 2.0, plusieurs programmes et projets d’adaptation sont identifiés dans le secteur des déchets, visant à réduire les impacts environnementaux et sanitaires tout en renforçant la résilience des zones urbaines face aux aléas climatiques. Ces initiatives portent notamment sur la réduction de la pollution de l’air et des eaux liée à l’usage de produits nocifs, ainsi que sur l’épuration des eaux usées et leur réutilisation, en particulier pour l’irrigation. Elles incluent également des aménagements d’infrastructures </w:t>
      </w:r>
      <w:r w:rsidRPr="005E2D07">
        <w:rPr>
          <w:lang w:eastAsia="en-US"/>
        </w:rPr>
        <w:lastRenderedPageBreak/>
        <w:t>de drainage, tels que les collecteurs de Banconi, Molobalini, Foloni, Dougouradji et Bamafalani à Bamako, ainsi que ceux de Kotroni et Lotio à Sikasso, contribuant à la protection contre les risques d’inondations. Par ailleurs, des projets de gestion des déchets solides sont mis en œuvre, notamment à travers un programme intégré de ramassage et de transformation des déchets plastiques urbains, ainsi qu’un projet de gestion intégrée des déchets solides ménagers couvrant les communes du district de Bamako et plusieurs régions du Mali. L’ensemble de ces initiatives vise à améliorer la gestion des déchets et des eaux usées, à limiter les risques environnementaux et à renforcer la résilience des territoires face aux effets du changement climatique.</w:t>
      </w:r>
    </w:p>
    <w:p w14:paraId="25D5359D" w14:textId="77777777" w:rsidR="00A4264B" w:rsidRPr="005E2D07" w:rsidRDefault="00A4264B" w:rsidP="00A4264B">
      <w:pPr>
        <w:jc w:val="both"/>
        <w:rPr>
          <w:lang w:eastAsia="en-US"/>
        </w:rPr>
      </w:pPr>
      <w:r w:rsidRPr="005E2D07">
        <w:rPr>
          <w:lang w:eastAsia="en-US"/>
        </w:rPr>
        <w:t>Les principaux projets et programmes identifiés dans la CDN 2.0 pour le secteur des déchets sont présentés dans le tableau ci-après.</w:t>
      </w:r>
    </w:p>
    <w:p w14:paraId="7F769A4E" w14:textId="185EAAA1" w:rsidR="00A4264B" w:rsidRPr="005E2D07" w:rsidRDefault="00A4264B" w:rsidP="00C37328">
      <w:pPr>
        <w:keepNext/>
        <w:spacing w:after="0" w:line="360" w:lineRule="auto"/>
        <w:rPr>
          <w:color w:val="44546A" w:themeColor="text2"/>
          <w:sz w:val="20"/>
          <w:szCs w:val="20"/>
        </w:rPr>
      </w:pPr>
      <w:bookmarkStart w:id="116" w:name="_Toc227409745"/>
      <w:r w:rsidRPr="005E2D07">
        <w:rPr>
          <w:color w:val="44546A" w:themeColor="text2"/>
          <w:sz w:val="20"/>
          <w:szCs w:val="20"/>
        </w:rPr>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31</w:t>
      </w:r>
      <w:r w:rsidRPr="005E2D07">
        <w:rPr>
          <w:color w:val="44546A" w:themeColor="text2"/>
          <w:sz w:val="20"/>
          <w:szCs w:val="20"/>
        </w:rPr>
        <w:fldChar w:fldCharType="end"/>
      </w:r>
      <w:r w:rsidRPr="005E2D07">
        <w:rPr>
          <w:color w:val="44546A" w:themeColor="text2"/>
          <w:sz w:val="20"/>
          <w:szCs w:val="20"/>
        </w:rPr>
        <w:t> : Mesures d'adaptation dans le Secteur Déchets de la CDN du Mali</w:t>
      </w:r>
      <w:bookmarkEnd w:id="116"/>
    </w:p>
    <w:tbl>
      <w:tblPr>
        <w:tblW w:w="96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5325"/>
        <w:gridCol w:w="1645"/>
        <w:gridCol w:w="1559"/>
        <w:gridCol w:w="236"/>
      </w:tblGrid>
      <w:tr w:rsidR="00A15128" w:rsidRPr="005E2D07" w14:paraId="56443C08" w14:textId="77777777" w:rsidTr="004608E4">
        <w:trPr>
          <w:gridAfter w:val="1"/>
          <w:wAfter w:w="236" w:type="dxa"/>
          <w:trHeight w:val="603"/>
          <w:tblHeader/>
        </w:trPr>
        <w:tc>
          <w:tcPr>
            <w:tcW w:w="90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040A8D1D"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5325"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23D43EDE"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645"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noWrap/>
            <w:vAlign w:val="center"/>
            <w:hideMark/>
          </w:tcPr>
          <w:p w14:paraId="207CA05E"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5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2060"/>
          </w:tcPr>
          <w:p w14:paraId="68210831"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Coût estimé ($ US)</w:t>
            </w:r>
          </w:p>
        </w:tc>
      </w:tr>
      <w:tr w:rsidR="00A15128" w:rsidRPr="005E2D07" w14:paraId="1E0E180B" w14:textId="77777777" w:rsidTr="004608E4">
        <w:trPr>
          <w:gridAfter w:val="1"/>
          <w:wAfter w:w="236" w:type="dxa"/>
          <w:cantSplit/>
          <w:trHeight w:val="542"/>
        </w:trPr>
        <w:tc>
          <w:tcPr>
            <w:tcW w:w="907" w:type="dxa"/>
            <w:vMerge w:val="restart"/>
            <w:tcBorders>
              <w:top w:val="single" w:sz="4" w:space="0" w:color="FFFFFF" w:themeColor="background1"/>
            </w:tcBorders>
            <w:noWrap/>
            <w:textDirection w:val="btLr"/>
            <w:vAlign w:val="center"/>
            <w:hideMark/>
          </w:tcPr>
          <w:p w14:paraId="12BFDEE4" w14:textId="77777777" w:rsidR="00A4264B" w:rsidRPr="005E2D07" w:rsidRDefault="00A4264B" w:rsidP="00A4264B">
            <w:pPr>
              <w:spacing w:after="0" w:line="240" w:lineRule="auto"/>
              <w:jc w:val="center"/>
              <w:rPr>
                <w:rFonts w:eastAsia="Times New Roman"/>
                <w:b/>
                <w:color w:val="000000"/>
                <w:lang w:eastAsia="en-US"/>
              </w:rPr>
            </w:pPr>
            <w:r w:rsidRPr="005E2D07">
              <w:rPr>
                <w:rFonts w:eastAsia="Times New Roman"/>
                <w:b/>
                <w:color w:val="000000"/>
                <w:lang w:eastAsia="en-US"/>
              </w:rPr>
              <w:t xml:space="preserve">Déchets </w:t>
            </w:r>
          </w:p>
        </w:tc>
        <w:tc>
          <w:tcPr>
            <w:tcW w:w="5325" w:type="dxa"/>
            <w:tcBorders>
              <w:top w:val="single" w:sz="4" w:space="0" w:color="FFFFFF" w:themeColor="background1"/>
            </w:tcBorders>
            <w:hideMark/>
          </w:tcPr>
          <w:p w14:paraId="65D69E74"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Réduction de la pollution de l'air et des eaux liés à l'usage des pesticides et autres produits nuisibles.</w:t>
            </w:r>
          </w:p>
        </w:tc>
        <w:tc>
          <w:tcPr>
            <w:tcW w:w="1645" w:type="dxa"/>
            <w:tcBorders>
              <w:top w:val="single" w:sz="4" w:space="0" w:color="FFFFFF" w:themeColor="background1"/>
            </w:tcBorders>
            <w:noWrap/>
            <w:vAlign w:val="center"/>
            <w:hideMark/>
          </w:tcPr>
          <w:p w14:paraId="7589A8DF"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DNACPN</w:t>
            </w:r>
          </w:p>
        </w:tc>
        <w:tc>
          <w:tcPr>
            <w:tcW w:w="1559" w:type="dxa"/>
            <w:tcBorders>
              <w:top w:val="single" w:sz="4" w:space="0" w:color="FFFFFF" w:themeColor="background1"/>
            </w:tcBorders>
            <w:vAlign w:val="center"/>
          </w:tcPr>
          <w:p w14:paraId="3D205FF5" w14:textId="77777777" w:rsidR="00A4264B" w:rsidRPr="005E2D07" w:rsidRDefault="00A4264B" w:rsidP="00A4264B">
            <w:pPr>
              <w:spacing w:after="0" w:line="240" w:lineRule="auto"/>
              <w:jc w:val="center"/>
              <w:rPr>
                <w:rFonts w:eastAsia="Times New Roman"/>
                <w:color w:val="000000"/>
                <w:lang w:eastAsia="en-US"/>
              </w:rPr>
            </w:pPr>
            <w:r w:rsidRPr="005E2D07">
              <w:t xml:space="preserve">0,3 milliard </w:t>
            </w:r>
            <w:r w:rsidRPr="005E2D07">
              <w:rPr>
                <w:color w:val="000000" w:themeColor="text1"/>
              </w:rPr>
              <w:t xml:space="preserve">de </w:t>
            </w:r>
            <w:r w:rsidRPr="005E2D07">
              <w:rPr>
                <w:rFonts w:eastAsia="Times New Roman"/>
                <w:bCs/>
                <w:color w:val="000000" w:themeColor="text1"/>
                <w:lang w:eastAsia="en-US"/>
              </w:rPr>
              <w:t>$ US</w:t>
            </w:r>
          </w:p>
        </w:tc>
      </w:tr>
      <w:tr w:rsidR="00A15128" w:rsidRPr="005E2D07" w14:paraId="67148123" w14:textId="77777777" w:rsidTr="004608E4">
        <w:trPr>
          <w:trHeight w:val="510"/>
        </w:trPr>
        <w:tc>
          <w:tcPr>
            <w:tcW w:w="907" w:type="dxa"/>
            <w:vMerge/>
            <w:vAlign w:val="center"/>
            <w:hideMark/>
          </w:tcPr>
          <w:p w14:paraId="1DBD0FE7" w14:textId="77777777" w:rsidR="00A4264B" w:rsidRPr="005E2D07" w:rsidRDefault="00A4264B" w:rsidP="00A4264B">
            <w:pPr>
              <w:spacing w:after="0" w:line="240" w:lineRule="auto"/>
              <w:rPr>
                <w:rFonts w:eastAsia="Times New Roman"/>
                <w:b/>
                <w:color w:val="000000"/>
                <w:lang w:eastAsia="en-US"/>
              </w:rPr>
            </w:pPr>
          </w:p>
        </w:tc>
        <w:tc>
          <w:tcPr>
            <w:tcW w:w="5325" w:type="dxa"/>
            <w:hideMark/>
          </w:tcPr>
          <w:p w14:paraId="7917C357"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L'Épuration des eaux usées et leur réutilisation pour des besoins notamment pour l'irrigation pour l'irrigation.</w:t>
            </w:r>
          </w:p>
        </w:tc>
        <w:tc>
          <w:tcPr>
            <w:tcW w:w="1645" w:type="dxa"/>
            <w:noWrap/>
            <w:vAlign w:val="center"/>
            <w:hideMark/>
          </w:tcPr>
          <w:p w14:paraId="1FADEA2D"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DNACPN</w:t>
            </w:r>
          </w:p>
        </w:tc>
        <w:tc>
          <w:tcPr>
            <w:tcW w:w="1559" w:type="dxa"/>
            <w:vAlign w:val="center"/>
          </w:tcPr>
          <w:p w14:paraId="6DFD86B4" w14:textId="77777777" w:rsidR="00A4264B" w:rsidRPr="005E2D07" w:rsidRDefault="00A4264B" w:rsidP="00A4264B">
            <w:pPr>
              <w:spacing w:after="0"/>
              <w:jc w:val="center"/>
            </w:pPr>
            <w:r w:rsidRPr="005E2D07">
              <w:t xml:space="preserve">0,5 milliard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322596BC" w14:textId="77777777" w:rsidR="00A4264B" w:rsidRPr="005E2D07" w:rsidRDefault="00A4264B" w:rsidP="00A4264B"/>
        </w:tc>
      </w:tr>
      <w:tr w:rsidR="00A15128" w:rsidRPr="005E2D07" w14:paraId="3721597C" w14:textId="77777777" w:rsidTr="004608E4">
        <w:trPr>
          <w:trHeight w:val="510"/>
        </w:trPr>
        <w:tc>
          <w:tcPr>
            <w:tcW w:w="907" w:type="dxa"/>
            <w:vMerge/>
            <w:vAlign w:val="center"/>
            <w:hideMark/>
          </w:tcPr>
          <w:p w14:paraId="18AB0990" w14:textId="77777777" w:rsidR="00A4264B" w:rsidRPr="005E2D07" w:rsidRDefault="00A4264B" w:rsidP="00A4264B">
            <w:pPr>
              <w:spacing w:after="0" w:line="240" w:lineRule="auto"/>
              <w:rPr>
                <w:rFonts w:eastAsia="Times New Roman"/>
                <w:b/>
                <w:color w:val="000000"/>
                <w:lang w:eastAsia="en-US"/>
              </w:rPr>
            </w:pPr>
          </w:p>
        </w:tc>
        <w:tc>
          <w:tcPr>
            <w:tcW w:w="5325" w:type="dxa"/>
            <w:hideMark/>
          </w:tcPr>
          <w:p w14:paraId="749A97BA"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L'aménagement des collecteurs Banconi, Molobalini, Foloni, Dougouradji et Bamafalani dans le district de Bamako pour la protection contre les risques d'inondations.</w:t>
            </w:r>
          </w:p>
        </w:tc>
        <w:tc>
          <w:tcPr>
            <w:tcW w:w="1645" w:type="dxa"/>
            <w:noWrap/>
            <w:vAlign w:val="center"/>
            <w:hideMark/>
          </w:tcPr>
          <w:p w14:paraId="69BBA02C"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DNACPN</w:t>
            </w:r>
          </w:p>
        </w:tc>
        <w:tc>
          <w:tcPr>
            <w:tcW w:w="1559" w:type="dxa"/>
            <w:vAlign w:val="center"/>
          </w:tcPr>
          <w:p w14:paraId="5DFC9D83" w14:textId="77777777" w:rsidR="00A4264B" w:rsidRPr="005E2D07" w:rsidRDefault="00A4264B" w:rsidP="00A4264B">
            <w:pPr>
              <w:spacing w:after="0"/>
              <w:jc w:val="center"/>
            </w:pPr>
            <w:r w:rsidRPr="005E2D07">
              <w:t xml:space="preserve">35 millions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3F338926" w14:textId="77777777" w:rsidR="00A4264B" w:rsidRPr="005E2D07" w:rsidRDefault="00A4264B" w:rsidP="00A4264B"/>
        </w:tc>
      </w:tr>
      <w:tr w:rsidR="00A15128" w:rsidRPr="005E2D07" w14:paraId="19705E85" w14:textId="77777777" w:rsidTr="004608E4">
        <w:trPr>
          <w:trHeight w:val="510"/>
        </w:trPr>
        <w:tc>
          <w:tcPr>
            <w:tcW w:w="907" w:type="dxa"/>
            <w:vMerge/>
            <w:vAlign w:val="center"/>
            <w:hideMark/>
          </w:tcPr>
          <w:p w14:paraId="1572CC5B" w14:textId="77777777" w:rsidR="00A4264B" w:rsidRPr="005E2D07" w:rsidRDefault="00A4264B" w:rsidP="00A4264B">
            <w:pPr>
              <w:spacing w:after="0" w:line="240" w:lineRule="auto"/>
              <w:rPr>
                <w:rFonts w:eastAsia="Times New Roman"/>
                <w:b/>
                <w:color w:val="000000"/>
                <w:lang w:eastAsia="en-US"/>
              </w:rPr>
            </w:pPr>
          </w:p>
        </w:tc>
        <w:tc>
          <w:tcPr>
            <w:tcW w:w="5325" w:type="dxa"/>
            <w:noWrap/>
            <w:hideMark/>
          </w:tcPr>
          <w:p w14:paraId="70167E85"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L'aménagement du collecteur Kotroni à Sikasso pour la protection contre les risques d'inondations.</w:t>
            </w:r>
          </w:p>
        </w:tc>
        <w:tc>
          <w:tcPr>
            <w:tcW w:w="1645" w:type="dxa"/>
            <w:noWrap/>
            <w:vAlign w:val="center"/>
            <w:hideMark/>
          </w:tcPr>
          <w:p w14:paraId="2A00AEC0"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DNACPN</w:t>
            </w:r>
          </w:p>
        </w:tc>
        <w:tc>
          <w:tcPr>
            <w:tcW w:w="1559" w:type="dxa"/>
          </w:tcPr>
          <w:p w14:paraId="773CCE18" w14:textId="77777777" w:rsidR="00A4264B" w:rsidRPr="005E2D07" w:rsidRDefault="00A4264B" w:rsidP="00A4264B">
            <w:pPr>
              <w:spacing w:after="0"/>
              <w:jc w:val="center"/>
            </w:pPr>
            <w:r w:rsidRPr="005E2D07">
              <w:t xml:space="preserve">15 millions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72BB6075" w14:textId="77777777" w:rsidR="00A4264B" w:rsidRPr="005E2D07" w:rsidRDefault="00A4264B" w:rsidP="00A4264B"/>
        </w:tc>
      </w:tr>
      <w:tr w:rsidR="00A15128" w:rsidRPr="005E2D07" w14:paraId="04497FD3" w14:textId="77777777" w:rsidTr="004608E4">
        <w:trPr>
          <w:trHeight w:val="510"/>
        </w:trPr>
        <w:tc>
          <w:tcPr>
            <w:tcW w:w="907" w:type="dxa"/>
            <w:vMerge/>
            <w:vAlign w:val="center"/>
            <w:hideMark/>
          </w:tcPr>
          <w:p w14:paraId="06E6CB18" w14:textId="77777777" w:rsidR="00A4264B" w:rsidRPr="005E2D07" w:rsidRDefault="00A4264B" w:rsidP="00A4264B">
            <w:pPr>
              <w:spacing w:after="0" w:line="240" w:lineRule="auto"/>
              <w:rPr>
                <w:rFonts w:eastAsia="Times New Roman"/>
                <w:b/>
                <w:color w:val="000000"/>
                <w:lang w:eastAsia="en-US"/>
              </w:rPr>
            </w:pPr>
          </w:p>
        </w:tc>
        <w:tc>
          <w:tcPr>
            <w:tcW w:w="5325" w:type="dxa"/>
            <w:hideMark/>
          </w:tcPr>
          <w:p w14:paraId="5F0A02BA"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L'aménagement du collecteur Lotio à Sikasso pour la protection contre les risques d'inondations.</w:t>
            </w:r>
          </w:p>
        </w:tc>
        <w:tc>
          <w:tcPr>
            <w:tcW w:w="1645" w:type="dxa"/>
            <w:noWrap/>
            <w:vAlign w:val="center"/>
            <w:hideMark/>
          </w:tcPr>
          <w:p w14:paraId="1E177D74"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DNACPN</w:t>
            </w:r>
          </w:p>
        </w:tc>
        <w:tc>
          <w:tcPr>
            <w:tcW w:w="1559" w:type="dxa"/>
          </w:tcPr>
          <w:p w14:paraId="0634837E" w14:textId="77777777" w:rsidR="00A4264B" w:rsidRPr="005E2D07" w:rsidRDefault="00A4264B" w:rsidP="00A4264B">
            <w:pPr>
              <w:spacing w:after="0"/>
              <w:jc w:val="center"/>
            </w:pPr>
            <w:r w:rsidRPr="005E2D07">
              <w:t xml:space="preserve">15 millions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27A51CAA" w14:textId="77777777" w:rsidR="00A4264B" w:rsidRPr="005E2D07" w:rsidRDefault="00A4264B" w:rsidP="00A4264B"/>
        </w:tc>
      </w:tr>
      <w:tr w:rsidR="00A15128" w:rsidRPr="005E2D07" w14:paraId="64AE788A" w14:textId="77777777" w:rsidTr="004608E4">
        <w:trPr>
          <w:trHeight w:val="510"/>
        </w:trPr>
        <w:tc>
          <w:tcPr>
            <w:tcW w:w="907" w:type="dxa"/>
            <w:vMerge/>
            <w:vAlign w:val="center"/>
          </w:tcPr>
          <w:p w14:paraId="12B981DE" w14:textId="77777777" w:rsidR="00A4264B" w:rsidRPr="005E2D07" w:rsidRDefault="00A4264B" w:rsidP="00A4264B">
            <w:pPr>
              <w:spacing w:after="0" w:line="240" w:lineRule="auto"/>
              <w:rPr>
                <w:rFonts w:eastAsia="Times New Roman"/>
                <w:b/>
                <w:color w:val="000000"/>
                <w:lang w:eastAsia="en-US"/>
              </w:rPr>
            </w:pPr>
          </w:p>
        </w:tc>
        <w:tc>
          <w:tcPr>
            <w:tcW w:w="5325" w:type="dxa"/>
          </w:tcPr>
          <w:p w14:paraId="71B7EEAC" w14:textId="77777777" w:rsidR="00A4264B" w:rsidRPr="005E2D07" w:rsidRDefault="00A4264B" w:rsidP="00A4264B">
            <w:pPr>
              <w:spacing w:after="0" w:line="240" w:lineRule="auto"/>
              <w:jc w:val="both"/>
              <w:rPr>
                <w:rFonts w:eastAsia="Times New Roman"/>
                <w:b/>
                <w:color w:val="000000"/>
                <w:lang w:eastAsia="en-US"/>
              </w:rPr>
            </w:pPr>
            <w:r w:rsidRPr="005E2D07">
              <w:rPr>
                <w:lang w:eastAsia="en-US"/>
              </w:rPr>
              <w:t>Programme intégré de ramassage et de transformation des déchets plastiques urbains au niveau industriel par les techniques développées par Mamaplastico à Bamako.</w:t>
            </w:r>
          </w:p>
        </w:tc>
        <w:tc>
          <w:tcPr>
            <w:tcW w:w="1645" w:type="dxa"/>
            <w:noWrap/>
            <w:vAlign w:val="center"/>
          </w:tcPr>
          <w:p w14:paraId="384C3233"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Société SIGMA</w:t>
            </w:r>
          </w:p>
        </w:tc>
        <w:tc>
          <w:tcPr>
            <w:tcW w:w="1559" w:type="dxa"/>
            <w:vAlign w:val="center"/>
          </w:tcPr>
          <w:p w14:paraId="5E2E8FCA" w14:textId="77777777" w:rsidR="00A4264B" w:rsidRPr="005E2D07" w:rsidRDefault="00A4264B" w:rsidP="00A4264B">
            <w:pPr>
              <w:spacing w:after="0"/>
              <w:jc w:val="center"/>
            </w:pPr>
            <w:r w:rsidRPr="005E2D07">
              <w:t xml:space="preserve">0,5 milliard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3B4F1A3D" w14:textId="77777777" w:rsidR="00A4264B" w:rsidRPr="005E2D07" w:rsidRDefault="00A4264B" w:rsidP="00A4264B"/>
        </w:tc>
      </w:tr>
      <w:tr w:rsidR="00A15128" w:rsidRPr="005E2D07" w14:paraId="3B1989DB" w14:textId="77777777" w:rsidTr="004608E4">
        <w:trPr>
          <w:trHeight w:val="510"/>
        </w:trPr>
        <w:tc>
          <w:tcPr>
            <w:tcW w:w="907" w:type="dxa"/>
            <w:vMerge/>
            <w:vAlign w:val="center"/>
          </w:tcPr>
          <w:p w14:paraId="145332EF" w14:textId="77777777" w:rsidR="00A4264B" w:rsidRPr="005E2D07" w:rsidRDefault="00A4264B" w:rsidP="00A4264B">
            <w:pPr>
              <w:spacing w:after="0" w:line="240" w:lineRule="auto"/>
              <w:rPr>
                <w:rFonts w:eastAsia="Times New Roman"/>
                <w:b/>
                <w:color w:val="000000"/>
                <w:lang w:eastAsia="en-US"/>
              </w:rPr>
            </w:pPr>
          </w:p>
        </w:tc>
        <w:tc>
          <w:tcPr>
            <w:tcW w:w="5325" w:type="dxa"/>
          </w:tcPr>
          <w:p w14:paraId="56D5A469" w14:textId="77777777" w:rsidR="00A4264B" w:rsidRPr="005E2D07" w:rsidRDefault="00A4264B" w:rsidP="00A4264B">
            <w:pPr>
              <w:spacing w:after="0" w:line="240" w:lineRule="auto"/>
              <w:jc w:val="both"/>
              <w:rPr>
                <w:rFonts w:eastAsia="Times New Roman"/>
                <w:b/>
                <w:color w:val="000000"/>
                <w:lang w:eastAsia="en-US"/>
              </w:rPr>
            </w:pPr>
            <w:r w:rsidRPr="005E2D07">
              <w:rPr>
                <w:lang w:eastAsia="en-US"/>
              </w:rPr>
              <w:t>Projet de gestion intégrée des déchets solides ménagers les six communes du district de Bamako et dans quelques régions du Mali à savoir Kayes, Sikasso, Ségou et Mopti.</w:t>
            </w:r>
          </w:p>
        </w:tc>
        <w:tc>
          <w:tcPr>
            <w:tcW w:w="1645" w:type="dxa"/>
            <w:noWrap/>
            <w:vAlign w:val="center"/>
          </w:tcPr>
          <w:p w14:paraId="5D1122B7"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Oxalor-Pyrocox</w:t>
            </w:r>
          </w:p>
        </w:tc>
        <w:tc>
          <w:tcPr>
            <w:tcW w:w="1559" w:type="dxa"/>
            <w:vAlign w:val="center"/>
          </w:tcPr>
          <w:p w14:paraId="756DA6C3" w14:textId="77777777" w:rsidR="00A4264B" w:rsidRPr="005E2D07" w:rsidRDefault="00A4264B" w:rsidP="00A4264B">
            <w:pPr>
              <w:spacing w:after="0"/>
              <w:jc w:val="center"/>
            </w:pPr>
            <w:r w:rsidRPr="005E2D07">
              <w:t xml:space="preserve">262 millions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0AA37058" w14:textId="77777777" w:rsidR="00A4264B" w:rsidRPr="005E2D07" w:rsidRDefault="00A4264B" w:rsidP="00A4264B"/>
        </w:tc>
      </w:tr>
    </w:tbl>
    <w:p w14:paraId="379D8961" w14:textId="77777777" w:rsidR="00A4264B" w:rsidRPr="005E2D07" w:rsidRDefault="00A4264B" w:rsidP="00C37328">
      <w:pPr>
        <w:pStyle w:val="Titre3"/>
        <w:rPr>
          <w:lang w:eastAsia="en-US"/>
        </w:rPr>
      </w:pPr>
      <w:bookmarkStart w:id="117" w:name="_Toc227409242"/>
      <w:r w:rsidRPr="005E2D07">
        <w:rPr>
          <w:lang w:eastAsia="en-US"/>
        </w:rPr>
        <w:t>Etat d’avancement des projets</w:t>
      </w:r>
      <w:bookmarkEnd w:id="117"/>
    </w:p>
    <w:p w14:paraId="31AC12E0" w14:textId="77777777" w:rsidR="00A4264B" w:rsidRPr="005E2D07" w:rsidRDefault="00A4264B" w:rsidP="00A4264B">
      <w:pPr>
        <w:jc w:val="both"/>
        <w:rPr>
          <w:lang w:eastAsia="en-US"/>
        </w:rPr>
      </w:pPr>
      <w:r w:rsidRPr="005E2D07">
        <w:rPr>
          <w:lang w:eastAsia="en-US"/>
        </w:rPr>
        <w:t>À ce stade, les informations disponibles reposent principalement sur les questionnaires renseignés par la DNACPN et, pour deux projets, par l’ANGESEM. D’autres organismes sont également impliqués dans la mise en œuvre de certains projets, notamment la société SIGMA et Oxalor-Pyrocox. Dans ce contexte, l’analyse présentée ci-après se concentre sur les éléments actuellement disponibles, en particulier ceux fournis par la DNACPN, dans l’attente de données complémentaires.</w:t>
      </w:r>
    </w:p>
    <w:p w14:paraId="315CDD8A" w14:textId="77777777" w:rsidR="00A4264B" w:rsidRPr="005E2D07" w:rsidRDefault="00A4264B" w:rsidP="00A4264B">
      <w:pPr>
        <w:jc w:val="both"/>
        <w:rPr>
          <w:lang w:eastAsia="en-US"/>
        </w:rPr>
      </w:pPr>
      <w:r w:rsidRPr="005E2D07">
        <w:rPr>
          <w:lang w:eastAsia="en-US"/>
        </w:rPr>
        <w:t>Dans cette optique, une analyse approfondie est menée projet par projet afin d’évaluer plus précisément leur niveau d’avancement, leurs résultats et les éventuelles contraintes rencontrées</w:t>
      </w:r>
      <w:r w:rsidRPr="005E2D07">
        <w:t xml:space="preserve"> </w:t>
      </w:r>
      <w:r w:rsidRPr="005E2D07">
        <w:rPr>
          <w:lang w:eastAsia="en-US"/>
        </w:rPr>
        <w:t>en fonction des données et informations disponibles.</w:t>
      </w:r>
    </w:p>
    <w:p w14:paraId="52ABB985" w14:textId="77777777" w:rsidR="00A4264B" w:rsidRPr="005E2D07" w:rsidRDefault="00A4264B" w:rsidP="00A4264B">
      <w:pPr>
        <w:jc w:val="both"/>
        <w:rPr>
          <w:b/>
          <w:bCs/>
          <w:u w:val="single"/>
          <w:lang w:eastAsia="en-US"/>
        </w:rPr>
      </w:pPr>
      <w:r w:rsidRPr="005E2D07">
        <w:rPr>
          <w:b/>
          <w:bCs/>
          <w:u w:val="single"/>
          <w:lang w:eastAsia="en-US"/>
        </w:rPr>
        <w:lastRenderedPageBreak/>
        <w:t xml:space="preserve">Réduction de la pollution de l'air et des eaux liés à l'usage des pesticides et autres produits nuisibles : </w:t>
      </w:r>
    </w:p>
    <w:p w14:paraId="20F8FA9C" w14:textId="77777777" w:rsidR="00A4264B" w:rsidRPr="005E2D07" w:rsidRDefault="00A4264B" w:rsidP="00A4264B">
      <w:pPr>
        <w:spacing w:after="120"/>
        <w:jc w:val="both"/>
        <w:rPr>
          <w:lang w:eastAsia="en-US"/>
        </w:rPr>
      </w:pPr>
      <w:r w:rsidRPr="005E2D07">
        <w:rPr>
          <w:lang w:eastAsia="en-US"/>
        </w:rPr>
        <w:t>Le projet de réduction de la pollution de l’air et des eaux liée à l’usage des pesticides et autres produits nuisibles vise à réduire la pollution et les maladies hydriques à travers le traitement des eaux, afin d’assurer un meilleur cadre de vie des populations et une meilleure protection de leur environnement. Sa mise en œuvre permet également de former et d’outiller les populations pour qu’elles prennent soin de leur environnement et se protègent contre les effets climatiques.</w:t>
      </w:r>
    </w:p>
    <w:p w14:paraId="0AB2FD9B"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0FB7C900" w14:textId="77777777" w:rsidR="00A4264B" w:rsidRPr="005E2D07" w:rsidRDefault="00A4264B" w:rsidP="00A4264B">
      <w:pPr>
        <w:spacing w:after="120"/>
        <w:jc w:val="both"/>
        <w:rPr>
          <w:lang w:eastAsia="en-US"/>
        </w:rPr>
      </w:pPr>
      <w:r w:rsidRPr="005E2D07">
        <w:rPr>
          <w:lang w:eastAsia="en-US"/>
        </w:rPr>
        <w:t xml:space="preserve">Une synthèse du niveau d’avancement du projet est présentée dans le tableau suivant. </w:t>
      </w:r>
    </w:p>
    <w:tbl>
      <w:tblPr>
        <w:tblStyle w:val="Grilledutableau"/>
        <w:tblW w:w="94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1"/>
        <w:gridCol w:w="3188"/>
        <w:gridCol w:w="964"/>
        <w:gridCol w:w="1984"/>
        <w:gridCol w:w="2749"/>
        <w:gridCol w:w="29"/>
      </w:tblGrid>
      <w:tr w:rsidR="00A15128" w:rsidRPr="005E2D07" w14:paraId="5962D037" w14:textId="77777777" w:rsidTr="00A5286D">
        <w:trPr>
          <w:gridAfter w:val="1"/>
          <w:wAfter w:w="29" w:type="dxa"/>
        </w:trPr>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18A6C67D"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Statut</w:t>
            </w:r>
          </w:p>
        </w:tc>
        <w:tc>
          <w:tcPr>
            <w:tcW w:w="5697" w:type="dxa"/>
            <w:gridSpan w:val="3"/>
            <w:tcBorders>
              <w:left w:val="single" w:sz="4" w:space="0" w:color="FFFFFF" w:themeColor="background1"/>
            </w:tcBorders>
            <w:shd w:val="clear" w:color="auto" w:fill="FFFFFF" w:themeFill="background1"/>
            <w:vAlign w:val="center"/>
          </w:tcPr>
          <w:p w14:paraId="511979CF" w14:textId="77777777" w:rsidR="00A4264B" w:rsidRPr="005E2D07" w:rsidRDefault="00A4264B" w:rsidP="00A4264B">
            <w:pPr>
              <w:rPr>
                <w:lang w:eastAsia="en-US"/>
              </w:rPr>
            </w:pPr>
            <w:r w:rsidRPr="005E2D07">
              <w:rPr>
                <w:lang w:eastAsia="en-US"/>
              </w:rPr>
              <w:t>En cours</w:t>
            </w:r>
          </w:p>
        </w:tc>
      </w:tr>
      <w:tr w:rsidR="00A15128" w:rsidRPr="005E2D07" w14:paraId="5ECD3574" w14:textId="77777777" w:rsidTr="00A5286D">
        <w:trPr>
          <w:gridAfter w:val="1"/>
          <w:wAfter w:w="29" w:type="dxa"/>
        </w:trPr>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3EDABBE7"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Début</w:t>
            </w:r>
          </w:p>
        </w:tc>
        <w:tc>
          <w:tcPr>
            <w:tcW w:w="5697" w:type="dxa"/>
            <w:gridSpan w:val="3"/>
            <w:tcBorders>
              <w:left w:val="single" w:sz="4" w:space="0" w:color="FFFFFF" w:themeColor="background1"/>
            </w:tcBorders>
            <w:shd w:val="clear" w:color="auto" w:fill="FFFFFF" w:themeFill="background1"/>
            <w:vAlign w:val="center"/>
          </w:tcPr>
          <w:p w14:paraId="6867524D" w14:textId="77777777" w:rsidR="00A4264B" w:rsidRPr="005E2D07" w:rsidRDefault="00A4264B" w:rsidP="00A4264B">
            <w:pPr>
              <w:rPr>
                <w:lang w:eastAsia="en-US"/>
              </w:rPr>
            </w:pPr>
            <w:r w:rsidRPr="005E2D07">
              <w:rPr>
                <w:rFonts w:eastAsia="Times New Roman"/>
                <w:color w:val="000000"/>
              </w:rPr>
              <w:t>2016</w:t>
            </w:r>
          </w:p>
        </w:tc>
      </w:tr>
      <w:tr w:rsidR="00A15128" w:rsidRPr="005E2D07" w14:paraId="4ED19558" w14:textId="77777777" w:rsidTr="00A5286D">
        <w:trPr>
          <w:gridAfter w:val="1"/>
          <w:wAfter w:w="29" w:type="dxa"/>
        </w:trPr>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0188890C"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Fin</w:t>
            </w:r>
          </w:p>
        </w:tc>
        <w:tc>
          <w:tcPr>
            <w:tcW w:w="5697" w:type="dxa"/>
            <w:gridSpan w:val="3"/>
            <w:tcBorders>
              <w:left w:val="single" w:sz="4" w:space="0" w:color="FFFFFF" w:themeColor="background1"/>
            </w:tcBorders>
            <w:shd w:val="clear" w:color="auto" w:fill="FFFFFF" w:themeFill="background1"/>
            <w:vAlign w:val="center"/>
          </w:tcPr>
          <w:p w14:paraId="6DFE4608" w14:textId="77777777" w:rsidR="00A4264B" w:rsidRPr="005E2D07" w:rsidRDefault="00A4264B" w:rsidP="00A4264B">
            <w:pPr>
              <w:rPr>
                <w:lang w:eastAsia="en-US"/>
              </w:rPr>
            </w:pPr>
            <w:r w:rsidRPr="005E2D07">
              <w:rPr>
                <w:rFonts w:eastAsia="Times New Roman"/>
                <w:color w:val="000000"/>
              </w:rPr>
              <w:t>-</w:t>
            </w:r>
          </w:p>
        </w:tc>
      </w:tr>
      <w:tr w:rsidR="00A15128" w:rsidRPr="005E2D07" w14:paraId="10C5C47A" w14:textId="77777777" w:rsidTr="00A5286D">
        <w:trPr>
          <w:gridAfter w:val="1"/>
          <w:wAfter w:w="29" w:type="dxa"/>
        </w:trPr>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595B40B0" w14:textId="77777777" w:rsidR="00A4264B" w:rsidRPr="005E2D07" w:rsidRDefault="00A4264B" w:rsidP="00A4264B">
            <w:pPr>
              <w:rPr>
                <w:rFonts w:asciiTheme="minorHAnsi" w:eastAsia="Times New Roman" w:hAnsiTheme="minorHAnsi" w:cstheme="minorHAnsi"/>
                <w:b/>
                <w:bCs/>
                <w:color w:val="FFFFFF" w:themeColor="background1"/>
              </w:rPr>
            </w:pPr>
            <w:r w:rsidRPr="005E2D07">
              <w:rPr>
                <w:rFonts w:asciiTheme="minorHAnsi" w:eastAsia="Times New Roman" w:hAnsiTheme="minorHAnsi" w:cstheme="minorHAnsi"/>
                <w:b/>
                <w:bCs/>
                <w:color w:val="FFFFFF" w:themeColor="background1"/>
              </w:rPr>
              <w:t xml:space="preserve">Portée géographique </w:t>
            </w:r>
          </w:p>
        </w:tc>
        <w:tc>
          <w:tcPr>
            <w:tcW w:w="5697" w:type="dxa"/>
            <w:gridSpan w:val="3"/>
            <w:tcBorders>
              <w:left w:val="single" w:sz="4" w:space="0" w:color="FFFFFF" w:themeColor="background1"/>
            </w:tcBorders>
            <w:shd w:val="clear" w:color="auto" w:fill="FFFFFF" w:themeFill="background1"/>
            <w:vAlign w:val="center"/>
          </w:tcPr>
          <w:p w14:paraId="1CCD731C" w14:textId="77777777" w:rsidR="00A4264B" w:rsidRPr="005E2D07" w:rsidRDefault="00A4264B" w:rsidP="00A4264B">
            <w:pPr>
              <w:jc w:val="both"/>
              <w:rPr>
                <w:rFonts w:eastAsia="Times New Roman"/>
                <w:color w:val="000000"/>
              </w:rPr>
            </w:pPr>
            <w:r w:rsidRPr="005E2D07">
              <w:rPr>
                <w:rFonts w:eastAsia="Times New Roman"/>
                <w:color w:val="000000"/>
              </w:rPr>
              <w:t>Nationale</w:t>
            </w:r>
          </w:p>
        </w:tc>
      </w:tr>
      <w:tr w:rsidR="00A15128" w:rsidRPr="005E2D07" w14:paraId="7D078EAC" w14:textId="77777777" w:rsidTr="00A5286D">
        <w:trPr>
          <w:trHeight w:val="50"/>
        </w:trPr>
        <w:tc>
          <w:tcPr>
            <w:tcW w:w="521" w:type="dxa"/>
            <w:tcBorders>
              <w:top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0E0F44DB"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Réf</w:t>
            </w:r>
          </w:p>
        </w:tc>
        <w:tc>
          <w:tcPr>
            <w:tcW w:w="4152"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7AD13270"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Actions</w:t>
            </w:r>
          </w:p>
        </w:tc>
        <w:tc>
          <w:tcPr>
            <w:tcW w:w="1984" w:type="dxa"/>
            <w:tcBorders>
              <w:left w:val="single" w:sz="4" w:space="0" w:color="FFFFFF" w:themeColor="background1"/>
              <w:right w:val="single" w:sz="4" w:space="0" w:color="FFFFFF" w:themeColor="background1"/>
            </w:tcBorders>
            <w:shd w:val="clear" w:color="auto" w:fill="1F4E79" w:themeFill="accent1" w:themeFillShade="80"/>
            <w:vAlign w:val="center"/>
          </w:tcPr>
          <w:p w14:paraId="4688EB52" w14:textId="77777777" w:rsidR="00A4264B" w:rsidRPr="005E2D07" w:rsidRDefault="00A4264B" w:rsidP="00A4264B">
            <w:pPr>
              <w:jc w:val="both"/>
              <w:rPr>
                <w:rFonts w:eastAsia="Times New Roman"/>
                <w:color w:val="000000"/>
              </w:rPr>
            </w:pPr>
            <w:r w:rsidRPr="005E2D07">
              <w:rPr>
                <w:rFonts w:eastAsia="Times New Roman"/>
                <w:b/>
                <w:bCs/>
                <w:color w:val="FFFFFF" w:themeColor="background1"/>
              </w:rPr>
              <w:t>Etat de réalisation</w:t>
            </w:r>
          </w:p>
        </w:tc>
        <w:tc>
          <w:tcPr>
            <w:tcW w:w="2778" w:type="dxa"/>
            <w:gridSpan w:val="2"/>
            <w:tcBorders>
              <w:left w:val="single" w:sz="4" w:space="0" w:color="FFFFFF" w:themeColor="background1"/>
            </w:tcBorders>
            <w:shd w:val="clear" w:color="auto" w:fill="1F4E79" w:themeFill="accent1" w:themeFillShade="80"/>
            <w:vAlign w:val="center"/>
          </w:tcPr>
          <w:p w14:paraId="0DB893B7" w14:textId="77777777" w:rsidR="00A4264B" w:rsidRPr="005E2D07" w:rsidRDefault="00A4264B" w:rsidP="00A4264B">
            <w:pPr>
              <w:jc w:val="both"/>
              <w:rPr>
                <w:rFonts w:eastAsia="Times New Roman"/>
                <w:color w:val="000000"/>
              </w:rPr>
            </w:pPr>
            <w:r w:rsidRPr="005E2D07">
              <w:rPr>
                <w:rFonts w:eastAsia="Times New Roman"/>
                <w:b/>
                <w:bCs/>
                <w:color w:val="FFFFFF" w:themeColor="background1"/>
              </w:rPr>
              <w:t>Indicateurs de suivi</w:t>
            </w:r>
          </w:p>
        </w:tc>
      </w:tr>
      <w:tr w:rsidR="00A15128" w:rsidRPr="005E2D07" w14:paraId="2168B07E" w14:textId="77777777" w:rsidTr="00A5286D">
        <w:trPr>
          <w:trHeight w:val="1025"/>
        </w:trPr>
        <w:tc>
          <w:tcPr>
            <w:tcW w:w="521" w:type="dxa"/>
            <w:tcBorders>
              <w:top w:val="single" w:sz="4" w:space="0" w:color="FFFFFF" w:themeColor="background1"/>
            </w:tcBorders>
            <w:shd w:val="clear" w:color="auto" w:fill="FFFFFF" w:themeFill="background1"/>
            <w:vAlign w:val="center"/>
          </w:tcPr>
          <w:p w14:paraId="25F9495B"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1</w:t>
            </w:r>
          </w:p>
        </w:tc>
        <w:tc>
          <w:tcPr>
            <w:tcW w:w="4152" w:type="dxa"/>
            <w:gridSpan w:val="2"/>
            <w:tcBorders>
              <w:top w:val="single" w:sz="4" w:space="0" w:color="FFFFFF" w:themeColor="background1"/>
            </w:tcBorders>
            <w:shd w:val="clear" w:color="auto" w:fill="FFFFFF" w:themeFill="background1"/>
            <w:vAlign w:val="center"/>
          </w:tcPr>
          <w:p w14:paraId="677FFF0C" w14:textId="77777777" w:rsidR="00A4264B" w:rsidRPr="005E2D07" w:rsidRDefault="00A4264B" w:rsidP="00A4264B">
            <w:pPr>
              <w:jc w:val="both"/>
              <w:rPr>
                <w:rFonts w:eastAsia="Times New Roman"/>
                <w:color w:val="000000"/>
              </w:rPr>
            </w:pPr>
            <w:r w:rsidRPr="005E2D07">
              <w:rPr>
                <w:rFonts w:eastAsia="Times New Roman"/>
                <w:color w:val="000000"/>
              </w:rPr>
              <w:t>Formation des points focaux sur les gaz à effet de serre /changement climatique</w:t>
            </w:r>
          </w:p>
        </w:tc>
        <w:tc>
          <w:tcPr>
            <w:tcW w:w="1984" w:type="dxa"/>
            <w:shd w:val="clear" w:color="auto" w:fill="FFFFFF" w:themeFill="background1"/>
            <w:vAlign w:val="center"/>
          </w:tcPr>
          <w:p w14:paraId="34686B24" w14:textId="77777777" w:rsidR="00A4264B" w:rsidRPr="005E2D07" w:rsidRDefault="00A4264B" w:rsidP="00A4264B">
            <w:pPr>
              <w:jc w:val="both"/>
              <w:rPr>
                <w:rFonts w:eastAsia="Times New Roman"/>
                <w:color w:val="000000"/>
              </w:rPr>
            </w:pPr>
            <w:r w:rsidRPr="005E2D07">
              <w:rPr>
                <w:rFonts w:eastAsia="Times New Roman"/>
                <w:color w:val="000000"/>
              </w:rPr>
              <w:t>Réalisée</w:t>
            </w:r>
          </w:p>
        </w:tc>
        <w:tc>
          <w:tcPr>
            <w:tcW w:w="2778" w:type="dxa"/>
            <w:gridSpan w:val="2"/>
            <w:vMerge w:val="restart"/>
            <w:shd w:val="clear" w:color="auto" w:fill="FFFFFF" w:themeFill="background1"/>
            <w:vAlign w:val="center"/>
          </w:tcPr>
          <w:p w14:paraId="24E3209E" w14:textId="77777777" w:rsidR="00A4264B" w:rsidRPr="005E2D07" w:rsidRDefault="00A4264B" w:rsidP="00CC2E75">
            <w:pPr>
              <w:numPr>
                <w:ilvl w:val="0"/>
                <w:numId w:val="57"/>
              </w:numPr>
              <w:ind w:left="170" w:hanging="170"/>
              <w:contextualSpacing/>
              <w:jc w:val="both"/>
              <w:rPr>
                <w:rFonts w:eastAsia="Times New Roman"/>
                <w:color w:val="000000"/>
              </w:rPr>
            </w:pPr>
            <w:r w:rsidRPr="005E2D07">
              <w:rPr>
                <w:rFonts w:eastAsia="Times New Roman"/>
                <w:color w:val="000000"/>
              </w:rPr>
              <w:t>Volume d’eaux usées traitées (m³/mois et m³/an), en entrée et en sortie des stations d’épuration et des unités industrielles ;</w:t>
            </w:r>
          </w:p>
          <w:p w14:paraId="38670D63" w14:textId="77777777" w:rsidR="00A4264B" w:rsidRPr="005E2D07" w:rsidRDefault="00A4264B" w:rsidP="00CC2E75">
            <w:pPr>
              <w:numPr>
                <w:ilvl w:val="0"/>
                <w:numId w:val="57"/>
              </w:numPr>
              <w:ind w:left="170" w:hanging="170"/>
              <w:contextualSpacing/>
              <w:jc w:val="both"/>
              <w:rPr>
                <w:rFonts w:eastAsia="Times New Roman"/>
                <w:color w:val="000000"/>
              </w:rPr>
            </w:pPr>
            <w:r w:rsidRPr="005E2D07">
              <w:rPr>
                <w:rFonts w:eastAsia="Times New Roman"/>
                <w:color w:val="000000"/>
              </w:rPr>
              <w:t>Nombre de stations de valorisation des boues de vidange construites et opérationnelles ;</w:t>
            </w:r>
          </w:p>
          <w:p w14:paraId="64796D73" w14:textId="77777777" w:rsidR="00A4264B" w:rsidRPr="005E2D07" w:rsidRDefault="00A4264B" w:rsidP="00CC2E75">
            <w:pPr>
              <w:numPr>
                <w:ilvl w:val="0"/>
                <w:numId w:val="57"/>
              </w:numPr>
              <w:ind w:left="170" w:hanging="170"/>
              <w:contextualSpacing/>
              <w:jc w:val="both"/>
              <w:rPr>
                <w:rFonts w:eastAsia="Times New Roman"/>
                <w:color w:val="000000"/>
              </w:rPr>
            </w:pPr>
            <w:r w:rsidRPr="005E2D07">
              <w:rPr>
                <w:rFonts w:eastAsia="Times New Roman"/>
                <w:color w:val="000000"/>
              </w:rPr>
              <w:t>Niveau d’équipement du laboratoire de l’ANGESEM en matériels techniques.</w:t>
            </w:r>
          </w:p>
        </w:tc>
      </w:tr>
      <w:tr w:rsidR="00A15128" w:rsidRPr="005E2D07" w14:paraId="0AE50DE3" w14:textId="77777777" w:rsidTr="00A5286D">
        <w:trPr>
          <w:trHeight w:val="154"/>
        </w:trPr>
        <w:tc>
          <w:tcPr>
            <w:tcW w:w="521" w:type="dxa"/>
            <w:tcBorders>
              <w:bottom w:val="single" w:sz="4" w:space="0" w:color="FFFFFF" w:themeColor="background1"/>
            </w:tcBorders>
            <w:shd w:val="clear" w:color="auto" w:fill="FFFFFF" w:themeFill="background1"/>
            <w:vAlign w:val="center"/>
          </w:tcPr>
          <w:p w14:paraId="484791D6"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2</w:t>
            </w:r>
          </w:p>
        </w:tc>
        <w:tc>
          <w:tcPr>
            <w:tcW w:w="4152" w:type="dxa"/>
            <w:gridSpan w:val="2"/>
            <w:tcBorders>
              <w:bottom w:val="single" w:sz="4" w:space="0" w:color="FFFFFF" w:themeColor="background1"/>
            </w:tcBorders>
            <w:shd w:val="clear" w:color="auto" w:fill="FFFFFF" w:themeFill="background1"/>
            <w:vAlign w:val="center"/>
          </w:tcPr>
          <w:p w14:paraId="7CB2A431" w14:textId="77777777" w:rsidR="00A4264B" w:rsidRPr="005E2D07" w:rsidRDefault="00A4264B" w:rsidP="00A4264B">
            <w:pPr>
              <w:jc w:val="both"/>
              <w:rPr>
                <w:rFonts w:eastAsia="Times New Roman"/>
                <w:color w:val="000000"/>
              </w:rPr>
            </w:pPr>
            <w:r w:rsidRPr="005E2D07">
              <w:rPr>
                <w:rFonts w:eastAsia="Times New Roman"/>
                <w:color w:val="000000"/>
              </w:rPr>
              <w:t>Formation des points focaux sur le renseignement des indicateurs de suivi</w:t>
            </w:r>
          </w:p>
        </w:tc>
        <w:tc>
          <w:tcPr>
            <w:tcW w:w="1984" w:type="dxa"/>
            <w:tcBorders>
              <w:bottom w:val="single" w:sz="4" w:space="0" w:color="FFFFFF" w:themeColor="background1"/>
            </w:tcBorders>
            <w:shd w:val="clear" w:color="auto" w:fill="FFFFFF" w:themeFill="background1"/>
            <w:vAlign w:val="center"/>
          </w:tcPr>
          <w:p w14:paraId="6C51E9C1" w14:textId="77777777" w:rsidR="00A4264B" w:rsidRPr="005E2D07" w:rsidRDefault="00A4264B" w:rsidP="00A4264B">
            <w:pPr>
              <w:jc w:val="both"/>
              <w:rPr>
                <w:rFonts w:eastAsia="Times New Roman"/>
                <w:color w:val="000000"/>
              </w:rPr>
            </w:pPr>
            <w:r w:rsidRPr="005E2D07">
              <w:rPr>
                <w:rFonts w:eastAsia="Times New Roman"/>
                <w:color w:val="000000"/>
              </w:rPr>
              <w:t>Réalisée</w:t>
            </w:r>
          </w:p>
        </w:tc>
        <w:tc>
          <w:tcPr>
            <w:tcW w:w="2778" w:type="dxa"/>
            <w:gridSpan w:val="2"/>
            <w:vMerge/>
            <w:tcBorders>
              <w:bottom w:val="single" w:sz="4" w:space="0" w:color="FFFFFF" w:themeColor="background1"/>
            </w:tcBorders>
            <w:shd w:val="clear" w:color="auto" w:fill="FFFFFF" w:themeFill="background1"/>
            <w:vAlign w:val="center"/>
          </w:tcPr>
          <w:p w14:paraId="1D8177FE" w14:textId="77777777" w:rsidR="00A4264B" w:rsidRPr="005E2D07" w:rsidRDefault="00A4264B" w:rsidP="00A4264B">
            <w:pPr>
              <w:rPr>
                <w:rFonts w:eastAsia="Times New Roman"/>
                <w:color w:val="000000"/>
              </w:rPr>
            </w:pPr>
          </w:p>
        </w:tc>
      </w:tr>
    </w:tbl>
    <w:p w14:paraId="1052834D" w14:textId="77777777" w:rsidR="00A4264B" w:rsidRPr="005E2D07" w:rsidRDefault="00A4264B" w:rsidP="00A4264B">
      <w:pPr>
        <w:spacing w:before="120" w:after="120"/>
        <w:jc w:val="both"/>
        <w:rPr>
          <w:lang w:eastAsia="en-US"/>
        </w:rPr>
      </w:pPr>
      <w:r w:rsidRPr="005E2D07">
        <w:rPr>
          <w:lang w:eastAsia="en-US"/>
        </w:rPr>
        <w:t>De manière générale, le projet présente un niveau de mise en œuvre acceptable à ce stade. En particulier, les actions de formation des points focaux sur les gaz à effet de serre et le changement climatique, ainsi que sur le renseignement des indicateurs de suivi, traduisent des avancées dans le renforcement des capacités techniques des acteurs impliqués. À l’issue de ces formations, les acteurs concernés ont été en mesure d’identifier les besoins de leurs services et de fournir des informations adéquates répondant aux exigences du projet. Cette dynamique reflète une appropriation progressive du projet et confirme la pertinence des actions engagées en matière de suivi et de gestion environnementale.</w:t>
      </w:r>
    </w:p>
    <w:p w14:paraId="4883DF8A" w14:textId="77777777" w:rsidR="00A4264B" w:rsidRPr="005E2D07" w:rsidRDefault="00A4264B" w:rsidP="00A4264B">
      <w:pPr>
        <w:jc w:val="both"/>
        <w:rPr>
          <w:b/>
          <w:i/>
          <w:color w:val="1F4E79" w:themeColor="accent1" w:themeShade="80"/>
          <w:lang w:eastAsia="en-US"/>
        </w:rPr>
      </w:pPr>
      <w:r w:rsidRPr="005E2D07">
        <w:rPr>
          <w:b/>
          <w:i/>
          <w:color w:val="1F4E79" w:themeColor="accent1" w:themeShade="80"/>
          <w:lang w:eastAsia="en-US"/>
        </w:rPr>
        <w:t>Mécanismes financiers :</w:t>
      </w:r>
    </w:p>
    <w:p w14:paraId="06237E50" w14:textId="77777777" w:rsidR="00A4264B" w:rsidRPr="005E2D07" w:rsidRDefault="00A4264B" w:rsidP="00A4264B">
      <w:pPr>
        <w:jc w:val="both"/>
        <w:rPr>
          <w:lang w:eastAsia="en-US"/>
        </w:rPr>
      </w:pPr>
      <w:r w:rsidRPr="005E2D07">
        <w:rPr>
          <w:lang w:eastAsia="en-US"/>
        </w:rPr>
        <w:t>En ce qui concerne le volet financier, selon l’</w:t>
      </w:r>
      <w:r w:rsidRPr="005E2D07">
        <w:t>ANGESEM</w:t>
      </w:r>
      <w:r w:rsidRPr="005E2D07">
        <w:rPr>
          <w:lang w:eastAsia="en-US"/>
        </w:rPr>
        <w:t>, aucun financement n’a été assuré jusqu’à présent, ce qui ne permet pas de mener une analyse approfondie des coûts ni du montage financier du projet.</w:t>
      </w:r>
    </w:p>
    <w:p w14:paraId="1AB179FD" w14:textId="77777777" w:rsidR="00A4264B" w:rsidRPr="005E2D07" w:rsidRDefault="00A4264B" w:rsidP="00A4264B">
      <w:pPr>
        <w:jc w:val="both"/>
        <w:rPr>
          <w:b/>
          <w:i/>
          <w:color w:val="1F4E79" w:themeColor="accent1" w:themeShade="80"/>
          <w:lang w:eastAsia="en-US"/>
        </w:rPr>
      </w:pPr>
      <w:r w:rsidRPr="005E2D07">
        <w:rPr>
          <w:b/>
          <w:i/>
          <w:color w:val="1F4E79" w:themeColor="accent1" w:themeShade="80"/>
          <w:lang w:eastAsia="en-US"/>
        </w:rPr>
        <w:t xml:space="preserve">Contraintes rencontrées : </w:t>
      </w:r>
    </w:p>
    <w:p w14:paraId="25A197DC" w14:textId="77777777" w:rsidR="00A4264B" w:rsidRPr="005E2D07" w:rsidRDefault="00A4264B" w:rsidP="00A4264B">
      <w:pPr>
        <w:jc w:val="both"/>
        <w:rPr>
          <w:lang w:eastAsia="en-US"/>
        </w:rPr>
      </w:pPr>
      <w:r w:rsidRPr="005E2D07">
        <w:rPr>
          <w:lang w:eastAsia="en-US"/>
        </w:rPr>
        <w:t>La DNACPN a identifié deux contraintes majeures, à savoir l’indisponibilité d’équipements appropriés et l’insuffisance de ressources humaines qualifiées, pour lesquelles elle a également proposé des solutions visant à les dépasser. Celles-ci portent sur la mise à disposition d’équipements de dernière génération et le renforcement des capacités du personnel à travers des actions de formation adaptées.</w:t>
      </w:r>
    </w:p>
    <w:p w14:paraId="434B8832" w14:textId="2A431810" w:rsidR="00A4264B" w:rsidRPr="005E2D07" w:rsidRDefault="00A4264B" w:rsidP="00C37328">
      <w:pPr>
        <w:keepNext/>
        <w:spacing w:after="0" w:line="360" w:lineRule="auto"/>
        <w:rPr>
          <w:color w:val="44546A" w:themeColor="text2"/>
          <w:sz w:val="20"/>
          <w:szCs w:val="20"/>
        </w:rPr>
      </w:pPr>
      <w:bookmarkStart w:id="118" w:name="_Toc227409746"/>
      <w:r w:rsidRPr="005E2D07">
        <w:rPr>
          <w:color w:val="44546A" w:themeColor="text2"/>
          <w:sz w:val="20"/>
          <w:szCs w:val="20"/>
        </w:rPr>
        <w:lastRenderedPageBreak/>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32</w:t>
      </w:r>
      <w:r w:rsidRPr="005E2D07">
        <w:rPr>
          <w:color w:val="44546A" w:themeColor="text2"/>
          <w:sz w:val="20"/>
          <w:szCs w:val="20"/>
        </w:rPr>
        <w:fldChar w:fldCharType="end"/>
      </w:r>
      <w:r w:rsidRPr="005E2D07">
        <w:rPr>
          <w:color w:val="44546A" w:themeColor="text2"/>
          <w:sz w:val="20"/>
          <w:szCs w:val="20"/>
        </w:rPr>
        <w:t> : Contraintes de mise en œuvre et proposition de solutions</w:t>
      </w:r>
      <w:bookmarkEnd w:id="118"/>
    </w:p>
    <w:tbl>
      <w:tblPr>
        <w:tblW w:w="9524" w:type="dxa"/>
        <w:jc w:val="center"/>
        <w:tblCellMar>
          <w:left w:w="70" w:type="dxa"/>
          <w:right w:w="70" w:type="dxa"/>
        </w:tblCellMar>
        <w:tblLook w:val="04A0" w:firstRow="1" w:lastRow="0" w:firstColumn="1" w:lastColumn="0" w:noHBand="0" w:noVBand="1"/>
      </w:tblPr>
      <w:tblGrid>
        <w:gridCol w:w="4673"/>
        <w:gridCol w:w="4851"/>
      </w:tblGrid>
      <w:tr w:rsidR="00A15128" w:rsidRPr="005E2D07" w14:paraId="22E442D4" w14:textId="77777777" w:rsidTr="00C37328">
        <w:trPr>
          <w:trHeight w:val="567"/>
          <w:jc w:val="center"/>
        </w:trPr>
        <w:tc>
          <w:tcPr>
            <w:tcW w:w="4673"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noWrap/>
            <w:vAlign w:val="center"/>
            <w:hideMark/>
          </w:tcPr>
          <w:p w14:paraId="43B4C59F" w14:textId="77777777" w:rsidR="00A4264B" w:rsidRPr="005E2D07" w:rsidRDefault="00A4264B" w:rsidP="00A4264B">
            <w:pPr>
              <w:spacing w:after="0" w:line="240" w:lineRule="auto"/>
              <w:jc w:val="center"/>
              <w:rPr>
                <w:rFonts w:eastAsia="Times New Roman"/>
                <w:b/>
                <w:bCs/>
                <w:color w:val="FFFFFF" w:themeColor="background1"/>
                <w:lang w:eastAsia="fr-FR"/>
              </w:rPr>
            </w:pPr>
            <w:r w:rsidRPr="005E2D07">
              <w:rPr>
                <w:rFonts w:eastAsia="Times New Roman"/>
                <w:b/>
                <w:bCs/>
                <w:color w:val="FFFFFF" w:themeColor="background1"/>
                <w:lang w:eastAsia="fr-FR"/>
              </w:rPr>
              <w:t>Contraintes de mise en œuvre</w:t>
            </w:r>
          </w:p>
          <w:p w14:paraId="090E4E57" w14:textId="77777777" w:rsidR="00A4264B" w:rsidRPr="005E2D07" w:rsidRDefault="00A4264B" w:rsidP="00A4264B">
            <w:pPr>
              <w:spacing w:after="0" w:line="240" w:lineRule="auto"/>
              <w:rPr>
                <w:rFonts w:eastAsia="Times New Roman"/>
                <w:color w:val="FFFFFF" w:themeColor="background1"/>
                <w:lang w:eastAsia="fr-FR"/>
              </w:rPr>
            </w:pPr>
          </w:p>
        </w:tc>
        <w:tc>
          <w:tcPr>
            <w:tcW w:w="4851"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04E01076" w14:textId="77777777" w:rsidR="00A4264B" w:rsidRPr="005E2D07" w:rsidRDefault="00A4264B" w:rsidP="00A4264B">
            <w:pPr>
              <w:spacing w:after="0" w:line="240" w:lineRule="auto"/>
              <w:jc w:val="center"/>
              <w:rPr>
                <w:rFonts w:eastAsia="Times New Roman"/>
                <w:b/>
                <w:bCs/>
                <w:color w:val="FFFFFF" w:themeColor="background1"/>
                <w:lang w:eastAsia="fr-FR"/>
              </w:rPr>
            </w:pPr>
            <w:r w:rsidRPr="005E2D07">
              <w:rPr>
                <w:rFonts w:eastAsia="Times New Roman"/>
                <w:b/>
                <w:bCs/>
                <w:color w:val="FFFFFF" w:themeColor="background1"/>
                <w:lang w:eastAsia="fr-FR"/>
              </w:rPr>
              <w:t>Proposition de solutions</w:t>
            </w:r>
            <w:r w:rsidRPr="005E2D07">
              <w:rPr>
                <w:rFonts w:eastAsia="Times New Roman"/>
                <w:color w:val="FFFFFF" w:themeColor="background1"/>
                <w:lang w:eastAsia="fr-FR"/>
              </w:rPr>
              <w:t> </w:t>
            </w:r>
          </w:p>
        </w:tc>
      </w:tr>
      <w:tr w:rsidR="00A15128" w:rsidRPr="005E2D07" w14:paraId="4013E3EE" w14:textId="77777777" w:rsidTr="004608E4">
        <w:trPr>
          <w:trHeight w:val="300"/>
          <w:jc w:val="center"/>
        </w:trPr>
        <w:tc>
          <w:tcPr>
            <w:tcW w:w="4673" w:type="dxa"/>
            <w:tcBorders>
              <w:top w:val="single" w:sz="4" w:space="0" w:color="FFFFFF" w:themeColor="background1"/>
              <w:left w:val="single" w:sz="4" w:space="0" w:color="auto"/>
              <w:bottom w:val="single" w:sz="4" w:space="0" w:color="auto"/>
              <w:right w:val="single" w:sz="4" w:space="0" w:color="auto"/>
            </w:tcBorders>
            <w:noWrap/>
            <w:vAlign w:val="center"/>
            <w:hideMark/>
          </w:tcPr>
          <w:p w14:paraId="29E48F31" w14:textId="77777777" w:rsidR="00A4264B" w:rsidRPr="005E2D07" w:rsidRDefault="00A4264B" w:rsidP="00A4264B">
            <w:pPr>
              <w:spacing w:after="0" w:line="240" w:lineRule="auto"/>
              <w:rPr>
                <w:rFonts w:eastAsia="Times New Roman"/>
                <w:color w:val="000000"/>
                <w:lang w:eastAsia="fr-FR"/>
              </w:rPr>
            </w:pPr>
            <w:r w:rsidRPr="005E2D07">
              <w:rPr>
                <w:rFonts w:eastAsia="Times New Roman"/>
                <w:color w:val="000000"/>
                <w:lang w:eastAsia="fr-FR"/>
              </w:rPr>
              <w:t>Indisponibilité d’équipements appropriés</w:t>
            </w:r>
          </w:p>
        </w:tc>
        <w:tc>
          <w:tcPr>
            <w:tcW w:w="4851" w:type="dxa"/>
            <w:tcBorders>
              <w:top w:val="single" w:sz="4" w:space="0" w:color="FFFFFF" w:themeColor="background1"/>
              <w:left w:val="nil"/>
              <w:bottom w:val="single" w:sz="4" w:space="0" w:color="auto"/>
              <w:right w:val="single" w:sz="4" w:space="0" w:color="auto"/>
            </w:tcBorders>
            <w:vAlign w:val="bottom"/>
          </w:tcPr>
          <w:p w14:paraId="40560BEA" w14:textId="77777777" w:rsidR="00A4264B" w:rsidRPr="005E2D07" w:rsidRDefault="00A4264B" w:rsidP="00A4264B">
            <w:pPr>
              <w:spacing w:after="0" w:line="240" w:lineRule="auto"/>
              <w:jc w:val="both"/>
              <w:rPr>
                <w:rFonts w:eastAsia="Times New Roman"/>
                <w:color w:val="000000"/>
                <w:lang w:eastAsia="fr-FR"/>
              </w:rPr>
            </w:pPr>
            <w:r w:rsidRPr="005E2D07">
              <w:rPr>
                <w:rFonts w:eastAsia="Times New Roman"/>
                <w:color w:val="000000"/>
                <w:lang w:eastAsia="fr-FR"/>
              </w:rPr>
              <w:t>Acquisition et mise à disposition d’équipements de dernière génération</w:t>
            </w:r>
          </w:p>
        </w:tc>
      </w:tr>
      <w:tr w:rsidR="00A15128" w:rsidRPr="005E2D07" w14:paraId="0A9094D3" w14:textId="77777777" w:rsidTr="004608E4">
        <w:trPr>
          <w:trHeight w:val="300"/>
          <w:jc w:val="center"/>
        </w:trPr>
        <w:tc>
          <w:tcPr>
            <w:tcW w:w="4673" w:type="dxa"/>
            <w:tcBorders>
              <w:top w:val="single" w:sz="4" w:space="0" w:color="auto"/>
              <w:left w:val="single" w:sz="4" w:space="0" w:color="auto"/>
              <w:bottom w:val="single" w:sz="4" w:space="0" w:color="auto"/>
              <w:right w:val="single" w:sz="4" w:space="0" w:color="auto"/>
            </w:tcBorders>
            <w:noWrap/>
            <w:vAlign w:val="center"/>
            <w:hideMark/>
          </w:tcPr>
          <w:p w14:paraId="561BE5B8" w14:textId="77777777" w:rsidR="00A4264B" w:rsidRPr="005E2D07" w:rsidRDefault="00A4264B" w:rsidP="004608E4">
            <w:pPr>
              <w:spacing w:after="0" w:line="240" w:lineRule="auto"/>
              <w:rPr>
                <w:rFonts w:eastAsia="Times New Roman"/>
                <w:color w:val="000000"/>
                <w:lang w:eastAsia="fr-FR"/>
              </w:rPr>
            </w:pPr>
            <w:r w:rsidRPr="005E2D07">
              <w:rPr>
                <w:rFonts w:eastAsia="Times New Roman"/>
                <w:color w:val="000000"/>
                <w:lang w:eastAsia="fr-FR"/>
              </w:rPr>
              <w:t>Insuffisance de ressources humaines qualifiées</w:t>
            </w:r>
          </w:p>
        </w:tc>
        <w:tc>
          <w:tcPr>
            <w:tcW w:w="4851" w:type="dxa"/>
            <w:tcBorders>
              <w:top w:val="single" w:sz="4" w:space="0" w:color="auto"/>
              <w:left w:val="nil"/>
              <w:bottom w:val="single" w:sz="4" w:space="0" w:color="auto"/>
              <w:right w:val="single" w:sz="4" w:space="0" w:color="auto"/>
            </w:tcBorders>
            <w:vAlign w:val="bottom"/>
          </w:tcPr>
          <w:p w14:paraId="0748AFE5" w14:textId="77777777" w:rsidR="00A4264B" w:rsidRPr="005E2D07" w:rsidRDefault="00A4264B" w:rsidP="00A4264B">
            <w:pPr>
              <w:spacing w:after="0" w:line="240" w:lineRule="auto"/>
              <w:jc w:val="both"/>
              <w:rPr>
                <w:rFonts w:eastAsia="Times New Roman"/>
                <w:color w:val="000000"/>
                <w:lang w:eastAsia="fr-FR"/>
              </w:rPr>
            </w:pPr>
            <w:r w:rsidRPr="005E2D07">
              <w:rPr>
                <w:rFonts w:eastAsia="Times New Roman"/>
                <w:color w:val="000000"/>
                <w:lang w:eastAsia="fr-FR"/>
              </w:rPr>
              <w:t>Renforcement des capacités à travers la formation du personnel</w:t>
            </w:r>
          </w:p>
        </w:tc>
      </w:tr>
    </w:tbl>
    <w:p w14:paraId="0276294B" w14:textId="77777777" w:rsidR="00A4264B" w:rsidRPr="005E2D07" w:rsidRDefault="00A4264B" w:rsidP="004608E4">
      <w:pPr>
        <w:spacing w:before="240"/>
        <w:jc w:val="both"/>
        <w:rPr>
          <w:b/>
          <w:bCs/>
          <w:u w:val="single"/>
          <w:lang w:eastAsia="en-US"/>
        </w:rPr>
      </w:pPr>
      <w:r w:rsidRPr="005E2D07">
        <w:rPr>
          <w:b/>
          <w:bCs/>
          <w:u w:val="single"/>
          <w:lang w:eastAsia="en-US"/>
        </w:rPr>
        <w:t xml:space="preserve">L'Épuration des eaux usées et leur réutilisation pour des besoins notamment pour l'irrigation : </w:t>
      </w:r>
    </w:p>
    <w:p w14:paraId="0A1AE23D" w14:textId="77777777" w:rsidR="00A4264B" w:rsidRPr="005E2D07" w:rsidRDefault="00A4264B" w:rsidP="00A4264B">
      <w:pPr>
        <w:jc w:val="both"/>
        <w:rPr>
          <w:lang w:eastAsia="en-US"/>
        </w:rPr>
      </w:pPr>
      <w:r w:rsidRPr="005E2D07">
        <w:rPr>
          <w:lang w:eastAsia="en-US"/>
        </w:rPr>
        <w:t>Il s’agit d’un projet porté par l’ANGESEM en partenariat avec l’État. Toutefois, les questionnaires renseignés (DNACPN et ANGESEM) n’apportent pas d’informations sur les objectifs ni sur la description du projet, ce qui limite la compréhension de sa portée et de son contenu.</w:t>
      </w:r>
    </w:p>
    <w:p w14:paraId="4465F649"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16A61ADD" w14:textId="77777777" w:rsidR="00A4264B" w:rsidRPr="005E2D07" w:rsidRDefault="00A4264B" w:rsidP="00A4264B">
      <w:pPr>
        <w:spacing w:before="120" w:after="120"/>
        <w:jc w:val="both"/>
        <w:rPr>
          <w:lang w:eastAsia="en-US"/>
        </w:rPr>
      </w:pPr>
      <w:r w:rsidRPr="005E2D07">
        <w:rPr>
          <w:lang w:eastAsia="en-US"/>
        </w:rPr>
        <w:t>Il s’agit d’un projet au niveau de la région de Sikasso. Le questionnaire renseigné par la DNACPN indique que seule une étude de faisabilité a été élaborée. Quant à celui de l’ANGESEM, il fait état de l’organisation d’ateliers de formation.</w:t>
      </w:r>
    </w:p>
    <w:p w14:paraId="7D615E5B" w14:textId="77777777" w:rsidR="00A4264B" w:rsidRPr="005E2D07" w:rsidRDefault="00A4264B" w:rsidP="00C37328">
      <w:pPr>
        <w:spacing w:after="120"/>
        <w:jc w:val="both"/>
        <w:rPr>
          <w:b/>
          <w:i/>
          <w:color w:val="1F4E79" w:themeColor="accent1" w:themeShade="80"/>
          <w:lang w:eastAsia="en-US"/>
        </w:rPr>
      </w:pPr>
      <w:r w:rsidRPr="005E2D07">
        <w:rPr>
          <w:b/>
          <w:i/>
          <w:color w:val="1F4E79" w:themeColor="accent1" w:themeShade="80"/>
          <w:lang w:eastAsia="en-US"/>
        </w:rPr>
        <w:t>Mécanismes financiers :</w:t>
      </w:r>
    </w:p>
    <w:p w14:paraId="1B6DD39B" w14:textId="77777777" w:rsidR="00A4264B" w:rsidRPr="005E2D07" w:rsidRDefault="00A4264B" w:rsidP="00A4264B">
      <w:pPr>
        <w:jc w:val="both"/>
        <w:rPr>
          <w:lang w:eastAsia="en-US"/>
        </w:rPr>
      </w:pPr>
      <w:r w:rsidRPr="005E2D07">
        <w:rPr>
          <w:lang w:eastAsia="en-US"/>
        </w:rPr>
        <w:t>En ce qui concerne le volet financier, aucune information relative au coût du projet ni à son montage financier n’a été communiquée, ce qui ne permet pas de mener une analyse.</w:t>
      </w:r>
    </w:p>
    <w:p w14:paraId="5F5B8F3D" w14:textId="77777777" w:rsidR="00A4264B" w:rsidRPr="005E2D07" w:rsidRDefault="00A4264B" w:rsidP="00C37328">
      <w:pPr>
        <w:spacing w:after="120"/>
        <w:jc w:val="both"/>
        <w:rPr>
          <w:b/>
          <w:i/>
          <w:color w:val="1F4E79" w:themeColor="accent1" w:themeShade="80"/>
          <w:lang w:eastAsia="en-US"/>
        </w:rPr>
      </w:pPr>
      <w:r w:rsidRPr="005E2D07">
        <w:rPr>
          <w:b/>
          <w:i/>
          <w:color w:val="1F4E79" w:themeColor="accent1" w:themeShade="80"/>
          <w:lang w:eastAsia="en-US"/>
        </w:rPr>
        <w:t xml:space="preserve">Contraintes rencontrées : </w:t>
      </w:r>
    </w:p>
    <w:p w14:paraId="5692FE43" w14:textId="77777777" w:rsidR="00A4264B" w:rsidRPr="005E2D07" w:rsidRDefault="00A4264B" w:rsidP="00A4264B">
      <w:pPr>
        <w:jc w:val="both"/>
        <w:rPr>
          <w:lang w:eastAsia="en-US"/>
        </w:rPr>
      </w:pPr>
      <w:r w:rsidRPr="005E2D07">
        <w:rPr>
          <w:lang w:eastAsia="en-US"/>
        </w:rPr>
        <w:t>Une seule contrainte a été identifiée par l’ANGESEM, relative à l’absence de budget pour la mise en œuvre du projet. Pour y remédier, il est proposé de mettre en place un fonds dédié afin de financer des activités contributives aux efforts d’atténuation.</w:t>
      </w:r>
    </w:p>
    <w:p w14:paraId="603127C8" w14:textId="77777777" w:rsidR="00A4264B" w:rsidRPr="005E2D07" w:rsidRDefault="00A4264B" w:rsidP="00A4264B">
      <w:pPr>
        <w:jc w:val="both"/>
        <w:rPr>
          <w:b/>
          <w:bCs/>
          <w:u w:val="single"/>
          <w:lang w:eastAsia="en-US"/>
        </w:rPr>
      </w:pPr>
      <w:r w:rsidRPr="005E2D07">
        <w:rPr>
          <w:b/>
          <w:bCs/>
          <w:u w:val="single"/>
          <w:lang w:eastAsia="en-US"/>
        </w:rPr>
        <w:t>L'aménagement des collecteurs Banconi, Molobalini, Foloni, Dougouradji et Bamafalani dans le district de Bamako pour la protection contre les risques d'inondations :</w:t>
      </w:r>
    </w:p>
    <w:p w14:paraId="58CFFC85" w14:textId="77777777" w:rsidR="00A4264B" w:rsidRPr="005E2D07" w:rsidRDefault="00A4264B" w:rsidP="00A4264B">
      <w:pPr>
        <w:jc w:val="both"/>
        <w:rPr>
          <w:lang w:eastAsia="en-US"/>
        </w:rPr>
      </w:pPr>
      <w:r w:rsidRPr="005E2D07">
        <w:rPr>
          <w:lang w:eastAsia="en-US"/>
        </w:rPr>
        <w:t>Ce projet a été supprimé du questionnaire renseigné par la DNACPN, ce qui ne permet pas de disposer des informations nécessaires à son évaluation. Il est possible qu’il ait été annulé, ce qui expliquerait son retrait, ou qu’il ait été reprogrammé sur une période ne relevant pas de la CDN.</w:t>
      </w:r>
    </w:p>
    <w:p w14:paraId="3E17647E" w14:textId="77777777" w:rsidR="00A4264B" w:rsidRPr="005E2D07" w:rsidRDefault="00A4264B" w:rsidP="00A4264B">
      <w:pPr>
        <w:jc w:val="both"/>
        <w:rPr>
          <w:b/>
          <w:bCs/>
          <w:u w:val="single"/>
          <w:lang w:eastAsia="en-US"/>
        </w:rPr>
      </w:pPr>
      <w:r w:rsidRPr="005E2D07">
        <w:rPr>
          <w:b/>
          <w:bCs/>
          <w:u w:val="single"/>
          <w:lang w:eastAsia="en-US"/>
        </w:rPr>
        <w:t xml:space="preserve">L'aménagement du collecteur Kotroni à Sikasso pour la protection contre les risques d'inondations : </w:t>
      </w:r>
    </w:p>
    <w:p w14:paraId="2276F803" w14:textId="77777777" w:rsidR="00A4264B" w:rsidRPr="005E2D07" w:rsidRDefault="00A4264B" w:rsidP="00A4264B">
      <w:pPr>
        <w:spacing w:after="120"/>
        <w:jc w:val="both"/>
        <w:rPr>
          <w:lang w:eastAsia="en-US"/>
        </w:rPr>
      </w:pPr>
      <w:r w:rsidRPr="005E2D07">
        <w:rPr>
          <w:lang w:eastAsia="en-US"/>
        </w:rPr>
        <w:t>Ce projet vise à faciliter l’écoulement des eaux pluviales. Il comprend le déguerpissement des riverains situés dans les emprises ainsi que l’aménagement mécanique des berges.</w:t>
      </w:r>
    </w:p>
    <w:p w14:paraId="49155472"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52556C95" w14:textId="77777777" w:rsidR="00A4264B" w:rsidRPr="005E2D07" w:rsidRDefault="00A4264B" w:rsidP="00A4264B">
      <w:pPr>
        <w:spacing w:after="120"/>
        <w:jc w:val="both"/>
        <w:rPr>
          <w:lang w:eastAsia="en-US"/>
        </w:rPr>
      </w:pPr>
      <w:r w:rsidRPr="005E2D07">
        <w:rPr>
          <w:lang w:eastAsia="en-US"/>
        </w:rPr>
        <w:t xml:space="preserve">Le projet a enregistré un niveau d’avancement partiel, marqué par la réalisation des études préalables nécessaires à sa mise en œuvre. À ce stade, les plans, l’avant-projet sommaire et détaillé, ainsi que les études techniques complémentaires et la notice d’impact environnemental et social ont été élaborés. Ces éléments constituent une base essentielle pour le lancement des phases opérationnelles du projet. </w:t>
      </w:r>
    </w:p>
    <w:p w14:paraId="323381CC" w14:textId="77777777" w:rsidR="00A4264B" w:rsidRPr="005E2D07" w:rsidRDefault="00A4264B" w:rsidP="00653774">
      <w:pPr>
        <w:spacing w:after="120"/>
        <w:jc w:val="both"/>
        <w:rPr>
          <w:b/>
          <w:i/>
          <w:color w:val="1F4E79" w:themeColor="accent1" w:themeShade="80"/>
          <w:lang w:eastAsia="en-US"/>
        </w:rPr>
      </w:pPr>
      <w:r w:rsidRPr="005E2D07">
        <w:rPr>
          <w:b/>
          <w:i/>
          <w:color w:val="1F4E79" w:themeColor="accent1" w:themeShade="80"/>
          <w:lang w:eastAsia="en-US"/>
        </w:rPr>
        <w:t>Mécanismes financiers :</w:t>
      </w:r>
    </w:p>
    <w:p w14:paraId="7D0737A3" w14:textId="77777777" w:rsidR="00A4264B" w:rsidRPr="005E2D07" w:rsidRDefault="00A4264B" w:rsidP="00A4264B">
      <w:pPr>
        <w:jc w:val="both"/>
        <w:rPr>
          <w:lang w:eastAsia="en-US"/>
        </w:rPr>
      </w:pPr>
      <w:r w:rsidRPr="005E2D07">
        <w:rPr>
          <w:lang w:eastAsia="en-US"/>
        </w:rPr>
        <w:lastRenderedPageBreak/>
        <w:t>En ce qui concerne le coût du projet, les informations renseignées au niveau du questionnaire indiquent un montant de 3 521 996 607 FCFA. Toutefois, il est également fait mention d’un retrait du PTF (Partenaire Technique et Financier), ce qui signifie un désengagement du partenaire en charge de l’appui financier et/ou technique du projet, pouvant ainsi impacter sa mise en œuvre et sa continuité.</w:t>
      </w:r>
    </w:p>
    <w:p w14:paraId="18EE61D4" w14:textId="77777777" w:rsidR="00A4264B" w:rsidRPr="005E2D07" w:rsidRDefault="00A4264B" w:rsidP="00653774">
      <w:pPr>
        <w:spacing w:after="120"/>
        <w:jc w:val="both"/>
        <w:rPr>
          <w:b/>
          <w:i/>
          <w:color w:val="1F4E79" w:themeColor="accent1" w:themeShade="80"/>
          <w:lang w:eastAsia="en-US"/>
        </w:rPr>
      </w:pPr>
      <w:r w:rsidRPr="005E2D07">
        <w:rPr>
          <w:b/>
          <w:i/>
          <w:color w:val="1F4E79" w:themeColor="accent1" w:themeShade="80"/>
          <w:lang w:eastAsia="en-US"/>
        </w:rPr>
        <w:t xml:space="preserve">Contraintes rencontrées : </w:t>
      </w:r>
    </w:p>
    <w:p w14:paraId="0C2BAE01" w14:textId="77777777" w:rsidR="00A4264B" w:rsidRPr="005E2D07" w:rsidRDefault="00A4264B" w:rsidP="00A4264B">
      <w:pPr>
        <w:jc w:val="both"/>
        <w:rPr>
          <w:lang w:eastAsia="en-US"/>
        </w:rPr>
      </w:pPr>
      <w:r w:rsidRPr="005E2D07">
        <w:rPr>
          <w:lang w:eastAsia="en-US"/>
        </w:rPr>
        <w:t>Aucune contrainte n’a été mentionnée dans le questionnaire renseigné.</w:t>
      </w:r>
    </w:p>
    <w:p w14:paraId="02BF0162" w14:textId="77777777" w:rsidR="00A4264B" w:rsidRPr="005E2D07" w:rsidRDefault="00A4264B" w:rsidP="00A4264B">
      <w:pPr>
        <w:jc w:val="both"/>
        <w:rPr>
          <w:b/>
          <w:bCs/>
          <w:u w:val="single"/>
          <w:lang w:eastAsia="en-US"/>
        </w:rPr>
      </w:pPr>
      <w:r w:rsidRPr="005E2D07">
        <w:rPr>
          <w:b/>
          <w:bCs/>
          <w:u w:val="single"/>
          <w:lang w:eastAsia="en-US"/>
        </w:rPr>
        <w:t xml:space="preserve">L'aménagement du collecteur Lotio à Sikasso pour la protection contre les risques d'inondations : </w:t>
      </w:r>
    </w:p>
    <w:p w14:paraId="74A4B5BC" w14:textId="77777777" w:rsidR="00A4264B" w:rsidRPr="005E2D07" w:rsidRDefault="00A4264B" w:rsidP="00A4264B">
      <w:pPr>
        <w:spacing w:after="120"/>
        <w:jc w:val="both"/>
        <w:rPr>
          <w:lang w:eastAsia="en-US"/>
        </w:rPr>
      </w:pPr>
      <w:r w:rsidRPr="005E2D07">
        <w:rPr>
          <w:lang w:eastAsia="en-US"/>
        </w:rPr>
        <w:t>Le projet d’aménagement du collecteur Lotio à Sikasso vise à faciliter l’écoulement des eaux pluviales, afin d’améliorer la gestion des eaux en période de pluie et de limiter les risques d’accumulation dans la zone concernée.</w:t>
      </w:r>
    </w:p>
    <w:p w14:paraId="6DDCE2C9"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4DF522BE" w14:textId="77777777" w:rsidR="00A4264B" w:rsidRPr="005E2D07" w:rsidRDefault="00A4264B" w:rsidP="00A4264B">
      <w:pPr>
        <w:spacing w:after="120"/>
        <w:jc w:val="both"/>
        <w:rPr>
          <w:lang w:eastAsia="en-US"/>
        </w:rPr>
      </w:pPr>
      <w:r w:rsidRPr="005E2D07">
        <w:rPr>
          <w:lang w:eastAsia="en-US"/>
        </w:rPr>
        <w:t xml:space="preserve">Le projet présente un niveau d’avancement partiel, caractérisé par la réalisation des études préalables nécessaires à sa mise en œuvre. À ce stade, les plans, l’avant-projet sommaire et détaillé, ainsi que les études techniques complémentaires et la notice d’impact environnemental et social ont été élaborés. Ces éléments constituent une base essentielle pour le lancement des phases opérationnelles. </w:t>
      </w:r>
    </w:p>
    <w:p w14:paraId="5042B840" w14:textId="77777777" w:rsidR="00A4264B" w:rsidRPr="005E2D07" w:rsidRDefault="00A4264B" w:rsidP="00653774">
      <w:pPr>
        <w:spacing w:after="120"/>
        <w:jc w:val="both"/>
        <w:rPr>
          <w:b/>
          <w:i/>
          <w:color w:val="1F4E79" w:themeColor="accent1" w:themeShade="80"/>
          <w:lang w:eastAsia="en-US"/>
        </w:rPr>
      </w:pPr>
      <w:r w:rsidRPr="005E2D07">
        <w:rPr>
          <w:b/>
          <w:i/>
          <w:color w:val="1F4E79" w:themeColor="accent1" w:themeShade="80"/>
          <w:lang w:eastAsia="en-US"/>
        </w:rPr>
        <w:t>Mécanismes financiers :</w:t>
      </w:r>
    </w:p>
    <w:p w14:paraId="2AA3584D" w14:textId="77777777" w:rsidR="00A4264B" w:rsidRPr="005E2D07" w:rsidRDefault="00A4264B" w:rsidP="00A4264B">
      <w:pPr>
        <w:jc w:val="both"/>
        <w:rPr>
          <w:lang w:eastAsia="en-US"/>
        </w:rPr>
      </w:pPr>
      <w:r w:rsidRPr="005E2D07">
        <w:rPr>
          <w:lang w:eastAsia="en-US"/>
        </w:rPr>
        <w:t>En ce qui concerne le coût du projet, les informations renseignées au niveau du questionnaire indiquent un montant de 126 691 714 FCFA. Toutefois, il est également fait mention d’un retrait du PTF (Partenaire Technique et Financier), ce qui signifie un désengagement du partenaire en charge de l’appui financier et/ou technique du projet, pouvant ainsi impacter sa mise en œuvre et sa continuité.</w:t>
      </w:r>
    </w:p>
    <w:p w14:paraId="577F4EC6" w14:textId="77777777" w:rsidR="00A4264B" w:rsidRPr="005E2D07" w:rsidRDefault="00A4264B" w:rsidP="00653774">
      <w:pPr>
        <w:spacing w:after="120"/>
        <w:jc w:val="both"/>
        <w:rPr>
          <w:b/>
          <w:i/>
          <w:color w:val="1F4E79" w:themeColor="accent1" w:themeShade="80"/>
          <w:lang w:eastAsia="en-US"/>
        </w:rPr>
      </w:pPr>
      <w:r w:rsidRPr="005E2D07">
        <w:rPr>
          <w:b/>
          <w:i/>
          <w:color w:val="1F4E79" w:themeColor="accent1" w:themeShade="80"/>
          <w:lang w:eastAsia="en-US"/>
        </w:rPr>
        <w:t xml:space="preserve">Contraintes rencontrées : </w:t>
      </w:r>
    </w:p>
    <w:p w14:paraId="49FDE2BD" w14:textId="77777777" w:rsidR="00A4264B" w:rsidRPr="005E2D07" w:rsidRDefault="00A4264B" w:rsidP="00A4264B">
      <w:pPr>
        <w:jc w:val="both"/>
        <w:rPr>
          <w:lang w:eastAsia="en-US"/>
        </w:rPr>
      </w:pPr>
      <w:r w:rsidRPr="005E2D07">
        <w:rPr>
          <w:lang w:eastAsia="en-US"/>
        </w:rPr>
        <w:t>Aucune contrainte n’a été mentionnée dans le questionnaire renseigné.</w:t>
      </w:r>
    </w:p>
    <w:p w14:paraId="2BF03A36" w14:textId="77777777" w:rsidR="00A4264B" w:rsidRPr="005E2D07" w:rsidRDefault="00A4264B" w:rsidP="00A4264B">
      <w:pPr>
        <w:jc w:val="both"/>
        <w:rPr>
          <w:b/>
          <w:bCs/>
          <w:u w:val="single"/>
          <w:lang w:eastAsia="en-US"/>
        </w:rPr>
      </w:pPr>
      <w:r w:rsidRPr="005E2D07">
        <w:rPr>
          <w:b/>
          <w:bCs/>
          <w:u w:val="single"/>
          <w:lang w:eastAsia="en-US"/>
        </w:rPr>
        <w:t>Programme intégré de ramassage et de transformation des déchets plastiques urbains au niveau industriel par les techniques développées par Mamaplastico à Bamako :</w:t>
      </w:r>
    </w:p>
    <w:p w14:paraId="39F60362" w14:textId="77777777" w:rsidR="00A4264B" w:rsidRPr="005E2D07" w:rsidRDefault="00A4264B" w:rsidP="00A4264B">
      <w:pPr>
        <w:jc w:val="both"/>
        <w:rPr>
          <w:lang w:eastAsia="en-US"/>
        </w:rPr>
      </w:pPr>
      <w:r w:rsidRPr="005E2D07">
        <w:rPr>
          <w:lang w:eastAsia="en-US"/>
        </w:rPr>
        <w:t>Ce projet a été supprimé du questionnaire renseigné par la DNACPN, ce qui ne permet pas de disposer des informations nécessaires à son évaluation. Il est possible qu’il ait été annulé, ce qui expliquerait son retrait, ou qu’il ait été reprogrammé sur une période ne relevant pas de la CDN, ou encore qu’il ne relève pas du périmètre d’intervention de la DNACPN en tant que structure porteuse.</w:t>
      </w:r>
    </w:p>
    <w:p w14:paraId="2DEC914E" w14:textId="77777777" w:rsidR="00A4264B" w:rsidRPr="005E2D07" w:rsidRDefault="00A4264B" w:rsidP="00A4264B">
      <w:pPr>
        <w:jc w:val="both"/>
        <w:rPr>
          <w:b/>
          <w:bCs/>
          <w:u w:val="single"/>
          <w:lang w:eastAsia="en-US"/>
        </w:rPr>
      </w:pPr>
      <w:r w:rsidRPr="005E2D07">
        <w:rPr>
          <w:b/>
          <w:bCs/>
          <w:u w:val="single"/>
          <w:lang w:eastAsia="en-US"/>
        </w:rPr>
        <w:t xml:space="preserve">Projet de gestion intégrée des déchets solides ménagers les six communes du district de Bamako et dans quelques régions du Mali à savoir Kayes, Sikasso, Ségou et Mopti : </w:t>
      </w:r>
    </w:p>
    <w:p w14:paraId="678F3AD8" w14:textId="77777777" w:rsidR="00A4264B" w:rsidRPr="005E2D07" w:rsidRDefault="00A4264B" w:rsidP="00A4264B">
      <w:pPr>
        <w:jc w:val="both"/>
        <w:rPr>
          <w:lang w:eastAsia="en-US"/>
        </w:rPr>
      </w:pPr>
      <w:r w:rsidRPr="005E2D07">
        <w:rPr>
          <w:lang w:eastAsia="en-US"/>
        </w:rPr>
        <w:t>Les données et informations nécessaires à l’évaluation de ce projet n’ont pas été renseignées au niveau du questionnaire, ce qui ne permet pas de procéder à son évaluation. Par ailleurs, la recherche bibliographique n’a pas permis d’identifier des éléments complémentaires permettant de mieux documenter le projet.</w:t>
      </w:r>
    </w:p>
    <w:p w14:paraId="4A12AEC2" w14:textId="77777777" w:rsidR="00A50058" w:rsidRPr="007D5099" w:rsidRDefault="00A50058" w:rsidP="00A50058">
      <w:pPr>
        <w:pStyle w:val="Titre3"/>
      </w:pPr>
      <w:r w:rsidRPr="005E2D07">
        <w:lastRenderedPageBreak/>
        <w:t>Conclusion et recommandations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A50058" w:rsidRPr="005E2D07" w14:paraId="767F5A7A" w14:textId="77777777">
        <w:trPr>
          <w:trHeight w:val="461"/>
        </w:trPr>
        <w:tc>
          <w:tcPr>
            <w:tcW w:w="9416" w:type="dxa"/>
            <w:shd w:val="clear" w:color="auto" w:fill="002060"/>
            <w:vAlign w:val="center"/>
          </w:tcPr>
          <w:p w14:paraId="49C71BB9" w14:textId="77777777" w:rsidR="00A50058" w:rsidRPr="005E2D07" w:rsidRDefault="00A50058">
            <w:pPr>
              <w:spacing w:line="259" w:lineRule="auto"/>
              <w:jc w:val="both"/>
              <w:rPr>
                <w:b/>
                <w:bCs/>
                <w:lang w:eastAsia="en-US"/>
              </w:rPr>
            </w:pPr>
            <w:r w:rsidRPr="005E2D07">
              <w:rPr>
                <w:b/>
                <w:bCs/>
                <w:lang w:eastAsia="en-US"/>
              </w:rPr>
              <w:t xml:space="preserve">Constat général et recommandation </w:t>
            </w:r>
          </w:p>
        </w:tc>
      </w:tr>
      <w:tr w:rsidR="00A50058" w:rsidRPr="005E2D07" w14:paraId="3D645584" w14:textId="77777777">
        <w:trPr>
          <w:trHeight w:val="1984"/>
        </w:trPr>
        <w:tc>
          <w:tcPr>
            <w:tcW w:w="9416" w:type="dxa"/>
            <w:shd w:val="clear" w:color="auto" w:fill="DEEAF6" w:themeFill="accent1" w:themeFillTint="33"/>
          </w:tcPr>
          <w:p w14:paraId="0EBEE519" w14:textId="77777777" w:rsidR="00A50058" w:rsidRDefault="00A50058">
            <w:pPr>
              <w:spacing w:before="120" w:after="120" w:line="259" w:lineRule="auto"/>
              <w:jc w:val="both"/>
              <w:rPr>
                <w:b/>
                <w:bCs/>
                <w:u w:val="single"/>
                <w:lang w:eastAsia="en-US"/>
              </w:rPr>
            </w:pPr>
            <w:r w:rsidRPr="005E2D07">
              <w:rPr>
                <w:b/>
                <w:bCs/>
                <w:u w:val="single"/>
                <w:lang w:eastAsia="en-US"/>
              </w:rPr>
              <w:t xml:space="preserve">Synthèse de l’évaluation : </w:t>
            </w:r>
          </w:p>
          <w:p w14:paraId="4400B6A9" w14:textId="7B48012A" w:rsidR="00842AA6" w:rsidRPr="00A5286D" w:rsidRDefault="00842AA6" w:rsidP="00842AA6">
            <w:pPr>
              <w:pStyle w:val="Paragraphedeliste"/>
              <w:numPr>
                <w:ilvl w:val="0"/>
                <w:numId w:val="56"/>
              </w:numPr>
              <w:jc w:val="both"/>
              <w:rPr>
                <w:rStyle w:val="lev"/>
                <w:b w:val="0"/>
                <w:bCs w:val="0"/>
              </w:rPr>
            </w:pPr>
            <w:r w:rsidRPr="00842AA6">
              <w:rPr>
                <w:rStyle w:val="lev"/>
              </w:rPr>
              <w:t>Disponibilité partielle des données de suivi</w:t>
            </w:r>
            <w:r>
              <w:rPr>
                <w:rStyle w:val="lev"/>
              </w:rPr>
              <w:t> :</w:t>
            </w:r>
            <w:r w:rsidRPr="00842AA6">
              <w:rPr>
                <w:rStyle w:val="lev"/>
              </w:rPr>
              <w:t xml:space="preserve"> </w:t>
            </w:r>
            <w:r w:rsidRPr="00A5286D">
              <w:rPr>
                <w:rStyle w:val="lev"/>
                <w:b w:val="0"/>
                <w:bCs w:val="0"/>
              </w:rPr>
              <w:t>Certains projets disposent d’informations à travers les questionnaires de la DNACPN et de l’ANGESEM, mais plusieurs projets restent non renseignés ou insuffisamment documentés ;</w:t>
            </w:r>
          </w:p>
          <w:p w14:paraId="6A6C5CB1" w14:textId="64A51CCC" w:rsidR="00842AA6" w:rsidRPr="00A5286D" w:rsidRDefault="00842AA6" w:rsidP="00842AA6">
            <w:pPr>
              <w:pStyle w:val="Paragraphedeliste"/>
              <w:numPr>
                <w:ilvl w:val="0"/>
                <w:numId w:val="56"/>
              </w:numPr>
              <w:jc w:val="both"/>
              <w:rPr>
                <w:rStyle w:val="lev"/>
                <w:b w:val="0"/>
                <w:bCs w:val="0"/>
              </w:rPr>
            </w:pPr>
            <w:r w:rsidRPr="00842AA6">
              <w:rPr>
                <w:rStyle w:val="lev"/>
              </w:rPr>
              <w:t>Avancement inégal des projets</w:t>
            </w:r>
            <w:r>
              <w:rPr>
                <w:rStyle w:val="lev"/>
              </w:rPr>
              <w:t xml:space="preserve"> : </w:t>
            </w:r>
            <w:r w:rsidRPr="00A5286D">
              <w:rPr>
                <w:rStyle w:val="lev"/>
                <w:b w:val="0"/>
                <w:bCs w:val="0"/>
              </w:rPr>
              <w:t>Certains projets ont connu des avancées, notamment à travers des formations ou des études préalables, tandis que d’autres ont été supprimés du questionnaire ou ne disposent d’aucune information exploitable ;</w:t>
            </w:r>
          </w:p>
          <w:p w14:paraId="5717A01E" w14:textId="0CB5553A" w:rsidR="00A50058" w:rsidRPr="00842AA6" w:rsidRDefault="00842AA6" w:rsidP="00842AA6">
            <w:pPr>
              <w:pStyle w:val="Paragraphedeliste"/>
              <w:numPr>
                <w:ilvl w:val="0"/>
                <w:numId w:val="56"/>
              </w:numPr>
              <w:jc w:val="both"/>
              <w:rPr>
                <w:rStyle w:val="lev"/>
                <w:b w:val="0"/>
                <w:bCs w:val="0"/>
              </w:rPr>
            </w:pPr>
            <w:r w:rsidRPr="00842AA6">
              <w:rPr>
                <w:rStyle w:val="lev"/>
              </w:rPr>
              <w:t>Contraintes techniques et financières importantes</w:t>
            </w:r>
            <w:r>
              <w:rPr>
                <w:rStyle w:val="lev"/>
              </w:rPr>
              <w:t> :</w:t>
            </w:r>
            <w:r w:rsidRPr="00842AA6">
              <w:rPr>
                <w:rStyle w:val="lev"/>
              </w:rPr>
              <w:t xml:space="preserve"> </w:t>
            </w:r>
            <w:r w:rsidRPr="00A5286D">
              <w:rPr>
                <w:rStyle w:val="lev"/>
                <w:b w:val="0"/>
                <w:bCs w:val="0"/>
              </w:rPr>
              <w:t>Les principaux obstacles identifiés portent sur l’absence de financement, l’insuffisance d’équipements appropriés et le manque de ressources humaines qualifiées.</w:t>
            </w:r>
          </w:p>
          <w:p w14:paraId="406674C4" w14:textId="77777777" w:rsidR="00A50058" w:rsidRPr="000148BE" w:rsidRDefault="00A50058">
            <w:pPr>
              <w:spacing w:before="120" w:after="120" w:line="259" w:lineRule="auto"/>
              <w:jc w:val="both"/>
              <w:rPr>
                <w:b/>
                <w:u w:val="single"/>
                <w:lang w:eastAsia="en-US"/>
              </w:rPr>
            </w:pPr>
            <w:r>
              <w:rPr>
                <w:b/>
                <w:bCs/>
                <w:u w:val="single"/>
                <w:lang w:eastAsia="en-US"/>
              </w:rPr>
              <w:t>Recommandations :</w:t>
            </w:r>
          </w:p>
          <w:p w14:paraId="23A823CD" w14:textId="51839E79" w:rsidR="00DD29D7" w:rsidRPr="00A5286D" w:rsidRDefault="00DD29D7" w:rsidP="00DD29D7">
            <w:pPr>
              <w:pStyle w:val="Paragraphedeliste"/>
              <w:numPr>
                <w:ilvl w:val="0"/>
                <w:numId w:val="56"/>
              </w:numPr>
              <w:jc w:val="both"/>
              <w:rPr>
                <w:rStyle w:val="lev"/>
                <w:b w:val="0"/>
                <w:bCs w:val="0"/>
              </w:rPr>
            </w:pPr>
            <w:r w:rsidRPr="00DD29D7">
              <w:rPr>
                <w:rStyle w:val="lev"/>
              </w:rPr>
              <w:t>Renforcer la documentation des projets dès leur inscription</w:t>
            </w:r>
            <w:r>
              <w:rPr>
                <w:rStyle w:val="lev"/>
              </w:rPr>
              <w:t> :</w:t>
            </w:r>
            <w:r w:rsidRPr="00DD29D7">
              <w:rPr>
                <w:rStyle w:val="lev"/>
              </w:rPr>
              <w:t xml:space="preserve"> </w:t>
            </w:r>
            <w:r w:rsidRPr="00A5286D">
              <w:rPr>
                <w:rStyle w:val="lev"/>
                <w:b w:val="0"/>
                <w:bCs w:val="0"/>
              </w:rPr>
              <w:t>Les projets de la CDN 3.0 devraient préciser leur état de financement, leur porteur, leur calendrier et leurs indicateurs de mise en œuvre ;</w:t>
            </w:r>
          </w:p>
          <w:p w14:paraId="04723E87" w14:textId="6737318D" w:rsidR="00DD29D7" w:rsidRPr="00A5286D" w:rsidRDefault="00DD29D7" w:rsidP="00DD29D7">
            <w:pPr>
              <w:pStyle w:val="Paragraphedeliste"/>
              <w:numPr>
                <w:ilvl w:val="0"/>
                <w:numId w:val="56"/>
              </w:numPr>
              <w:jc w:val="both"/>
              <w:rPr>
                <w:rStyle w:val="lev"/>
                <w:b w:val="0"/>
                <w:bCs w:val="0"/>
              </w:rPr>
            </w:pPr>
            <w:r w:rsidRPr="00DD29D7">
              <w:rPr>
                <w:rStyle w:val="lev"/>
              </w:rPr>
              <w:t>Sécuriser les financements avant l’inscription des projets prioritaires</w:t>
            </w:r>
            <w:r>
              <w:rPr>
                <w:rStyle w:val="lev"/>
              </w:rPr>
              <w:t> :</w:t>
            </w:r>
            <w:r w:rsidRPr="00DD29D7">
              <w:rPr>
                <w:rStyle w:val="lev"/>
              </w:rPr>
              <w:t xml:space="preserve"> </w:t>
            </w:r>
            <w:r w:rsidRPr="00A5286D">
              <w:rPr>
                <w:rStyle w:val="lev"/>
                <w:b w:val="0"/>
                <w:bCs w:val="0"/>
              </w:rPr>
              <w:t>Les projets dépendant fortement d’un financement externe devraient être accompagnés d’une stratégie claire de mobilisation des ressources ;</w:t>
            </w:r>
          </w:p>
          <w:p w14:paraId="577BA48B" w14:textId="4BC149DC" w:rsidR="00A50058" w:rsidRPr="000148BE" w:rsidRDefault="00DD29D7" w:rsidP="00DD29D7">
            <w:pPr>
              <w:pStyle w:val="Paragraphedeliste"/>
              <w:numPr>
                <w:ilvl w:val="0"/>
                <w:numId w:val="56"/>
              </w:numPr>
              <w:jc w:val="both"/>
              <w:rPr>
                <w:b/>
                <w:bCs/>
              </w:rPr>
            </w:pPr>
            <w:r w:rsidRPr="00DD29D7">
              <w:rPr>
                <w:rStyle w:val="lev"/>
              </w:rPr>
              <w:t>Renforcer les capacités techniques des structures porteuses</w:t>
            </w:r>
            <w:r>
              <w:rPr>
                <w:rStyle w:val="lev"/>
              </w:rPr>
              <w:t> :</w:t>
            </w:r>
            <w:r w:rsidRPr="00DD29D7">
              <w:rPr>
                <w:rStyle w:val="lev"/>
              </w:rPr>
              <w:t xml:space="preserve"> </w:t>
            </w:r>
            <w:r w:rsidRPr="00A5286D">
              <w:rPr>
                <w:rStyle w:val="lev"/>
                <w:b w:val="0"/>
                <w:bCs w:val="0"/>
              </w:rPr>
              <w:t>Les besoins en équipements, ressources humaines et formation devraient être intégrés dans la formulation des projets.</w:t>
            </w:r>
          </w:p>
        </w:tc>
      </w:tr>
    </w:tbl>
    <w:p w14:paraId="04472CC5" w14:textId="77777777" w:rsidR="00A50058" w:rsidRPr="005E2D07" w:rsidRDefault="00A50058" w:rsidP="00A4264B">
      <w:pPr>
        <w:jc w:val="both"/>
        <w:rPr>
          <w:lang w:eastAsia="en-US"/>
        </w:rPr>
      </w:pPr>
    </w:p>
    <w:p w14:paraId="6DFB4FFD" w14:textId="77777777" w:rsidR="00A4264B" w:rsidRPr="005E2D07" w:rsidRDefault="00A4264B" w:rsidP="00B745C5">
      <w:pPr>
        <w:pStyle w:val="Titre2"/>
      </w:pPr>
      <w:bookmarkStart w:id="119" w:name="_Toc227409243"/>
      <w:r w:rsidRPr="005E2D07">
        <w:t>Domaine du renforcement des capacités</w:t>
      </w:r>
      <w:bookmarkEnd w:id="119"/>
      <w:r w:rsidRPr="005E2D07">
        <w:t xml:space="preserve"> </w:t>
      </w:r>
    </w:p>
    <w:p w14:paraId="5D388C41" w14:textId="3F0945A1" w:rsidR="00A4264B" w:rsidRPr="005E2D07" w:rsidRDefault="00A4264B" w:rsidP="00B745C5">
      <w:pPr>
        <w:pStyle w:val="Titre3"/>
        <w:rPr>
          <w:lang w:eastAsia="en-US"/>
        </w:rPr>
      </w:pPr>
      <w:bookmarkStart w:id="120" w:name="_Toc227409244"/>
      <w:r w:rsidRPr="005E2D07">
        <w:rPr>
          <w:lang w:eastAsia="en-US"/>
        </w:rPr>
        <w:t xml:space="preserve">Description générale du </w:t>
      </w:r>
      <w:r w:rsidR="002857AF" w:rsidRPr="005E2D07">
        <w:rPr>
          <w:lang w:eastAsia="en-US"/>
        </w:rPr>
        <w:t>domaine</w:t>
      </w:r>
      <w:bookmarkEnd w:id="120"/>
    </w:p>
    <w:p w14:paraId="5D697074" w14:textId="504FD1CD" w:rsidR="00A4264B" w:rsidRPr="005E2D07" w:rsidRDefault="00A4264B" w:rsidP="00A4264B">
      <w:pPr>
        <w:jc w:val="both"/>
        <w:rPr>
          <w:lang w:eastAsia="en-US"/>
        </w:rPr>
      </w:pPr>
      <w:r w:rsidRPr="005E2D07">
        <w:rPr>
          <w:lang w:eastAsia="en-US"/>
        </w:rPr>
        <w:t xml:space="preserve">Le domaine du renforcement des capacités occupe une place centrale dans la réponse aux enjeux du changement climatique au Mali. Il vise à doter l’ensemble des acteurs </w:t>
      </w:r>
      <w:r w:rsidR="002857AF" w:rsidRPr="005E2D07">
        <w:rPr>
          <w:lang w:eastAsia="en-US"/>
        </w:rPr>
        <w:t>des</w:t>
      </w:r>
      <w:r w:rsidR="004D6CF4" w:rsidRPr="005E2D07">
        <w:rPr>
          <w:lang w:eastAsia="en-US"/>
        </w:rPr>
        <w:t xml:space="preserve"> structures</w:t>
      </w:r>
      <w:r w:rsidRPr="005E2D07">
        <w:rPr>
          <w:lang w:eastAsia="en-US"/>
        </w:rPr>
        <w:t xml:space="preserve"> publiques, collectivités territoriales, secteur privé, organisations de la société civile et communautés locales – des compétences, outils et connaissances nécessaires pour intégrer les enjeux climatiques dans leurs actions et leurs processus décisionnels.</w:t>
      </w:r>
    </w:p>
    <w:p w14:paraId="310BFFFD" w14:textId="77777777" w:rsidR="00A4264B" w:rsidRPr="005E2D07" w:rsidRDefault="00A4264B" w:rsidP="00A4264B">
      <w:pPr>
        <w:jc w:val="both"/>
        <w:rPr>
          <w:lang w:eastAsia="en-US"/>
        </w:rPr>
      </w:pPr>
      <w:r w:rsidRPr="005E2D07">
        <w:rPr>
          <w:lang w:eastAsia="en-US"/>
        </w:rPr>
        <w:t>Dans un contexte de vulnérabilité accrue, ce domaine permet d’améliorer la compréhension des risques climatiques, de renforcer les capacités de planification et de gestion au niveau local, et de promouvoir des approches participatives intégrant les dimensions sociales, notamment le genre et l’implication des jeunes. Il contribue également au développement de compétences techniques en matière de suivi, d’évaluation et de mise en œuvre des actions climatiques.</w:t>
      </w:r>
    </w:p>
    <w:p w14:paraId="34684B54" w14:textId="77777777" w:rsidR="00A4264B" w:rsidRPr="005E2D07" w:rsidRDefault="00A4264B" w:rsidP="00A4264B">
      <w:pPr>
        <w:jc w:val="both"/>
        <w:rPr>
          <w:lang w:eastAsia="en-US"/>
        </w:rPr>
      </w:pPr>
      <w:r w:rsidRPr="005E2D07">
        <w:rPr>
          <w:lang w:eastAsia="en-US"/>
        </w:rPr>
        <w:t>En matière de gestion des risques climatiques, le renforcement des capacités joue un rôle déterminant en facilitant l’anticipation des aléas, l’adaptation des pratiques, notamment dans les secteurs sensibles, et l’amélioration de la résilience des communautés vulnérables. Il favorise ainsi une meilleure appropriation des enjeux climatiques à tous les niveaux et renforce l’efficacité des politiques et stratégies d’adaptation.</w:t>
      </w:r>
    </w:p>
    <w:p w14:paraId="201E94C2" w14:textId="77777777" w:rsidR="00A4264B" w:rsidRPr="005E2D07" w:rsidRDefault="00A4264B" w:rsidP="00B745C5">
      <w:pPr>
        <w:pStyle w:val="Titre3"/>
        <w:rPr>
          <w:lang w:eastAsia="en-US"/>
        </w:rPr>
      </w:pPr>
      <w:bookmarkStart w:id="121" w:name="_Toc227409245"/>
      <w:r w:rsidRPr="005E2D07">
        <w:rPr>
          <w:lang w:eastAsia="en-US"/>
        </w:rPr>
        <w:lastRenderedPageBreak/>
        <w:t>Rappel des projets du domaine de renforcement des capacités inscrits dans la CDN 2.0</w:t>
      </w:r>
      <w:bookmarkEnd w:id="121"/>
    </w:p>
    <w:p w14:paraId="503D95A4" w14:textId="082ED186" w:rsidR="00A4264B" w:rsidRPr="005E2D07" w:rsidRDefault="00A4264B" w:rsidP="00A4264B">
      <w:pPr>
        <w:jc w:val="both"/>
        <w:rPr>
          <w:lang w:eastAsia="en-US"/>
        </w:rPr>
      </w:pPr>
      <w:r w:rsidRPr="005E2D07">
        <w:rPr>
          <w:lang w:eastAsia="en-US"/>
        </w:rPr>
        <w:t xml:space="preserve">Dans la CDN 2.0, plusieurs programmes d’adaptation sont identifiés dans le domaine du renforcement des capacités, visant à améliorer les compétences techniques, institutionnelles et organisationnelles des différents acteurs face aux changements climatiques. Ces programmes mettent l’accent sur le développement des capacités des </w:t>
      </w:r>
      <w:r w:rsidR="004D6CF4" w:rsidRPr="005E2D07">
        <w:rPr>
          <w:lang w:eastAsia="en-US"/>
        </w:rPr>
        <w:t>structures</w:t>
      </w:r>
      <w:r w:rsidRPr="005E2D07">
        <w:rPr>
          <w:lang w:eastAsia="en-US"/>
        </w:rPr>
        <w:t xml:space="preserve"> publiques, des collectivités territoriales, de la société civile ainsi que du secteur privé. Il s’agit notamment du Programme sous-régional de Plaidoyer et de Renforcement des capacités « Voie des citoyens pour les changements climatiques », du Programme d’Appui au Renforcement des Capacités d’Adaptation au Changement Climatique au Mali (PARCAC), ainsi que du Programme de Renforcement de la Résilience des Communautés Agro-pastorales vulnérables du Sahel occidental. Ils incluent également des initiatives ciblées telles que le renforcement des capacités des collectivités territoriales pour l’intégration des changements climatiques dans les PDESC, ainsi que le développement des compétences de l’ensemble des acteurs, y compris les femmes et les jeunes. L’ensemble de ces programmes contribue à renforcer les capacités d’adaptation à différents niveaux, à améliorer la gouvernance climatique et à favoriser une meilleure prise en compte du changement climatique dans les politiques et pratiques de développement.</w:t>
      </w:r>
    </w:p>
    <w:p w14:paraId="65A29323" w14:textId="77777777" w:rsidR="00A4264B" w:rsidRPr="005E2D07" w:rsidRDefault="00A4264B" w:rsidP="00A4264B">
      <w:pPr>
        <w:jc w:val="both"/>
        <w:rPr>
          <w:lang w:eastAsia="en-US"/>
        </w:rPr>
      </w:pPr>
      <w:r w:rsidRPr="005E2D07">
        <w:rPr>
          <w:lang w:eastAsia="en-US"/>
        </w:rPr>
        <w:t>Les principaux projets et programmes identifiés dans la CDN 2.0 pour le domaine de renforcement des capacités sont présentés dans le tableau ci-après.</w:t>
      </w:r>
    </w:p>
    <w:p w14:paraId="28F38866" w14:textId="794A39D2" w:rsidR="00A4264B" w:rsidRPr="005E2D07" w:rsidRDefault="00A4264B" w:rsidP="00464474">
      <w:pPr>
        <w:keepNext/>
        <w:spacing w:after="0" w:line="360" w:lineRule="auto"/>
        <w:rPr>
          <w:color w:val="44546A" w:themeColor="text2"/>
          <w:sz w:val="20"/>
          <w:szCs w:val="20"/>
        </w:rPr>
      </w:pPr>
      <w:bookmarkStart w:id="122" w:name="_Toc227409747"/>
      <w:r w:rsidRPr="005E2D07">
        <w:rPr>
          <w:color w:val="44546A" w:themeColor="text2"/>
          <w:sz w:val="20"/>
          <w:szCs w:val="20"/>
        </w:rPr>
        <w:t xml:space="preserve">Tableau </w:t>
      </w:r>
      <w:r w:rsidRPr="005E2D07">
        <w:rPr>
          <w:color w:val="44546A" w:themeColor="text2"/>
          <w:sz w:val="20"/>
          <w:szCs w:val="20"/>
        </w:rPr>
        <w:fldChar w:fldCharType="begin"/>
      </w:r>
      <w:r w:rsidRPr="005E2D07">
        <w:rPr>
          <w:color w:val="44546A" w:themeColor="text2"/>
          <w:sz w:val="20"/>
          <w:szCs w:val="20"/>
        </w:rPr>
        <w:instrText xml:space="preserve"> SEQ Tableau \* ARABIC </w:instrText>
      </w:r>
      <w:r w:rsidRPr="005E2D07">
        <w:rPr>
          <w:color w:val="44546A" w:themeColor="text2"/>
          <w:sz w:val="20"/>
          <w:szCs w:val="20"/>
        </w:rPr>
        <w:fldChar w:fldCharType="separate"/>
      </w:r>
      <w:r w:rsidR="00EA2AE8" w:rsidRPr="005E2D07">
        <w:rPr>
          <w:noProof/>
          <w:color w:val="44546A" w:themeColor="text2"/>
          <w:sz w:val="20"/>
          <w:szCs w:val="20"/>
        </w:rPr>
        <w:t>33</w:t>
      </w:r>
      <w:r w:rsidRPr="005E2D07">
        <w:rPr>
          <w:color w:val="44546A" w:themeColor="text2"/>
          <w:sz w:val="20"/>
          <w:szCs w:val="20"/>
        </w:rPr>
        <w:fldChar w:fldCharType="end"/>
      </w:r>
      <w:r w:rsidRPr="005E2D07">
        <w:rPr>
          <w:color w:val="44546A" w:themeColor="text2"/>
          <w:sz w:val="20"/>
          <w:szCs w:val="20"/>
        </w:rPr>
        <w:t> : Mesures d'adaptation dans le domaine de renforcement des capacités de la CDN du Mali</w:t>
      </w:r>
      <w:bookmarkEnd w:id="122"/>
    </w:p>
    <w:tbl>
      <w:tblPr>
        <w:tblW w:w="97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7"/>
        <w:gridCol w:w="5467"/>
        <w:gridCol w:w="1616"/>
        <w:gridCol w:w="1559"/>
        <w:gridCol w:w="236"/>
      </w:tblGrid>
      <w:tr w:rsidR="00A15128" w:rsidRPr="005E2D07" w14:paraId="381C2A6D" w14:textId="77777777" w:rsidTr="00E16A44">
        <w:trPr>
          <w:gridAfter w:val="1"/>
          <w:wAfter w:w="236" w:type="dxa"/>
          <w:trHeight w:val="603"/>
          <w:tblHeader/>
        </w:trPr>
        <w:tc>
          <w:tcPr>
            <w:tcW w:w="90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noWrap/>
            <w:vAlign w:val="center"/>
            <w:hideMark/>
          </w:tcPr>
          <w:p w14:paraId="21C46D00"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Secteur</w:t>
            </w:r>
          </w:p>
        </w:tc>
        <w:tc>
          <w:tcPr>
            <w:tcW w:w="54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noWrap/>
            <w:vAlign w:val="center"/>
            <w:hideMark/>
          </w:tcPr>
          <w:p w14:paraId="07965878"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 xml:space="preserve">Projets </w:t>
            </w:r>
          </w:p>
        </w:tc>
        <w:tc>
          <w:tcPr>
            <w:tcW w:w="1616"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noWrap/>
            <w:vAlign w:val="center"/>
            <w:hideMark/>
          </w:tcPr>
          <w:p w14:paraId="2DCCA14D"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Porteur du projet</w:t>
            </w:r>
          </w:p>
        </w:tc>
        <w:tc>
          <w:tcPr>
            <w:tcW w:w="155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tcPr>
          <w:p w14:paraId="1E54D92C" w14:textId="77777777" w:rsidR="00A4264B" w:rsidRPr="005E2D07" w:rsidRDefault="00A4264B" w:rsidP="00A4264B">
            <w:pPr>
              <w:spacing w:after="0" w:line="240" w:lineRule="auto"/>
              <w:jc w:val="center"/>
              <w:rPr>
                <w:rFonts w:eastAsia="Times New Roman"/>
                <w:b/>
                <w:color w:val="FFFFFF"/>
                <w:lang w:eastAsia="en-US"/>
              </w:rPr>
            </w:pPr>
            <w:r w:rsidRPr="005E2D07">
              <w:rPr>
                <w:rFonts w:eastAsia="Times New Roman"/>
                <w:b/>
                <w:color w:val="FFFFFF"/>
                <w:lang w:eastAsia="en-US"/>
              </w:rPr>
              <w:t>Coût estimé ($ US)</w:t>
            </w:r>
          </w:p>
        </w:tc>
      </w:tr>
      <w:tr w:rsidR="00A15128" w:rsidRPr="005E2D07" w14:paraId="1A944CAD" w14:textId="77777777" w:rsidTr="00E16A44">
        <w:trPr>
          <w:gridAfter w:val="1"/>
          <w:wAfter w:w="236" w:type="dxa"/>
          <w:cantSplit/>
          <w:trHeight w:val="542"/>
        </w:trPr>
        <w:tc>
          <w:tcPr>
            <w:tcW w:w="907" w:type="dxa"/>
            <w:vMerge w:val="restart"/>
            <w:tcBorders>
              <w:top w:val="single" w:sz="4" w:space="0" w:color="FFFFFF" w:themeColor="background1"/>
            </w:tcBorders>
            <w:noWrap/>
            <w:textDirection w:val="btLr"/>
            <w:vAlign w:val="center"/>
            <w:hideMark/>
          </w:tcPr>
          <w:p w14:paraId="2B946F57" w14:textId="77777777" w:rsidR="00A4264B" w:rsidRPr="005E2D07" w:rsidRDefault="00A4264B" w:rsidP="00A4264B">
            <w:pPr>
              <w:spacing w:after="0" w:line="240" w:lineRule="auto"/>
              <w:jc w:val="center"/>
              <w:rPr>
                <w:rFonts w:eastAsia="Times New Roman"/>
                <w:b/>
                <w:color w:val="000000"/>
                <w:lang w:eastAsia="en-US"/>
              </w:rPr>
            </w:pPr>
            <w:r w:rsidRPr="005E2D07">
              <w:rPr>
                <w:rFonts w:eastAsia="Times New Roman"/>
                <w:b/>
                <w:color w:val="000000"/>
                <w:lang w:eastAsia="en-US"/>
              </w:rPr>
              <w:t>Renforcement des capacités</w:t>
            </w:r>
          </w:p>
        </w:tc>
        <w:tc>
          <w:tcPr>
            <w:tcW w:w="5467" w:type="dxa"/>
            <w:tcBorders>
              <w:top w:val="single" w:sz="4" w:space="0" w:color="FFFFFF" w:themeColor="background1"/>
            </w:tcBorders>
            <w:hideMark/>
          </w:tcPr>
          <w:p w14:paraId="78802AFA"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Programme sous régional de Plaidoyer et de Renforcement des capacités « Voie des citoyens pour les changements climatiques » (Mali, Burkina, Benin, Côte d’Ivoire).</w:t>
            </w:r>
          </w:p>
        </w:tc>
        <w:tc>
          <w:tcPr>
            <w:tcW w:w="1616" w:type="dxa"/>
            <w:tcBorders>
              <w:top w:val="single" w:sz="4" w:space="0" w:color="FFFFFF" w:themeColor="background1"/>
            </w:tcBorders>
            <w:noWrap/>
            <w:hideMark/>
          </w:tcPr>
          <w:p w14:paraId="67FDB8DF"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w:t>
            </w:r>
          </w:p>
        </w:tc>
        <w:tc>
          <w:tcPr>
            <w:tcW w:w="1559" w:type="dxa"/>
            <w:tcBorders>
              <w:top w:val="single" w:sz="4" w:space="0" w:color="FFFFFF" w:themeColor="background1"/>
            </w:tcBorders>
            <w:vAlign w:val="center"/>
          </w:tcPr>
          <w:p w14:paraId="0BAA2D30" w14:textId="77777777" w:rsidR="00A4264B" w:rsidRPr="005E2D07" w:rsidRDefault="00A4264B" w:rsidP="00A4264B">
            <w:pPr>
              <w:spacing w:after="0" w:line="240" w:lineRule="auto"/>
              <w:jc w:val="center"/>
              <w:rPr>
                <w:rFonts w:eastAsia="Times New Roman"/>
                <w:color w:val="000000"/>
                <w:lang w:eastAsia="en-US"/>
              </w:rPr>
            </w:pPr>
            <w:r w:rsidRPr="005E2D07">
              <w:rPr>
                <w:rFonts w:eastAsia="Times New Roman"/>
                <w:color w:val="000000"/>
                <w:lang w:eastAsia="en-US"/>
              </w:rPr>
              <w:t>4 000 000</w:t>
            </w:r>
          </w:p>
        </w:tc>
      </w:tr>
      <w:tr w:rsidR="00A15128" w:rsidRPr="005E2D07" w14:paraId="10251287" w14:textId="77777777" w:rsidTr="00E16A44">
        <w:trPr>
          <w:trHeight w:val="510"/>
        </w:trPr>
        <w:tc>
          <w:tcPr>
            <w:tcW w:w="907" w:type="dxa"/>
            <w:vMerge/>
            <w:vAlign w:val="center"/>
            <w:hideMark/>
          </w:tcPr>
          <w:p w14:paraId="464E5234" w14:textId="77777777" w:rsidR="00A4264B" w:rsidRPr="005E2D07" w:rsidRDefault="00A4264B" w:rsidP="00A4264B">
            <w:pPr>
              <w:spacing w:after="0" w:line="240" w:lineRule="auto"/>
              <w:rPr>
                <w:rFonts w:eastAsia="Times New Roman"/>
                <w:b/>
                <w:color w:val="000000"/>
                <w:lang w:eastAsia="en-US"/>
              </w:rPr>
            </w:pPr>
          </w:p>
        </w:tc>
        <w:tc>
          <w:tcPr>
            <w:tcW w:w="5467" w:type="dxa"/>
            <w:hideMark/>
          </w:tcPr>
          <w:p w14:paraId="45B46810" w14:textId="77777777" w:rsidR="00A4264B" w:rsidRPr="005E2D07" w:rsidRDefault="00A4264B" w:rsidP="00A4264B">
            <w:pPr>
              <w:spacing w:after="120" w:line="240" w:lineRule="auto"/>
              <w:jc w:val="both"/>
              <w:rPr>
                <w:rFonts w:eastAsia="Times New Roman"/>
                <w:color w:val="000000"/>
                <w:lang w:eastAsia="en-US"/>
              </w:rPr>
            </w:pPr>
            <w:r w:rsidRPr="005E2D07">
              <w:rPr>
                <w:lang w:eastAsia="en-US"/>
              </w:rPr>
              <w:t>Programme d'Appui au Renforcement des Capacités d'Adaptation au Changement Climatique au Mali. (PARCAC).</w:t>
            </w:r>
          </w:p>
        </w:tc>
        <w:tc>
          <w:tcPr>
            <w:tcW w:w="1616" w:type="dxa"/>
            <w:noWrap/>
            <w:hideMark/>
          </w:tcPr>
          <w:p w14:paraId="3508F91E"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w:t>
            </w:r>
          </w:p>
        </w:tc>
        <w:tc>
          <w:tcPr>
            <w:tcW w:w="1559" w:type="dxa"/>
            <w:vAlign w:val="center"/>
          </w:tcPr>
          <w:p w14:paraId="3449BC6E" w14:textId="77777777" w:rsidR="00A4264B" w:rsidRPr="005E2D07" w:rsidRDefault="00A4264B" w:rsidP="00A4264B">
            <w:pPr>
              <w:spacing w:after="0"/>
              <w:jc w:val="center"/>
            </w:pPr>
            <w:r w:rsidRPr="005E2D07">
              <w:t>3 000 000</w:t>
            </w:r>
          </w:p>
        </w:tc>
        <w:tc>
          <w:tcPr>
            <w:tcW w:w="236" w:type="dxa"/>
            <w:tcBorders>
              <w:top w:val="nil"/>
              <w:left w:val="nil"/>
              <w:bottom w:val="nil"/>
              <w:right w:val="nil"/>
            </w:tcBorders>
            <w:vAlign w:val="bottom"/>
          </w:tcPr>
          <w:p w14:paraId="0BCE9B36" w14:textId="77777777" w:rsidR="00A4264B" w:rsidRPr="005E2D07" w:rsidRDefault="00A4264B" w:rsidP="00A4264B"/>
        </w:tc>
      </w:tr>
      <w:tr w:rsidR="00A15128" w:rsidRPr="005E2D07" w14:paraId="03F404BC" w14:textId="77777777" w:rsidTr="00E16A44">
        <w:trPr>
          <w:trHeight w:val="510"/>
        </w:trPr>
        <w:tc>
          <w:tcPr>
            <w:tcW w:w="907" w:type="dxa"/>
            <w:vMerge/>
            <w:vAlign w:val="center"/>
            <w:hideMark/>
          </w:tcPr>
          <w:p w14:paraId="79448973" w14:textId="77777777" w:rsidR="00A4264B" w:rsidRPr="005E2D07" w:rsidRDefault="00A4264B" w:rsidP="00A4264B">
            <w:pPr>
              <w:spacing w:after="0" w:line="240" w:lineRule="auto"/>
              <w:rPr>
                <w:rFonts w:eastAsia="Times New Roman"/>
                <w:b/>
                <w:color w:val="000000"/>
                <w:lang w:eastAsia="en-US"/>
              </w:rPr>
            </w:pPr>
          </w:p>
        </w:tc>
        <w:tc>
          <w:tcPr>
            <w:tcW w:w="5467" w:type="dxa"/>
            <w:hideMark/>
          </w:tcPr>
          <w:p w14:paraId="5559FAC2"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Programme de Renforcement de la Résilience des Communautés Agro-pastorales Vulnérables du Sahel occidental face aux Effets Négatifs des Changements Climatiques.</w:t>
            </w:r>
          </w:p>
        </w:tc>
        <w:tc>
          <w:tcPr>
            <w:tcW w:w="1616" w:type="dxa"/>
            <w:noWrap/>
            <w:vAlign w:val="center"/>
            <w:hideMark/>
          </w:tcPr>
          <w:p w14:paraId="77F5D996"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DNPIA</w:t>
            </w:r>
          </w:p>
        </w:tc>
        <w:tc>
          <w:tcPr>
            <w:tcW w:w="1559" w:type="dxa"/>
            <w:vAlign w:val="center"/>
          </w:tcPr>
          <w:p w14:paraId="2DA94C06" w14:textId="77777777" w:rsidR="00A4264B" w:rsidRPr="005E2D07" w:rsidRDefault="00A4264B" w:rsidP="00A4264B">
            <w:pPr>
              <w:spacing w:after="0"/>
              <w:jc w:val="center"/>
            </w:pPr>
            <w:r w:rsidRPr="005E2D07">
              <w:t>1 000 000</w:t>
            </w:r>
          </w:p>
        </w:tc>
        <w:tc>
          <w:tcPr>
            <w:tcW w:w="236" w:type="dxa"/>
            <w:tcBorders>
              <w:top w:val="nil"/>
              <w:left w:val="nil"/>
              <w:bottom w:val="nil"/>
              <w:right w:val="nil"/>
            </w:tcBorders>
            <w:vAlign w:val="bottom"/>
          </w:tcPr>
          <w:p w14:paraId="52D657D2" w14:textId="77777777" w:rsidR="00A4264B" w:rsidRPr="005E2D07" w:rsidRDefault="00A4264B" w:rsidP="00A4264B"/>
        </w:tc>
      </w:tr>
      <w:tr w:rsidR="00A15128" w:rsidRPr="005E2D07" w14:paraId="2FFD7133" w14:textId="77777777" w:rsidTr="00E16A44">
        <w:trPr>
          <w:trHeight w:val="510"/>
        </w:trPr>
        <w:tc>
          <w:tcPr>
            <w:tcW w:w="907" w:type="dxa"/>
            <w:vMerge/>
            <w:vAlign w:val="center"/>
            <w:hideMark/>
          </w:tcPr>
          <w:p w14:paraId="436653EC" w14:textId="77777777" w:rsidR="00A4264B" w:rsidRPr="005E2D07" w:rsidRDefault="00A4264B" w:rsidP="00A4264B">
            <w:pPr>
              <w:spacing w:after="0" w:line="240" w:lineRule="auto"/>
              <w:rPr>
                <w:rFonts w:eastAsia="Times New Roman"/>
                <w:b/>
                <w:color w:val="000000"/>
                <w:lang w:eastAsia="en-US"/>
              </w:rPr>
            </w:pPr>
          </w:p>
        </w:tc>
        <w:tc>
          <w:tcPr>
            <w:tcW w:w="5467" w:type="dxa"/>
            <w:noWrap/>
            <w:hideMark/>
          </w:tcPr>
          <w:p w14:paraId="47AE6458"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Renforcement des capacités des collectivités territoriales pour l'intégration des Changements Climatiques dans les PDESC et pour un changement de comportement du centre de formation des collectivités territoriales.</w:t>
            </w:r>
          </w:p>
        </w:tc>
        <w:tc>
          <w:tcPr>
            <w:tcW w:w="1616" w:type="dxa"/>
            <w:noWrap/>
            <w:vAlign w:val="center"/>
            <w:hideMark/>
          </w:tcPr>
          <w:p w14:paraId="084C551F"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AEDD</w:t>
            </w:r>
          </w:p>
        </w:tc>
        <w:tc>
          <w:tcPr>
            <w:tcW w:w="1559" w:type="dxa"/>
            <w:vAlign w:val="center"/>
          </w:tcPr>
          <w:p w14:paraId="736A2EDF" w14:textId="77777777" w:rsidR="00A4264B" w:rsidRPr="005E2D07" w:rsidRDefault="00A4264B" w:rsidP="00A4264B">
            <w:pPr>
              <w:spacing w:after="0"/>
              <w:jc w:val="center"/>
            </w:pPr>
            <w:r w:rsidRPr="005E2D07">
              <w:t xml:space="preserve">10 millions 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4B950C15" w14:textId="77777777" w:rsidR="00A4264B" w:rsidRPr="005E2D07" w:rsidRDefault="00A4264B" w:rsidP="00A4264B"/>
        </w:tc>
      </w:tr>
      <w:tr w:rsidR="00A15128" w:rsidRPr="005E2D07" w14:paraId="48BF03A1" w14:textId="77777777" w:rsidTr="00E16A44">
        <w:trPr>
          <w:trHeight w:val="510"/>
        </w:trPr>
        <w:tc>
          <w:tcPr>
            <w:tcW w:w="907" w:type="dxa"/>
            <w:vMerge/>
            <w:vAlign w:val="center"/>
            <w:hideMark/>
          </w:tcPr>
          <w:p w14:paraId="28EC76C3" w14:textId="77777777" w:rsidR="00A4264B" w:rsidRPr="005E2D07" w:rsidRDefault="00A4264B" w:rsidP="00A4264B">
            <w:pPr>
              <w:spacing w:after="0" w:line="240" w:lineRule="auto"/>
              <w:rPr>
                <w:rFonts w:eastAsia="Times New Roman"/>
                <w:b/>
                <w:color w:val="000000"/>
                <w:lang w:eastAsia="en-US"/>
              </w:rPr>
            </w:pPr>
          </w:p>
        </w:tc>
        <w:tc>
          <w:tcPr>
            <w:tcW w:w="5467" w:type="dxa"/>
            <w:hideMark/>
          </w:tcPr>
          <w:p w14:paraId="1294EA63" w14:textId="77777777" w:rsidR="00A4264B" w:rsidRPr="005E2D07" w:rsidRDefault="00A4264B" w:rsidP="00A4264B">
            <w:pPr>
              <w:spacing w:after="0" w:line="240" w:lineRule="auto"/>
              <w:jc w:val="both"/>
              <w:rPr>
                <w:rFonts w:eastAsia="Times New Roman"/>
                <w:color w:val="000000"/>
                <w:lang w:eastAsia="en-US"/>
              </w:rPr>
            </w:pPr>
            <w:r w:rsidRPr="005E2D07">
              <w:rPr>
                <w:lang w:eastAsia="en-US"/>
              </w:rPr>
              <w:t>Le renforcement des capacités face aux changements climatiques de tous les acteurs des secteurs public et privé, y compris le genre et les jeunes.</w:t>
            </w:r>
          </w:p>
        </w:tc>
        <w:tc>
          <w:tcPr>
            <w:tcW w:w="1616" w:type="dxa"/>
            <w:noWrap/>
            <w:hideMark/>
          </w:tcPr>
          <w:p w14:paraId="75F09FBE" w14:textId="77777777" w:rsidR="00A4264B" w:rsidRPr="005E2D07" w:rsidRDefault="00A4264B" w:rsidP="00A4264B">
            <w:pPr>
              <w:spacing w:after="0" w:line="240" w:lineRule="auto"/>
              <w:jc w:val="center"/>
              <w:rPr>
                <w:rFonts w:eastAsia="Times New Roman"/>
                <w:color w:val="000000"/>
                <w:lang w:eastAsia="en-US"/>
              </w:rPr>
            </w:pPr>
            <w:r w:rsidRPr="005E2D07">
              <w:rPr>
                <w:lang w:eastAsia="en-US"/>
              </w:rPr>
              <w:t>-</w:t>
            </w:r>
          </w:p>
        </w:tc>
        <w:tc>
          <w:tcPr>
            <w:tcW w:w="1559" w:type="dxa"/>
            <w:vAlign w:val="center"/>
          </w:tcPr>
          <w:p w14:paraId="2B2D3CAD" w14:textId="77777777" w:rsidR="00A4264B" w:rsidRPr="005E2D07" w:rsidRDefault="00A4264B" w:rsidP="00A4264B">
            <w:pPr>
              <w:spacing w:after="0"/>
              <w:jc w:val="center"/>
            </w:pPr>
            <w:r w:rsidRPr="005E2D07">
              <w:t xml:space="preserve">0,5 milliard </w:t>
            </w:r>
            <w:r w:rsidRPr="005E2D07">
              <w:rPr>
                <w:color w:val="000000" w:themeColor="text1"/>
              </w:rPr>
              <w:t xml:space="preserve">de </w:t>
            </w:r>
            <w:r w:rsidRPr="005E2D07">
              <w:rPr>
                <w:rFonts w:eastAsia="Times New Roman"/>
                <w:bCs/>
                <w:color w:val="000000" w:themeColor="text1"/>
                <w:lang w:eastAsia="en-US"/>
              </w:rPr>
              <w:t>$ US</w:t>
            </w:r>
          </w:p>
        </w:tc>
        <w:tc>
          <w:tcPr>
            <w:tcW w:w="236" w:type="dxa"/>
            <w:tcBorders>
              <w:top w:val="nil"/>
              <w:left w:val="nil"/>
              <w:bottom w:val="nil"/>
              <w:right w:val="nil"/>
            </w:tcBorders>
            <w:vAlign w:val="bottom"/>
          </w:tcPr>
          <w:p w14:paraId="017D8E0C" w14:textId="77777777" w:rsidR="00A4264B" w:rsidRPr="005E2D07" w:rsidRDefault="00A4264B" w:rsidP="00A4264B"/>
        </w:tc>
      </w:tr>
    </w:tbl>
    <w:p w14:paraId="52CF37EE" w14:textId="77777777" w:rsidR="00A4264B" w:rsidRPr="005E2D07" w:rsidRDefault="00A4264B" w:rsidP="00754DC9">
      <w:pPr>
        <w:pStyle w:val="Titre3"/>
        <w:rPr>
          <w:lang w:eastAsia="en-US"/>
        </w:rPr>
      </w:pPr>
      <w:bookmarkStart w:id="123" w:name="_Toc227409246"/>
      <w:r w:rsidRPr="005E2D07">
        <w:rPr>
          <w:lang w:eastAsia="en-US"/>
        </w:rPr>
        <w:lastRenderedPageBreak/>
        <w:t>Etat d’avancement des projets</w:t>
      </w:r>
      <w:bookmarkEnd w:id="123"/>
    </w:p>
    <w:p w14:paraId="72A183B8" w14:textId="4CE832BC" w:rsidR="00A4264B" w:rsidRPr="005E2D07" w:rsidRDefault="00A4264B" w:rsidP="00A4264B">
      <w:pPr>
        <w:jc w:val="both"/>
        <w:rPr>
          <w:lang w:eastAsia="en-US"/>
        </w:rPr>
      </w:pPr>
      <w:r w:rsidRPr="005E2D07">
        <w:rPr>
          <w:lang w:eastAsia="en-US"/>
        </w:rPr>
        <w:t xml:space="preserve">À ce stade, les informations disponibles reposent principalement sur les questionnaires renseignés par la DNACPN et </w:t>
      </w:r>
      <w:r w:rsidR="00C03620" w:rsidRPr="005E2D07">
        <w:rPr>
          <w:lang w:eastAsia="en-US"/>
        </w:rPr>
        <w:t xml:space="preserve">MALI-METEO, </w:t>
      </w:r>
      <w:r w:rsidRPr="005E2D07">
        <w:rPr>
          <w:lang w:eastAsia="en-US"/>
        </w:rPr>
        <w:t>pour lequel un seul projet a été renseigné, ainsi que sur quelques éléments fournis par la DNPIA. Dans ce contexte, l’analyse présentée ci-après se concentre sur les informations actuellement disponibles, dans l’attente de données complémentaires.</w:t>
      </w:r>
    </w:p>
    <w:p w14:paraId="39471704" w14:textId="77777777" w:rsidR="00A4264B" w:rsidRPr="005E2D07" w:rsidRDefault="00A4264B" w:rsidP="00A4264B">
      <w:pPr>
        <w:jc w:val="both"/>
        <w:rPr>
          <w:lang w:eastAsia="en-US"/>
        </w:rPr>
      </w:pPr>
      <w:r w:rsidRPr="005E2D07">
        <w:rPr>
          <w:lang w:eastAsia="en-US"/>
        </w:rPr>
        <w:t>Dans cette optique, une analyse approfondie est menée projet par projet afin d’évaluer plus précisément leur niveau d’avancement, leurs résultats et les éventuelles contraintes rencontrées en fonction des données et informations disponibles.</w:t>
      </w:r>
    </w:p>
    <w:p w14:paraId="774AC0F4" w14:textId="77777777" w:rsidR="00A4264B" w:rsidRPr="005E2D07" w:rsidRDefault="00A4264B" w:rsidP="00A4264B">
      <w:pPr>
        <w:jc w:val="both"/>
        <w:rPr>
          <w:b/>
          <w:bCs/>
          <w:u w:val="single"/>
          <w:lang w:eastAsia="en-US"/>
        </w:rPr>
      </w:pPr>
      <w:r w:rsidRPr="005E2D07">
        <w:rPr>
          <w:b/>
          <w:bCs/>
          <w:u w:val="single"/>
          <w:lang w:eastAsia="en-US"/>
        </w:rPr>
        <w:t xml:space="preserve">Programme sous régional de Plaidoyer et de Renforcement des capacités « Voie des citoyens pour les changements climatiques » (Mali, Burkina, Benin, Côte d’Ivoire) : </w:t>
      </w:r>
    </w:p>
    <w:p w14:paraId="09D93BF1" w14:textId="77777777" w:rsidR="00A4264B" w:rsidRPr="005E2D07" w:rsidRDefault="00A4264B" w:rsidP="00A4264B">
      <w:pPr>
        <w:spacing w:after="120"/>
        <w:jc w:val="both"/>
        <w:rPr>
          <w:lang w:eastAsia="en-US"/>
        </w:rPr>
      </w:pPr>
      <w:r w:rsidRPr="005E2D07">
        <w:rPr>
          <w:lang w:eastAsia="en-US"/>
        </w:rPr>
        <w:t>Le programme sous-régional de plaidoyer et de renforcement des capacités « Voie des citoyens pour les changements climatiques » vise à améliorer l’efficacité des politiques publiques en matière de changement climatique afin de favoriser une croissance économique résiliente et inclusive. Il repose sur une approche participative plaçant les citoyens, en particulier les groupes les plus vulnérables tels que les femmes, les jeunes et les personnes en situation de handicap, au cœur des processus de changement, en tant qu’acteurs et non de simples bénéficiaires. Dans le contexte du Mali, le programme s’oriente spécifiquement vers la lutte contre la déforestation et l’intégration de la gestion durable des terres dans les plans de développement communaux.</w:t>
      </w:r>
    </w:p>
    <w:p w14:paraId="6DDD4438" w14:textId="77777777" w:rsidR="00A4264B" w:rsidRPr="005E2D07" w:rsidRDefault="00A4264B" w:rsidP="00A4264B">
      <w:pPr>
        <w:spacing w:after="120"/>
        <w:jc w:val="both"/>
        <w:rPr>
          <w:b/>
          <w:i/>
          <w:color w:val="1F4E79" w:themeColor="accent1" w:themeShade="80"/>
          <w:lang w:eastAsia="en-US"/>
        </w:rPr>
      </w:pPr>
      <w:r w:rsidRPr="005E2D07">
        <w:rPr>
          <w:b/>
          <w:i/>
          <w:color w:val="1F4E79" w:themeColor="accent1" w:themeShade="80"/>
          <w:lang w:eastAsia="en-US"/>
        </w:rPr>
        <w:t xml:space="preserve">État de mise en œuvre du projet : </w:t>
      </w:r>
    </w:p>
    <w:p w14:paraId="5C8F16F9" w14:textId="77777777" w:rsidR="00A4264B" w:rsidRPr="005E2D07" w:rsidRDefault="00A4264B" w:rsidP="00A4264B">
      <w:pPr>
        <w:spacing w:after="120"/>
        <w:jc w:val="both"/>
        <w:rPr>
          <w:lang w:eastAsia="en-US"/>
        </w:rPr>
      </w:pPr>
      <w:r w:rsidRPr="005E2D07">
        <w:rPr>
          <w:lang w:eastAsia="en-US"/>
        </w:rPr>
        <w:t xml:space="preserve">Une synthèse du niveau d’avancement du projet est présentée dans le tableau suivant. </w:t>
      </w:r>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1"/>
        <w:gridCol w:w="3188"/>
        <w:gridCol w:w="3374"/>
        <w:gridCol w:w="2323"/>
      </w:tblGrid>
      <w:tr w:rsidR="00A15128" w:rsidRPr="005E2D07" w14:paraId="52D45602" w14:textId="77777777" w:rsidTr="00534C7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78712765"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Statut</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28013ED6" w14:textId="77777777" w:rsidR="00A4264B" w:rsidRPr="005E2D07" w:rsidRDefault="00A4264B" w:rsidP="00A4264B">
            <w:pPr>
              <w:rPr>
                <w:lang w:eastAsia="en-US"/>
              </w:rPr>
            </w:pPr>
            <w:r w:rsidRPr="005E2D07">
              <w:rPr>
                <w:lang w:eastAsia="en-US"/>
              </w:rPr>
              <w:t>En cours</w:t>
            </w:r>
          </w:p>
        </w:tc>
      </w:tr>
      <w:tr w:rsidR="00A15128" w:rsidRPr="005E2D07" w14:paraId="492B90E4" w14:textId="77777777" w:rsidTr="00534C7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36F46265"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Début</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586F8419" w14:textId="77777777" w:rsidR="00A4264B" w:rsidRPr="005E2D07" w:rsidRDefault="00A4264B" w:rsidP="00A4264B">
            <w:pPr>
              <w:rPr>
                <w:lang w:eastAsia="en-US"/>
              </w:rPr>
            </w:pPr>
            <w:r w:rsidRPr="005E2D07">
              <w:rPr>
                <w:rFonts w:eastAsia="Times New Roman"/>
                <w:color w:val="000000"/>
              </w:rPr>
              <w:t>Novembre 2022</w:t>
            </w:r>
          </w:p>
        </w:tc>
      </w:tr>
      <w:tr w:rsidR="00A15128" w:rsidRPr="005E2D07" w14:paraId="2F6FF6F5" w14:textId="77777777" w:rsidTr="00534C7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2762648E" w14:textId="77777777" w:rsidR="00A4264B" w:rsidRPr="005E2D07" w:rsidRDefault="00A4264B" w:rsidP="00A4264B">
            <w:pPr>
              <w:rPr>
                <w:lang w:eastAsia="en-US"/>
              </w:rPr>
            </w:pPr>
            <w:r w:rsidRPr="005E2D07">
              <w:rPr>
                <w:rFonts w:asciiTheme="minorHAnsi" w:eastAsia="Times New Roman" w:hAnsiTheme="minorHAnsi" w:cstheme="minorHAnsi"/>
                <w:b/>
                <w:bCs/>
                <w:color w:val="FFFFFF" w:themeColor="background1"/>
              </w:rPr>
              <w:t>Fin</w:t>
            </w:r>
          </w:p>
        </w:tc>
        <w:tc>
          <w:tcPr>
            <w:tcW w:w="5697" w:type="dxa"/>
            <w:gridSpan w:val="2"/>
            <w:tcBorders>
              <w:top w:val="single" w:sz="4" w:space="0" w:color="auto"/>
              <w:left w:val="single" w:sz="4" w:space="0" w:color="FFFFFF" w:themeColor="background1"/>
              <w:bottom w:val="single" w:sz="4" w:space="0" w:color="auto"/>
            </w:tcBorders>
            <w:shd w:val="clear" w:color="auto" w:fill="FFFFFF" w:themeFill="background1"/>
            <w:vAlign w:val="center"/>
          </w:tcPr>
          <w:p w14:paraId="04B85A61" w14:textId="77777777" w:rsidR="00A4264B" w:rsidRPr="005E2D07" w:rsidRDefault="00A4264B" w:rsidP="00A4264B">
            <w:pPr>
              <w:rPr>
                <w:lang w:eastAsia="en-US"/>
              </w:rPr>
            </w:pPr>
            <w:r w:rsidRPr="005E2D07">
              <w:rPr>
                <w:rFonts w:eastAsia="Times New Roman"/>
                <w:color w:val="000000"/>
              </w:rPr>
              <w:t>Décembre 2026</w:t>
            </w:r>
          </w:p>
        </w:tc>
      </w:tr>
      <w:tr w:rsidR="00A15128" w:rsidRPr="005E2D07" w14:paraId="757B538D" w14:textId="77777777" w:rsidTr="00534C7E">
        <w:tc>
          <w:tcPr>
            <w:tcW w:w="3709" w:type="dxa"/>
            <w:gridSpan w:val="2"/>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vAlign w:val="center"/>
          </w:tcPr>
          <w:p w14:paraId="7561E5EC" w14:textId="77777777" w:rsidR="00A4264B" w:rsidRPr="005E2D07" w:rsidRDefault="00A4264B" w:rsidP="00A4264B">
            <w:pPr>
              <w:rPr>
                <w:rFonts w:asciiTheme="minorHAnsi" w:eastAsia="Times New Roman" w:hAnsiTheme="minorHAnsi" w:cstheme="minorHAnsi"/>
                <w:b/>
                <w:bCs/>
                <w:color w:val="FFFFFF" w:themeColor="background1"/>
              </w:rPr>
            </w:pPr>
            <w:r w:rsidRPr="005E2D07">
              <w:rPr>
                <w:rFonts w:asciiTheme="minorHAnsi" w:eastAsia="Times New Roman" w:hAnsiTheme="minorHAnsi" w:cstheme="minorHAnsi"/>
                <w:b/>
                <w:bCs/>
                <w:color w:val="FFFFFF" w:themeColor="background1"/>
              </w:rPr>
              <w:t xml:space="preserve">Portée géographique </w:t>
            </w:r>
          </w:p>
        </w:tc>
        <w:tc>
          <w:tcPr>
            <w:tcW w:w="5697" w:type="dxa"/>
            <w:gridSpan w:val="2"/>
            <w:tcBorders>
              <w:top w:val="single" w:sz="4" w:space="0" w:color="auto"/>
              <w:left w:val="single" w:sz="4" w:space="0" w:color="FFFFFF" w:themeColor="background1"/>
              <w:bottom w:val="single" w:sz="4" w:space="0" w:color="FFFFFF" w:themeColor="background1"/>
            </w:tcBorders>
            <w:shd w:val="clear" w:color="auto" w:fill="FFFFFF" w:themeFill="background1"/>
            <w:vAlign w:val="center"/>
          </w:tcPr>
          <w:p w14:paraId="47BE9588" w14:textId="61C111C5" w:rsidR="00A4264B" w:rsidRPr="005E2D07" w:rsidRDefault="00A4264B" w:rsidP="00A4264B">
            <w:pPr>
              <w:jc w:val="both"/>
              <w:rPr>
                <w:rFonts w:eastAsia="Times New Roman"/>
                <w:color w:val="000000"/>
              </w:rPr>
            </w:pPr>
            <w:r w:rsidRPr="005E2D07">
              <w:rPr>
                <w:rFonts w:eastAsia="Times New Roman"/>
                <w:color w:val="000000"/>
              </w:rPr>
              <w:t xml:space="preserve">Kayes, </w:t>
            </w:r>
            <w:r w:rsidR="002857AF" w:rsidRPr="005E2D07">
              <w:rPr>
                <w:rFonts w:eastAsia="Times New Roman"/>
                <w:color w:val="000000"/>
              </w:rPr>
              <w:t>K</w:t>
            </w:r>
            <w:r w:rsidRPr="005E2D07">
              <w:rPr>
                <w:rFonts w:eastAsia="Times New Roman"/>
                <w:color w:val="000000"/>
              </w:rPr>
              <w:t>oulikoro, Sikasso et le district de Bamako</w:t>
            </w:r>
          </w:p>
        </w:tc>
      </w:tr>
      <w:tr w:rsidR="00A15128" w:rsidRPr="005E2D07" w14:paraId="1733341D" w14:textId="77777777" w:rsidTr="00534C7E">
        <w:tc>
          <w:tcPr>
            <w:tcW w:w="521" w:type="dxa"/>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1F4E79" w:themeFill="accent1" w:themeFillShade="80"/>
            <w:vAlign w:val="center"/>
          </w:tcPr>
          <w:p w14:paraId="17413D90"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Réf</w:t>
            </w:r>
          </w:p>
        </w:tc>
        <w:tc>
          <w:tcPr>
            <w:tcW w:w="6562" w:type="dxa"/>
            <w:gridSpan w:val="2"/>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1F4E79" w:themeFill="accent1" w:themeFillShade="80"/>
            <w:vAlign w:val="center"/>
          </w:tcPr>
          <w:p w14:paraId="3CE3822C" w14:textId="77777777" w:rsidR="00A4264B" w:rsidRPr="005E2D07" w:rsidRDefault="00A4264B" w:rsidP="00A4264B">
            <w:pPr>
              <w:jc w:val="both"/>
              <w:rPr>
                <w:rFonts w:eastAsia="Times New Roman"/>
                <w:color w:val="000000"/>
              </w:rPr>
            </w:pPr>
            <w:r w:rsidRPr="005E2D07">
              <w:rPr>
                <w:rFonts w:asciiTheme="minorHAnsi" w:eastAsia="Times New Roman" w:hAnsiTheme="minorHAnsi" w:cstheme="minorHAnsi"/>
                <w:b/>
                <w:bCs/>
                <w:color w:val="FFFFFF" w:themeColor="background1"/>
              </w:rPr>
              <w:t>Actions</w:t>
            </w:r>
          </w:p>
        </w:tc>
        <w:tc>
          <w:tcPr>
            <w:tcW w:w="2323" w:type="dxa"/>
            <w:tcBorders>
              <w:top w:val="single" w:sz="4" w:space="0" w:color="FFFFFF" w:themeColor="background1"/>
              <w:left w:val="single" w:sz="4" w:space="0" w:color="FFFFFF" w:themeColor="background1"/>
              <w:bottom w:val="single" w:sz="4" w:space="0" w:color="auto"/>
            </w:tcBorders>
            <w:shd w:val="clear" w:color="auto" w:fill="1F4E79" w:themeFill="accent1" w:themeFillShade="80"/>
            <w:vAlign w:val="center"/>
          </w:tcPr>
          <w:p w14:paraId="7F05A90C" w14:textId="77777777" w:rsidR="00A4264B" w:rsidRPr="005E2D07" w:rsidRDefault="00A4264B" w:rsidP="00A4264B">
            <w:pPr>
              <w:jc w:val="both"/>
              <w:rPr>
                <w:rFonts w:eastAsia="Times New Roman"/>
                <w:color w:val="000000"/>
              </w:rPr>
            </w:pPr>
            <w:r w:rsidRPr="005E2D07">
              <w:rPr>
                <w:rFonts w:eastAsia="Times New Roman"/>
                <w:b/>
                <w:bCs/>
                <w:color w:val="FFFFFF" w:themeColor="background1"/>
              </w:rPr>
              <w:t>Etat de réalisation</w:t>
            </w:r>
          </w:p>
        </w:tc>
      </w:tr>
      <w:tr w:rsidR="00A15128" w:rsidRPr="005E2D07" w14:paraId="08B9A003" w14:textId="77777777">
        <w:trPr>
          <w:trHeight w:val="154"/>
        </w:trPr>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262EEAA"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1</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86AB717" w14:textId="77777777" w:rsidR="00A4264B" w:rsidRPr="005E2D07" w:rsidRDefault="00A4264B" w:rsidP="00A4264B">
            <w:pPr>
              <w:jc w:val="both"/>
              <w:rPr>
                <w:rFonts w:eastAsia="Times New Roman"/>
                <w:color w:val="000000"/>
              </w:rPr>
            </w:pPr>
            <w:r w:rsidRPr="005E2D07">
              <w:rPr>
                <w:rFonts w:eastAsia="Times New Roman"/>
                <w:color w:val="000000"/>
                <w:lang w:eastAsia="fr-FR"/>
              </w:rPr>
              <w:t>Formation continue en prévision saisonnière </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40FEC433" w14:textId="77777777" w:rsidR="00A4264B" w:rsidRPr="005E2D07" w:rsidRDefault="00A4264B" w:rsidP="00A4264B">
            <w:pPr>
              <w:rPr>
                <w:rFonts w:eastAsia="Times New Roman"/>
                <w:color w:val="000000"/>
              </w:rPr>
            </w:pPr>
            <w:r w:rsidRPr="005E2D07">
              <w:rPr>
                <w:rFonts w:eastAsia="Times New Roman"/>
                <w:color w:val="000000"/>
              </w:rPr>
              <w:t>Réalisée</w:t>
            </w:r>
          </w:p>
        </w:tc>
      </w:tr>
      <w:tr w:rsidR="00A15128" w:rsidRPr="005E2D07" w14:paraId="6984A209"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43C5181"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2</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90FA778" w14:textId="77777777" w:rsidR="00A4264B" w:rsidRPr="005E2D07" w:rsidRDefault="00A4264B" w:rsidP="00A4264B">
            <w:pPr>
              <w:jc w:val="both"/>
              <w:rPr>
                <w:rFonts w:eastAsia="Times New Roman"/>
                <w:color w:val="000000"/>
              </w:rPr>
            </w:pPr>
            <w:r w:rsidRPr="005E2D07">
              <w:rPr>
                <w:rFonts w:eastAsia="Times New Roman"/>
                <w:color w:val="000000"/>
                <w:lang w:eastAsia="fr-FR"/>
              </w:rPr>
              <w:t>Formation diplômante cycle Master en changement climatique et développement durable</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589865C2" w14:textId="77777777" w:rsidR="00A4264B" w:rsidRPr="005E2D07" w:rsidRDefault="00A4264B" w:rsidP="00A4264B">
            <w:pPr>
              <w:jc w:val="both"/>
              <w:rPr>
                <w:rFonts w:eastAsia="Times New Roman"/>
                <w:b/>
                <w:bCs/>
                <w:color w:val="FFFFFF" w:themeColor="background1"/>
              </w:rPr>
            </w:pPr>
            <w:r w:rsidRPr="005E2D07">
              <w:rPr>
                <w:rFonts w:eastAsia="Times New Roman"/>
                <w:color w:val="000000"/>
              </w:rPr>
              <w:t>Réalisée</w:t>
            </w:r>
          </w:p>
        </w:tc>
      </w:tr>
      <w:tr w:rsidR="00A15128" w:rsidRPr="005E2D07" w14:paraId="2D195513"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04915F4"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3</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EDBED96" w14:textId="77777777" w:rsidR="00A4264B" w:rsidRPr="005E2D07" w:rsidRDefault="00A4264B" w:rsidP="00A4264B">
            <w:pPr>
              <w:jc w:val="both"/>
              <w:rPr>
                <w:rFonts w:eastAsia="Times New Roman"/>
                <w:color w:val="000000"/>
              </w:rPr>
            </w:pPr>
            <w:r w:rsidRPr="005E2D07">
              <w:rPr>
                <w:rFonts w:eastAsia="Times New Roman"/>
                <w:color w:val="000000"/>
                <w:lang w:eastAsia="fr-FR"/>
              </w:rPr>
              <w:t>Formation diplômante cycle technicien supérieur en Agrométéorologie</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463652F5" w14:textId="77777777" w:rsidR="00A4264B" w:rsidRPr="005E2D07" w:rsidRDefault="00A4264B" w:rsidP="00A4264B">
            <w:pPr>
              <w:jc w:val="both"/>
              <w:rPr>
                <w:rFonts w:eastAsia="Times New Roman"/>
                <w:b/>
                <w:bCs/>
                <w:color w:val="FFFFFF" w:themeColor="background1"/>
              </w:rPr>
            </w:pPr>
            <w:r w:rsidRPr="005E2D07">
              <w:rPr>
                <w:rFonts w:eastAsia="Times New Roman"/>
                <w:color w:val="000000"/>
              </w:rPr>
              <w:t>Réalisée</w:t>
            </w:r>
          </w:p>
        </w:tc>
      </w:tr>
      <w:tr w:rsidR="00A15128" w:rsidRPr="005E2D07" w14:paraId="199E4F69" w14:textId="77777777">
        <w:tc>
          <w:tcPr>
            <w:tcW w:w="52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3FE18C19" w14:textId="77777777" w:rsidR="00A4264B" w:rsidRPr="005E2D07" w:rsidRDefault="00A4264B" w:rsidP="00A4264B">
            <w:pPr>
              <w:jc w:val="center"/>
              <w:rPr>
                <w:rFonts w:asciiTheme="minorHAnsi" w:eastAsia="Times New Roman" w:hAnsiTheme="minorHAnsi" w:cstheme="minorHAnsi"/>
                <w:b/>
                <w:bCs/>
              </w:rPr>
            </w:pPr>
            <w:r w:rsidRPr="005E2D07">
              <w:rPr>
                <w:rFonts w:asciiTheme="minorHAnsi" w:eastAsia="Times New Roman" w:hAnsiTheme="minorHAnsi" w:cstheme="minorHAnsi"/>
                <w:b/>
                <w:bCs/>
              </w:rPr>
              <w:t>4</w:t>
            </w:r>
          </w:p>
        </w:tc>
        <w:tc>
          <w:tcPr>
            <w:tcW w:w="6562"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AC87EE3" w14:textId="77777777" w:rsidR="00A4264B" w:rsidRPr="005E2D07" w:rsidRDefault="00A4264B" w:rsidP="00A4264B">
            <w:pPr>
              <w:rPr>
                <w:rFonts w:eastAsia="Times New Roman"/>
                <w:color w:val="000000"/>
                <w:lang w:eastAsia="fr-FR"/>
              </w:rPr>
            </w:pPr>
            <w:r w:rsidRPr="005E2D07">
              <w:rPr>
                <w:rFonts w:eastAsia="Times New Roman"/>
                <w:color w:val="000000"/>
                <w:lang w:eastAsia="fr-FR"/>
              </w:rPr>
              <w:t>Formation diplômante</w:t>
            </w:r>
          </w:p>
          <w:p w14:paraId="08B8A236"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 xml:space="preserve">Cycle ingénieur en Instrument et microinformatique </w:t>
            </w:r>
          </w:p>
          <w:p w14:paraId="2E3399A1"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Cycle ingénieur en Agrométéorologie</w:t>
            </w:r>
          </w:p>
          <w:p w14:paraId="0C998F2E"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Cycle technicien supérieur en instrument hydrologique</w:t>
            </w:r>
          </w:p>
          <w:p w14:paraId="7A169B71"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Master en changement climatique et développement durable</w:t>
            </w:r>
          </w:p>
          <w:p w14:paraId="5056460C" w14:textId="77777777" w:rsidR="00A4264B" w:rsidRPr="005E2D07" w:rsidRDefault="00A4264B" w:rsidP="00CC2E75">
            <w:pPr>
              <w:numPr>
                <w:ilvl w:val="0"/>
                <w:numId w:val="58"/>
              </w:numPr>
              <w:ind w:left="227" w:hanging="227"/>
              <w:contextualSpacing/>
              <w:rPr>
                <w:rFonts w:eastAsia="Times New Roman"/>
                <w:color w:val="000000"/>
                <w:lang w:eastAsia="fr-FR"/>
              </w:rPr>
            </w:pPr>
            <w:r w:rsidRPr="005E2D07">
              <w:rPr>
                <w:rFonts w:eastAsia="Times New Roman"/>
                <w:color w:val="000000"/>
                <w:lang w:eastAsia="fr-FR"/>
              </w:rPr>
              <w:t>Master en sécurité Alimentaire et nutritionnelle</w:t>
            </w:r>
          </w:p>
        </w:tc>
        <w:tc>
          <w:tcPr>
            <w:tcW w:w="2323" w:type="dxa"/>
            <w:tcBorders>
              <w:top w:val="single" w:sz="4" w:space="0" w:color="auto"/>
              <w:left w:val="single" w:sz="4" w:space="0" w:color="auto"/>
              <w:bottom w:val="single" w:sz="4" w:space="0" w:color="auto"/>
            </w:tcBorders>
            <w:shd w:val="clear" w:color="auto" w:fill="FFFFFF" w:themeFill="background1"/>
            <w:vAlign w:val="center"/>
          </w:tcPr>
          <w:p w14:paraId="18CA07EA" w14:textId="77777777" w:rsidR="00A4264B" w:rsidRPr="005E2D07" w:rsidRDefault="00A4264B" w:rsidP="00A4264B">
            <w:pPr>
              <w:jc w:val="both"/>
              <w:rPr>
                <w:rFonts w:eastAsia="Times New Roman"/>
                <w:color w:val="000000"/>
              </w:rPr>
            </w:pPr>
            <w:r w:rsidRPr="005E2D07">
              <w:rPr>
                <w:rFonts w:eastAsia="Times New Roman"/>
                <w:color w:val="000000"/>
              </w:rPr>
              <w:t>En cours de réalisation</w:t>
            </w:r>
          </w:p>
        </w:tc>
      </w:tr>
    </w:tbl>
    <w:p w14:paraId="695939D9" w14:textId="77777777" w:rsidR="00A4264B" w:rsidRPr="005E2D07" w:rsidRDefault="00A4264B" w:rsidP="00A4264B">
      <w:pPr>
        <w:spacing w:before="120" w:after="120"/>
        <w:jc w:val="both"/>
        <w:rPr>
          <w:lang w:eastAsia="en-US"/>
        </w:rPr>
      </w:pPr>
      <w:r w:rsidRPr="005E2D07">
        <w:rPr>
          <w:lang w:eastAsia="en-US"/>
        </w:rPr>
        <w:t xml:space="preserve">De manière générale, le programme présente un niveau de mise en œuvre satisfaisant à ce stade. En particulier, les actions de formation en prévision saisonnière, ainsi que les formations diplômantes en changement climatique et développement durable et en agrométéorologie, traduisent des avancées significatives dans le renforcement des capacités techniques des acteurs concernés. La mise en œuvre de cycles de formation à différents niveaux (technicien, ingénieur et master), dont certains sont encore en cours, témoigne d’une dynamique progressive de consolidation des compétences. Cette évolution reflète </w:t>
      </w:r>
      <w:r w:rsidRPr="005E2D07">
        <w:rPr>
          <w:lang w:eastAsia="en-US"/>
        </w:rPr>
        <w:lastRenderedPageBreak/>
        <w:t>une appropriation croissante du programme par les bénéficiaires et confirme la pertinence des actions engagées en matière de renforcement des capacités et d’appui à la gestion des enjeux climatiques.</w:t>
      </w:r>
    </w:p>
    <w:p w14:paraId="1F0D1758" w14:textId="77777777" w:rsidR="00A4264B" w:rsidRPr="005E2D07" w:rsidRDefault="00A4264B" w:rsidP="00A4264B">
      <w:pPr>
        <w:jc w:val="both"/>
        <w:rPr>
          <w:b/>
          <w:i/>
          <w:color w:val="1F4E79" w:themeColor="accent1" w:themeShade="80"/>
          <w:lang w:eastAsia="en-US"/>
        </w:rPr>
      </w:pPr>
      <w:r w:rsidRPr="005E2D07">
        <w:rPr>
          <w:b/>
          <w:i/>
          <w:color w:val="1F4E79" w:themeColor="accent1" w:themeShade="80"/>
          <w:lang w:eastAsia="en-US"/>
        </w:rPr>
        <w:t>Mécanismes financiers :</w:t>
      </w:r>
    </w:p>
    <w:p w14:paraId="036D3F91" w14:textId="510A0161" w:rsidR="00A4264B" w:rsidRPr="005E2D07" w:rsidRDefault="00A4264B" w:rsidP="00A4264B">
      <w:pPr>
        <w:jc w:val="both"/>
        <w:rPr>
          <w:lang w:eastAsia="en-US"/>
        </w:rPr>
      </w:pPr>
      <w:r w:rsidRPr="005E2D07">
        <w:rPr>
          <w:lang w:eastAsia="en-US"/>
        </w:rPr>
        <w:t>Le projet s’appuie sur un montage financier combinant des ressources publiques nationales et des financements internationaux. D’un coût total estimé à 60 millions, réparti équitablement entre contribution publique (30 millions) et appui international (30 millions).</w:t>
      </w:r>
      <w:r w:rsidR="00920D3B" w:rsidRPr="005E2D07">
        <w:rPr>
          <w:lang w:eastAsia="en-US"/>
        </w:rPr>
        <w:t xml:space="preserve"> </w:t>
      </w:r>
      <w:r w:rsidRPr="005E2D07">
        <w:rPr>
          <w:lang w:eastAsia="en-US"/>
        </w:rPr>
        <w:t>La structure du financement du projet est présentée dans le tableau ci-dessous.</w:t>
      </w:r>
    </w:p>
    <w:tbl>
      <w:tblPr>
        <w:tblStyle w:val="Grilledutableau"/>
        <w:tblW w:w="95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6"/>
        <w:gridCol w:w="4649"/>
      </w:tblGrid>
      <w:tr w:rsidR="00A15128" w:rsidRPr="005E2D07" w14:paraId="1D6449A8" w14:textId="77777777" w:rsidTr="00534C7E">
        <w:trPr>
          <w:tblHeader/>
        </w:trPr>
        <w:tc>
          <w:tcPr>
            <w:tcW w:w="4876"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tcPr>
          <w:p w14:paraId="112C57E6" w14:textId="77777777" w:rsidR="00A4264B" w:rsidRPr="005E2D07" w:rsidRDefault="00A4264B" w:rsidP="00A4264B">
            <w:pPr>
              <w:jc w:val="both"/>
              <w:rPr>
                <w:b/>
                <w:color w:val="FFFFFF" w:themeColor="background1"/>
                <w:lang w:eastAsia="en-US"/>
              </w:rPr>
            </w:pPr>
            <w:r w:rsidRPr="005E2D07">
              <w:rPr>
                <w:b/>
                <w:color w:val="FFFFFF" w:themeColor="background1"/>
                <w:lang w:eastAsia="en-US"/>
              </w:rPr>
              <w:t>Source de financement</w:t>
            </w:r>
          </w:p>
        </w:tc>
        <w:tc>
          <w:tcPr>
            <w:tcW w:w="464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1F4E79" w:themeFill="accent1" w:themeFillShade="80"/>
          </w:tcPr>
          <w:p w14:paraId="6D34CB33" w14:textId="77777777" w:rsidR="00A4264B" w:rsidRPr="005E2D07" w:rsidRDefault="00A4264B" w:rsidP="00A4264B">
            <w:pPr>
              <w:jc w:val="both"/>
              <w:rPr>
                <w:b/>
                <w:color w:val="FFFFFF" w:themeColor="background1"/>
                <w:lang w:eastAsia="en-US"/>
              </w:rPr>
            </w:pPr>
            <w:r w:rsidRPr="005E2D07">
              <w:rPr>
                <w:b/>
                <w:color w:val="FFFFFF" w:themeColor="background1"/>
                <w:lang w:eastAsia="en-US"/>
              </w:rPr>
              <w:t>Montant</w:t>
            </w:r>
          </w:p>
        </w:tc>
      </w:tr>
      <w:tr w:rsidR="00A15128" w:rsidRPr="005E2D07" w14:paraId="40B7A995" w14:textId="77777777">
        <w:tc>
          <w:tcPr>
            <w:tcW w:w="4876" w:type="dxa"/>
            <w:tcBorders>
              <w:top w:val="single" w:sz="4" w:space="0" w:color="FFFFFF" w:themeColor="background1"/>
            </w:tcBorders>
          </w:tcPr>
          <w:p w14:paraId="2B6A7BB0" w14:textId="77777777" w:rsidR="00A4264B" w:rsidRPr="005E2D07" w:rsidRDefault="00A4264B" w:rsidP="00A4264B">
            <w:pPr>
              <w:jc w:val="both"/>
              <w:rPr>
                <w:lang w:eastAsia="en-US"/>
              </w:rPr>
            </w:pPr>
            <w:r w:rsidRPr="005E2D07">
              <w:rPr>
                <w:lang w:eastAsia="en-US"/>
              </w:rPr>
              <w:t>Public</w:t>
            </w:r>
          </w:p>
        </w:tc>
        <w:tc>
          <w:tcPr>
            <w:tcW w:w="4649" w:type="dxa"/>
            <w:tcBorders>
              <w:top w:val="single" w:sz="4" w:space="0" w:color="FFFFFF" w:themeColor="background1"/>
            </w:tcBorders>
          </w:tcPr>
          <w:p w14:paraId="2F17D79F" w14:textId="77777777" w:rsidR="00A4264B" w:rsidRPr="005E2D07" w:rsidRDefault="00A4264B" w:rsidP="00A4264B">
            <w:pPr>
              <w:jc w:val="both"/>
              <w:rPr>
                <w:lang w:eastAsia="en-US"/>
              </w:rPr>
            </w:pPr>
            <w:r w:rsidRPr="005E2D07">
              <w:rPr>
                <w:lang w:eastAsia="en-US"/>
              </w:rPr>
              <w:t>30 Millions USD</w:t>
            </w:r>
          </w:p>
        </w:tc>
      </w:tr>
      <w:tr w:rsidR="00A15128" w:rsidRPr="005E2D07" w14:paraId="6800C2A9" w14:textId="77777777">
        <w:tc>
          <w:tcPr>
            <w:tcW w:w="4876" w:type="dxa"/>
          </w:tcPr>
          <w:p w14:paraId="60F18328" w14:textId="77777777" w:rsidR="00A4264B" w:rsidRPr="005E2D07" w:rsidRDefault="00A4264B" w:rsidP="00A4264B">
            <w:pPr>
              <w:jc w:val="both"/>
              <w:rPr>
                <w:lang w:eastAsia="en-US"/>
              </w:rPr>
            </w:pPr>
            <w:r w:rsidRPr="005E2D07">
              <w:rPr>
                <w:lang w:eastAsia="en-US"/>
              </w:rPr>
              <w:t>International</w:t>
            </w:r>
          </w:p>
        </w:tc>
        <w:tc>
          <w:tcPr>
            <w:tcW w:w="4649" w:type="dxa"/>
          </w:tcPr>
          <w:p w14:paraId="2C41810E" w14:textId="77777777" w:rsidR="00A4264B" w:rsidRPr="005E2D07" w:rsidRDefault="00A4264B" w:rsidP="00A4264B">
            <w:pPr>
              <w:jc w:val="both"/>
              <w:rPr>
                <w:lang w:eastAsia="en-US"/>
              </w:rPr>
            </w:pPr>
            <w:r w:rsidRPr="005E2D07">
              <w:rPr>
                <w:lang w:eastAsia="en-US"/>
              </w:rPr>
              <w:t xml:space="preserve">30 Millions USD </w:t>
            </w:r>
          </w:p>
        </w:tc>
      </w:tr>
      <w:tr w:rsidR="00A15128" w:rsidRPr="005E2D07" w14:paraId="3535FF58" w14:textId="77777777">
        <w:tc>
          <w:tcPr>
            <w:tcW w:w="4876" w:type="dxa"/>
          </w:tcPr>
          <w:p w14:paraId="0038BFAA" w14:textId="77777777" w:rsidR="00A4264B" w:rsidRPr="005E2D07" w:rsidRDefault="00A4264B" w:rsidP="00A4264B">
            <w:pPr>
              <w:jc w:val="both"/>
              <w:rPr>
                <w:b/>
                <w:bCs/>
                <w:lang w:eastAsia="en-US"/>
              </w:rPr>
            </w:pPr>
            <w:r w:rsidRPr="005E2D07">
              <w:rPr>
                <w:b/>
                <w:bCs/>
                <w:lang w:eastAsia="en-US"/>
              </w:rPr>
              <w:t>Total</w:t>
            </w:r>
          </w:p>
        </w:tc>
        <w:tc>
          <w:tcPr>
            <w:tcW w:w="4649" w:type="dxa"/>
          </w:tcPr>
          <w:p w14:paraId="1C1D9050" w14:textId="77777777" w:rsidR="00A4264B" w:rsidRPr="005E2D07" w:rsidRDefault="00A4264B" w:rsidP="00A4264B">
            <w:pPr>
              <w:jc w:val="both"/>
              <w:rPr>
                <w:b/>
                <w:bCs/>
                <w:lang w:eastAsia="en-US"/>
              </w:rPr>
            </w:pPr>
            <w:r w:rsidRPr="005E2D07">
              <w:rPr>
                <w:b/>
                <w:bCs/>
                <w:lang w:eastAsia="en-US"/>
              </w:rPr>
              <w:t>60 Millions USD</w:t>
            </w:r>
          </w:p>
        </w:tc>
      </w:tr>
    </w:tbl>
    <w:p w14:paraId="73919042" w14:textId="77777777" w:rsidR="00A4264B" w:rsidRPr="005E2D07" w:rsidRDefault="00A4264B" w:rsidP="00A4264B">
      <w:pPr>
        <w:spacing w:before="120" w:after="120"/>
        <w:jc w:val="both"/>
        <w:rPr>
          <w:lang w:eastAsia="en-US"/>
        </w:rPr>
      </w:pPr>
      <w:r w:rsidRPr="005E2D07">
        <w:rPr>
          <w:lang w:eastAsia="en-US"/>
        </w:rPr>
        <w:t>La structure du financement reflète un montage équilibré fondé sur une contribution conjointe de ressources publiques nationales et de financements internationaux, mobilisées à parts égales. Cette configuration traduit une répartition claire des engagements financiers ainsi qu’une coordination efficace entre les différentes parties prenantes impliquées dans le projet.</w:t>
      </w:r>
    </w:p>
    <w:p w14:paraId="32582425" w14:textId="77777777" w:rsidR="00A4264B" w:rsidRPr="005E2D07" w:rsidRDefault="00A4264B" w:rsidP="00A4264B">
      <w:pPr>
        <w:spacing w:before="120" w:after="120"/>
        <w:jc w:val="both"/>
        <w:rPr>
          <w:lang w:eastAsia="en-US"/>
        </w:rPr>
      </w:pPr>
      <w:r w:rsidRPr="005E2D07">
        <w:rPr>
          <w:lang w:eastAsia="en-US"/>
        </w:rPr>
        <w:t>Par ailleurs, le niveau de réalisation des activités observé témoigne d’une mobilisation effective des ressources prévues, indiquant un bon alignement entre la planification financière et la mise en œuvre opérationnelle. Cette dynamique met en évidence une gestion financière cohérente, favorable à l’atteinte des objectifs du projet.</w:t>
      </w:r>
    </w:p>
    <w:p w14:paraId="7A6F7621" w14:textId="77777777" w:rsidR="00A4264B" w:rsidRPr="005E2D07" w:rsidRDefault="00A4264B" w:rsidP="00A4264B">
      <w:pPr>
        <w:jc w:val="both"/>
        <w:rPr>
          <w:b/>
          <w:i/>
          <w:color w:val="1F4E79" w:themeColor="accent1" w:themeShade="80"/>
          <w:lang w:eastAsia="en-US"/>
        </w:rPr>
      </w:pPr>
      <w:r w:rsidRPr="005E2D07">
        <w:rPr>
          <w:b/>
          <w:i/>
          <w:color w:val="1F4E79" w:themeColor="accent1" w:themeShade="80"/>
          <w:lang w:eastAsia="en-US"/>
        </w:rPr>
        <w:t xml:space="preserve">Contraintes rencontrées : </w:t>
      </w:r>
    </w:p>
    <w:p w14:paraId="2113D643" w14:textId="77777777" w:rsidR="00A4264B" w:rsidRPr="005E2D07" w:rsidRDefault="00A4264B" w:rsidP="00A4264B">
      <w:pPr>
        <w:jc w:val="both"/>
        <w:rPr>
          <w:lang w:eastAsia="en-US"/>
        </w:rPr>
      </w:pPr>
      <w:r w:rsidRPr="005E2D07">
        <w:rPr>
          <w:lang w:eastAsia="en-US"/>
        </w:rPr>
        <w:t>Aucune contrainte n’a été signalée dans le cadre de la mise en œuvre du projet. Cette absence de difficultés indique des conditions d’exécution favorables et une bonne maîtrise des différentes composantes du projet à ce stade.</w:t>
      </w:r>
    </w:p>
    <w:p w14:paraId="110F8F00" w14:textId="77777777" w:rsidR="00A4264B" w:rsidRPr="005E2D07" w:rsidRDefault="00A4264B" w:rsidP="00A4264B">
      <w:pPr>
        <w:jc w:val="both"/>
        <w:rPr>
          <w:b/>
          <w:bCs/>
          <w:u w:val="single"/>
          <w:lang w:eastAsia="en-US"/>
        </w:rPr>
      </w:pPr>
      <w:r w:rsidRPr="005E2D07">
        <w:rPr>
          <w:b/>
          <w:bCs/>
          <w:u w:val="single"/>
          <w:lang w:eastAsia="en-US"/>
        </w:rPr>
        <w:t xml:space="preserve">Programme d'Appui au Renforcement des Capacités d'Adaptation au Changement Climatique au Mali (PARCAC) : </w:t>
      </w:r>
    </w:p>
    <w:p w14:paraId="1CEDB17E" w14:textId="77777777" w:rsidR="00A4264B" w:rsidRPr="005E2D07" w:rsidRDefault="00A4264B" w:rsidP="00A4264B">
      <w:pPr>
        <w:jc w:val="both"/>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Le PARCAC a été conçu pour accompagner le gouvernement malien dans la mise en œuvre de sa Politique Nationale sur les Changements Climatiques. Il vise notamment :</w:t>
      </w:r>
    </w:p>
    <w:p w14:paraId="65BEF4FB" w14:textId="77777777" w:rsidR="00A4264B" w:rsidRPr="005E2D07" w:rsidRDefault="00A4264B" w:rsidP="00CC2E75">
      <w:pPr>
        <w:numPr>
          <w:ilvl w:val="0"/>
          <w:numId w:val="59"/>
        </w:numPr>
        <w:spacing w:after="0"/>
        <w:jc w:val="both"/>
        <w:rPr>
          <w:rFonts w:asciiTheme="minorHAnsi" w:eastAsia="Times New Roman" w:hAnsiTheme="minorHAnsi" w:cstheme="minorHAnsi"/>
          <w:lang w:eastAsia="fr-FR"/>
        </w:rPr>
      </w:pPr>
      <w:r w:rsidRPr="005E2D07">
        <w:rPr>
          <w:rFonts w:asciiTheme="minorHAnsi" w:eastAsia="Times New Roman" w:hAnsiTheme="minorHAnsi" w:cstheme="minorHAnsi"/>
          <w:b/>
          <w:bCs/>
          <w:lang w:eastAsia="fr-FR"/>
        </w:rPr>
        <w:t>L’intégration du climat dans la planification</w:t>
      </w:r>
      <w:r w:rsidRPr="005E2D07">
        <w:rPr>
          <w:rFonts w:asciiTheme="minorHAnsi" w:eastAsia="Times New Roman" w:hAnsiTheme="minorHAnsi" w:cstheme="minorHAnsi"/>
          <w:lang w:eastAsia="fr-FR"/>
        </w:rPr>
        <w:t xml:space="preserve"> : appuyer les autorités nationales et locales dans l’intégration de l’adaptation climatique dans les plans de développement, notamment les PDESC ; </w:t>
      </w:r>
    </w:p>
    <w:p w14:paraId="69C92297" w14:textId="77777777" w:rsidR="00A4264B" w:rsidRPr="005E2D07" w:rsidRDefault="00A4264B" w:rsidP="00CC2E75">
      <w:pPr>
        <w:numPr>
          <w:ilvl w:val="0"/>
          <w:numId w:val="59"/>
        </w:numPr>
        <w:spacing w:after="0"/>
        <w:jc w:val="both"/>
        <w:rPr>
          <w:rFonts w:asciiTheme="minorHAnsi" w:eastAsia="Times New Roman" w:hAnsiTheme="minorHAnsi" w:cstheme="minorHAnsi"/>
          <w:lang w:eastAsia="fr-FR"/>
        </w:rPr>
      </w:pPr>
      <w:r w:rsidRPr="005E2D07">
        <w:rPr>
          <w:rFonts w:asciiTheme="minorHAnsi" w:eastAsia="Times New Roman" w:hAnsiTheme="minorHAnsi" w:cstheme="minorHAnsi"/>
          <w:b/>
          <w:bCs/>
          <w:lang w:eastAsia="fr-FR"/>
        </w:rPr>
        <w:t>Le renforcement institutionnel</w:t>
      </w:r>
      <w:r w:rsidRPr="005E2D07">
        <w:rPr>
          <w:rFonts w:asciiTheme="minorHAnsi" w:eastAsia="Times New Roman" w:hAnsiTheme="minorHAnsi" w:cstheme="minorHAnsi"/>
          <w:lang w:eastAsia="fr-FR"/>
        </w:rPr>
        <w:t xml:space="preserve"> : améliorer les compétences techniques des cadres de l’administration, en particulier au sein des structures en charge de l’environnement ; </w:t>
      </w:r>
    </w:p>
    <w:p w14:paraId="6440D9CA" w14:textId="77777777" w:rsidR="00A4264B" w:rsidRPr="005E2D07" w:rsidRDefault="00A4264B" w:rsidP="00CC2E75">
      <w:pPr>
        <w:numPr>
          <w:ilvl w:val="0"/>
          <w:numId w:val="59"/>
        </w:numPr>
        <w:spacing w:after="0"/>
        <w:jc w:val="both"/>
        <w:rPr>
          <w:rFonts w:asciiTheme="minorHAnsi" w:eastAsia="Times New Roman" w:hAnsiTheme="minorHAnsi" w:cstheme="minorHAnsi"/>
          <w:lang w:eastAsia="fr-FR"/>
        </w:rPr>
      </w:pPr>
      <w:r w:rsidRPr="005E2D07">
        <w:rPr>
          <w:rFonts w:asciiTheme="minorHAnsi" w:eastAsia="Times New Roman" w:hAnsiTheme="minorHAnsi" w:cstheme="minorHAnsi"/>
          <w:b/>
          <w:bCs/>
          <w:lang w:eastAsia="fr-FR"/>
        </w:rPr>
        <w:t>La résilience des communautés</w:t>
      </w:r>
      <w:r w:rsidRPr="005E2D07">
        <w:rPr>
          <w:rFonts w:asciiTheme="minorHAnsi" w:eastAsia="Times New Roman" w:hAnsiTheme="minorHAnsi" w:cstheme="minorHAnsi"/>
          <w:lang w:eastAsia="fr-FR"/>
        </w:rPr>
        <w:t xml:space="preserve"> : soutenir des actions permettant aux populations, notamment rurales, d’adapter leurs pratiques agricoles et pastorales. </w:t>
      </w:r>
    </w:p>
    <w:p w14:paraId="26EFF98B" w14:textId="77777777" w:rsidR="00A4264B" w:rsidRPr="005E2D07" w:rsidRDefault="00A4264B" w:rsidP="002E7169">
      <w:pPr>
        <w:spacing w:before="120" w:after="120"/>
        <w:jc w:val="both"/>
        <w:rPr>
          <w:rFonts w:asciiTheme="minorHAnsi" w:eastAsia="Times New Roman" w:hAnsiTheme="minorHAnsi" w:cstheme="minorHAnsi"/>
          <w:lang w:eastAsia="fr-FR"/>
        </w:rPr>
      </w:pPr>
      <w:r w:rsidRPr="005E2D07">
        <w:rPr>
          <w:rFonts w:asciiTheme="minorHAnsi" w:eastAsia="Times New Roman" w:hAnsiTheme="minorHAnsi" w:cstheme="minorHAnsi"/>
          <w:lang w:eastAsia="fr-FR"/>
        </w:rPr>
        <w:t>Le programme s’articule autour de trois piliers principaux :</w:t>
      </w:r>
    </w:p>
    <w:p w14:paraId="5F451732" w14:textId="77777777" w:rsidR="00A4264B" w:rsidRPr="005E2D07" w:rsidRDefault="00A4264B" w:rsidP="00CC2E75">
      <w:pPr>
        <w:numPr>
          <w:ilvl w:val="0"/>
          <w:numId w:val="60"/>
        </w:numPr>
        <w:contextualSpacing/>
        <w:jc w:val="both"/>
        <w:rPr>
          <w:rFonts w:asciiTheme="minorHAnsi" w:eastAsia="Times New Roman" w:hAnsiTheme="minorHAnsi" w:cstheme="minorHAnsi"/>
          <w:lang w:eastAsia="fr-FR"/>
        </w:rPr>
      </w:pPr>
      <w:r w:rsidRPr="005E2D07">
        <w:rPr>
          <w:rFonts w:asciiTheme="minorHAnsi" w:eastAsia="Times New Roman" w:hAnsiTheme="minorHAnsi" w:cstheme="minorHAnsi"/>
          <w:b/>
          <w:bCs/>
          <w:lang w:eastAsia="fr-FR"/>
        </w:rPr>
        <w:t>La gouvernance climatique</w:t>
      </w:r>
      <w:r w:rsidRPr="005E2D07">
        <w:rPr>
          <w:rFonts w:asciiTheme="minorHAnsi" w:eastAsia="Times New Roman" w:hAnsiTheme="minorHAnsi" w:cstheme="minorHAnsi"/>
          <w:lang w:eastAsia="fr-FR"/>
        </w:rPr>
        <w:t xml:space="preserve"> : appui à la stratégie nationale d’adaptation et à la CDN ; </w:t>
      </w:r>
    </w:p>
    <w:p w14:paraId="7897C0DD" w14:textId="77777777" w:rsidR="00A4264B" w:rsidRPr="005E2D07" w:rsidRDefault="00A4264B" w:rsidP="00CC2E75">
      <w:pPr>
        <w:numPr>
          <w:ilvl w:val="0"/>
          <w:numId w:val="60"/>
        </w:numPr>
        <w:contextualSpacing/>
        <w:jc w:val="both"/>
        <w:rPr>
          <w:rFonts w:asciiTheme="minorHAnsi" w:eastAsia="Times New Roman" w:hAnsiTheme="minorHAnsi" w:cstheme="minorHAnsi"/>
          <w:lang w:eastAsia="fr-FR"/>
        </w:rPr>
      </w:pPr>
      <w:r w:rsidRPr="005E2D07">
        <w:rPr>
          <w:rFonts w:asciiTheme="minorHAnsi" w:eastAsia="Times New Roman" w:hAnsiTheme="minorHAnsi" w:cstheme="minorHAnsi"/>
          <w:b/>
          <w:bCs/>
          <w:lang w:eastAsia="fr-FR"/>
        </w:rPr>
        <w:t>Les services climatiques</w:t>
      </w:r>
      <w:r w:rsidRPr="005E2D07">
        <w:rPr>
          <w:rFonts w:asciiTheme="minorHAnsi" w:eastAsia="Times New Roman" w:hAnsiTheme="minorHAnsi" w:cstheme="minorHAnsi"/>
          <w:lang w:eastAsia="fr-FR"/>
        </w:rPr>
        <w:t xml:space="preserve"> : amélioration de la collecte et de la diffusion des données météorologiques ; </w:t>
      </w:r>
    </w:p>
    <w:p w14:paraId="70CEC71B" w14:textId="77777777" w:rsidR="00A4264B" w:rsidRPr="005E2D07" w:rsidRDefault="00A4264B" w:rsidP="00CC2E75">
      <w:pPr>
        <w:numPr>
          <w:ilvl w:val="0"/>
          <w:numId w:val="60"/>
        </w:numPr>
        <w:contextualSpacing/>
        <w:jc w:val="both"/>
        <w:rPr>
          <w:rFonts w:asciiTheme="minorHAnsi" w:eastAsia="Times New Roman" w:hAnsiTheme="minorHAnsi" w:cstheme="minorHAnsi"/>
          <w:lang w:eastAsia="fr-FR"/>
        </w:rPr>
      </w:pPr>
      <w:r w:rsidRPr="005E2D07">
        <w:rPr>
          <w:rFonts w:asciiTheme="minorHAnsi" w:eastAsia="Times New Roman" w:hAnsiTheme="minorHAnsi" w:cstheme="minorHAnsi"/>
          <w:b/>
          <w:bCs/>
          <w:lang w:eastAsia="fr-FR"/>
        </w:rPr>
        <w:t>Le financement climatique</w:t>
      </w:r>
      <w:r w:rsidRPr="005E2D07">
        <w:rPr>
          <w:rFonts w:asciiTheme="minorHAnsi" w:eastAsia="Times New Roman" w:hAnsiTheme="minorHAnsi" w:cstheme="minorHAnsi"/>
          <w:lang w:eastAsia="fr-FR"/>
        </w:rPr>
        <w:t xml:space="preserve"> : appui à l’opérationnalisation du Fonds Climat Mali pour mobiliser des ressources en faveur de l’adaptation.</w:t>
      </w:r>
    </w:p>
    <w:p w14:paraId="47B95B82" w14:textId="77777777" w:rsidR="00A4264B" w:rsidRPr="005E2D07" w:rsidRDefault="00A4264B" w:rsidP="00754DC9">
      <w:pPr>
        <w:spacing w:before="240" w:after="120"/>
        <w:jc w:val="both"/>
        <w:rPr>
          <w:b/>
          <w:i/>
          <w:color w:val="1F4E79" w:themeColor="accent1" w:themeShade="80"/>
          <w:lang w:eastAsia="en-US"/>
        </w:rPr>
      </w:pPr>
      <w:r w:rsidRPr="005E2D07">
        <w:rPr>
          <w:b/>
          <w:i/>
          <w:color w:val="1F4E79" w:themeColor="accent1" w:themeShade="80"/>
          <w:lang w:eastAsia="en-US"/>
        </w:rPr>
        <w:lastRenderedPageBreak/>
        <w:t xml:space="preserve">État de mise en œuvre du projet : </w:t>
      </w:r>
    </w:p>
    <w:p w14:paraId="2CF85814" w14:textId="1E25E635" w:rsidR="00A4264B" w:rsidRPr="005E2D07" w:rsidRDefault="00A4264B" w:rsidP="00A4264B">
      <w:pPr>
        <w:spacing w:before="120" w:after="120"/>
        <w:jc w:val="both"/>
        <w:rPr>
          <w:lang w:eastAsia="en-US"/>
        </w:rPr>
      </w:pPr>
      <w:r w:rsidRPr="005E2D07">
        <w:rPr>
          <w:lang w:eastAsia="en-US"/>
        </w:rPr>
        <w:t xml:space="preserve">Le programme est mis en œuvre dans plusieurs zones du Mali, couvrant notamment les régions de Kayes (ouest), Koulikoro (centre-sud), Ségou (centre), ainsi que Gao et Kidal (nord), et cible en particulier 166 communes parmi les plus vulnérables à travers le pays. Il bénéficie directement aux acteurs locaux impliqués dans les activités de résilience, notamment les petits exploitants agricoles, les communautés agropastorales, les femmes et les jeunes ruraux, ainsi que les organisations paysannes. Par ailleurs, le programme contribue au renforcement des capacités des acteurs institutionnels, tels que l’Agence de l’Environnement et du Développement Durable (AEDD), </w:t>
      </w:r>
      <w:r w:rsidR="00C03620" w:rsidRPr="005E2D07">
        <w:rPr>
          <w:lang w:eastAsia="en-US"/>
        </w:rPr>
        <w:t xml:space="preserve">MALI-METEO </w:t>
      </w:r>
      <w:r w:rsidRPr="005E2D07">
        <w:rPr>
          <w:lang w:eastAsia="en-US"/>
        </w:rPr>
        <w:t>et les collectivités territoriales. À une échelle plus large, ses effets s’étendent également aux consommateurs locaux et à la population nationale. Toutefois, les informations nécessaires à l’évaluation du niveau de mise en œuvre du projet, notamment celles relatives aux activités réalisées, à l’échéancier et aux résultats, n’ont pas été renseignées, ce qui ne permet pas d’apprécier son degré d’avancement.</w:t>
      </w:r>
    </w:p>
    <w:p w14:paraId="4E57C68A" w14:textId="77777777" w:rsidR="00A4264B" w:rsidRPr="005E2D07" w:rsidRDefault="00A4264B" w:rsidP="00754DC9">
      <w:pPr>
        <w:spacing w:before="240" w:after="120"/>
        <w:jc w:val="both"/>
        <w:rPr>
          <w:b/>
          <w:i/>
          <w:color w:val="1F4E79" w:themeColor="accent1" w:themeShade="80"/>
          <w:lang w:eastAsia="en-US"/>
        </w:rPr>
      </w:pPr>
      <w:r w:rsidRPr="005E2D07">
        <w:rPr>
          <w:b/>
          <w:i/>
          <w:color w:val="1F4E79" w:themeColor="accent1" w:themeShade="80"/>
          <w:lang w:eastAsia="en-US"/>
        </w:rPr>
        <w:t>Mécanismes financiers :</w:t>
      </w:r>
    </w:p>
    <w:p w14:paraId="18687CB8" w14:textId="77777777" w:rsidR="00A4264B" w:rsidRPr="005E2D07" w:rsidRDefault="00A4264B" w:rsidP="00A4264B">
      <w:pPr>
        <w:jc w:val="both"/>
        <w:rPr>
          <w:lang w:eastAsia="en-US"/>
        </w:rPr>
      </w:pPr>
      <w:r w:rsidRPr="005E2D07">
        <w:rPr>
          <w:lang w:eastAsia="en-US"/>
        </w:rPr>
        <w:t>En ce qui concerne le volet financier, aucune information relative au coût du projet ni à son montage financier n’a été communiquée, ce qui ne permet pas de mener une analyse.</w:t>
      </w:r>
    </w:p>
    <w:p w14:paraId="7B85577C" w14:textId="77777777" w:rsidR="00A4264B" w:rsidRPr="005E2D07" w:rsidRDefault="00A4264B" w:rsidP="00754DC9">
      <w:pPr>
        <w:spacing w:before="240" w:after="120"/>
        <w:jc w:val="both"/>
        <w:rPr>
          <w:b/>
          <w:i/>
          <w:color w:val="1F4E79" w:themeColor="accent1" w:themeShade="80"/>
          <w:lang w:eastAsia="en-US"/>
        </w:rPr>
      </w:pPr>
      <w:r w:rsidRPr="005E2D07">
        <w:rPr>
          <w:b/>
          <w:i/>
          <w:color w:val="1F4E79" w:themeColor="accent1" w:themeShade="80"/>
          <w:lang w:eastAsia="en-US"/>
        </w:rPr>
        <w:t xml:space="preserve">Contraintes rencontrées : </w:t>
      </w:r>
    </w:p>
    <w:p w14:paraId="457A3C8A" w14:textId="77777777" w:rsidR="00A4264B" w:rsidRPr="005E2D07" w:rsidRDefault="00A4264B" w:rsidP="00A4264B">
      <w:pPr>
        <w:jc w:val="both"/>
        <w:rPr>
          <w:lang w:eastAsia="en-US"/>
        </w:rPr>
      </w:pPr>
      <w:r w:rsidRPr="005E2D07">
        <w:rPr>
          <w:lang w:eastAsia="en-US"/>
        </w:rPr>
        <w:t>Aucune contrainte n’a été mentionnée dans le questionnaire renseigné.</w:t>
      </w:r>
    </w:p>
    <w:p w14:paraId="7D7143C9" w14:textId="77777777" w:rsidR="00A4264B" w:rsidRPr="005E2D07" w:rsidRDefault="00A4264B" w:rsidP="00A4264B">
      <w:pPr>
        <w:jc w:val="both"/>
        <w:rPr>
          <w:u w:val="single"/>
          <w:lang w:eastAsia="en-US"/>
        </w:rPr>
      </w:pPr>
      <w:r w:rsidRPr="005E2D07">
        <w:rPr>
          <w:b/>
          <w:bCs/>
          <w:u w:val="single"/>
          <w:lang w:eastAsia="en-US"/>
        </w:rPr>
        <w:t>Programme de Renforcement de la Résilience des Communautés Agro-pastorales Vulnérables du Sahel occidental face aux Effets Négatifs des Changements Climatiques :</w:t>
      </w:r>
      <w:r w:rsidRPr="005E2D07">
        <w:rPr>
          <w:u w:val="single"/>
          <w:lang w:eastAsia="en-US"/>
        </w:rPr>
        <w:t xml:space="preserve"> </w:t>
      </w:r>
    </w:p>
    <w:p w14:paraId="7D42650F" w14:textId="77777777" w:rsidR="00A4264B" w:rsidRPr="005E2D07" w:rsidRDefault="00A4264B" w:rsidP="00A4264B">
      <w:pPr>
        <w:jc w:val="both"/>
        <w:rPr>
          <w:rFonts w:asciiTheme="minorHAnsi" w:eastAsia="Times New Roman" w:hAnsiTheme="minorHAnsi" w:cstheme="minorHAnsi"/>
          <w:b/>
          <w:bCs/>
        </w:rPr>
      </w:pPr>
      <w:r w:rsidRPr="005E2D07">
        <w:rPr>
          <w:rFonts w:asciiTheme="minorHAnsi" w:eastAsiaTheme="majorEastAsia" w:hAnsiTheme="minorHAnsi" w:cstheme="minorHAnsi"/>
        </w:rPr>
        <w:t>Ce projet est également inscrit dans le secteur de l’agriculture et du domaine de la société civile et des collectivités territoriales. Les éléments le concernant ont été principalement développés dans le secteur de l’agriculture.</w:t>
      </w:r>
    </w:p>
    <w:p w14:paraId="772BF824" w14:textId="77777777" w:rsidR="00A4264B" w:rsidRPr="005E2D07" w:rsidRDefault="00A4264B" w:rsidP="00A4264B">
      <w:pPr>
        <w:jc w:val="both"/>
        <w:rPr>
          <w:b/>
          <w:bCs/>
          <w:u w:val="single"/>
          <w:lang w:eastAsia="en-US"/>
        </w:rPr>
      </w:pPr>
      <w:r w:rsidRPr="005E2D07">
        <w:rPr>
          <w:b/>
          <w:bCs/>
          <w:u w:val="single"/>
          <w:lang w:eastAsia="en-US"/>
        </w:rPr>
        <w:t xml:space="preserve">Renforcement des capacités des collectivités territoriales pour l'intégration des Changements Climatiques dans les PDESC et pour un changement de comportement du centre de formation des collectivités territoriales : </w:t>
      </w:r>
    </w:p>
    <w:p w14:paraId="6CDB7B7B" w14:textId="77777777" w:rsidR="00A4264B" w:rsidRPr="005E2D07" w:rsidRDefault="00A4264B" w:rsidP="00A4264B">
      <w:pPr>
        <w:jc w:val="both"/>
        <w:rPr>
          <w:lang w:eastAsia="en-US"/>
        </w:rPr>
      </w:pPr>
      <w:r w:rsidRPr="005E2D07">
        <w:rPr>
          <w:lang w:eastAsia="en-US"/>
        </w:rPr>
        <w:t>Les données nécessaires à l’évaluation de ce projet n’ont pas été renseignées au niveau du questionnaire. Par ailleurs, les informations accessibles dans les sources publiques ne permettent pas d’identifier clairement, sous cette désignation spécifique, un projet structuré disposant de ses propres instruments de planification, de suivi et d’évaluation. Aucun élément probant n’a été identifié concernant un calendrier d’exécution, un dispositif de reporting ou un bilan de résultats propre à cette initiative.</w:t>
      </w:r>
    </w:p>
    <w:p w14:paraId="3B1D0802" w14:textId="77777777" w:rsidR="00A4264B" w:rsidRPr="005E2D07" w:rsidRDefault="00A4264B" w:rsidP="00A4264B">
      <w:pPr>
        <w:jc w:val="both"/>
        <w:rPr>
          <w:lang w:eastAsia="en-US"/>
        </w:rPr>
      </w:pPr>
      <w:r w:rsidRPr="005E2D07">
        <w:rPr>
          <w:lang w:eastAsia="en-US"/>
        </w:rPr>
        <w:t>En revanche, plusieurs sources attestent de la mise en œuvre d’actions de renforcement des capacités des collectivités territoriales en matière de planification locale et d’intégration des enjeux environnementaux et climatiques dans les PDESC. Des initiatives conduites par la Direction Générale des Collectivités Territoriales (DGCT), notamment dans le cadre du Projet de Restauration des Terres Dégradées au Mali (PRTD-Mali), font état d’activités d’élaboration ou d’actualisation des PDESC accompagnées de sessions de formation et de dispositifs d’appui aux communes</w:t>
      </w:r>
      <w:r w:rsidRPr="005E2D07">
        <w:rPr>
          <w:vertAlign w:val="superscript"/>
        </w:rPr>
        <w:footnoteReference w:id="39"/>
      </w:r>
      <w:r w:rsidRPr="005E2D07">
        <w:rPr>
          <w:lang w:eastAsia="en-US"/>
        </w:rPr>
        <w:t xml:space="preserve">. Par ailleurs, des ateliers de renforcement des </w:t>
      </w:r>
      <w:r w:rsidRPr="005E2D07">
        <w:rPr>
          <w:lang w:eastAsia="en-US"/>
        </w:rPr>
        <w:lastRenderedPageBreak/>
        <w:t>capacités ont permis aux acteurs locaux de mieux maîtriser les approches d’intégration du changement climatique dans les processus de planification territoriale</w:t>
      </w:r>
      <w:r w:rsidRPr="005E2D07">
        <w:rPr>
          <w:vertAlign w:val="superscript"/>
          <w:lang w:eastAsia="en-US"/>
        </w:rPr>
        <w:footnoteReference w:id="40"/>
      </w:r>
      <w:r w:rsidRPr="005E2D07">
        <w:rPr>
          <w:lang w:eastAsia="en-US"/>
        </w:rPr>
        <w:t>. Ces dynamiques s’inscrivent également dans un cadre méthodologique renforcé, illustré par la validation d’un guide d’élaboration des PDESC intégrant les enjeux du développement durable et climatiques</w:t>
      </w:r>
      <w:r w:rsidRPr="005E2D07">
        <w:rPr>
          <w:vertAlign w:val="superscript"/>
          <w:lang w:eastAsia="en-US"/>
        </w:rPr>
        <w:footnoteReference w:id="41"/>
      </w:r>
      <w:r w:rsidRPr="005E2D07">
        <w:rPr>
          <w:lang w:eastAsia="en-US"/>
        </w:rPr>
        <w:t>.</w:t>
      </w:r>
    </w:p>
    <w:p w14:paraId="63C904F9" w14:textId="77777777" w:rsidR="00A4264B" w:rsidRPr="005E2D07" w:rsidRDefault="00A4264B" w:rsidP="00A4264B">
      <w:pPr>
        <w:jc w:val="both"/>
        <w:rPr>
          <w:lang w:eastAsia="en-US"/>
        </w:rPr>
      </w:pPr>
      <w:r w:rsidRPr="005E2D07">
        <w:rPr>
          <w:lang w:eastAsia="en-US"/>
        </w:rPr>
        <w:t>Ces éléments témoignent de l’existence d’une dynamique opérationnelle en matière de renforcement des capacités et d’intégration du climat dans les PDESC. Toutefois, en l’absence d’informations permettant d’établir une correspondance explicite entre ces actions et le projet tel que formulé dans la CDN 2.0, il n’est pas possible de confirmer leur rattachement direct à cette mesure. Il est donc difficile d'évaluer le niveau d'avancement comme celui d'un projet clairement identifié et il faut le considérer comme non directement vérifiable dans le cadre strict de la CDN, même si des interventions pertinentes dans ce domaine existent.</w:t>
      </w:r>
    </w:p>
    <w:p w14:paraId="31D0B2E7" w14:textId="77777777" w:rsidR="00A4264B" w:rsidRPr="005E2D07" w:rsidRDefault="00A4264B" w:rsidP="00A4264B">
      <w:pPr>
        <w:jc w:val="both"/>
        <w:rPr>
          <w:b/>
          <w:bCs/>
          <w:u w:val="single"/>
          <w:lang w:eastAsia="en-US"/>
        </w:rPr>
      </w:pPr>
      <w:r w:rsidRPr="005E2D07">
        <w:rPr>
          <w:b/>
          <w:bCs/>
          <w:u w:val="single"/>
          <w:lang w:eastAsia="en-US"/>
        </w:rPr>
        <w:t xml:space="preserve">Le renforcement des capacités face aux changements climatiques de tous les acteurs des secteurs public et privé, y compris le genre et les jeunes : </w:t>
      </w:r>
    </w:p>
    <w:p w14:paraId="2E6C17B8" w14:textId="77777777" w:rsidR="00A4264B" w:rsidRPr="005E2D07" w:rsidRDefault="00A4264B" w:rsidP="00A4264B">
      <w:pPr>
        <w:jc w:val="both"/>
        <w:rPr>
          <w:lang w:eastAsia="en-US"/>
        </w:rPr>
      </w:pPr>
      <w:r w:rsidRPr="005E2D07">
        <w:rPr>
          <w:lang w:eastAsia="en-US"/>
        </w:rPr>
        <w:t>Les données et informations nécessaires à l’évaluation de ce projet n’ont pas été renseignées au niveau du questionnaire. Par ailleurs, la recherche bibliographique n’a pas permis d’identifier des éléments complémentaires relatifs aux activités, au calendrier d’exécution, aux résultats ou au dispositif de suivi du projet.</w:t>
      </w:r>
    </w:p>
    <w:p w14:paraId="57309CEA" w14:textId="77777777" w:rsidR="00DD29D7" w:rsidRPr="007D5099" w:rsidRDefault="00DD29D7" w:rsidP="00DD29D7">
      <w:pPr>
        <w:pStyle w:val="Titre3"/>
      </w:pPr>
      <w:r w:rsidRPr="005E2D07">
        <w:t>Conclusion et recommandations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DD29D7" w:rsidRPr="005E2D07" w14:paraId="58B585D1" w14:textId="77777777">
        <w:trPr>
          <w:trHeight w:val="461"/>
        </w:trPr>
        <w:tc>
          <w:tcPr>
            <w:tcW w:w="9416" w:type="dxa"/>
            <w:shd w:val="clear" w:color="auto" w:fill="002060"/>
            <w:vAlign w:val="center"/>
          </w:tcPr>
          <w:p w14:paraId="7F00B1E4" w14:textId="77777777" w:rsidR="00DD29D7" w:rsidRPr="005E2D07" w:rsidRDefault="00DD29D7">
            <w:pPr>
              <w:spacing w:line="259" w:lineRule="auto"/>
              <w:jc w:val="both"/>
              <w:rPr>
                <w:b/>
                <w:bCs/>
                <w:lang w:eastAsia="en-US"/>
              </w:rPr>
            </w:pPr>
            <w:r w:rsidRPr="005E2D07">
              <w:rPr>
                <w:b/>
                <w:bCs/>
                <w:lang w:eastAsia="en-US"/>
              </w:rPr>
              <w:t xml:space="preserve">Constat général et recommandation </w:t>
            </w:r>
          </w:p>
        </w:tc>
      </w:tr>
      <w:tr w:rsidR="00DD29D7" w:rsidRPr="005E2D07" w14:paraId="61B5A821" w14:textId="77777777" w:rsidTr="00A5286D">
        <w:trPr>
          <w:trHeight w:val="850"/>
        </w:trPr>
        <w:tc>
          <w:tcPr>
            <w:tcW w:w="9416" w:type="dxa"/>
            <w:shd w:val="clear" w:color="auto" w:fill="DEEAF6" w:themeFill="accent1" w:themeFillTint="33"/>
          </w:tcPr>
          <w:p w14:paraId="46DB84DB" w14:textId="77777777" w:rsidR="00DD29D7" w:rsidRDefault="00DD29D7">
            <w:pPr>
              <w:spacing w:before="120" w:after="120" w:line="259" w:lineRule="auto"/>
              <w:jc w:val="both"/>
              <w:rPr>
                <w:b/>
                <w:bCs/>
                <w:u w:val="single"/>
                <w:lang w:eastAsia="en-US"/>
              </w:rPr>
            </w:pPr>
            <w:r w:rsidRPr="005E2D07">
              <w:rPr>
                <w:b/>
                <w:bCs/>
                <w:u w:val="single"/>
                <w:lang w:eastAsia="en-US"/>
              </w:rPr>
              <w:t xml:space="preserve">Synthèse de l’évaluation : </w:t>
            </w:r>
          </w:p>
          <w:p w14:paraId="18EBE33D" w14:textId="2C697CB7" w:rsidR="001D4421" w:rsidRPr="00A5286D" w:rsidRDefault="001D4421" w:rsidP="001D4421">
            <w:pPr>
              <w:pStyle w:val="Paragraphedeliste"/>
              <w:numPr>
                <w:ilvl w:val="0"/>
                <w:numId w:val="56"/>
              </w:numPr>
              <w:jc w:val="both"/>
              <w:rPr>
                <w:rStyle w:val="lev"/>
                <w:b w:val="0"/>
                <w:bCs w:val="0"/>
              </w:rPr>
            </w:pPr>
            <w:r w:rsidRPr="001D4421">
              <w:rPr>
                <w:rStyle w:val="lev"/>
              </w:rPr>
              <w:t>Disponibilité inégale des informations selon les projets</w:t>
            </w:r>
            <w:r>
              <w:rPr>
                <w:rStyle w:val="lev"/>
              </w:rPr>
              <w:t> :</w:t>
            </w:r>
            <w:r w:rsidRPr="001D4421">
              <w:rPr>
                <w:rStyle w:val="lev"/>
              </w:rPr>
              <w:t xml:space="preserve"> </w:t>
            </w:r>
            <w:r w:rsidRPr="00A5286D">
              <w:rPr>
                <w:rStyle w:val="lev"/>
                <w:b w:val="0"/>
                <w:bCs w:val="0"/>
              </w:rPr>
              <w:t>Certains programmes disposent d’informations détaillées, notamment sur les formations réalisées, tandis que d’autres ne sont pas renseignés ;</w:t>
            </w:r>
          </w:p>
          <w:p w14:paraId="2C79565B" w14:textId="019BFC11" w:rsidR="001D4421" w:rsidRPr="00A5286D" w:rsidRDefault="001D4421" w:rsidP="001D4421">
            <w:pPr>
              <w:pStyle w:val="Paragraphedeliste"/>
              <w:numPr>
                <w:ilvl w:val="0"/>
                <w:numId w:val="56"/>
              </w:numPr>
              <w:jc w:val="both"/>
              <w:rPr>
                <w:rStyle w:val="lev"/>
                <w:b w:val="0"/>
                <w:bCs w:val="0"/>
              </w:rPr>
            </w:pPr>
            <w:r w:rsidRPr="001D4421">
              <w:rPr>
                <w:rStyle w:val="lev"/>
              </w:rPr>
              <w:t>Mise en œuvre satisfaisante pour certains programmes de formation</w:t>
            </w:r>
            <w:r>
              <w:rPr>
                <w:rStyle w:val="lev"/>
              </w:rPr>
              <w:t> :</w:t>
            </w:r>
            <w:r w:rsidRPr="001D4421">
              <w:rPr>
                <w:rStyle w:val="lev"/>
              </w:rPr>
              <w:t xml:space="preserve"> </w:t>
            </w:r>
            <w:r w:rsidRPr="00A5286D">
              <w:rPr>
                <w:rStyle w:val="lev"/>
                <w:b w:val="0"/>
                <w:bCs w:val="0"/>
              </w:rPr>
              <w:t>Le programme « Voie des citoyens pour les changements climatiques » présente des avancées concrètes, avec plusieurs formations réalisées ou en cours ;</w:t>
            </w:r>
          </w:p>
          <w:p w14:paraId="1BADA168" w14:textId="420CE4B8" w:rsidR="00DD29D7" w:rsidRPr="001D4421" w:rsidRDefault="001D4421" w:rsidP="001D4421">
            <w:pPr>
              <w:pStyle w:val="Paragraphedeliste"/>
              <w:numPr>
                <w:ilvl w:val="0"/>
                <w:numId w:val="56"/>
              </w:numPr>
              <w:jc w:val="both"/>
              <w:rPr>
                <w:rStyle w:val="lev"/>
                <w:b w:val="0"/>
                <w:bCs w:val="0"/>
              </w:rPr>
            </w:pPr>
            <w:r w:rsidRPr="001D4421">
              <w:rPr>
                <w:rStyle w:val="lev"/>
              </w:rPr>
              <w:t>Difficulté à rattacher certaines actions à des projets CDN spécifiques</w:t>
            </w:r>
            <w:r>
              <w:rPr>
                <w:rStyle w:val="lev"/>
              </w:rPr>
              <w:t> :</w:t>
            </w:r>
            <w:r w:rsidRPr="001D4421">
              <w:rPr>
                <w:rStyle w:val="lev"/>
              </w:rPr>
              <w:t xml:space="preserve"> </w:t>
            </w:r>
            <w:r w:rsidRPr="00A5286D">
              <w:rPr>
                <w:rStyle w:val="lev"/>
                <w:b w:val="0"/>
                <w:bCs w:val="0"/>
              </w:rPr>
              <w:t>Des actions de renforcement des capacités existent, notamment sur l’intégration du climat dans les PDESC, mais leur correspondance directe avec les projets inscrits dans la CDN 2.0 n’est pas toujours confirmée.</w:t>
            </w:r>
          </w:p>
          <w:p w14:paraId="6F15C282" w14:textId="77777777" w:rsidR="00DD29D7" w:rsidRPr="000148BE" w:rsidRDefault="00DD29D7">
            <w:pPr>
              <w:spacing w:before="120" w:after="120" w:line="259" w:lineRule="auto"/>
              <w:jc w:val="both"/>
              <w:rPr>
                <w:b/>
                <w:u w:val="single"/>
                <w:lang w:eastAsia="en-US"/>
              </w:rPr>
            </w:pPr>
            <w:r>
              <w:rPr>
                <w:b/>
                <w:bCs/>
                <w:u w:val="single"/>
                <w:lang w:eastAsia="en-US"/>
              </w:rPr>
              <w:t>Recommandations :</w:t>
            </w:r>
          </w:p>
          <w:p w14:paraId="4D6AB3AA" w14:textId="48009E15" w:rsidR="00E4386B" w:rsidRPr="00A5286D" w:rsidRDefault="00E4386B" w:rsidP="00E4386B">
            <w:pPr>
              <w:pStyle w:val="Paragraphedeliste"/>
              <w:numPr>
                <w:ilvl w:val="0"/>
                <w:numId w:val="56"/>
              </w:numPr>
              <w:jc w:val="both"/>
              <w:rPr>
                <w:rStyle w:val="lev"/>
                <w:b w:val="0"/>
                <w:bCs w:val="0"/>
              </w:rPr>
            </w:pPr>
            <w:r w:rsidRPr="00E4386B">
              <w:rPr>
                <w:rStyle w:val="lev"/>
              </w:rPr>
              <w:t>Mieux renseigner les projets de renforcement des capacités</w:t>
            </w:r>
            <w:r>
              <w:rPr>
                <w:rStyle w:val="lev"/>
              </w:rPr>
              <w:t> :</w:t>
            </w:r>
            <w:r w:rsidRPr="00E4386B">
              <w:rPr>
                <w:rStyle w:val="lev"/>
              </w:rPr>
              <w:t xml:space="preserve"> </w:t>
            </w:r>
            <w:r w:rsidRPr="00A5286D">
              <w:rPr>
                <w:rStyle w:val="lev"/>
                <w:b w:val="0"/>
                <w:bCs w:val="0"/>
              </w:rPr>
              <w:t>La CDN 3.0 devrait prévoir, pour chaque projet, des informations minimales sur les activités prévues, les structures responsables, les bénéficiaires, la période de mise en œuvre et les résultats attendus ;</w:t>
            </w:r>
          </w:p>
          <w:p w14:paraId="6D3D36BA" w14:textId="0E0467BC" w:rsidR="00E4386B" w:rsidRPr="00A5286D" w:rsidRDefault="00E4386B" w:rsidP="00E4386B">
            <w:pPr>
              <w:pStyle w:val="Paragraphedeliste"/>
              <w:numPr>
                <w:ilvl w:val="0"/>
                <w:numId w:val="56"/>
              </w:numPr>
              <w:jc w:val="both"/>
              <w:rPr>
                <w:rStyle w:val="lev"/>
                <w:b w:val="0"/>
                <w:bCs w:val="0"/>
              </w:rPr>
            </w:pPr>
            <w:r w:rsidRPr="00E4386B">
              <w:rPr>
                <w:rStyle w:val="lev"/>
              </w:rPr>
              <w:t>Clarifier les projets inscrits dans ce domaine</w:t>
            </w:r>
            <w:r>
              <w:rPr>
                <w:rStyle w:val="lev"/>
              </w:rPr>
              <w:t> :</w:t>
            </w:r>
            <w:r w:rsidRPr="00E4386B">
              <w:rPr>
                <w:rStyle w:val="lev"/>
              </w:rPr>
              <w:t xml:space="preserve"> </w:t>
            </w:r>
            <w:r w:rsidRPr="00A5286D">
              <w:rPr>
                <w:rStyle w:val="lev"/>
                <w:b w:val="0"/>
                <w:bCs w:val="0"/>
              </w:rPr>
              <w:t>Les projets de renforcement des capacités devraient être formulés de manière claire afin d’éviter les intitulés trop généraux ou difficiles à vérifier ;</w:t>
            </w:r>
          </w:p>
          <w:p w14:paraId="5FFC00C0" w14:textId="74D88B5D" w:rsidR="00DD29D7" w:rsidRPr="00A5286D" w:rsidRDefault="00E4386B" w:rsidP="000B7498">
            <w:pPr>
              <w:pStyle w:val="Paragraphedeliste"/>
              <w:numPr>
                <w:ilvl w:val="0"/>
                <w:numId w:val="56"/>
              </w:numPr>
              <w:jc w:val="both"/>
              <w:rPr>
                <w:b/>
                <w:bCs/>
              </w:rPr>
            </w:pPr>
            <w:r w:rsidRPr="00E4386B">
              <w:rPr>
                <w:rStyle w:val="lev"/>
              </w:rPr>
              <w:lastRenderedPageBreak/>
              <w:t>Mettre en place un suivi des actions réalisées</w:t>
            </w:r>
            <w:r>
              <w:rPr>
                <w:rStyle w:val="lev"/>
              </w:rPr>
              <w:t> :</w:t>
            </w:r>
            <w:r w:rsidRPr="00E4386B">
              <w:rPr>
                <w:rStyle w:val="lev"/>
              </w:rPr>
              <w:t xml:space="preserve"> </w:t>
            </w:r>
            <w:r w:rsidRPr="00A5286D">
              <w:rPr>
                <w:rStyle w:val="lev"/>
                <w:b w:val="0"/>
                <w:bCs w:val="0"/>
              </w:rPr>
              <w:t>Les formations, appuis techniques et autres actions de renforcement des capacités devraient être documentés régulièrement afin de pouvoir apprécier leur niveau de mise en œuvre</w:t>
            </w:r>
            <w:r w:rsidR="000B7498">
              <w:rPr>
                <w:rStyle w:val="lev"/>
                <w:b w:val="0"/>
                <w:bCs w:val="0"/>
              </w:rPr>
              <w:t xml:space="preserve">, </w:t>
            </w:r>
            <w:r w:rsidR="000B7498" w:rsidRPr="000B7498">
              <w:rPr>
                <w:rStyle w:val="lev"/>
                <w:b w:val="0"/>
                <w:bCs w:val="0"/>
              </w:rPr>
              <w:t>étant donné leur importance pour l’adaptation.</w:t>
            </w:r>
          </w:p>
        </w:tc>
      </w:tr>
    </w:tbl>
    <w:p w14:paraId="39198AA4" w14:textId="77777777" w:rsidR="0090162C" w:rsidRPr="005E2D07" w:rsidRDefault="0090162C" w:rsidP="0090162C">
      <w:pPr>
        <w:pStyle w:val="Titre1"/>
      </w:pPr>
      <w:bookmarkStart w:id="124" w:name="_Toc227409247"/>
      <w:r w:rsidRPr="005E2D07">
        <w:lastRenderedPageBreak/>
        <w:t>GENRE ET INCLUSION SOCIALE</w:t>
      </w:r>
      <w:bookmarkEnd w:id="124"/>
    </w:p>
    <w:p w14:paraId="23E89903" w14:textId="77777777" w:rsidR="0090162C" w:rsidRPr="005E2D07" w:rsidRDefault="0090162C" w:rsidP="0090162C">
      <w:pPr>
        <w:jc w:val="both"/>
        <w:rPr>
          <w:lang w:eastAsia="en-US"/>
        </w:rPr>
      </w:pPr>
      <w:r w:rsidRPr="005E2D07">
        <w:rPr>
          <w:lang w:eastAsia="en-US"/>
        </w:rPr>
        <w:t xml:space="preserve">L’une des innovations de la CDN révisée du Mali par rapport à la première version, est l’intégration de la dimension genre. Ce chapitre examine la manière dont cette intégration est effectuée, ainsi que le niveau de prise en compte du genre dans la mise en œuvre de cette CDN. </w:t>
      </w:r>
    </w:p>
    <w:p w14:paraId="2D42BCFE" w14:textId="77777777" w:rsidR="0090162C" w:rsidRPr="005E2D07" w:rsidRDefault="0090162C" w:rsidP="0090162C">
      <w:pPr>
        <w:pStyle w:val="Titre2"/>
      </w:pPr>
      <w:bookmarkStart w:id="125" w:name="_Toc227409248"/>
      <w:r w:rsidRPr="005E2D07">
        <w:t>Méthodologie et cadre de référence</w:t>
      </w:r>
      <w:bookmarkEnd w:id="125"/>
      <w:r w:rsidRPr="005E2D07">
        <w:t xml:space="preserve"> </w:t>
      </w:r>
    </w:p>
    <w:p w14:paraId="745918E3" w14:textId="77777777" w:rsidR="0090162C" w:rsidRPr="005E2D07" w:rsidRDefault="0090162C" w:rsidP="0090162C">
      <w:pPr>
        <w:jc w:val="both"/>
        <w:rPr>
          <w:lang w:eastAsia="en-US"/>
        </w:rPr>
      </w:pPr>
      <w:r w:rsidRPr="005E2D07">
        <w:rPr>
          <w:lang w:eastAsia="en-US"/>
        </w:rPr>
        <w:t xml:space="preserve">L’évaluation de la prise en compte du genre dans la CDN révisée s’est déroulée en plusieurs étapes, combinant des approches méthodologiques complémentaires. </w:t>
      </w:r>
    </w:p>
    <w:p w14:paraId="191CBAA6" w14:textId="4BBB2E1D" w:rsidR="0090162C" w:rsidRPr="005E2D07" w:rsidRDefault="0090162C" w:rsidP="0090162C">
      <w:pPr>
        <w:jc w:val="both"/>
        <w:rPr>
          <w:lang w:eastAsia="en-US"/>
        </w:rPr>
      </w:pPr>
      <w:r w:rsidRPr="005E2D07">
        <w:rPr>
          <w:lang w:eastAsia="en-US"/>
        </w:rPr>
        <w:t>Dans un premier temps, une analyse genre de la CDN révisée, avec un focus sur les secteurs prioritaires a été réalisée en 2025, sur la base d’une approche qualitative participative (revue documentaire, consultations d’acteurs clés à travers des entretiens semi structurés et des focus groups). Les acteurs consultés sont, notamment, (i) la Cellule de coordination et de suivi de la mise en œuvre de la CDN, (ii) les partenaires techniques et financiers (ONU-Femmes, NDC Partnership, PNUD, UNICEF, ENABEL), (iii) les acteurs étatiques sectoriels (</w:t>
      </w:r>
      <w:r w:rsidR="003465B5">
        <w:rPr>
          <w:lang w:eastAsia="en-US"/>
        </w:rPr>
        <w:t>é</w:t>
      </w:r>
      <w:r w:rsidRPr="005E2D07">
        <w:rPr>
          <w:lang w:eastAsia="en-US"/>
        </w:rPr>
        <w:t xml:space="preserve">nergie, </w:t>
      </w:r>
      <w:r w:rsidR="003465B5">
        <w:rPr>
          <w:lang w:eastAsia="en-US"/>
        </w:rPr>
        <w:t>a</w:t>
      </w:r>
      <w:r w:rsidRPr="005E2D07">
        <w:rPr>
          <w:lang w:eastAsia="en-US"/>
        </w:rPr>
        <w:t xml:space="preserve">griculture, </w:t>
      </w:r>
      <w:r w:rsidR="003465B5">
        <w:rPr>
          <w:lang w:eastAsia="en-US"/>
        </w:rPr>
        <w:t>e</w:t>
      </w:r>
      <w:r w:rsidRPr="005E2D07">
        <w:rPr>
          <w:lang w:eastAsia="en-US"/>
        </w:rPr>
        <w:t xml:space="preserve">aux et forêts et </w:t>
      </w:r>
      <w:r w:rsidR="00FB6CE2">
        <w:rPr>
          <w:lang w:eastAsia="en-US"/>
        </w:rPr>
        <w:t>a</w:t>
      </w:r>
      <w:r w:rsidRPr="005E2D07">
        <w:rPr>
          <w:lang w:eastAsia="en-US"/>
        </w:rPr>
        <w:t xml:space="preserve">ssainissement) et (iv) les organisations de femmes et de jeunes. </w:t>
      </w:r>
    </w:p>
    <w:p w14:paraId="7E312148" w14:textId="77777777" w:rsidR="0090162C" w:rsidRPr="005E2D07" w:rsidRDefault="0090162C" w:rsidP="0090162C">
      <w:pPr>
        <w:jc w:val="both"/>
        <w:rPr>
          <w:lang w:eastAsia="en-US"/>
        </w:rPr>
      </w:pPr>
      <w:r w:rsidRPr="005E2D07">
        <w:rPr>
          <w:lang w:eastAsia="en-US"/>
        </w:rPr>
        <w:t xml:space="preserve">Dans un second temps, ce rapport a été soumis à une revue qualité, qui a abouti à des analyses complémentaires basées exclusivement sur de la revue documentaire. Ces analyses complémentaires ont consisté à capitaliser les résultats de l’analyse genre en identifiant les défis genre sectoriels et à apprécier le degré d’intégration des projets climatiques dans les lois de finances. </w:t>
      </w:r>
    </w:p>
    <w:p w14:paraId="3DD6C317" w14:textId="77777777" w:rsidR="0090162C" w:rsidRPr="005E2D07" w:rsidRDefault="0090162C" w:rsidP="0090162C">
      <w:pPr>
        <w:jc w:val="both"/>
        <w:rPr>
          <w:lang w:eastAsia="en-US"/>
        </w:rPr>
      </w:pPr>
      <w:r w:rsidRPr="005E2D07">
        <w:rPr>
          <w:lang w:eastAsia="en-US"/>
        </w:rPr>
        <w:t>Puis, à la faveur d’une formation des membres de la Cellule de coordination et de suivi de la mise en œuvre de la CDN élargie à des personnes ressources en 2026, les points focaux techniques de la CDN et les points focaux genre du Ministère chargé de l’environnement ont été consultés. Sur la base des résultats de l’analyse genre revue, leur apport a consisté à formuler des recommandations en vue de renforcer le niveau d’intégration du genre dans la CDN 3.0.</w:t>
      </w:r>
    </w:p>
    <w:p w14:paraId="73070D9D" w14:textId="77777777" w:rsidR="0090162C" w:rsidRPr="005E2D07" w:rsidRDefault="0090162C" w:rsidP="0090162C">
      <w:pPr>
        <w:jc w:val="both"/>
        <w:rPr>
          <w:lang w:eastAsia="en-US"/>
        </w:rPr>
      </w:pPr>
      <w:r w:rsidRPr="005E2D07">
        <w:rPr>
          <w:lang w:eastAsia="en-US"/>
        </w:rPr>
        <w:t xml:space="preserve">Enfin, une analyse qualitative et quantitative de la prise en compte du genre dans les projets ciblant les changements climatiques et mis en œuvre durant la période couverte par la CDN révisée a été réalisée, à partir de données secondaires collectées à travers une large revue documentaire. Cette analyse a porté sur 50 projets, dont 56% sont des projets d’adaptation, 24% projets d’atténuation, 10% des projets mixtes. </w:t>
      </w:r>
    </w:p>
    <w:p w14:paraId="70A22C14" w14:textId="77777777" w:rsidR="0090162C" w:rsidRPr="005E2D07" w:rsidRDefault="0090162C" w:rsidP="0090162C">
      <w:pPr>
        <w:jc w:val="both"/>
        <w:rPr>
          <w:lang w:eastAsia="en-US"/>
        </w:rPr>
      </w:pPr>
      <w:r w:rsidRPr="005E2D07">
        <w:rPr>
          <w:lang w:eastAsia="en-US"/>
        </w:rPr>
        <w:t xml:space="preserve">Bien que la liste des projets identifiés ne soit pas exhaustive, elle nous parait être représentative du portefeuille national en raison de la diversité des secteurs, des bailleurs et des catégories de projets. </w:t>
      </w:r>
    </w:p>
    <w:p w14:paraId="1881F8C6" w14:textId="77777777" w:rsidR="0090162C" w:rsidRPr="005E2D07" w:rsidRDefault="0090162C" w:rsidP="0090162C">
      <w:pPr>
        <w:jc w:val="both"/>
        <w:rPr>
          <w:lang w:eastAsia="en-US"/>
        </w:rPr>
      </w:pPr>
      <w:r w:rsidRPr="005E2D07">
        <w:rPr>
          <w:lang w:eastAsia="en-US"/>
        </w:rPr>
        <w:t>Le cadre de référence utilisé pour apprécier la qualité de la prise en compte du genre est la Politique nationale genre (PNG) et le Plan d’Action Genre de la CCNUCC (GAP/CCNUCC), qui fournissent des orientations sur ce qui est attendu des politiques, plans d’actions, programmes et projets en matière d’intégration du genre.</w:t>
      </w:r>
    </w:p>
    <w:p w14:paraId="4D3180FF" w14:textId="77777777" w:rsidR="0090162C" w:rsidRPr="005E2D07" w:rsidRDefault="0090162C" w:rsidP="0090162C">
      <w:pPr>
        <w:jc w:val="both"/>
        <w:rPr>
          <w:lang w:eastAsia="en-US"/>
        </w:rPr>
      </w:pPr>
      <w:r w:rsidRPr="005E2D07">
        <w:rPr>
          <w:lang w:eastAsia="en-US"/>
        </w:rPr>
        <w:lastRenderedPageBreak/>
        <w:t xml:space="preserve">Ainsi, les critères définis à partir de ce cadre de référence sont, notamment : (i) l’existence d’une analyse de genre documentée, incluant les risques VBG/EAS/HS des projets ; (ii) la formulation d’objectifs, résultats et indicateurs de genre ; (ii) la présence de mesures agissant sur les causes structurelles des inégalités (pauvreté, normes sociales) ; (iii) l’existence de mécanismes de gouvernance, de participation et de consultation structuré ; (iv) l’existence de mesures de renforcement des capacités et d’accompagnement institutionnel ; (v) la présence d’un budget genre-climat traçable ; (vi) l’existence de mécanismes de suivi-évaluation sensible au genre. </w:t>
      </w:r>
    </w:p>
    <w:p w14:paraId="7F2E91E5" w14:textId="77777777" w:rsidR="0090162C" w:rsidRPr="005E2D07" w:rsidRDefault="0090162C" w:rsidP="0090162C">
      <w:pPr>
        <w:jc w:val="both"/>
        <w:rPr>
          <w:lang w:eastAsia="en-US"/>
        </w:rPr>
      </w:pPr>
      <w:r w:rsidRPr="005E2D07">
        <w:rPr>
          <w:lang w:eastAsia="en-US"/>
        </w:rPr>
        <w:t xml:space="preserve">La démarche globale de l’analyse des projets est la suivante. Les données collectées ont fait l’objet d’une analyse qualitative basée sur les descriptions des projets, afin d’identifier les principaux mécanismes liés au genre. Sur la base de cette première analyse, des scores d’intégration du genre à pondération simple ont été attribués aux projets. Parmi les hypothèses retenues pour ce scoring figurent : (i) le fait que la présence d’un plan d’action genre implique l’existence d’objectifs/indicateurs, de mécanismes au moins basiques de gouvernance et de suivi genre ; (ii) la contribution indirecte mais significative de l’accès à certains services (eau, électricité) sur la cause structurelle « pauvreté ». Puis, des analyses croisées ont été réalisées (secteur, catégorie de porteur du projet, nature, etc.). </w:t>
      </w:r>
    </w:p>
    <w:p w14:paraId="38A00789" w14:textId="77777777" w:rsidR="0090162C" w:rsidRPr="005E2D07" w:rsidRDefault="0090162C" w:rsidP="0090162C">
      <w:pPr>
        <w:spacing w:after="0"/>
        <w:jc w:val="both"/>
        <w:rPr>
          <w:lang w:eastAsia="en-US"/>
        </w:rPr>
      </w:pPr>
      <w:r w:rsidRPr="005E2D07">
        <w:rPr>
          <w:lang w:eastAsia="en-US"/>
        </w:rPr>
        <w:t xml:space="preserve">Les critères utilisés pour apprécier la performance sont les suivants : </w:t>
      </w:r>
    </w:p>
    <w:p w14:paraId="6E4DEAA8" w14:textId="77777777" w:rsidR="0090162C" w:rsidRPr="005E2D07" w:rsidRDefault="0090162C" w:rsidP="0090162C">
      <w:pPr>
        <w:pStyle w:val="Paragraphedeliste"/>
        <w:numPr>
          <w:ilvl w:val="0"/>
          <w:numId w:val="41"/>
        </w:numPr>
        <w:spacing w:after="0"/>
        <w:ind w:left="426"/>
        <w:jc w:val="both"/>
        <w:rPr>
          <w:lang w:eastAsia="en-US"/>
        </w:rPr>
      </w:pPr>
      <w:r w:rsidRPr="005E2D07">
        <w:rPr>
          <w:lang w:eastAsia="en-US"/>
        </w:rPr>
        <w:t xml:space="preserve">Non satisfaisant : moins de 50% des projets présentent un score moyen à élevé ; </w:t>
      </w:r>
    </w:p>
    <w:p w14:paraId="3E3031B5" w14:textId="77777777" w:rsidR="0090162C" w:rsidRPr="005E2D07" w:rsidRDefault="0090162C" w:rsidP="0090162C">
      <w:pPr>
        <w:pStyle w:val="Paragraphedeliste"/>
        <w:numPr>
          <w:ilvl w:val="0"/>
          <w:numId w:val="41"/>
        </w:numPr>
        <w:ind w:left="426"/>
        <w:jc w:val="both"/>
        <w:rPr>
          <w:lang w:eastAsia="en-US"/>
        </w:rPr>
      </w:pPr>
      <w:r w:rsidRPr="005E2D07">
        <w:rPr>
          <w:lang w:eastAsia="en-US"/>
        </w:rPr>
        <w:t xml:space="preserve">Assez satisfaisant : 50% à 64% des projets présentent un score moyen à élevé ; </w:t>
      </w:r>
    </w:p>
    <w:p w14:paraId="59EFBE33" w14:textId="77777777" w:rsidR="0090162C" w:rsidRPr="005E2D07" w:rsidRDefault="0090162C" w:rsidP="0090162C">
      <w:pPr>
        <w:pStyle w:val="Paragraphedeliste"/>
        <w:numPr>
          <w:ilvl w:val="0"/>
          <w:numId w:val="41"/>
        </w:numPr>
        <w:ind w:left="426"/>
        <w:jc w:val="both"/>
        <w:rPr>
          <w:lang w:eastAsia="en-US"/>
        </w:rPr>
      </w:pPr>
      <w:r w:rsidRPr="005E2D07">
        <w:rPr>
          <w:lang w:eastAsia="en-US"/>
        </w:rPr>
        <w:t xml:space="preserve">Satisfaisant : 65% à 79% des projets présentent un score moyen à élevé ; </w:t>
      </w:r>
    </w:p>
    <w:p w14:paraId="5D609560" w14:textId="77777777" w:rsidR="0090162C" w:rsidRPr="005E2D07" w:rsidRDefault="0090162C" w:rsidP="0090162C">
      <w:pPr>
        <w:pStyle w:val="Paragraphedeliste"/>
        <w:numPr>
          <w:ilvl w:val="0"/>
          <w:numId w:val="41"/>
        </w:numPr>
        <w:ind w:left="426"/>
        <w:jc w:val="both"/>
        <w:rPr>
          <w:lang w:eastAsia="en-US"/>
        </w:rPr>
      </w:pPr>
      <w:r w:rsidRPr="005E2D07">
        <w:rPr>
          <w:lang w:eastAsia="en-US"/>
        </w:rPr>
        <w:t>Très satisfaisant : 80% à 100% des projets présentent un score moyen à élevé.</w:t>
      </w:r>
    </w:p>
    <w:p w14:paraId="5D4F5E76" w14:textId="77777777" w:rsidR="0090162C" w:rsidRPr="005E2D07" w:rsidRDefault="0090162C" w:rsidP="0090162C">
      <w:pPr>
        <w:spacing w:after="0"/>
        <w:jc w:val="both"/>
        <w:rPr>
          <w:lang w:eastAsia="en-US"/>
        </w:rPr>
      </w:pPr>
      <w:r w:rsidRPr="005E2D07">
        <w:rPr>
          <w:lang w:eastAsia="en-US"/>
        </w:rPr>
        <w:t>Les principales limites de la méthodologie utilisées sont les suivants.</w:t>
      </w:r>
    </w:p>
    <w:p w14:paraId="48E7C5DC" w14:textId="77777777" w:rsidR="0090162C" w:rsidRPr="005E2D07" w:rsidRDefault="0090162C" w:rsidP="0090162C">
      <w:pPr>
        <w:pStyle w:val="Paragraphedeliste"/>
        <w:numPr>
          <w:ilvl w:val="0"/>
          <w:numId w:val="41"/>
        </w:numPr>
        <w:spacing w:after="0"/>
        <w:ind w:left="426"/>
        <w:jc w:val="both"/>
        <w:rPr>
          <w:lang w:eastAsia="en-US"/>
        </w:rPr>
      </w:pPr>
      <w:r w:rsidRPr="005E2D07">
        <w:rPr>
          <w:lang w:eastAsia="en-US"/>
        </w:rPr>
        <w:t xml:space="preserve">Le risque de biais déclaratif, en raison du recours à des sources de données secondaires (rapports publiés, articles) : le temps consacré à la collecte de données n’a pas permis d’accéder à des sources de données primaires. Le taux de remplissage des questionnaires soumis aux services porteurs de projet est très faible. Cette faiblesse a été compensée par des recherches parallèles à partir de sources documentaires. </w:t>
      </w:r>
    </w:p>
    <w:p w14:paraId="7E9E5F76" w14:textId="77777777" w:rsidR="0090162C" w:rsidRPr="005E2D07" w:rsidRDefault="0090162C" w:rsidP="0090162C">
      <w:pPr>
        <w:pStyle w:val="Paragraphedeliste"/>
        <w:numPr>
          <w:ilvl w:val="0"/>
          <w:numId w:val="41"/>
        </w:numPr>
        <w:ind w:left="426"/>
        <w:jc w:val="both"/>
        <w:rPr>
          <w:lang w:eastAsia="en-US"/>
        </w:rPr>
      </w:pPr>
      <w:r w:rsidRPr="005E2D07">
        <w:rPr>
          <w:lang w:eastAsia="en-US"/>
        </w:rPr>
        <w:t>La base de données constituée comporte des données manquantes pour certains projets et certains secteurs, notamment en ce qui concerne les mécanismes et principales réalisations en matière d’intégration du genre. Sur les 50 projets analysés, 14 (28%) manquent de données sur les mécanismes d’intégration du genre et 24 (48%) manquent de données sur les principales réalisations en lien avec le genre (inexistence ou inaccessibilité). Ce dernier taux s’explique largement par la proportion élevée de projets « en cours », les projets achevés présentent un taux de renseignements très satisfaisant (13/15).</w:t>
      </w:r>
    </w:p>
    <w:p w14:paraId="1CC12A34" w14:textId="77777777" w:rsidR="0090162C" w:rsidRPr="005E2D07" w:rsidRDefault="0090162C" w:rsidP="0090162C">
      <w:pPr>
        <w:pStyle w:val="Paragraphedeliste"/>
        <w:numPr>
          <w:ilvl w:val="0"/>
          <w:numId w:val="41"/>
        </w:numPr>
        <w:ind w:left="426"/>
        <w:jc w:val="both"/>
        <w:rPr>
          <w:lang w:eastAsia="en-US"/>
        </w:rPr>
      </w:pPr>
      <w:r w:rsidRPr="005E2D07">
        <w:rPr>
          <w:lang w:eastAsia="en-US"/>
        </w:rPr>
        <w:t>Les données disponibles ne sont peut-être pas exhaustives ; ce risque est lié à la méthode de collecte (documents électroniques principalement accessibles à partir de bibliothèques et de portails en ligne). La qualité des données dépend donc fortement du niveau de transparence des acteurs. S’il apparaît que les projets financés par des bailleurs comme la Banque mondiale, les fonds climat ou la BAD font régulièrement l’objet de publications, il n’en est pas de même pour les projets financés par le budget de l’État.</w:t>
      </w:r>
    </w:p>
    <w:p w14:paraId="397CDBF1" w14:textId="77777777" w:rsidR="0090162C" w:rsidRPr="005E2D07" w:rsidRDefault="0090162C" w:rsidP="0090162C">
      <w:pPr>
        <w:pStyle w:val="Paragraphedeliste"/>
        <w:numPr>
          <w:ilvl w:val="0"/>
          <w:numId w:val="41"/>
        </w:numPr>
        <w:ind w:left="426"/>
        <w:jc w:val="both"/>
        <w:rPr>
          <w:lang w:eastAsia="en-US"/>
        </w:rPr>
      </w:pPr>
      <w:r w:rsidRPr="005E2D07">
        <w:rPr>
          <w:lang w:eastAsia="en-US"/>
        </w:rPr>
        <w:t xml:space="preserve">Les projets classés « atténuation » peuvent présenter des co-bénéfices ou « adaptation » qui n’ont pas été identifiés et vice-versa. Les projets classés « mixtes » sont ceux pour lesquels les données collectées orientent clairement vers les deux catégories. </w:t>
      </w:r>
    </w:p>
    <w:p w14:paraId="060E783B" w14:textId="77777777" w:rsidR="0090162C" w:rsidRPr="005E2D07" w:rsidRDefault="0090162C" w:rsidP="0090162C">
      <w:pPr>
        <w:pStyle w:val="Paragraphedeliste"/>
        <w:numPr>
          <w:ilvl w:val="0"/>
          <w:numId w:val="41"/>
        </w:numPr>
        <w:ind w:left="426"/>
        <w:jc w:val="both"/>
        <w:rPr>
          <w:lang w:eastAsia="en-US"/>
        </w:rPr>
      </w:pPr>
      <w:r w:rsidRPr="005E2D07">
        <w:rPr>
          <w:lang w:eastAsia="en-US"/>
        </w:rPr>
        <w:lastRenderedPageBreak/>
        <w:t>Des tests statistiques poussés n’ont pas été réalisés pour confirmer les associations et leur robustesse, notamment en raison de contraintes de délais pour la réalisation de la mission.</w:t>
      </w:r>
    </w:p>
    <w:p w14:paraId="74273471" w14:textId="77777777" w:rsidR="0090162C" w:rsidRPr="005E2D07" w:rsidRDefault="0090162C" w:rsidP="0090162C">
      <w:pPr>
        <w:jc w:val="both"/>
        <w:rPr>
          <w:lang w:eastAsia="en-US"/>
        </w:rPr>
      </w:pPr>
      <w:r w:rsidRPr="005E2D07">
        <w:rPr>
          <w:lang w:eastAsia="en-US"/>
        </w:rPr>
        <w:t xml:space="preserve">Malgré ces limites, les conclusions tirées de l’analyse demeurent fiables pour fournir un aperçu global du niveau d’intégration du genre dans les projets climatiques conçus et mis en œuvre durant la période couverte par la CDN révisée. </w:t>
      </w:r>
    </w:p>
    <w:p w14:paraId="1F13B80E" w14:textId="77777777" w:rsidR="0090162C" w:rsidRPr="005E2D07" w:rsidRDefault="0090162C" w:rsidP="0090162C">
      <w:pPr>
        <w:jc w:val="both"/>
        <w:rPr>
          <w:lang w:eastAsia="en-US"/>
        </w:rPr>
      </w:pPr>
      <w:r w:rsidRPr="005E2D07">
        <w:rPr>
          <w:lang w:eastAsia="en-US"/>
        </w:rPr>
        <w:t xml:space="preserve">Les résultats de cette analyse des projets sont fournis dans le présent rapport à la section </w:t>
      </w:r>
      <w:r w:rsidRPr="005E2D07">
        <w:rPr>
          <w:lang w:eastAsia="en-US"/>
        </w:rPr>
        <w:fldChar w:fldCharType="begin"/>
      </w:r>
      <w:r w:rsidRPr="005E2D07">
        <w:rPr>
          <w:lang w:eastAsia="en-US"/>
        </w:rPr>
        <w:instrText xml:space="preserve"> REF _Ref224763544 \r \p \h  \* MERGEFORMAT </w:instrText>
      </w:r>
      <w:r w:rsidRPr="005E2D07">
        <w:rPr>
          <w:lang w:eastAsia="en-US"/>
        </w:rPr>
      </w:r>
      <w:r w:rsidRPr="005E2D07">
        <w:rPr>
          <w:lang w:eastAsia="en-US"/>
        </w:rPr>
        <w:fldChar w:fldCharType="separate"/>
      </w:r>
      <w:r w:rsidRPr="005E2D07">
        <w:rPr>
          <w:lang w:eastAsia="en-US"/>
        </w:rPr>
        <w:t>5.3.3 ci-dessous</w:t>
      </w:r>
      <w:r w:rsidRPr="005E2D07">
        <w:rPr>
          <w:lang w:eastAsia="en-US"/>
        </w:rPr>
        <w:fldChar w:fldCharType="end"/>
      </w:r>
      <w:r w:rsidRPr="005E2D07">
        <w:rPr>
          <w:lang w:eastAsia="en-US"/>
        </w:rPr>
        <w:t xml:space="preserve">.  </w:t>
      </w:r>
    </w:p>
    <w:p w14:paraId="5288C53B" w14:textId="77777777" w:rsidR="0090162C" w:rsidRPr="005E2D07" w:rsidRDefault="0090162C" w:rsidP="0090162C">
      <w:pPr>
        <w:jc w:val="both"/>
        <w:rPr>
          <w:lang w:eastAsia="en-US"/>
        </w:rPr>
      </w:pPr>
      <w:r w:rsidRPr="005E2D07">
        <w:rPr>
          <w:lang w:eastAsia="en-US"/>
        </w:rPr>
        <w:t xml:space="preserve">Le présent rapport capitalise les résultats de l’ensemble de ces analyses. </w:t>
      </w:r>
    </w:p>
    <w:p w14:paraId="64034199" w14:textId="77777777" w:rsidR="0090162C" w:rsidRPr="005E2D07" w:rsidRDefault="0090162C" w:rsidP="0090162C">
      <w:pPr>
        <w:pStyle w:val="Titre2"/>
      </w:pPr>
      <w:bookmarkStart w:id="126" w:name="_Toc227409249"/>
      <w:r w:rsidRPr="005E2D07">
        <w:t>Effets différenciés des changements climatiques sur les femmes, les hommes et les groupes vulnérables</w:t>
      </w:r>
      <w:bookmarkEnd w:id="126"/>
      <w:r w:rsidRPr="005E2D07">
        <w:t xml:space="preserve"> </w:t>
      </w:r>
    </w:p>
    <w:p w14:paraId="6BF86A43" w14:textId="77777777" w:rsidR="0090162C" w:rsidRPr="005E2D07" w:rsidRDefault="0090162C" w:rsidP="0090162C">
      <w:pPr>
        <w:jc w:val="both"/>
        <w:rPr>
          <w:lang w:eastAsia="en-US"/>
        </w:rPr>
      </w:pPr>
      <w:r w:rsidRPr="005E2D07">
        <w:rPr>
          <w:lang w:eastAsia="en-US"/>
        </w:rPr>
        <w:t xml:space="preserve">Les hommes et les femmes ne jouent pas les mêmes rôles dans les secteurs prioritairement de l’action climatique. Le profil genre du Mali se caractérise par une division sexuée du travail encore très marquée. Le niveau de pauvreté constitue une incitation à l’activité des femmes pour accroître les moyens de subsistance des ménages. </w:t>
      </w:r>
    </w:p>
    <w:p w14:paraId="34118AD2" w14:textId="77777777" w:rsidR="0090162C" w:rsidRPr="005E2D07" w:rsidRDefault="0090162C" w:rsidP="0090162C">
      <w:pPr>
        <w:jc w:val="both"/>
        <w:rPr>
          <w:lang w:eastAsia="en-US"/>
        </w:rPr>
      </w:pPr>
      <w:r w:rsidRPr="005E2D07">
        <w:rPr>
          <w:lang w:eastAsia="en-US"/>
        </w:rPr>
        <w:t>Toutefois, la participation des femmes à l’activité économique demeure relativement faible par rapport aux hommes en raison du poids du travail de soins non rémunéré et, se caractérise par des emplois précaires, peu qualifiés, moins bien rémunérés, dans des secteurs en lien étroit avec le travail de soins. Les femmes sont également moins présentes dans les rôles de représentation et de leadership par rapport aux hommes (Cf Note politique sur l’intégration du genre dans la CDN 2.0).</w:t>
      </w:r>
    </w:p>
    <w:p w14:paraId="20076525" w14:textId="77777777" w:rsidR="0090162C" w:rsidRPr="005E2D07" w:rsidRDefault="0090162C" w:rsidP="0090162C">
      <w:pPr>
        <w:jc w:val="both"/>
        <w:rPr>
          <w:lang w:eastAsia="en-US"/>
        </w:rPr>
      </w:pPr>
      <w:r w:rsidRPr="005E2D07">
        <w:rPr>
          <w:lang w:eastAsia="en-US"/>
        </w:rPr>
        <w:t xml:space="preserve">La répartition des rôles et les inégalités en matière d’accès à l’emploi et de répartition des revenus qui la caractérise, résultent d’une disparité dans l’accès aux ressources. </w:t>
      </w:r>
    </w:p>
    <w:p w14:paraId="56C00186" w14:textId="77777777" w:rsidR="0090162C" w:rsidRPr="005E2D07" w:rsidRDefault="0090162C" w:rsidP="0090162C">
      <w:pPr>
        <w:jc w:val="both"/>
        <w:rPr>
          <w:lang w:eastAsia="en-US"/>
        </w:rPr>
      </w:pPr>
      <w:r w:rsidRPr="005E2D07">
        <w:rPr>
          <w:lang w:eastAsia="en-US"/>
        </w:rPr>
        <w:t xml:space="preserve">En effet, malgré les progrès enregistrés durant les dernières décennies, des écarts suffisamment documentés subsistent entre les hommes et les femmes, les filles et les garçons en matière d’accès à l’éducation, à la santé, à la protection sociale et autres services sociaux de base.   </w:t>
      </w:r>
    </w:p>
    <w:p w14:paraId="1F075DA7" w14:textId="77777777" w:rsidR="0090162C" w:rsidRPr="005E2D07" w:rsidRDefault="0090162C" w:rsidP="0090162C">
      <w:pPr>
        <w:jc w:val="both"/>
        <w:rPr>
          <w:lang w:eastAsia="en-US"/>
        </w:rPr>
      </w:pPr>
      <w:r w:rsidRPr="005E2D07">
        <w:rPr>
          <w:lang w:eastAsia="en-US"/>
        </w:rPr>
        <w:t>Les principales barrières structurelles qui ralentissent ou entravent les progrès vers l’égalité sont la pauvreté et la persistance de normes sociales (pesanteurs socioculturelles) peu favorables à l’égalité des sexes.</w:t>
      </w:r>
    </w:p>
    <w:p w14:paraId="78A09FB0" w14:textId="77777777" w:rsidR="0090162C" w:rsidRPr="005E2D07" w:rsidRDefault="0090162C" w:rsidP="0090162C">
      <w:pPr>
        <w:jc w:val="both"/>
        <w:rPr>
          <w:lang w:eastAsia="en-US"/>
        </w:rPr>
      </w:pPr>
      <w:r w:rsidRPr="005E2D07">
        <w:rPr>
          <w:lang w:eastAsia="en-US"/>
        </w:rPr>
        <w:t xml:space="preserve">Les données de l’Indice des normes sociales de genre (GSNI, en anglais) du PNUD indiquent que plus de 99,63% des Maliens présentaient au moins un biais de genre entre 2005 et 2009, classant le pays parmi les dix présentant les scores les plus défavorables. Ces biais sont plus marqués dans le domaine économique, de l’intégrité physique et de la participation à la vie politique. </w:t>
      </w:r>
    </w:p>
    <w:p w14:paraId="451B22D7" w14:textId="77777777" w:rsidR="0090162C" w:rsidRPr="005E2D07" w:rsidRDefault="0090162C" w:rsidP="0090162C">
      <w:pPr>
        <w:jc w:val="both"/>
        <w:rPr>
          <w:lang w:eastAsia="en-US"/>
        </w:rPr>
      </w:pPr>
      <w:r w:rsidRPr="005E2D07">
        <w:rPr>
          <w:lang w:eastAsia="en-US"/>
        </w:rPr>
        <w:t xml:space="preserve">Ce constat est confirmé par la Politique nationale Genre (PNG), qui affirme que les facteurs socioculturels pèsent lourdement sur le statut de la femme. </w:t>
      </w:r>
    </w:p>
    <w:p w14:paraId="3D146E58" w14:textId="77777777" w:rsidR="0090162C" w:rsidRPr="005E2D07" w:rsidRDefault="0090162C" w:rsidP="0090162C">
      <w:pPr>
        <w:jc w:val="both"/>
        <w:rPr>
          <w:lang w:eastAsia="en-US"/>
        </w:rPr>
      </w:pPr>
      <w:r w:rsidRPr="005E2D07">
        <w:rPr>
          <w:lang w:eastAsia="en-US"/>
        </w:rPr>
        <w:t>D’un point de vue plus opérationnel, l’Annexe à la Loi de finances de 2023 sur le genre, justifie certaines difficultés d’accès des femmes aux droits, à la justice et à l’autonomie par les pesanteurs socioculturelles.</w:t>
      </w:r>
    </w:p>
    <w:p w14:paraId="53D9F072" w14:textId="77777777" w:rsidR="0090162C" w:rsidRPr="005E2D07" w:rsidRDefault="0090162C" w:rsidP="0090162C">
      <w:pPr>
        <w:jc w:val="both"/>
        <w:rPr>
          <w:lang w:eastAsia="en-US"/>
        </w:rPr>
      </w:pPr>
      <w:r w:rsidRPr="005E2D07">
        <w:rPr>
          <w:lang w:eastAsia="en-US"/>
        </w:rPr>
        <w:t>Les changements climatiques affectent différemment les femmes, les hommes et d’autres groupes vulnérables.</w:t>
      </w:r>
    </w:p>
    <w:p w14:paraId="6AEA3461" w14:textId="77777777" w:rsidR="0090162C" w:rsidRPr="005E2D07" w:rsidRDefault="0090162C" w:rsidP="0090162C">
      <w:pPr>
        <w:jc w:val="both"/>
        <w:rPr>
          <w:lang w:eastAsia="en-US"/>
        </w:rPr>
      </w:pPr>
      <w:r w:rsidRPr="005E2D07">
        <w:rPr>
          <w:lang w:eastAsia="en-US"/>
        </w:rPr>
        <w:lastRenderedPageBreak/>
        <w:t>Le profil de risque de catastrophes du Mali identifie les régions de Kayes, Ségou, Gao et le District de Bamako comme étant les plus exposés aux conséquences humaines et économiques des inondations, en raison de la présence des grands axes fluviaux (Niger, Bani, Sénégal), des crues saisonnières après les pluies intenses et prolongées, les caractéristiques physiques du delta intérieur du Niger, ainsi qu’une concentration de population, de bâtiments, d’équipements sociaux et d’infrastructures de transport.</w:t>
      </w:r>
    </w:p>
    <w:p w14:paraId="35E86DD1" w14:textId="77777777" w:rsidR="0090162C" w:rsidRPr="005E2D07" w:rsidRDefault="0090162C" w:rsidP="0090162C">
      <w:pPr>
        <w:jc w:val="both"/>
        <w:rPr>
          <w:lang w:eastAsia="en-US"/>
        </w:rPr>
      </w:pPr>
      <w:r w:rsidRPr="005E2D07">
        <w:rPr>
          <w:lang w:eastAsia="en-US"/>
        </w:rPr>
        <w:t>Les régions de Sikasso, Ségou et Mopti sont quant à elle plus exposées aux effets de la rareté de l’eau, en raison d’une forte dépendance à l’agriculture pluviale, une concentration de la production agricole et une concentration plus forte de la population.</w:t>
      </w:r>
    </w:p>
    <w:p w14:paraId="30C9B914" w14:textId="77777777" w:rsidR="0090162C" w:rsidRPr="005E2D07" w:rsidRDefault="0090162C" w:rsidP="0090162C">
      <w:pPr>
        <w:jc w:val="both"/>
        <w:rPr>
          <w:lang w:eastAsia="en-US"/>
        </w:rPr>
      </w:pPr>
      <w:r w:rsidRPr="005E2D07">
        <w:rPr>
          <w:lang w:eastAsia="en-US"/>
        </w:rPr>
        <w:t xml:space="preserve">Une analyse croisée de ce profil d’exposition avec la répartition démographique de la population dans ces régions, montre qu’environ quatre personnes en situation de handicap sur neuf, un homme sur deux et autant de femmes et de jeunes de 15 à 24 ans sont exposés aux effets des changements climatiques au Mali. </w:t>
      </w:r>
    </w:p>
    <w:p w14:paraId="45CDF90D" w14:textId="77777777" w:rsidR="0090162C" w:rsidRPr="005E2D07" w:rsidRDefault="0090162C" w:rsidP="0090162C">
      <w:pPr>
        <w:jc w:val="both"/>
        <w:rPr>
          <w:lang w:eastAsia="en-US"/>
        </w:rPr>
      </w:pPr>
      <w:r w:rsidRPr="005E2D07">
        <w:rPr>
          <w:lang w:eastAsia="en-US"/>
        </w:rPr>
        <w:t>S’il y a autant de femmes exposées que d’hommes, les femmes affichent un niveau de vulnérabilité particulièrement élevé, parce qu’elles cumulent un faible accès aux ressources éducatives, foncières et décisionnelles. En octobre 2025, environ 27% des personnes touchées par les inondations étaient des femmes (SP-PNRRC, 2025). En général, elles rencontrent plus de difficultés à accéder à l’information climatique et à reconstituer leurs moyens de subsistance après une catastrophe. Les évènements extrêmes affectant la disponibilité et la qualité de l’eau, le bois de chauffe et l’alimentation ont également tendance à augmenter leur charge de travail domestique et dégrader plus vite leur santé (par exemple via l’utilisation du bois de chauffe et les maladies respiratoires), ainsi que celle des enfants. En plus, les pressions exercées sur les ressources peuvent obliger les femmes rurales à parcourir de plus longues distances pour accéder aux ressources (eau, ressources forestières) et à être plus exposées aux risques de violences basées sur le genre. Avec un taux de morbidité déjà plus élevé, les femmes sont davantage fragilisées par leur exposition aux maladies climato-sensibles et aux canicules, notamment en période de grossesse, ainsi que par les contraintes d’accès aux services de santé déjà existantes. Parmi ces maladies, le paludisme, les infections respiratoires et les maladies diarrhéiques sont déclarés par l’OMS comme étant les trois premières causes de décès chez les femmes en 2021. Les faits stylisés montrent également que les femmes perdent plus rapidement leur travail en période de crise et rencontrent de plus grandes difficultés à en retrouver après les crises.</w:t>
      </w:r>
    </w:p>
    <w:p w14:paraId="09D837D3" w14:textId="77777777" w:rsidR="0090162C" w:rsidRPr="005E2D07" w:rsidRDefault="0090162C" w:rsidP="0090162C">
      <w:pPr>
        <w:jc w:val="both"/>
        <w:rPr>
          <w:lang w:eastAsia="en-US"/>
        </w:rPr>
      </w:pPr>
      <w:r w:rsidRPr="005E2D07">
        <w:rPr>
          <w:lang w:eastAsia="en-US"/>
        </w:rPr>
        <w:t>Du côté des hommes, en octobre 2025, ils représentaient 22,5% des personnes touchées par les inondations (SP-PNRRC, 2025). Leur vulnérabilité est plus accentuée en ce qui concerne la mobilité forcée, le recours à des activités économiques plus risquées comme l’orpaillage traditionnel, les effets psychologiques liés à la perte de capacité à subvenir aux besoins du ménage, les tensions communautaires autour des ressources et les conflits qui peuvent en naître, notamment pour les pasteurs nomades, ainsi que les risques d’enrôlement ou de confrontation avec les groupes armés terroristes. Concernant les populations nomades, qui représentent 2% de la population totale, une étude de l’OIM rapporte que 15% des éleveurs transhumants interrogés ont dû modifier leur itinéraire, dont 8 % pour faire face à des difficultés d’accès à l’eau. La migration des troupeaux vers le sud soulève également des risques de tensions sur les ressources, y compris sur les pâturages et l’eau dans cette zone. Les hommes qui exercent des métiers impliquant de longues périodes d’exposition à l’extérieur sont également vulnérables aux vagues de canicule.</w:t>
      </w:r>
    </w:p>
    <w:p w14:paraId="46E253CC" w14:textId="77777777" w:rsidR="0090162C" w:rsidRPr="005E2D07" w:rsidRDefault="0090162C" w:rsidP="0090162C">
      <w:pPr>
        <w:jc w:val="both"/>
        <w:rPr>
          <w:lang w:eastAsia="en-US"/>
        </w:rPr>
      </w:pPr>
      <w:r w:rsidRPr="005E2D07">
        <w:rPr>
          <w:lang w:eastAsia="en-US"/>
        </w:rPr>
        <w:lastRenderedPageBreak/>
        <w:t>En octobre 2025, les enfants représentaient plus de la moitié des personnes touchées par les inondations, dont 26% de filles et 24% de garçons (SP-PNRRC, 2025).  Outre les dommages physiques et les décès, ils sont également affectés par : l’insécurité alimentaire et la malnutrition, les difficultés d’accès à un abri sûr, les risques sanitaires (ex : paludisme et maladies hydriques) et l’accès limité aux soins, ainsi que par les interruptions de la scolarité et les pertes d’apprentissage. L’UNICEF signalait en octobre 2024 351 221 personnes affectées, dont 155 084 enfants, ainsi que 86 décès et des dizaines de milliers de maisons endommagées.</w:t>
      </w:r>
    </w:p>
    <w:p w14:paraId="73B59126" w14:textId="77777777" w:rsidR="0090162C" w:rsidRPr="005E2D07" w:rsidRDefault="0090162C" w:rsidP="0090162C">
      <w:pPr>
        <w:jc w:val="both"/>
        <w:rPr>
          <w:lang w:eastAsia="en-US"/>
        </w:rPr>
      </w:pPr>
      <w:r w:rsidRPr="005E2D07">
        <w:rPr>
          <w:lang w:eastAsia="en-US"/>
        </w:rPr>
        <w:t xml:space="preserve">Les jeunes de 15 à 24 ans représentent environ un cinquième de la population totale. Les chocs climatiques exposent cette frange de la population aux risques de décrochage scolaire, de travail précoce, de migration contrainte. </w:t>
      </w:r>
    </w:p>
    <w:p w14:paraId="178E490E" w14:textId="77777777" w:rsidR="0090162C" w:rsidRPr="005E2D07" w:rsidRDefault="0090162C" w:rsidP="0090162C">
      <w:pPr>
        <w:jc w:val="both"/>
        <w:rPr>
          <w:lang w:eastAsia="en-US"/>
        </w:rPr>
      </w:pPr>
      <w:r w:rsidRPr="005E2D07">
        <w:rPr>
          <w:lang w:eastAsia="en-US"/>
        </w:rPr>
        <w:t xml:space="preserve">En l’absence de statistiques nationales sur les effets différentiels précis qui les affectent, la vulnérabilité des personnes en situation de handicap (0,8% de la population totale) est appréciée sur la base d’une inférence fondée sur les contraintes de mobilité, de communication et de continuité des soins. </w:t>
      </w:r>
    </w:p>
    <w:p w14:paraId="48956771" w14:textId="77777777" w:rsidR="0090162C" w:rsidRPr="005E2D07" w:rsidRDefault="0090162C" w:rsidP="0090162C">
      <w:pPr>
        <w:jc w:val="both"/>
        <w:rPr>
          <w:lang w:eastAsia="en-US"/>
        </w:rPr>
      </w:pPr>
      <w:r w:rsidRPr="005E2D07">
        <w:rPr>
          <w:lang w:eastAsia="en-US"/>
        </w:rPr>
        <w:t xml:space="preserve">Les personnes déplacées internes (PDI), déjà fragilisées par leur déplacement, sont en outre exposées aux aléas climatiques. </w:t>
      </w:r>
      <w:r w:rsidRPr="005E2D07">
        <w:t>À</w:t>
      </w:r>
      <w:r w:rsidRPr="005E2D07">
        <w:rPr>
          <w:lang w:eastAsia="en-US"/>
        </w:rPr>
        <w:t xml:space="preserve"> la fin de 2024, 378 363 PDI étaient dénombrées au Mali, dont 86% de femmes et d’enfants. 5% des déplacements l’auraient été à la suite des inondations enregistrées entre juin et septembre 2024. Les liens entre les deux phénomènes paraissent donc bidirectionnels. La double exposition des PDI accentue les risques sanitaires, d’insécurité alimentaire, de prolongation de la durée des déplacements et d’abris précaires. Elle accroît les besoins d’assistance humanitaire qui, de surcroît, peut être perturbée par les catastrophes.</w:t>
      </w:r>
    </w:p>
    <w:p w14:paraId="26AE2D39" w14:textId="77777777" w:rsidR="0090162C" w:rsidRPr="005E2D07" w:rsidRDefault="0090162C" w:rsidP="0090162C">
      <w:pPr>
        <w:jc w:val="both"/>
        <w:rPr>
          <w:lang w:eastAsia="en-US"/>
        </w:rPr>
      </w:pPr>
      <w:r w:rsidRPr="005E2D07">
        <w:rPr>
          <w:lang w:eastAsia="en-US"/>
        </w:rPr>
        <w:t>Les groupes sociaux sus indiqués ne sont pas seulement vulnérables. Ils disposent également de ressources d’adaptation qu’il serait intéressant d’identifier de manière plus fine à travers des études, en vue de leur capitalisation. Par exemple, les femmes disposent d’un meilleur capital social qui leur permet de mettre en place rapidement des mécanismes de solidarité. Les jeunes disposent d’un grand potentiel d’innovation et d’adaptation à l’usage de ressources modernes (numérique, entrepreneuriat vert, technologies vertes). En accédant à l’information climatique, les enfants peuvent constituer de véritables acteurs d’information et de sensibilisation communautaire de proximité (relais d’informations dans les familles). L’existence de faitières influentes regroupant des personnes en situation de handicap constitue également une ressource organisationnelle non négligeable. La mobilité pastorale qui expose les populations nomades constitue en même temps pour elles une stratégie d’adaptation.</w:t>
      </w:r>
    </w:p>
    <w:p w14:paraId="0309AF04" w14:textId="77777777" w:rsidR="0090162C" w:rsidRPr="005E2D07" w:rsidRDefault="0090162C" w:rsidP="0090162C">
      <w:pPr>
        <w:jc w:val="both"/>
        <w:rPr>
          <w:lang w:eastAsia="en-US"/>
        </w:rPr>
      </w:pPr>
      <w:r w:rsidRPr="005E2D07">
        <w:rPr>
          <w:lang w:eastAsia="en-US"/>
        </w:rPr>
        <w:t>En somme, les enfants, les femmes et les jeunes vivant notamment en milieu rural, les personnes en situation de handicap, ainsi que les personnes déplacées ou nomades sont les plus vulnérables face aux effets des changements climatiques au Mali. Ces effets viennent se superposer à des fragilités structurellement existantes et augmentent considérablement les besoins en ressources d’adaptation, dans quasiment tous les secteurs : de l’économie rurale à la gestion des déchets, en passant par l’éducation, la santé ou encore la protection sociale. Ces besoins incluent, sans s’y limiter, la compensation à court terme des pertes et dommages, la satisfaction des besoins humains fondamentaux, la mise en place d’infrastructures adaptées, le renforcement des mécanismes de détection et de prise en charge des risques de catastrophes, ainsi que la sécurisation des moyens de subsistance.</w:t>
      </w:r>
    </w:p>
    <w:p w14:paraId="258BCE9F" w14:textId="77777777" w:rsidR="0090162C" w:rsidRPr="005E2D07" w:rsidRDefault="0090162C" w:rsidP="0090162C">
      <w:pPr>
        <w:jc w:val="both"/>
        <w:rPr>
          <w:lang w:eastAsia="en-US"/>
        </w:rPr>
      </w:pPr>
    </w:p>
    <w:p w14:paraId="7F827D01" w14:textId="77777777" w:rsidR="0090162C" w:rsidRPr="005E2D07" w:rsidRDefault="0090162C" w:rsidP="0090162C">
      <w:pPr>
        <w:pStyle w:val="Titre2"/>
      </w:pPr>
      <w:bookmarkStart w:id="127" w:name="_Toc227409250"/>
      <w:r w:rsidRPr="005E2D07">
        <w:lastRenderedPageBreak/>
        <w:t>Le genre dans la CDN 2.0</w:t>
      </w:r>
      <w:bookmarkEnd w:id="127"/>
    </w:p>
    <w:p w14:paraId="4C029F00" w14:textId="77777777" w:rsidR="0090162C" w:rsidRPr="005E2D07" w:rsidRDefault="0090162C" w:rsidP="0090162C">
      <w:pPr>
        <w:rPr>
          <w:lang w:eastAsia="en-US"/>
        </w:rPr>
      </w:pPr>
      <w:r w:rsidRPr="005E2D07">
        <w:rPr>
          <w:lang w:eastAsia="en-US"/>
        </w:rPr>
        <w:t>En 2021, le genre fait son introduction dans la CDN révisée du Mali pour la première fois. Le document reconnaît les rôles et les vulnérabilités différenciés des hommes et des femmes face aux changements  climatiques. Il pose les principes et fournit quelques orientations.</w:t>
      </w:r>
    </w:p>
    <w:p w14:paraId="1B9AA4C9" w14:textId="77777777" w:rsidR="0090162C" w:rsidRPr="005E2D07" w:rsidRDefault="0090162C" w:rsidP="0090162C">
      <w:pPr>
        <w:rPr>
          <w:lang w:eastAsia="en-US"/>
        </w:rPr>
      </w:pPr>
      <w:r w:rsidRPr="005E2D07">
        <w:rPr>
          <w:lang w:eastAsia="en-US"/>
        </w:rPr>
        <w:t>Cependant, il ne donne pas suffisamment de précisions sur les priorités stratégiques sectorielles et les orientations données ne sont pas suffisamment alignées sur le plan d’Action de Lima.</w:t>
      </w:r>
    </w:p>
    <w:p w14:paraId="16B06812" w14:textId="77777777" w:rsidR="0090162C" w:rsidRPr="005E2D07" w:rsidRDefault="0090162C" w:rsidP="0090162C">
      <w:pPr>
        <w:pStyle w:val="Titre3"/>
      </w:pPr>
      <w:bookmarkStart w:id="128" w:name="_Toc227409251"/>
      <w:r w:rsidRPr="005E2D07">
        <w:t>Le genre dans le processus d’élaboration de la CDN 2.0</w:t>
      </w:r>
      <w:bookmarkEnd w:id="128"/>
    </w:p>
    <w:p w14:paraId="08954519" w14:textId="77777777" w:rsidR="0090162C" w:rsidRPr="005E2D07" w:rsidRDefault="0090162C" w:rsidP="0090162C">
      <w:pPr>
        <w:jc w:val="both"/>
      </w:pPr>
      <w:r w:rsidRPr="005E2D07">
        <w:t>Au cours du processus de consultation des parties prenantes pour l’analyse genre de la CDN 2.0, il est ressorti que le Ministère de la Promotion de la Femme, de l’Enfant et de la Famille (MPFEF)  et certaines organisations pertinentes, telles que les organisations féminines et de jeunes de la société civile, ont été associés de manière ponctuelle au processus d’élaboration de la CDN 2.0 en 2021 ; principalement lors des consultations nationales visant à recueillir des contributions,  d’un point de vue stratégique, sur les besoins spécifiques des femmes et des jeunes face aux changements climatiques.</w:t>
      </w:r>
    </w:p>
    <w:p w14:paraId="6188794A" w14:textId="77777777" w:rsidR="0090162C" w:rsidRPr="005E2D07" w:rsidRDefault="0090162C" w:rsidP="0090162C">
      <w:pPr>
        <w:jc w:val="both"/>
      </w:pPr>
      <w:r w:rsidRPr="005E2D07">
        <w:t>Cependant, leurs propositions n’ont pas été présentées dans le document final de la CDN révisée. Celui-ci ne précise pas de manière explicite leurs rôles, responsabilités ou mécanismes d'implication dans la mise en œuvre des programmes.</w:t>
      </w:r>
    </w:p>
    <w:p w14:paraId="4BA20857" w14:textId="77777777" w:rsidR="0090162C" w:rsidRPr="005E2D07" w:rsidRDefault="0090162C" w:rsidP="0090162C">
      <w:pPr>
        <w:jc w:val="both"/>
      </w:pPr>
      <w:r w:rsidRPr="005E2D07">
        <w:rPr>
          <w:bCs/>
        </w:rPr>
        <w:t>De manière générale, une faible représentation des femmes dans les ateliers techniques et les groupes de travail du processus d’élaboration de la CDN révisée a été relevée ; de même que l’absence des points focaux genre des mécanismes de consultation.</w:t>
      </w:r>
    </w:p>
    <w:p w14:paraId="2226C022" w14:textId="77777777" w:rsidR="0090162C" w:rsidRPr="005E2D07" w:rsidRDefault="0090162C" w:rsidP="0090162C">
      <w:pPr>
        <w:pStyle w:val="Titre3"/>
      </w:pPr>
      <w:bookmarkStart w:id="129" w:name="_Toc227409252"/>
      <w:r w:rsidRPr="005E2D07">
        <w:t>Le genre dans le document de la CDN 2.0 et ses outils de mise en œuvre</w:t>
      </w:r>
      <w:bookmarkEnd w:id="129"/>
      <w:r w:rsidRPr="005E2D07">
        <w:t xml:space="preserve"> </w:t>
      </w:r>
    </w:p>
    <w:p w14:paraId="43A5999D" w14:textId="77777777" w:rsidR="0090162C" w:rsidRPr="005E2D07" w:rsidRDefault="0090162C" w:rsidP="0090162C">
      <w:r w:rsidRPr="005E2D07">
        <w:t xml:space="preserve">La section 2.3 de la CDN révisée, qui aborde la prise en compte du genre dans le processus de révision de la CDN : </w:t>
      </w:r>
    </w:p>
    <w:p w14:paraId="4302FDE4" w14:textId="77777777" w:rsidR="0090162C" w:rsidRPr="005E2D07" w:rsidRDefault="0090162C" w:rsidP="0090162C">
      <w:pPr>
        <w:pStyle w:val="Paragraphedeliste"/>
        <w:numPr>
          <w:ilvl w:val="0"/>
          <w:numId w:val="43"/>
        </w:numPr>
        <w:ind w:left="851" w:hanging="284"/>
      </w:pPr>
      <w:r w:rsidRPr="005E2D07">
        <w:t>Reconnait que les femmes et les hommes vivent différemment les changements climatiques ;</w:t>
      </w:r>
    </w:p>
    <w:p w14:paraId="64D2F635" w14:textId="77777777" w:rsidR="0090162C" w:rsidRPr="005E2D07" w:rsidRDefault="0090162C" w:rsidP="0090162C">
      <w:pPr>
        <w:pStyle w:val="Paragraphedeliste"/>
        <w:numPr>
          <w:ilvl w:val="0"/>
          <w:numId w:val="43"/>
        </w:numPr>
        <w:ind w:left="851" w:hanging="284"/>
      </w:pPr>
      <w:r w:rsidRPr="005E2D07">
        <w:t xml:space="preserve">Affirme que les changements climatiques tendent à exacerber les inégalités de genre déjà existantes ; </w:t>
      </w:r>
    </w:p>
    <w:p w14:paraId="0C3C3C0E" w14:textId="77777777" w:rsidR="0090162C" w:rsidRPr="005E2D07" w:rsidRDefault="0090162C" w:rsidP="0090162C">
      <w:pPr>
        <w:pStyle w:val="Paragraphedeliste"/>
        <w:numPr>
          <w:ilvl w:val="0"/>
          <w:numId w:val="43"/>
        </w:numPr>
        <w:ind w:left="851" w:hanging="284"/>
      </w:pPr>
      <w:r w:rsidRPr="005E2D07">
        <w:t xml:space="preserve">Reconnait que les femmes sont des actrices importantes du changement et détiennent des connaissances et compétences en matière d’atténuation, d’adaptation et de réduction des risques face aux changements climatiques ; </w:t>
      </w:r>
    </w:p>
    <w:p w14:paraId="7DD88EAB" w14:textId="77777777" w:rsidR="0090162C" w:rsidRPr="005E2D07" w:rsidRDefault="0090162C" w:rsidP="0090162C">
      <w:pPr>
        <w:pStyle w:val="Paragraphedeliste"/>
        <w:numPr>
          <w:ilvl w:val="0"/>
          <w:numId w:val="43"/>
        </w:numPr>
        <w:ind w:left="851" w:hanging="284"/>
      </w:pPr>
      <w:r w:rsidRPr="005E2D07">
        <w:t xml:space="preserve">Fait référence au plan d’action de Lima relatif au genre. </w:t>
      </w:r>
    </w:p>
    <w:p w14:paraId="77E62F0D" w14:textId="77777777" w:rsidR="0090162C" w:rsidRPr="005E2D07" w:rsidRDefault="0090162C" w:rsidP="0090162C">
      <w:pPr>
        <w:jc w:val="both"/>
      </w:pPr>
      <w:r w:rsidRPr="005E2D07">
        <w:t xml:space="preserve">Se fondant sur ces affirmations, la CDN révisée prévoit comme actions majeures : (i) la révision de toutes les politiques sectorielles et des programmes afin d’y intégrer des analyses spécifiques et des orientations stratégiques assorties d’objectifs et d’indicateurs ; (ii) l’intégration du genre dans la feuille de route de la CDN ; et (iii) le renforcement des capacités des parties prenantes. </w:t>
      </w:r>
    </w:p>
    <w:p w14:paraId="54A80C85" w14:textId="77777777" w:rsidR="0090162C" w:rsidRPr="005E2D07" w:rsidRDefault="0090162C" w:rsidP="0090162C">
      <w:pPr>
        <w:jc w:val="both"/>
      </w:pPr>
      <w:r w:rsidRPr="005E2D07">
        <w:t xml:space="preserve">Dans la feuille de route, une action « Prise en compte du genre dans la mise en œuvre de la CDN » est inscrite avec comme résultat attendu la prise en compte du genre dans les programmes et projets prioritaires de la CDN et comme activité phare la responsabilisation de points focaux CDN Genre au niveau </w:t>
      </w:r>
      <w:r w:rsidRPr="005E2D07">
        <w:lastRenderedPageBreak/>
        <w:t xml:space="preserve">des structures étatiques et non étatiques pour veiller sur la prise en compte des aspects genres dans les programmes et projets prioritaires. </w:t>
      </w:r>
    </w:p>
    <w:p w14:paraId="4DF51B77" w14:textId="77777777" w:rsidR="0090162C" w:rsidRPr="005E2D07" w:rsidRDefault="0090162C" w:rsidP="0090162C">
      <w:pPr>
        <w:jc w:val="both"/>
      </w:pPr>
      <w:r w:rsidRPr="005E2D07">
        <w:t xml:space="preserve">A la lecture du plan d’investissement de la CDN 2.0 où les programmes et projets prioritaires sont listés, l’intégration effective du genre est renvoyée à la rédaction des programmes et projets à travers la formation d’indicateurs de manière participative avec les parties prenantes en partenariat avec la point focal genre climat. Le document inclut également un programme genre et climat sans porteur identifié. </w:t>
      </w:r>
    </w:p>
    <w:p w14:paraId="4F2B7334" w14:textId="77777777" w:rsidR="0090162C" w:rsidRPr="005E2D07" w:rsidRDefault="0090162C" w:rsidP="0090162C">
      <w:pPr>
        <w:jc w:val="both"/>
      </w:pPr>
      <w:r w:rsidRPr="005E2D07">
        <w:t>Ce programme genre et climat n’a pas été mis en œuvre, au même titre que les quatre programmes prioritaires identifiés. Ces programmes prioritaires avaient été identifiés dans le but de fédérer les projets de tailles plus modestes et, créer ainsi un effet de levier pour la mobilisation du financement. L’évaluation de la prise en compte du genre dans les projets est fournie à la section suivante. L’appréciation du niveau d’intégration du genre dans les programmes prioritaires du plan d’investissement se présente comme suit.</w:t>
      </w:r>
    </w:p>
    <w:p w14:paraId="50EF7CF6" w14:textId="77777777" w:rsidR="0090162C" w:rsidRPr="00A5286D" w:rsidRDefault="0090162C" w:rsidP="0090162C">
      <w:pPr>
        <w:jc w:val="both"/>
        <w:rPr>
          <w:b/>
          <w:bCs/>
        </w:rPr>
      </w:pPr>
      <w:r w:rsidRPr="005E2D07">
        <w:rPr>
          <w:b/>
          <w:bCs/>
        </w:rPr>
        <w:t>Programme FORESTERIE (G1 – le programme intègre la dimension genre)</w:t>
      </w:r>
      <w:r w:rsidRPr="005E2D07">
        <w:t xml:space="preserve"> : le genre où l'égalité des sexes n'est pas l'élément fondamental de l'objectif global de ce programme. En effet, le but du programme est de contribuer, de façon significative, à la Réduction des Émissions de GES dues à la Déforestation et Dégradation (REDD), à la préservation de la biodiversité, au renforcement du genre et au développement local. Le "renforcement du genre" ressort dans le programme comme un élément contributeur à l'atteinte de l'objectif global du programme, mais il ne prévoit pas d'objectif spécifique en lien avec le genre ou l'égalité des sexes. Des indicateurs de genre sont définis en termes de pourcentages de participation et de bénéficiaires pour contribuer à l'atteinte des résultats. Ces pourcentages sont globaux pour les femmes et les jeunes, sans différenciation sexospécifique. Toutefois, un indicateur sexospécifique est associé à la formation des productrices.</w:t>
      </w:r>
    </w:p>
    <w:p w14:paraId="0E99D8DD" w14:textId="77777777" w:rsidR="0090162C" w:rsidRPr="005E2D07" w:rsidRDefault="0090162C" w:rsidP="0090162C">
      <w:pPr>
        <w:jc w:val="both"/>
      </w:pPr>
      <w:r w:rsidRPr="005E2D07">
        <w:rPr>
          <w:b/>
          <w:bCs/>
        </w:rPr>
        <w:t>Programme ENERGIE (G0 – le programme n’intègre pas la dimension genre)</w:t>
      </w:r>
      <w:r w:rsidRPr="005E2D07">
        <w:t xml:space="preserve"> : le programme Bioénergie est destiné aux femmes et aux hommes. Mais il ne comporte aucun objectif précis concernant la lutte contre les inégalités femmes-hommes dans le secteur. L’égalité de genre et l’autonomisation des femmes apparaît vaguement, notamment à travers le résultat portant sur la création des PME/PMI pour les femmes et les jeunes. </w:t>
      </w:r>
    </w:p>
    <w:p w14:paraId="3F21548D" w14:textId="77777777" w:rsidR="0090162C" w:rsidRPr="005E2D07" w:rsidRDefault="0090162C" w:rsidP="0090162C">
      <w:pPr>
        <w:jc w:val="both"/>
      </w:pPr>
      <w:r w:rsidRPr="005E2D07">
        <w:rPr>
          <w:b/>
          <w:bCs/>
        </w:rPr>
        <w:t>Programme DECHETS (G0 – le programme n’intègre pas la dimension genre)</w:t>
      </w:r>
      <w:r w:rsidRPr="005E2D07">
        <w:t> : le programme de gestion et valorisation des déchets solides ménagés est destiné aux femmes et aux hommes. Il pose des principes généraux et entend accorder une attention particulière aux individus et groupes vulnérables qui sont entre autres : les handicapés (physiques et mentaux), les personnes malades, particulièrement celles atteintes de VIH/SIDA ou d'autres maladies graves ou incurables, les vieilles personnes (hommes et femmes, principalement celles qui vivent seules), les femmes chefs de famille, les personnes vulnérables à risques de VBG/EAS/HS, les ménages très pauvres), et les déplacés internes, qui sont nombreux à cause de la crise, les veuves et les orphelins. Il prévoit de développer une approche genre qui va permettre la participation des femmes, des hommes et des jeunes aux processus de prise de décisions et l'identification des solutions communes à l'ensemble de la communauté.</w:t>
      </w:r>
    </w:p>
    <w:p w14:paraId="7CB57CE3" w14:textId="77777777" w:rsidR="0090162C" w:rsidRPr="005E2D07" w:rsidRDefault="0090162C" w:rsidP="0090162C">
      <w:pPr>
        <w:jc w:val="both"/>
      </w:pPr>
      <w:r w:rsidRPr="005E2D07">
        <w:t xml:space="preserve">Cependant, il ne comporte aucun objectif précis concernant la lutte contre les inégalités femmes-hommes dans le secteur. De même, aucune activité visant expressément à éliminer ces obstacles n’est identifiée. </w:t>
      </w:r>
    </w:p>
    <w:p w14:paraId="5984FE3C" w14:textId="77777777" w:rsidR="0090162C" w:rsidRPr="005E2D07" w:rsidRDefault="0090162C" w:rsidP="0090162C">
      <w:pPr>
        <w:spacing w:line="276" w:lineRule="auto"/>
        <w:jc w:val="both"/>
      </w:pPr>
      <w:r w:rsidRPr="005E2D07">
        <w:rPr>
          <w:b/>
          <w:bCs/>
        </w:rPr>
        <w:lastRenderedPageBreak/>
        <w:t>Programme AGRICULTURE (G0 – le programme n’intègre pas la dimension genre)</w:t>
      </w:r>
      <w:r w:rsidRPr="005E2D07">
        <w:t xml:space="preserve"> : le programme Système de Riziculture Intensif (SRI) est destiné aux femmes et aux hommes. Mais il ne comporte aucun objectif précis concernant la lutte contre les inégalités femmes-hommes dans le secteur. </w:t>
      </w:r>
    </w:p>
    <w:p w14:paraId="5E1A21AE" w14:textId="77777777" w:rsidR="0090162C" w:rsidRPr="005E2D07" w:rsidRDefault="0090162C" w:rsidP="0090162C">
      <w:pPr>
        <w:spacing w:line="276" w:lineRule="auto"/>
        <w:jc w:val="both"/>
      </w:pPr>
      <w:r w:rsidRPr="005E2D07">
        <w:t>Néanmoins, le programme prévoit de développer des synergies d'action avec les projets sectoriels rizicoles parmi lesquels est mentionné le Projet ou sous-programmes de promotion Genre, avec le Ministère en charge de la femme, de la famille et de l'enfance.</w:t>
      </w:r>
    </w:p>
    <w:p w14:paraId="2B8B00E8" w14:textId="77777777" w:rsidR="0090162C" w:rsidRPr="005E2D07" w:rsidRDefault="0090162C" w:rsidP="0090162C">
      <w:pPr>
        <w:spacing w:line="276" w:lineRule="auto"/>
        <w:jc w:val="both"/>
      </w:pPr>
      <w:r w:rsidRPr="005E2D07">
        <w:t>Par ailleurs, Le Ministère en charge de la femme, de la famille et de l'enfance (MFEF) est censé participer à la mise en œuvre du Programme, en tant que membre statutaire du COP et porteur potentiel de projets SRI liés à la promotion de l'emploi et du genre.</w:t>
      </w:r>
    </w:p>
    <w:p w14:paraId="0EAE7EF4" w14:textId="77777777" w:rsidR="0090162C" w:rsidRPr="005E2D07" w:rsidRDefault="0090162C" w:rsidP="0090162C">
      <w:pPr>
        <w:jc w:val="both"/>
      </w:pPr>
      <w:r w:rsidRPr="005E2D07">
        <w:t xml:space="preserve">Aucun de ces programmes n’ont pas fait l’objet d’une analyse genre préalable. Ils n’incluent pas non plus de mécanismes de suivi et de redevabilité des résultats produits par le programme sur le plan de l’égalité des genres. </w:t>
      </w:r>
    </w:p>
    <w:p w14:paraId="574912BB" w14:textId="77777777" w:rsidR="0090162C" w:rsidRPr="005E2D07" w:rsidRDefault="0090162C" w:rsidP="0090162C">
      <w:pPr>
        <w:jc w:val="both"/>
      </w:pPr>
      <w:r w:rsidRPr="005E2D07">
        <w:t xml:space="preserve">En matière de gouvernance, si la nécessité de promouvoir la participation inclusive et de renforcer les capacités des femmes dans la lutte contre les changements climatiques est reconnue, aucun objectif quantitatif ou mesurable précis (par exemple, pourcentage minimal de femmes bénéficiaires, quotas dans les instances de gouvernance) n'a été clairement défini pour atteindre l'égalité des sexes dans les programmes. </w:t>
      </w:r>
    </w:p>
    <w:p w14:paraId="296083B3" w14:textId="77777777" w:rsidR="0090162C" w:rsidRPr="005E2D07" w:rsidRDefault="0090162C" w:rsidP="0090162C">
      <w:pPr>
        <w:spacing w:after="0"/>
        <w:jc w:val="both"/>
      </w:pPr>
      <w:r w:rsidRPr="005E2D07">
        <w:t xml:space="preserve">En somme, il apparaît que l’intégration du genre dans la CDN 2.0 et ses outils n’est pas suffisamment aligné sur le plan d’action genre de Lima, qui, en plus du renforcement des capacités, prévoit des actions spécifiques dans les domaines suivants : </w:t>
      </w:r>
    </w:p>
    <w:p w14:paraId="76A935DA" w14:textId="77777777" w:rsidR="0090162C" w:rsidRPr="005E2D07" w:rsidRDefault="0090162C" w:rsidP="0090162C">
      <w:pPr>
        <w:pStyle w:val="Paragraphedeliste"/>
        <w:numPr>
          <w:ilvl w:val="0"/>
          <w:numId w:val="44"/>
        </w:numPr>
        <w:ind w:left="709"/>
      </w:pPr>
      <w:r w:rsidRPr="005E2D07">
        <w:t xml:space="preserve">Participation, leadership et équilibre de genre ; </w:t>
      </w:r>
    </w:p>
    <w:p w14:paraId="5483E581" w14:textId="77777777" w:rsidR="0090162C" w:rsidRPr="005E2D07" w:rsidRDefault="0090162C" w:rsidP="0090162C">
      <w:pPr>
        <w:pStyle w:val="Paragraphedeliste"/>
        <w:numPr>
          <w:ilvl w:val="0"/>
          <w:numId w:val="44"/>
        </w:numPr>
        <w:ind w:left="709"/>
      </w:pPr>
      <w:r w:rsidRPr="005E2D07">
        <w:t xml:space="preserve">Cohérence institutionnelle ; </w:t>
      </w:r>
    </w:p>
    <w:p w14:paraId="630862B3" w14:textId="77777777" w:rsidR="0090162C" w:rsidRPr="005E2D07" w:rsidRDefault="0090162C" w:rsidP="0090162C">
      <w:pPr>
        <w:pStyle w:val="Paragraphedeliste"/>
        <w:numPr>
          <w:ilvl w:val="0"/>
          <w:numId w:val="44"/>
        </w:numPr>
        <w:ind w:left="709"/>
      </w:pPr>
      <w:r w:rsidRPr="005E2D07">
        <w:t xml:space="preserve">Mise en œuvre et financements sensibles au genre ; </w:t>
      </w:r>
    </w:p>
    <w:p w14:paraId="53BF48E3" w14:textId="77777777" w:rsidR="0090162C" w:rsidRPr="005E2D07" w:rsidRDefault="0090162C" w:rsidP="0090162C">
      <w:pPr>
        <w:pStyle w:val="Paragraphedeliste"/>
        <w:numPr>
          <w:ilvl w:val="0"/>
          <w:numId w:val="44"/>
        </w:numPr>
        <w:ind w:left="709"/>
      </w:pPr>
      <w:r w:rsidRPr="005E2D07">
        <w:t xml:space="preserve">Suivi, reporting et redevabilité. </w:t>
      </w:r>
    </w:p>
    <w:p w14:paraId="6C5C20D3" w14:textId="77777777" w:rsidR="0090162C" w:rsidRPr="005E2D07" w:rsidRDefault="0090162C" w:rsidP="0090162C">
      <w:r w:rsidRPr="005E2D07">
        <w:t>La CDN a renvoyé la définition des mesures spécifiques au moment de l’élaboration des outils de mise en œuvre, qui n’en ont rien fait.</w:t>
      </w:r>
    </w:p>
    <w:p w14:paraId="2564423A" w14:textId="77777777" w:rsidR="0090162C" w:rsidRPr="005E2D07" w:rsidRDefault="0090162C" w:rsidP="0090162C">
      <w:pPr>
        <w:pStyle w:val="Titre3"/>
      </w:pPr>
      <w:bookmarkStart w:id="130" w:name="_Toc227409253"/>
      <w:r w:rsidRPr="005E2D07">
        <w:t>Le genre dans le processus de mise en œuvre de la CDN 2.0</w:t>
      </w:r>
      <w:bookmarkEnd w:id="130"/>
    </w:p>
    <w:p w14:paraId="124D836A" w14:textId="77777777" w:rsidR="0090162C" w:rsidRPr="005E2D07" w:rsidRDefault="0090162C" w:rsidP="0090162C">
      <w:r w:rsidRPr="005E2D07">
        <w:t>Le rapport d’analyse genre de la CDN révisée mentionne un écart important entre les ambitions plus ou moins bien formulées dans les cadres juridiques et stratégiques et leur traduction en actions concrètes. Cette section tente de comprendre le niveau d’intégration du genre dans la mise en œuvre de la CDN.</w:t>
      </w:r>
    </w:p>
    <w:p w14:paraId="42B732E7" w14:textId="77777777" w:rsidR="0090162C" w:rsidRPr="005E2D07" w:rsidRDefault="0090162C" w:rsidP="0090162C">
      <w:pPr>
        <w:pStyle w:val="Titre4"/>
      </w:pPr>
      <w:r w:rsidRPr="005E2D07">
        <w:t>Tendances générales</w:t>
      </w:r>
    </w:p>
    <w:p w14:paraId="0928A701" w14:textId="77777777" w:rsidR="0090162C" w:rsidRPr="005E2D07" w:rsidRDefault="0090162C" w:rsidP="0090162C">
      <w:pPr>
        <w:spacing w:after="0"/>
        <w:jc w:val="both"/>
      </w:pPr>
      <w:r w:rsidRPr="005E2D07">
        <w:t xml:space="preserve">L’analyse du portefeuille de projets identifié montre que nous sommes loin d’un constat de non-intégration du genre dans l’action climatique. Le recours à divers mécanismes est visible, mais leur portée demeure limitée. Sur la cinquantaine de projets analysés : </w:t>
      </w:r>
    </w:p>
    <w:p w14:paraId="779B9818" w14:textId="77777777" w:rsidR="0090162C" w:rsidRPr="005E2D07" w:rsidRDefault="0090162C" w:rsidP="0090162C">
      <w:pPr>
        <w:pStyle w:val="Paragraphedeliste"/>
        <w:numPr>
          <w:ilvl w:val="0"/>
          <w:numId w:val="44"/>
        </w:numPr>
        <w:ind w:left="709"/>
      </w:pPr>
      <w:r w:rsidRPr="005E2D07">
        <w:t xml:space="preserve">9, soit 18% présentent un score élevé d’intégration du genre (recours à 6 à 7 mécanismes sur 7) ; </w:t>
      </w:r>
    </w:p>
    <w:p w14:paraId="2726BC8B" w14:textId="77777777" w:rsidR="0090162C" w:rsidRPr="005E2D07" w:rsidRDefault="0090162C" w:rsidP="0090162C">
      <w:pPr>
        <w:pStyle w:val="Paragraphedeliste"/>
        <w:numPr>
          <w:ilvl w:val="0"/>
          <w:numId w:val="44"/>
        </w:numPr>
        <w:ind w:left="709"/>
      </w:pPr>
      <w:r w:rsidRPr="005E2D07">
        <w:t xml:space="preserve">12, soit 24%, présentent un score moyen (recours à 4 à 5 mécanismes sur 7) ; </w:t>
      </w:r>
    </w:p>
    <w:p w14:paraId="141BE2A9" w14:textId="77777777" w:rsidR="0090162C" w:rsidRPr="005E2D07" w:rsidRDefault="0090162C" w:rsidP="0090162C">
      <w:pPr>
        <w:pStyle w:val="Paragraphedeliste"/>
        <w:numPr>
          <w:ilvl w:val="0"/>
          <w:numId w:val="44"/>
        </w:numPr>
        <w:ind w:left="709"/>
      </w:pPr>
      <w:r w:rsidRPr="005E2D07">
        <w:t xml:space="preserve">17, soit 34%, présentent un score faible (recours à 1 à 3 mécanismes sur 7) ; </w:t>
      </w:r>
    </w:p>
    <w:p w14:paraId="0CD32FC9" w14:textId="77777777" w:rsidR="0090162C" w:rsidRPr="005E2D07" w:rsidRDefault="0090162C" w:rsidP="0090162C">
      <w:pPr>
        <w:pStyle w:val="Paragraphedeliste"/>
        <w:numPr>
          <w:ilvl w:val="0"/>
          <w:numId w:val="44"/>
        </w:numPr>
        <w:ind w:left="709"/>
      </w:pPr>
      <w:r w:rsidRPr="005E2D07">
        <w:lastRenderedPageBreak/>
        <w:t xml:space="preserve">12, soit 24%, ne présentent aucun mécanisme d’intégration du genre. </w:t>
      </w:r>
    </w:p>
    <w:p w14:paraId="1CDCE2F3" w14:textId="77777777" w:rsidR="0090162C" w:rsidRPr="005E2D07" w:rsidRDefault="0090162C" w:rsidP="0090162C">
      <w:pPr>
        <w:jc w:val="both"/>
      </w:pPr>
      <w:r w:rsidRPr="005E2D07">
        <w:t xml:space="preserve">Ainsi, à l’échelle globale, le niveau d’intégration du genre demeure faible, malgré la présence et la diversité des mécanismes utilisés. Seulement 3 projets sur 7 affichent un score moyen à élevé. </w:t>
      </w:r>
    </w:p>
    <w:p w14:paraId="60FB4F34" w14:textId="77777777" w:rsidR="0090162C" w:rsidRPr="005E2D07" w:rsidRDefault="0090162C" w:rsidP="0090162C">
      <w:pPr>
        <w:spacing w:after="0"/>
      </w:pPr>
      <w:r w:rsidRPr="005E2D07">
        <w:t>Par ordre décroissant, les critères d’intégration du genre les plus usités sont les suivants :</w:t>
      </w:r>
    </w:p>
    <w:p w14:paraId="241A704F" w14:textId="77777777" w:rsidR="0090162C" w:rsidRPr="005E2D07" w:rsidRDefault="0090162C" w:rsidP="0090162C">
      <w:pPr>
        <w:pStyle w:val="Paragraphedeliste"/>
        <w:numPr>
          <w:ilvl w:val="0"/>
          <w:numId w:val="48"/>
        </w:numPr>
        <w:ind w:left="357" w:hanging="357"/>
        <w:contextualSpacing w:val="0"/>
        <w:jc w:val="both"/>
      </w:pPr>
      <w:r w:rsidRPr="005E2D07">
        <w:rPr>
          <w:b/>
          <w:bCs/>
        </w:rPr>
        <w:t>Mesures agissant sur les causes structurelles des inégalités de genre au Mali</w:t>
      </w:r>
      <w:r w:rsidRPr="005E2D07">
        <w:t xml:space="preserve"> (pauvreté, normes sociales) : deux projets sur trois en comportent. Il s’agit d’actions de plaidoyer auprès des autorités et du leadership communautaire pour lever les contraintes socioculturelles pesant sur le rôle des femmes ; de financement direct (crédit, microfinance, investissement) ; d’inclusion financière et de bancarisation ; de renforcement des capacités entrepreneuriales et financières pour faciliter l’accès à des niches de financement ;  de dotation en équipements productifs et d’accès à des moyens de production ; d’appui aux revenus (AGR, structuration de chaînes de valeur).</w:t>
      </w:r>
    </w:p>
    <w:p w14:paraId="25534830" w14:textId="77777777" w:rsidR="0090162C" w:rsidRPr="005E2D07" w:rsidRDefault="0090162C" w:rsidP="0090162C">
      <w:pPr>
        <w:pStyle w:val="Paragraphedeliste"/>
        <w:ind w:left="360"/>
        <w:contextualSpacing w:val="0"/>
        <w:jc w:val="both"/>
      </w:pPr>
      <w:r w:rsidRPr="005E2D07">
        <w:t xml:space="preserve">Ces mesures sont fortement présentes, indépendamment du score du projet. Elles apparaissent dans 100% des projets à score élevé, 75% des projets à score moyen et 88% des projets à score faible. </w:t>
      </w:r>
    </w:p>
    <w:p w14:paraId="070529D7" w14:textId="77777777" w:rsidR="0090162C" w:rsidRPr="005E2D07" w:rsidRDefault="0090162C" w:rsidP="0090162C">
      <w:pPr>
        <w:pStyle w:val="Paragraphedeliste"/>
        <w:numPr>
          <w:ilvl w:val="0"/>
          <w:numId w:val="48"/>
        </w:numPr>
        <w:ind w:left="357" w:hanging="357"/>
        <w:contextualSpacing w:val="0"/>
        <w:jc w:val="both"/>
      </w:pPr>
      <w:r w:rsidRPr="005E2D07">
        <w:rPr>
          <w:b/>
          <w:bCs/>
        </w:rPr>
        <w:t>Mesures de gouvernance inclusive, de participation et de consultations</w:t>
      </w:r>
      <w:r w:rsidRPr="005E2D07">
        <w:t xml:space="preserve"> : 4 projets sur 7 intègrent cette catégorie de mesures, à travers : la présence de points focaux ou de spécialistes genre au sein des administrations/équipes de projets ; des processus de planification et de gestion inclusive ; la présence de gemmes ou d’organismes représentant ou garants des droits des femmes dans les instances de gouvernance des projets et communautaires ; des mesures de sauvegarde environnemental et social spécifiques au genre. </w:t>
      </w:r>
    </w:p>
    <w:p w14:paraId="6C22CCC2" w14:textId="77777777" w:rsidR="0090162C" w:rsidRPr="005E2D07" w:rsidRDefault="0090162C" w:rsidP="0090162C">
      <w:pPr>
        <w:pStyle w:val="Paragraphedeliste"/>
        <w:ind w:left="360"/>
        <w:contextualSpacing w:val="0"/>
        <w:jc w:val="both"/>
      </w:pPr>
      <w:r w:rsidRPr="005E2D07">
        <w:t xml:space="preserve">Ces mesures sont présentes dans 100% des projets à score élevé, 92% des projets à score moyen et 53% des projets à score faible. </w:t>
      </w:r>
    </w:p>
    <w:p w14:paraId="0E161C66" w14:textId="77777777" w:rsidR="0090162C" w:rsidRPr="005E2D07" w:rsidRDefault="0090162C" w:rsidP="0090162C">
      <w:pPr>
        <w:pStyle w:val="Paragraphedeliste"/>
        <w:numPr>
          <w:ilvl w:val="0"/>
          <w:numId w:val="48"/>
        </w:numPr>
        <w:ind w:left="357" w:hanging="357"/>
        <w:contextualSpacing w:val="0"/>
        <w:jc w:val="both"/>
      </w:pPr>
      <w:r w:rsidRPr="005E2D07">
        <w:rPr>
          <w:b/>
          <w:bCs/>
        </w:rPr>
        <w:t>Objectifs/indicateurs de genre</w:t>
      </w:r>
      <w:r w:rsidRPr="005E2D07">
        <w:t xml:space="preserve"> : 1 projet sur 2 formule clairement des objectifs ou des indicateurs en lien avec le genre, en général sous forme de quotas ou de cibles de bénéficiaires (H/F, personnes en situation de handicap, personnes déplacées) ou d’indicateurs de suivi d’actions ou de résultats spécifiques au genre. </w:t>
      </w:r>
    </w:p>
    <w:p w14:paraId="014C3A84" w14:textId="77777777" w:rsidR="0090162C" w:rsidRPr="005E2D07" w:rsidRDefault="0090162C" w:rsidP="0090162C">
      <w:pPr>
        <w:pStyle w:val="Paragraphedeliste"/>
        <w:ind w:left="360"/>
        <w:contextualSpacing w:val="0"/>
        <w:jc w:val="both"/>
      </w:pPr>
      <w:r w:rsidRPr="005E2D07">
        <w:t>Ces éléments sont présents dans 100% des projets à score élevé et 83% des projets à score moyen.</w:t>
      </w:r>
    </w:p>
    <w:p w14:paraId="646D9C0A" w14:textId="77777777" w:rsidR="0090162C" w:rsidRPr="005E2D07" w:rsidRDefault="0090162C" w:rsidP="0090162C">
      <w:pPr>
        <w:pStyle w:val="Paragraphedeliste"/>
        <w:numPr>
          <w:ilvl w:val="0"/>
          <w:numId w:val="48"/>
        </w:numPr>
        <w:ind w:left="357" w:hanging="357"/>
        <w:contextualSpacing w:val="0"/>
        <w:jc w:val="both"/>
      </w:pPr>
      <w:r w:rsidRPr="005E2D07">
        <w:rPr>
          <w:b/>
          <w:bCs/>
        </w:rPr>
        <w:t>Renforcement des capacités</w:t>
      </w:r>
      <w:r w:rsidRPr="005E2D07">
        <w:t xml:space="preserve"> : 1 projet sur 2 a recours à des formations techniques ou de leadership, de l’alphabétisation, des ateliers sur le genre, de la sensibilisation ou de l’accompagnement. </w:t>
      </w:r>
    </w:p>
    <w:p w14:paraId="5C080D6A" w14:textId="77777777" w:rsidR="0090162C" w:rsidRPr="005E2D07" w:rsidRDefault="0090162C" w:rsidP="0090162C">
      <w:pPr>
        <w:pStyle w:val="Paragraphedeliste"/>
        <w:ind w:left="360"/>
        <w:jc w:val="both"/>
      </w:pPr>
      <w:r w:rsidRPr="005E2D07">
        <w:t xml:space="preserve">Il apparaît dans 100% des projets à score élevé et 83% des projets à score moyen. </w:t>
      </w:r>
    </w:p>
    <w:p w14:paraId="3BF78263" w14:textId="77777777" w:rsidR="0090162C" w:rsidRPr="005E2D07" w:rsidRDefault="0090162C" w:rsidP="0090162C">
      <w:pPr>
        <w:jc w:val="both"/>
      </w:pPr>
      <w:r w:rsidRPr="005E2D07">
        <w:t xml:space="preserve">Les données montrent que les autres critères (analyse de genres préalables, budgets genre traçables et mécanismes de suivi-évaluation sont faiblement utilisés). </w:t>
      </w:r>
    </w:p>
    <w:p w14:paraId="2151D281" w14:textId="77777777" w:rsidR="0090162C" w:rsidRPr="005E2D07" w:rsidRDefault="0090162C" w:rsidP="0090162C">
      <w:pPr>
        <w:jc w:val="both"/>
      </w:pPr>
      <w:r w:rsidRPr="005E2D07">
        <w:t xml:space="preserve">Il apparaît donc que l’intégration du genre dans les projets climatiques au Mali s’effectue suivant un schéma dominant qui privilégie le recours à des activités de renforcement de capacités et d’autonomisation, ainsi qu’à des mesures de gouvernance inclusive, au détriment d’analyses préalables et de moyens opérationnels favorisant la redevabilité. </w:t>
      </w:r>
    </w:p>
    <w:p w14:paraId="5B055DBA" w14:textId="77777777" w:rsidR="0090162C" w:rsidRPr="005E2D07" w:rsidRDefault="0090162C" w:rsidP="0090162C">
      <w:pPr>
        <w:jc w:val="both"/>
      </w:pPr>
      <w:r w:rsidRPr="005E2D07">
        <w:t xml:space="preserve">On peut en déduire une inversion des priorités dans la démarche d’intégration du genre. S’il faut hiérarchiser les critères en fonction de leur temporalité, les analyses genre préalables doivent venir en première position et être systématisées, pour garantir que les mesures mises en œuvre répondent au </w:t>
      </w:r>
      <w:r w:rsidRPr="005E2D07">
        <w:lastRenderedPageBreak/>
        <w:t>besoin réelle des groupes vulnérables et qu’elles préviennent ou ne génèrent pas des effets indésirables. Ces analyses permettent également de définir des cibles réalistes pour les indicateurs qui n’impliquent ni sous-estimation, ni surestimation des apports, d’établir des données de référence et créer des conditions plus favorables de suivi-évaluation.</w:t>
      </w:r>
    </w:p>
    <w:p w14:paraId="77E9919E" w14:textId="77777777" w:rsidR="0090162C" w:rsidRPr="005E2D07" w:rsidRDefault="0090162C" w:rsidP="0090162C">
      <w:pPr>
        <w:jc w:val="both"/>
      </w:pPr>
      <w:r w:rsidRPr="005E2D07">
        <w:t>Dans une autre perspective, plus d’une vingtaine de partenaires interviennent dans le financement des projets climatiques, dont des partenaires multilatéraux (banques de développement nationales et internationales, fonds et organisations multilatérales, partenaires bilatéraux). Ceux qui participent au financement de projets à score élevé sont : le Fonds vert pour le climat, la BOAD et la KfW  en cofinancement, le Fonds Climat Mali, le PNUD, la Banque mondiale, la BAD, ainsi que l’Union européenne en collaboration avec la BNDA.</w:t>
      </w:r>
    </w:p>
    <w:p w14:paraId="56844D90" w14:textId="77777777" w:rsidR="0090162C" w:rsidRPr="005E2D07" w:rsidRDefault="0090162C" w:rsidP="0090162C">
      <w:pPr>
        <w:pStyle w:val="Titre4"/>
      </w:pPr>
      <w:r w:rsidRPr="005E2D07">
        <w:t>Genre et atténuation des changements climatiques</w:t>
      </w:r>
    </w:p>
    <w:p w14:paraId="2CA06E32" w14:textId="77777777" w:rsidR="0090162C" w:rsidRPr="005E2D07" w:rsidRDefault="0090162C" w:rsidP="0090162C">
      <w:pPr>
        <w:jc w:val="both"/>
      </w:pPr>
      <w:r w:rsidRPr="005E2D07">
        <w:t>Sur les 50 projets analysés, 12 sont des projets d’atténuation couvrant essentiellement le secteur de l’énergie, portés par des administrations publiques, financés à 2/3 par les partenaires techniques et financiers et dont trois quarts sont toujours en cours de mise en œuvre.</w:t>
      </w:r>
    </w:p>
    <w:p w14:paraId="21B048AF" w14:textId="77777777" w:rsidR="0090162C" w:rsidRPr="005E2D07" w:rsidRDefault="0090162C" w:rsidP="0090162C">
      <w:pPr>
        <w:jc w:val="both"/>
      </w:pPr>
      <w:r w:rsidRPr="005E2D07">
        <w:t xml:space="preserve">Ces projets présentent globalement un niveau d’intégration du genre non satisfaisant. Seulement 5 projets présentent un niveau d’intégration moyen à élevé, dont 2 de niveau élevé et 3 de niveau moyen.  </w:t>
      </w:r>
    </w:p>
    <w:p w14:paraId="02E13739" w14:textId="77777777" w:rsidR="0090162C" w:rsidRPr="005E2D07" w:rsidRDefault="0090162C" w:rsidP="0090162C">
      <w:pPr>
        <w:jc w:val="both"/>
      </w:pPr>
      <w:r w:rsidRPr="005E2D07">
        <w:t>Les mécanismes dominants identifiés sont la présence d’objectifs/indicateurs de genre (7/12), la présence de mesures agissant sur les causes structurelles des inégalités, notamment des mesures contribuant à l’autonomisation (7/12). Cependant, la réalisation d’analyse préalable de genre, les mécanismes de gouvernance ou de renforcement des capacités, l’existence d’un budget genre traçable et les dispositifs de suivi-évaluation, sont peu présents.</w:t>
      </w:r>
    </w:p>
    <w:p w14:paraId="15102A6D" w14:textId="77777777" w:rsidR="0090162C" w:rsidRPr="005E2D07" w:rsidRDefault="0090162C" w:rsidP="0090162C">
      <w:pPr>
        <w:spacing w:after="0"/>
        <w:jc w:val="both"/>
      </w:pPr>
      <w:r w:rsidRPr="005E2D07">
        <w:t xml:space="preserve">Pour trois quarts des projets d’atténuation, aucune réalisation en lien avec le genre n’a pu être identifiée à partir des sources consultées. </w:t>
      </w:r>
    </w:p>
    <w:p w14:paraId="28384B3A" w14:textId="77777777" w:rsidR="0090162C" w:rsidRPr="005E2D07" w:rsidRDefault="0090162C" w:rsidP="0090162C">
      <w:pPr>
        <w:jc w:val="both"/>
      </w:pPr>
    </w:p>
    <w:p w14:paraId="12AAC052" w14:textId="77777777" w:rsidR="0090162C" w:rsidRPr="005E2D07" w:rsidRDefault="0090162C" w:rsidP="0090162C">
      <w:pPr>
        <w:pStyle w:val="Titre4"/>
      </w:pPr>
      <w:r w:rsidRPr="005E2D07">
        <w:t>Genre et adaptation aux changements climatiques</w:t>
      </w:r>
    </w:p>
    <w:p w14:paraId="3BA0D1DF" w14:textId="66E4EAC5" w:rsidR="0090162C" w:rsidRPr="005E2D07" w:rsidRDefault="0090162C" w:rsidP="0090162C">
      <w:pPr>
        <w:jc w:val="both"/>
      </w:pPr>
      <w:r w:rsidRPr="005E2D07">
        <w:t>Sur les 50 projets analysés, 28 sont des projets d’adaptation financés quasi exclusivement par les partenaires techniques et financiers, dont plus de la moitié (57%) concerne les secteurs de l’</w:t>
      </w:r>
      <w:r w:rsidR="006A35CE">
        <w:t>a</w:t>
      </w:r>
      <w:r w:rsidRPr="005E2D07">
        <w:t>griculture, Foresterie et Autres utilisations des Terres (AFAT), trois quarts sont portés par des administrations publiques, ¼ sont achevés et la moitié sont toujours en cours d’exécution.</w:t>
      </w:r>
    </w:p>
    <w:p w14:paraId="23A027D0" w14:textId="77777777" w:rsidR="0090162C" w:rsidRPr="005E2D07" w:rsidRDefault="0090162C" w:rsidP="0090162C">
      <w:pPr>
        <w:jc w:val="both"/>
      </w:pPr>
      <w:r w:rsidRPr="005E2D07">
        <w:t xml:space="preserve">Ces projets présentent globalement un niveau d’intégration du genre non satisfaisant. 3 projets sur 5, soit 61%, présentent un niveau d’intégration faible (10 projets) ou inexistant (7 projets). </w:t>
      </w:r>
    </w:p>
    <w:p w14:paraId="52241B32" w14:textId="77777777" w:rsidR="0090162C" w:rsidRPr="005E2D07" w:rsidRDefault="0090162C" w:rsidP="0090162C">
      <w:pPr>
        <w:jc w:val="both"/>
      </w:pPr>
      <w:r w:rsidRPr="005E2D07">
        <w:t>Les mécanismes dominants identifiés sont la présence d’objectifs/indicateurs de genre (13/28), la présence de mesures agissant sur les causes structurelles des inégalités, notamment des mesures contribuant à l’autonomisation (16/28), les mécanismes de gouvernance (17/28) et les mesures de renforcement des capacités (14/18). En revanche, la réalisation d’analyses de genre préalables, l’existence d’un budget genre traçable et les dispositifs de suivi-évaluation, sont peu présents. Pour ¼ des projets, aucun mécanisme n’a été détecté, en raison de l’inaccessibilité à des ressources documentaires les concernant. Il s’agit de projets inscrits dans la CDN révisée qui n’ont pas été maturés.</w:t>
      </w:r>
    </w:p>
    <w:p w14:paraId="4E3435B0" w14:textId="77777777" w:rsidR="0090162C" w:rsidRPr="005E2D07" w:rsidRDefault="0090162C" w:rsidP="0090162C">
      <w:pPr>
        <w:jc w:val="both"/>
      </w:pPr>
      <w:r w:rsidRPr="005E2D07">
        <w:lastRenderedPageBreak/>
        <w:t xml:space="preserve">Sur les 21 projets disposant de mécanismes d’intégration de genre, des informations sur les réalisations effectives en lien avec le genre ont été identifiées pour 14, soit 2 projets sur 3. </w:t>
      </w:r>
    </w:p>
    <w:p w14:paraId="43FC89B0" w14:textId="77777777" w:rsidR="0090162C" w:rsidRPr="005E2D07" w:rsidRDefault="0090162C" w:rsidP="0090162C">
      <w:pPr>
        <w:jc w:val="both"/>
      </w:pPr>
      <w:r w:rsidRPr="005E2D07">
        <w:t xml:space="preserve">Certains projets mentionnent d’autres groupes vulnérables parmi leurs cibles. </w:t>
      </w:r>
    </w:p>
    <w:p w14:paraId="4A3AFC3B" w14:textId="77777777" w:rsidR="0090162C" w:rsidRPr="005E2D07" w:rsidRDefault="0090162C" w:rsidP="0090162C">
      <w:pPr>
        <w:jc w:val="both"/>
      </w:pPr>
      <w:r w:rsidRPr="005E2D07">
        <w:t xml:space="preserve">21 projets, soit 42% ciblent « femmes et jeunes » ensemble. </w:t>
      </w:r>
    </w:p>
    <w:p w14:paraId="53EB2E5C" w14:textId="77777777" w:rsidR="0090162C" w:rsidRPr="005E2D07" w:rsidRDefault="0090162C" w:rsidP="0090162C">
      <w:pPr>
        <w:jc w:val="both"/>
      </w:pPr>
      <w:r w:rsidRPr="005E2D07">
        <w:t>4 projets mentionnent les personnes en situation de handicap (FSRP, MERIT, PCRSS, programme de microfinances du FEM). Les mesures prévues incluent la définition de normes sociales relatives à la protection des travailleurs du projet, notamment ceux qui sont vulnérables tels que les femmes, les personnes handicapées, les enfants etc. par le Programme de résilience du système alimentaire en Afrique de l'Ouest (FSRP MALI) ou la participation de 23 personnes vivant avec un handicap la planification climat au niveau local.</w:t>
      </w:r>
    </w:p>
    <w:p w14:paraId="005E71D7" w14:textId="77777777" w:rsidR="0090162C" w:rsidRPr="005E2D07" w:rsidRDefault="0090162C" w:rsidP="0090162C">
      <w:pPr>
        <w:jc w:val="both"/>
      </w:pPr>
      <w:r w:rsidRPr="005E2D07">
        <w:t xml:space="preserve">2 projets ciblent les personnes déplacées internes (PDI), notamment : le Projet Communautaire de Relèvement et de Stabilisation du Sahel (PCRSS) et le Programme Thématique Climat et Environnement (Sahel). </w:t>
      </w:r>
    </w:p>
    <w:p w14:paraId="42420698" w14:textId="77777777" w:rsidR="0090162C" w:rsidRPr="005E2D07" w:rsidRDefault="0090162C" w:rsidP="0090162C">
      <w:pPr>
        <w:jc w:val="both"/>
      </w:pPr>
      <w:r w:rsidRPr="005E2D07">
        <w:t xml:space="preserve"> Environ 8 projets élargissent leur cible en parlant de groupes, personnes ou communautés vulnérables. </w:t>
      </w:r>
    </w:p>
    <w:p w14:paraId="7A03C59D" w14:textId="77777777" w:rsidR="0090162C" w:rsidRPr="005E2D07" w:rsidRDefault="0090162C" w:rsidP="0090162C">
      <w:pPr>
        <w:jc w:val="both"/>
      </w:pPr>
      <w:r w:rsidRPr="005E2D07">
        <w:t xml:space="preserve">Bien que ces mentions montrent que certains partenaires adoptent une perspective plus large de genre et d’inclusion sociale, de manière générale, les projets climatiques demeurent peu inclusifs. </w:t>
      </w:r>
    </w:p>
    <w:p w14:paraId="7DC122CD" w14:textId="77777777" w:rsidR="0090162C" w:rsidRPr="005E2D07" w:rsidRDefault="0090162C" w:rsidP="0090162C">
      <w:pPr>
        <w:pStyle w:val="Titre4"/>
      </w:pPr>
      <w:r w:rsidRPr="005E2D07">
        <w:t xml:space="preserve">Genre dans les projets mixtes </w:t>
      </w:r>
    </w:p>
    <w:p w14:paraId="7560FB98" w14:textId="77777777" w:rsidR="0090162C" w:rsidRPr="005E2D07" w:rsidRDefault="0090162C" w:rsidP="0090162C">
      <w:pPr>
        <w:jc w:val="both"/>
      </w:pPr>
      <w:r w:rsidRPr="005E2D07">
        <w:t>Sur les 50 projets analysés, 10 sont des projets mixtes (atténuation, adaptation) couvrant essentiellement les secteurs AFAT, portés à 50% par des administrations publiques, financés presqu’exclusivement par les partenaires techniques et financiers et dont 60% sont achevés.</w:t>
      </w:r>
    </w:p>
    <w:p w14:paraId="24A0F06E" w14:textId="77777777" w:rsidR="0090162C" w:rsidRPr="005E2D07" w:rsidRDefault="0090162C" w:rsidP="0090162C">
      <w:pPr>
        <w:jc w:val="both"/>
      </w:pPr>
      <w:r w:rsidRPr="005E2D07">
        <w:t xml:space="preserve">Ces projets présentent globalement un niveau d’intégration du genre assez satisfaisant. 5 projets présentent un niveau d’intégration moyen à élevé, dont 3 de niveau élevé et 2 de niveau moyen.  </w:t>
      </w:r>
    </w:p>
    <w:p w14:paraId="4D346954" w14:textId="77777777" w:rsidR="0090162C" w:rsidRPr="005E2D07" w:rsidRDefault="0090162C" w:rsidP="0090162C">
      <w:pPr>
        <w:jc w:val="both"/>
      </w:pPr>
      <w:r w:rsidRPr="005E2D07">
        <w:t>Les mécanismes dominants identifiés sont la présence d’objectifs/indicateurs de genre (5/10), la présence de mesures agissant sur les causes structurelles des inégalités, notamment des mesures contribuant à l’autonomisation (10/10), les mécanismes de gouvernance (7/10), les mécanismes de renforcement des capacités (8/10) et les dispositifs de suivi-évaluation (5/10). En revanche, la réalisation d’analyse préalable de genre et l’existence d’un budget genre traçable sont peu présents.</w:t>
      </w:r>
    </w:p>
    <w:p w14:paraId="6EB98C49" w14:textId="77777777" w:rsidR="0090162C" w:rsidRPr="005E2D07" w:rsidRDefault="0090162C" w:rsidP="0090162C">
      <w:pPr>
        <w:jc w:val="both"/>
      </w:pPr>
      <w:r w:rsidRPr="005E2D07">
        <w:t>Pour 90% des projets mixtes, des informations sur les réalisations en lien avec le genre sont disponibles.</w:t>
      </w:r>
    </w:p>
    <w:p w14:paraId="5F47C561" w14:textId="77777777" w:rsidR="0090162C" w:rsidRPr="005E2D07" w:rsidRDefault="0090162C" w:rsidP="0090162C">
      <w:pPr>
        <w:pStyle w:val="Titre4"/>
      </w:pPr>
      <w:r w:rsidRPr="005E2D07">
        <w:t>Genre et gouvernance de la CDN</w:t>
      </w:r>
    </w:p>
    <w:p w14:paraId="5F6BF3A0" w14:textId="77777777" w:rsidR="0090162C" w:rsidRPr="005E2D07" w:rsidRDefault="0090162C" w:rsidP="0090162C">
      <w:pPr>
        <w:jc w:val="both"/>
      </w:pPr>
      <w:r w:rsidRPr="005E2D07">
        <w:t xml:space="preserve">Il convient de rappeler que la participation des femmes aux mécanismes de gouvernance est globalement et structurellement faible. Seulement 5% des chefs de ménage femmes participent aux activités associatives, contre 10,2% des hommes (INSTAT, 2024) et seulement 10% participent aux décisions importantes du ménage. </w:t>
      </w:r>
    </w:p>
    <w:p w14:paraId="4B6E35B7" w14:textId="77777777" w:rsidR="0090162C" w:rsidRPr="005E2D07" w:rsidRDefault="0090162C" w:rsidP="0090162C">
      <w:pPr>
        <w:jc w:val="both"/>
      </w:pPr>
      <w:r w:rsidRPr="005E2D07">
        <w:t xml:space="preserve">En ce qui concerne spécifiquement l’action climatique, le Rapport d’analyse genre de la CDN révisée relève une faible représentativité des femmes et des jeunes dans les instances de gouvernance climatique, limitant leur influence sur les politiques d'adaptation climatique. Il cite en guise d’illustration le ratio d’une </w:t>
      </w:r>
      <w:r w:rsidRPr="005E2D07">
        <w:lastRenderedPageBreak/>
        <w:t xml:space="preserve">femme par Commissions Foncières Villageoises (COFOV), qui sont des organes communautaires essentiels pour la gestion durable des terres. </w:t>
      </w:r>
    </w:p>
    <w:p w14:paraId="5E0F793B" w14:textId="77777777" w:rsidR="0090162C" w:rsidRPr="005E2D07" w:rsidRDefault="0090162C" w:rsidP="0090162C">
      <w:pPr>
        <w:jc w:val="both"/>
      </w:pPr>
      <w:r w:rsidRPr="005E2D07">
        <w:t xml:space="preserve">Selon une étude réalisée par la Direction Générale des Eaux et Forêts (DGEF), dans le secteur de la foresterie, le caractère peu inclusif des mécanismes de gouvernance constitue une barrière structurelle. </w:t>
      </w:r>
    </w:p>
    <w:p w14:paraId="12AABEC7" w14:textId="77777777" w:rsidR="0090162C" w:rsidRPr="005E2D07" w:rsidRDefault="0090162C" w:rsidP="0090162C">
      <w:pPr>
        <w:spacing w:after="0"/>
        <w:jc w:val="both"/>
      </w:pPr>
      <w:r w:rsidRPr="005E2D07">
        <w:t xml:space="preserve">D’un point de vue institutionnel, le Rapport d’analyse genre fait état de : </w:t>
      </w:r>
    </w:p>
    <w:p w14:paraId="3B6592D0" w14:textId="77777777" w:rsidR="0090162C" w:rsidRPr="005E2D07" w:rsidRDefault="0090162C" w:rsidP="0090162C">
      <w:pPr>
        <w:pStyle w:val="Paragraphedeliste"/>
        <w:numPr>
          <w:ilvl w:val="0"/>
          <w:numId w:val="45"/>
        </w:numPr>
        <w:spacing w:after="0"/>
        <w:jc w:val="both"/>
      </w:pPr>
      <w:r w:rsidRPr="005E2D07">
        <w:t xml:space="preserve">L’inexistence d'un cadre de coordination entre les institutions nationales et les structures privées pour garantir une intégration efficace des questions d'inégalités de genre ; </w:t>
      </w:r>
    </w:p>
    <w:p w14:paraId="42BE0A15" w14:textId="77777777" w:rsidR="0090162C" w:rsidRPr="005E2D07" w:rsidRDefault="0090162C" w:rsidP="0090162C">
      <w:pPr>
        <w:pStyle w:val="Paragraphedeliste"/>
        <w:numPr>
          <w:ilvl w:val="0"/>
          <w:numId w:val="45"/>
        </w:numPr>
        <w:jc w:val="both"/>
      </w:pPr>
      <w:r w:rsidRPr="005E2D07">
        <w:t>La faible coordination interinstitutionnelle à travers les points focaux genre.</w:t>
      </w:r>
    </w:p>
    <w:p w14:paraId="0F959D46" w14:textId="77777777" w:rsidR="0090162C" w:rsidRPr="005E2D07" w:rsidRDefault="0090162C" w:rsidP="0090162C">
      <w:pPr>
        <w:spacing w:after="0"/>
        <w:contextualSpacing/>
        <w:jc w:val="both"/>
      </w:pPr>
      <w:r w:rsidRPr="005E2D07">
        <w:t xml:space="preserve">Des opportunités sont toute de même identifiées pour soutenir le renforcement de participation des femmes aux mécanismes de gouvernance, notamment : </w:t>
      </w:r>
    </w:p>
    <w:p w14:paraId="79BF5181" w14:textId="77777777" w:rsidR="0090162C" w:rsidRPr="005E2D07" w:rsidRDefault="0090162C" w:rsidP="0090162C">
      <w:pPr>
        <w:pStyle w:val="Paragraphedeliste"/>
        <w:numPr>
          <w:ilvl w:val="0"/>
          <w:numId w:val="44"/>
        </w:numPr>
        <w:spacing w:after="0"/>
        <w:jc w:val="both"/>
      </w:pPr>
      <w:r w:rsidRPr="005E2D07">
        <w:t xml:space="preserve">L’existence des points focaux genres dans les départements ministériels et les structures techniques sectoriels, pour une meilleure coordination ; </w:t>
      </w:r>
    </w:p>
    <w:p w14:paraId="3BA6C237" w14:textId="77777777" w:rsidR="0090162C" w:rsidRPr="005E2D07" w:rsidRDefault="0090162C" w:rsidP="0090162C">
      <w:pPr>
        <w:pStyle w:val="Paragraphedeliste"/>
        <w:numPr>
          <w:ilvl w:val="0"/>
          <w:numId w:val="44"/>
        </w:numPr>
        <w:jc w:val="both"/>
      </w:pPr>
      <w:r w:rsidRPr="005E2D07">
        <w:t xml:space="preserve">L’existence de réseaux et d’organisations de femmes et de jeunes actifs qui œuvrent pour la lutte contre les changements climatiques. </w:t>
      </w:r>
    </w:p>
    <w:p w14:paraId="077597AB" w14:textId="77777777" w:rsidR="0090162C" w:rsidRPr="005E2D07" w:rsidRDefault="0090162C" w:rsidP="0090162C">
      <w:pPr>
        <w:jc w:val="both"/>
      </w:pPr>
      <w:r w:rsidRPr="005E2D07">
        <w:t xml:space="preserve">En ce qui concerne les projets analysés, au moins 29 projets, soit 58% du portefeuille intègrent explicitement des mécanismes de gouvernance en lien avec le genre. Les projets des secteurs AFAT représentent plus de la moitié d’entre eux (16 projets, soit 55%). </w:t>
      </w:r>
    </w:p>
    <w:p w14:paraId="45482CE0" w14:textId="77777777" w:rsidR="0090162C" w:rsidRPr="005E2D07" w:rsidRDefault="0090162C" w:rsidP="0090162C">
      <w:pPr>
        <w:spacing w:after="0"/>
      </w:pPr>
      <w:r w:rsidRPr="005E2D07">
        <w:t xml:space="preserve">Les principales mesures de gouvernance identifiées dans les projets sont : </w:t>
      </w:r>
    </w:p>
    <w:p w14:paraId="7CEE583A" w14:textId="77777777" w:rsidR="0090162C" w:rsidRPr="005E2D07" w:rsidRDefault="0090162C" w:rsidP="0090162C">
      <w:pPr>
        <w:pStyle w:val="Paragraphedeliste"/>
        <w:numPr>
          <w:ilvl w:val="1"/>
          <w:numId w:val="42"/>
        </w:numPr>
        <w:spacing w:after="0"/>
        <w:ind w:left="425" w:hanging="357"/>
        <w:contextualSpacing w:val="0"/>
        <w:jc w:val="both"/>
      </w:pPr>
      <w:r w:rsidRPr="005E2D07">
        <w:rPr>
          <w:b/>
          <w:bCs/>
        </w:rPr>
        <w:t>La présence de référents (points focaux genre) ou de spécialistes genre</w:t>
      </w:r>
      <w:r w:rsidRPr="005E2D07">
        <w:t xml:space="preserve"> dans l’équipe de 11 projets Cette pratique est devenue courante pour les projets d’adaptation financés par certains bailleurs comme la BAD ou la Banque mondiale. Les spécialistes genre contribuent à la formation du personnel et des parties prenantes, à l’élaboration de plans d’action genre et au suivi d’indicateurs de genre. Ils jouent souvent un rôle transversal de conseil, et veillent aussi à la prévention des violences basées sur le genre (VBG) dans le cadre du projet.</w:t>
      </w:r>
    </w:p>
    <w:p w14:paraId="5EBB9484" w14:textId="77777777" w:rsidR="0090162C" w:rsidRPr="005E2D07" w:rsidRDefault="0090162C" w:rsidP="0090162C">
      <w:pPr>
        <w:pStyle w:val="Paragraphedeliste"/>
        <w:numPr>
          <w:ilvl w:val="1"/>
          <w:numId w:val="42"/>
        </w:numPr>
        <w:tabs>
          <w:tab w:val="left" w:pos="7655"/>
        </w:tabs>
        <w:spacing w:after="0"/>
        <w:ind w:left="425" w:hanging="357"/>
        <w:contextualSpacing w:val="0"/>
        <w:jc w:val="both"/>
      </w:pPr>
      <w:r w:rsidRPr="005E2D07">
        <w:rPr>
          <w:b/>
          <w:bCs/>
        </w:rPr>
        <w:t xml:space="preserve">La mise en place de processus de planification et de gestion inclusive : </w:t>
      </w:r>
      <w:r w:rsidRPr="005E2D07">
        <w:t xml:space="preserve">incluant l’organisation de consultations et de missions de suivi inclusifs ou encore la création d’associations, groupes d’épargnes pour faciliter la mise en œuvre de certaines initiatives. </w:t>
      </w:r>
    </w:p>
    <w:p w14:paraId="5D3D7813" w14:textId="77777777" w:rsidR="0090162C" w:rsidRPr="005E2D07" w:rsidRDefault="0090162C" w:rsidP="0090162C">
      <w:pPr>
        <w:pStyle w:val="Paragraphedeliste"/>
        <w:numPr>
          <w:ilvl w:val="1"/>
          <w:numId w:val="42"/>
        </w:numPr>
        <w:spacing w:after="0"/>
        <w:ind w:left="425" w:hanging="357"/>
        <w:contextualSpacing w:val="0"/>
        <w:jc w:val="both"/>
      </w:pPr>
      <w:r w:rsidRPr="005E2D07">
        <w:rPr>
          <w:b/>
          <w:bCs/>
        </w:rPr>
        <w:t>Des instances de gouvernance (comités de pilotage ou de suivi, comités de gestion au niveau local) incluant des femmes ou des organismes représentant ou garants des droits des femmes</w:t>
      </w:r>
      <w:r w:rsidRPr="005E2D07">
        <w:t> (exemple : associations, ONG, ministère chargé de la promotion de la femme).</w:t>
      </w:r>
    </w:p>
    <w:p w14:paraId="1A344EDD" w14:textId="77777777" w:rsidR="0090162C" w:rsidRPr="005E2D07" w:rsidRDefault="0090162C" w:rsidP="0090162C">
      <w:pPr>
        <w:pStyle w:val="Paragraphedeliste"/>
        <w:numPr>
          <w:ilvl w:val="1"/>
          <w:numId w:val="42"/>
        </w:numPr>
        <w:ind w:left="426"/>
        <w:jc w:val="both"/>
      </w:pPr>
      <w:r w:rsidRPr="005E2D07">
        <w:rPr>
          <w:b/>
          <w:bCs/>
        </w:rPr>
        <w:t xml:space="preserve">Des mécanismes de sauvegarde environnemental et social spécifiques au genre : </w:t>
      </w:r>
      <w:r w:rsidRPr="005E2D07">
        <w:t>presque tous les projets financés par la Banque mondiale et certains projets de la BAD prévoient des normes et des dispositifs de gestion des plaintes relatives aux VBG/exploitation et abus sexuels, harcèlements sexuels, violences contre les enfants.</w:t>
      </w:r>
    </w:p>
    <w:p w14:paraId="63C24595" w14:textId="77777777" w:rsidR="0090162C" w:rsidRPr="005E2D07" w:rsidRDefault="0090162C" w:rsidP="0090162C">
      <w:pPr>
        <w:pStyle w:val="Titre4"/>
      </w:pPr>
      <w:r w:rsidRPr="005E2D07">
        <w:t>Genre, renforcement des capacités et transferts de technologies</w:t>
      </w:r>
    </w:p>
    <w:p w14:paraId="2EF4420B" w14:textId="77777777" w:rsidR="0090162C" w:rsidRPr="005E2D07" w:rsidRDefault="0090162C" w:rsidP="0090162C">
      <w:pPr>
        <w:jc w:val="both"/>
      </w:pPr>
      <w:r w:rsidRPr="005E2D07">
        <w:t>Dans le Rapport d’analyse genre de la CDN, la faiblesse des capacités des femmes ressort comme une barrière structurelle dans les secteurs de l’énergie (entrepreneuriat vert) et de la gestion des déchets (formalisation des activités de collecte, de balayage et de tri et enjeux de sécurité au travail).</w:t>
      </w:r>
    </w:p>
    <w:p w14:paraId="6B965C76" w14:textId="77777777" w:rsidR="0090162C" w:rsidRPr="005E2D07" w:rsidRDefault="0090162C" w:rsidP="0090162C">
      <w:pPr>
        <w:spacing w:after="0"/>
        <w:jc w:val="both"/>
      </w:pPr>
      <w:r w:rsidRPr="005E2D07">
        <w:t xml:space="preserve">Le rapport pointe également du doigt : </w:t>
      </w:r>
    </w:p>
    <w:p w14:paraId="02660B1D" w14:textId="77777777" w:rsidR="0090162C" w:rsidRPr="005E2D07" w:rsidRDefault="0090162C" w:rsidP="0090162C">
      <w:pPr>
        <w:pStyle w:val="Paragraphedeliste"/>
        <w:numPr>
          <w:ilvl w:val="0"/>
          <w:numId w:val="44"/>
        </w:numPr>
        <w:spacing w:after="0"/>
        <w:jc w:val="both"/>
      </w:pPr>
      <w:r w:rsidRPr="005E2D07">
        <w:lastRenderedPageBreak/>
        <w:t>La couverture limitée des actions de renforcement de capacités des groupements de femmes et de jeunes ;</w:t>
      </w:r>
    </w:p>
    <w:p w14:paraId="1FC50EE9" w14:textId="77777777" w:rsidR="0090162C" w:rsidRPr="005E2D07" w:rsidRDefault="0090162C" w:rsidP="0090162C">
      <w:pPr>
        <w:pStyle w:val="Paragraphedeliste"/>
        <w:numPr>
          <w:ilvl w:val="0"/>
          <w:numId w:val="44"/>
        </w:numPr>
        <w:jc w:val="both"/>
      </w:pPr>
      <w:r w:rsidRPr="005E2D07">
        <w:t xml:space="preserve">L’inexistence d’une stratégie nationale structurée et d’initiative ciblée pour le renforcement systématique des capacités de ces groupements de femmes et de jeunes afin d'assurer leur pleine participation aux efforts d'adaptation et d'atténuation ; </w:t>
      </w:r>
    </w:p>
    <w:p w14:paraId="65D9BD09" w14:textId="77777777" w:rsidR="0090162C" w:rsidRPr="005E2D07" w:rsidRDefault="0090162C" w:rsidP="0090162C">
      <w:pPr>
        <w:pStyle w:val="Paragraphedeliste"/>
        <w:numPr>
          <w:ilvl w:val="0"/>
          <w:numId w:val="44"/>
        </w:numPr>
        <w:jc w:val="both"/>
      </w:pPr>
      <w:r w:rsidRPr="005E2D07">
        <w:t xml:space="preserve">La faiblesse des initiatives structurées spécifiquement dédiées à la reconversion professionnelle et au mentorat pour renforcer les compétences techniques, le leadership et l'accès aux opportunités économiques vertes ; </w:t>
      </w:r>
    </w:p>
    <w:p w14:paraId="6D36028B" w14:textId="77777777" w:rsidR="0090162C" w:rsidRPr="005E2D07" w:rsidRDefault="0090162C" w:rsidP="0090162C">
      <w:pPr>
        <w:jc w:val="both"/>
      </w:pPr>
      <w:r w:rsidRPr="005E2D07">
        <w:t>En ce qui concerne les capacités institutionnelles, le rapport souligne l’absence de mécanismes dédiés à une meilleure intégration du genre dans le processus de mise en œuvre de la CDN, ainsi que, les faibles compétences et capacités des acteurs à intégrer pleinement la dimension genre dans l'action climatique, notamment chez les points focaux genre, en dépit de l’opportunité que représente la présence de partenaires disposant de capacités institutionnelles avérées en matière d’intégration du genre (ONU Femmes, PNUD, GIZ, Banque mondiale, BAD, UNICEF, ENABEL, Save the Children, etc.).</w:t>
      </w:r>
    </w:p>
    <w:p w14:paraId="4C0C8D80" w14:textId="77777777" w:rsidR="0090162C" w:rsidRPr="005E2D07" w:rsidRDefault="0090162C" w:rsidP="0090162C">
      <w:pPr>
        <w:jc w:val="both"/>
      </w:pPr>
      <w:r w:rsidRPr="005E2D07">
        <w:t xml:space="preserve">En ce qui concerne les projets climatiques analysés, 4 sont spécifiquement consacrés au renforcement des capacités ; parmi eux 2 n’affichent pas de mécanismes liés au genre et les deux autres présentent des scores moyen et faible. Au total, 27 projets (54% du portefeuille) présentent l’une ou l’autre catégorie de mesures ; 25 (50 %) intègrent des mesures de renforcement des capacités en lien avec le genre et 11, des mesures de transfert de technologies (22 %). Il s’agit, pour l’essentiel, de projets d’adaptation ou mixtes dans les secteurs AFAT (2/3). Ces deux catégories de mesures sont fortement associées à la présence de mesures favorisant la réduction de la pauvreté et l’autonomisation des femmes (24 des 27 projets de renforcement des capacités ou de transfert de technologies, soit les trois quarts de l’ensemble des projets favorisant la réduction de la pauvreté ou l’autonomisation des femmes). Les mesures de transfert de technologies concernent des pompes à eau ou des lampadaires solaires, des plateformes multifonctionnelles, des techniques agroécologiques et de restauration des terres dégradées, ainsi que des foyers améliorés. Bien que ces proportions constituent en soi un signal encourageant, des efforts demeurent nécessaires au regard des enjeux liés au renforcement des capacités et au transfert de technologies en général, et en direction des femmes en particulier (seulement 9 projets présentent simultanément les deux catégories de mesures). </w:t>
      </w:r>
    </w:p>
    <w:p w14:paraId="189D3CD9" w14:textId="77777777" w:rsidR="0090162C" w:rsidRPr="005E2D07" w:rsidRDefault="0090162C" w:rsidP="0090162C">
      <w:pPr>
        <w:pStyle w:val="Titre4"/>
      </w:pPr>
      <w:r w:rsidRPr="005E2D07">
        <w:t>Genre, budgétisation et financement de la CDN</w:t>
      </w:r>
    </w:p>
    <w:p w14:paraId="63340009" w14:textId="77777777" w:rsidR="0090162C" w:rsidRPr="005E2D07" w:rsidRDefault="0090162C" w:rsidP="0090162C">
      <w:pPr>
        <w:jc w:val="both"/>
        <w:rPr>
          <w:bCs/>
          <w:szCs w:val="20"/>
        </w:rPr>
      </w:pPr>
      <w:r w:rsidRPr="005E2D07">
        <w:rPr>
          <w:bCs/>
          <w:szCs w:val="20"/>
        </w:rPr>
        <w:t>La traçabilité des budgets alloués aux activités favorisant l’égalité de genre et l’accès des femmes au financement en général demeurent deux défis majeurs au Mali. Pour rappel, seulement 9% des PME sont détenues par des femmes, et 68% de ces entreprises subissent des restrictions de crédit. Les défis sont encore plus grands lorsqu’il s’agit de budgets genre dans l’action climatique et d’accès à des financements verts.</w:t>
      </w:r>
    </w:p>
    <w:p w14:paraId="5CF243BE" w14:textId="77777777" w:rsidR="0090162C" w:rsidRPr="005E2D07" w:rsidRDefault="0090162C" w:rsidP="0090162C">
      <w:pPr>
        <w:spacing w:after="0"/>
        <w:jc w:val="both"/>
        <w:rPr>
          <w:rFonts w:ascii="Arial" w:hAnsi="Arial" w:cs="Arial"/>
        </w:rPr>
      </w:pPr>
      <w:r w:rsidRPr="005E2D07">
        <w:rPr>
          <w:bCs/>
          <w:szCs w:val="20"/>
        </w:rPr>
        <w:t xml:space="preserve">Le rapport d’analyse genre révisée de la CDN, a conclu à : </w:t>
      </w:r>
    </w:p>
    <w:p w14:paraId="551DAE22" w14:textId="77777777" w:rsidR="0090162C" w:rsidRPr="005E2D07" w:rsidRDefault="0090162C" w:rsidP="0090162C">
      <w:pPr>
        <w:pStyle w:val="Paragraphedeliste"/>
        <w:numPr>
          <w:ilvl w:val="0"/>
          <w:numId w:val="47"/>
        </w:numPr>
        <w:spacing w:after="0"/>
        <w:jc w:val="both"/>
      </w:pPr>
      <w:r w:rsidRPr="005E2D07">
        <w:t xml:space="preserve">L’absence de mécanisme pour orienter la planification budgétaire des actions climatiques, ainsi que de directives pour assurer un suivi spécifique des financements alloués aux actions favorisant l'égalité de genre ; </w:t>
      </w:r>
    </w:p>
    <w:p w14:paraId="6EAE2D95" w14:textId="77777777" w:rsidR="0090162C" w:rsidRPr="005E2D07" w:rsidRDefault="0090162C" w:rsidP="0090162C">
      <w:pPr>
        <w:pStyle w:val="Paragraphedeliste"/>
        <w:numPr>
          <w:ilvl w:val="0"/>
          <w:numId w:val="47"/>
        </w:numPr>
        <w:spacing w:after="0"/>
        <w:jc w:val="both"/>
      </w:pPr>
      <w:r w:rsidRPr="005E2D07">
        <w:t>Le faible niveau de budgétisation sensible au genre, les prévisions budgétaires dans certaines structures sont d'ordre général, dans lequel est inclus le budget genre non identifiable ;</w:t>
      </w:r>
    </w:p>
    <w:p w14:paraId="2B17A82A" w14:textId="77777777" w:rsidR="0090162C" w:rsidRPr="005E2D07" w:rsidRDefault="0090162C" w:rsidP="0090162C">
      <w:pPr>
        <w:pStyle w:val="Paragraphedeliste"/>
        <w:numPr>
          <w:ilvl w:val="0"/>
          <w:numId w:val="47"/>
        </w:numPr>
        <w:spacing w:after="0"/>
        <w:jc w:val="both"/>
      </w:pPr>
      <w:r w:rsidRPr="005E2D07">
        <w:t xml:space="preserve">L’insuffisance des financements sensibles au genre pour les projets climatiques ; </w:t>
      </w:r>
    </w:p>
    <w:p w14:paraId="459B10A0" w14:textId="77777777" w:rsidR="0090162C" w:rsidRPr="005E2D07" w:rsidRDefault="0090162C" w:rsidP="0090162C">
      <w:pPr>
        <w:pStyle w:val="Paragraphedeliste"/>
        <w:numPr>
          <w:ilvl w:val="0"/>
          <w:numId w:val="47"/>
        </w:numPr>
        <w:ind w:left="357" w:hanging="357"/>
        <w:contextualSpacing w:val="0"/>
        <w:jc w:val="both"/>
      </w:pPr>
      <w:r w:rsidRPr="005E2D07">
        <w:lastRenderedPageBreak/>
        <w:t xml:space="preserve">L’absence de mesures appropriées pour favoriser l'accès aux financements des productrices, femmes et jeunes entrepreneurs. </w:t>
      </w:r>
    </w:p>
    <w:p w14:paraId="68D99AE5" w14:textId="77777777" w:rsidR="0090162C" w:rsidRPr="005E2D07" w:rsidRDefault="0090162C" w:rsidP="0090162C">
      <w:pPr>
        <w:jc w:val="both"/>
      </w:pPr>
      <w:r w:rsidRPr="005E2D07">
        <w:t xml:space="preserve">Dans le portefeuille de projets analysés, 28, soit 56% intègrent des mécanismes de budgétisation ou de financement sensibles au genre. </w:t>
      </w:r>
    </w:p>
    <w:p w14:paraId="7F183C0C" w14:textId="77777777" w:rsidR="0090162C" w:rsidRPr="005E2D07" w:rsidRDefault="0090162C" w:rsidP="0090162C">
      <w:pPr>
        <w:pStyle w:val="Titre5"/>
        <w:spacing w:after="120"/>
        <w:ind w:left="1009" w:hanging="1009"/>
      </w:pPr>
      <w:r w:rsidRPr="005E2D07">
        <w:t xml:space="preserve">Budgétisation sensible au genre (BSG) dans l’action climatique </w:t>
      </w:r>
    </w:p>
    <w:p w14:paraId="5FC49809" w14:textId="77777777" w:rsidR="0090162C" w:rsidRPr="005E2D07" w:rsidRDefault="0090162C" w:rsidP="0090162C">
      <w:pPr>
        <w:jc w:val="both"/>
      </w:pPr>
      <w:r w:rsidRPr="005E2D07">
        <w:t>En ce qui concerne les deux premiers constats relatifs à l’absence de mécanisme d’orientation et le faible niveau de BSG, ils sont attestés par d’autres sources, notamment, la Note politique sur le processus d’intégration de la dimension genre dans la relance économique post COVID-19, élaboré par ONU Femmes Mali en février 2022. Reprenant les conclusions du Rapport PEFA Genre du Mali, cette note avait conclu que la performance du Mali en matière de budgétisation sensible au genre demeure globalement inférieure au niveau de performance de base reconnu par les standards internationaux.</w:t>
      </w:r>
    </w:p>
    <w:p w14:paraId="14097EE5" w14:textId="77777777" w:rsidR="0090162C" w:rsidRPr="005E2D07" w:rsidRDefault="0090162C" w:rsidP="0090162C">
      <w:pPr>
        <w:jc w:val="both"/>
      </w:pPr>
      <w:r w:rsidRPr="005E2D07">
        <w:t xml:space="preserve">Toutefois, il convient de rappeler l’existence d’une stratégie nationale de planification et de budgétisation sensible au genre et d’un Rapport Genre (RG) annexé chaque année à la loi de finances. </w:t>
      </w:r>
    </w:p>
    <w:p w14:paraId="4B55C0B4" w14:textId="770F7868" w:rsidR="0090162C" w:rsidRPr="005E2D07" w:rsidRDefault="0090162C" w:rsidP="0090162C">
      <w:pPr>
        <w:jc w:val="both"/>
      </w:pPr>
      <w:r w:rsidRPr="005E2D07">
        <w:t>Ce rapport couvre les ministères en charge des secteurs prioritaires de la CDN révisée, notamment, le ministère chargé de l’environnement (foresterie, déchets), les ministères chargés de l’agriculture, de l’élevage et de la pêche (</w:t>
      </w:r>
      <w:r w:rsidR="00515634">
        <w:t>a</w:t>
      </w:r>
      <w:r w:rsidRPr="005E2D07">
        <w:t xml:space="preserve">griculture), le ministère de l’énergie et de l’eau (Energie). Aussi, dans le cadre du déploiement des nouveaux outils de budgétisation sensible au genre, en vue d’améliorer la qualité du RG, le ministère de l’énergie et de l’eau et le ministère de l’agriculture ont été retenu parmi les ministères pilotes. Le ministère de l’élevage a également débuté le processus. Ces ministères pilotes ont procédé à des analyses de catégorisation de leurs dépenses selon leur sensibilité au genre, y compris les projets sur financement extérieur inscrits dans la loi de finances. Cela explique une présentation de budgets ayant un lien indirect avec le genre dans ces trois ministères et une meilleure documentation des progrès enregistrés par rapport aux autres ministères, notamment le ministère de l’environnement. Malgré les progrès enregistrés par ces trois ministères, des efforts demeurent nécessaires pour consolider les acquis, améliorer la qualité des analyses de catégorisation (agriculture, élevage) et mieux documenté les efforts d’intégration du genre. </w:t>
      </w:r>
    </w:p>
    <w:p w14:paraId="33CE84FF" w14:textId="77777777" w:rsidR="0090162C" w:rsidRPr="005E2D07" w:rsidRDefault="0090162C" w:rsidP="0090162C">
      <w:pPr>
        <w:jc w:val="both"/>
      </w:pPr>
      <w:r w:rsidRPr="005E2D07">
        <w:t xml:space="preserve">De manière générale, les faiblesses persistantes en matière de budgétisation sensible au genre dans les secteurs prioritaires de l’action climatique contrastent avec le niveau de traçabilité des projets climatiques dans la loi de finances (Budget spécial d’investissement, Document de programmation pluriannuelle des dépenses et projets annuels de performance). </w:t>
      </w:r>
    </w:p>
    <w:p w14:paraId="14D0E8AE" w14:textId="77777777" w:rsidR="0090162C" w:rsidRPr="005E2D07" w:rsidRDefault="0090162C" w:rsidP="0090162C">
      <w:pPr>
        <w:jc w:val="both"/>
      </w:pPr>
      <w:r w:rsidRPr="005E2D07">
        <w:t xml:space="preserve">En effet, 56% des projets du portefeuille analysés ont fait l’objet d’inscription dans la loi de finances, principalement pour les secteurs AFAT et énergie. La moitié sont des projets d’adaptation et 1/3, des projets d’atténuation. Un </w:t>
      </w:r>
      <w:hyperlink r:id="rId37" w:history="1">
        <w:r w:rsidRPr="005E2D07">
          <w:rPr>
            <w:rStyle w:val="Lienhypertexte"/>
          </w:rPr>
          <w:t>article</w:t>
        </w:r>
      </w:hyperlink>
      <w:r w:rsidRPr="005E2D07">
        <w:t xml:space="preserve"> publié par NDC Partenership en 2020 aborde les bonnes pratiques y relatives. </w:t>
      </w:r>
    </w:p>
    <w:p w14:paraId="2D7B1DF9" w14:textId="77777777" w:rsidR="0090162C" w:rsidRPr="005E2D07" w:rsidRDefault="0090162C" w:rsidP="0090162C">
      <w:pPr>
        <w:jc w:val="both"/>
      </w:pPr>
      <w:r w:rsidRPr="005E2D07">
        <w:t xml:space="preserve">Ces faiblesses en matière de BSG sont également confirmées par l’analyse du portefeuille des projets climatiques identifié. Seulement 8 projets, soit 16% du portefeuille, présentent un budget genre traçable. Cela fait de la BSG un levier important pour améliorer l’intégration du genre dans l’action climatique. </w:t>
      </w:r>
    </w:p>
    <w:p w14:paraId="6739AD3A" w14:textId="77777777" w:rsidR="0090162C" w:rsidRPr="005E2D07" w:rsidRDefault="0090162C" w:rsidP="0090162C">
      <w:pPr>
        <w:pStyle w:val="Titre5"/>
        <w:spacing w:after="120"/>
        <w:ind w:left="1009" w:hanging="1009"/>
      </w:pPr>
      <w:r w:rsidRPr="005E2D07">
        <w:lastRenderedPageBreak/>
        <w:t xml:space="preserve">Financements sensibles au genre de l’action climatique </w:t>
      </w:r>
    </w:p>
    <w:p w14:paraId="2AB766C2" w14:textId="77777777" w:rsidR="0090162C" w:rsidRPr="005E2D07" w:rsidRDefault="0090162C" w:rsidP="0090162C">
      <w:pPr>
        <w:jc w:val="both"/>
      </w:pPr>
      <w:r w:rsidRPr="005E2D07">
        <w:t>En ce qui concernent les deux derniers constats susmentionnées, relatifs à la sensibilité du financement de l’action climatique au genre, le rapport d’analyse genre de la CDN révisée précise que </w:t>
      </w:r>
      <w:r w:rsidRPr="005E2D07">
        <w:rPr>
          <w:i/>
          <w:iCs/>
        </w:rPr>
        <w:t>l'allocation des financements dans la CDN 2.0 n'inclut pas de manière systématique une évaluation des impacts sur l'égalité de genre. Les projets climatiques financés prennent parfois en compte la participation des femmes et des jeunes, mais il n'existe pas de cadre formel ni d'outil d'évaluation permettant de mesurer comment les ressources mobilisées contribuent concrètement à réduire les inégalités de genre</w:t>
      </w:r>
      <w:r w:rsidRPr="005E2D07">
        <w:t xml:space="preserve">. </w:t>
      </w:r>
    </w:p>
    <w:p w14:paraId="58EDEE67" w14:textId="77777777" w:rsidR="0090162C" w:rsidRPr="005E2D07" w:rsidRDefault="0090162C" w:rsidP="0090162C">
      <w:pPr>
        <w:spacing w:after="120"/>
        <w:jc w:val="both"/>
      </w:pPr>
      <w:r w:rsidRPr="005E2D07">
        <w:t xml:space="preserve">Cette analyse concerne pour une large part la dimension suivi-évaluation (voir section suivante). Pour ce qui est de l’absence de cadre formel ou d’outil d’évaluation, elle peut être nuancée par le fait que de nombreux partenaires qui financent l’action climatique au Mali disposent de tels cadres (BAD, Banque mondiale, Fonds Vert Climat, PNUD, ONU Femmes). </w:t>
      </w:r>
    </w:p>
    <w:p w14:paraId="3ADFBBA9" w14:textId="77777777" w:rsidR="0090162C" w:rsidRPr="005E2D07" w:rsidRDefault="0090162C" w:rsidP="0090162C">
      <w:pPr>
        <w:spacing w:after="120"/>
        <w:jc w:val="both"/>
      </w:pPr>
      <w:r w:rsidRPr="005E2D07">
        <w:t>En guise d’illustration, le font vert climat a élaboré, en collaboration avec ONU Femmes, un manuel pratique pour favoriser l'intégration de l'égalité de genre dans les interventions sur les changements climatiques et le financement du climat. Le manuel est destiné aux promoteurs de projets des gouvernements, des entités internationales et nationales d'accès direct et des organisations de la société civile (GCF, 2017).</w:t>
      </w:r>
    </w:p>
    <w:p w14:paraId="342F1EDB" w14:textId="77777777" w:rsidR="0090162C" w:rsidRPr="005E2D07" w:rsidRDefault="0090162C" w:rsidP="0090162C">
      <w:pPr>
        <w:spacing w:after="120"/>
        <w:jc w:val="both"/>
      </w:pPr>
      <w:r w:rsidRPr="005E2D07">
        <w:t xml:space="preserve">Le défi réside dans la systématisation de la démarche et l’harmonisation des cadres pour les projets maliens. L’exercice d’harmonisation pourrait consister à établir un référentiel (guide, manuel, stratégie) sur la base des meilleurs standards (ex : Banque mondiale), avec des déclinaisons simplifiées en fonction de la taille des projets et des directives d’alignement qui garantirait le respect des standards particuliers conformes ou meilleurs. </w:t>
      </w:r>
    </w:p>
    <w:p w14:paraId="0EBF96F2" w14:textId="77777777" w:rsidR="0090162C" w:rsidRPr="005E2D07" w:rsidRDefault="0090162C" w:rsidP="0090162C">
      <w:pPr>
        <w:spacing w:after="120"/>
        <w:jc w:val="both"/>
        <w:rPr>
          <w:i/>
          <w:iCs/>
        </w:rPr>
      </w:pPr>
      <w:r w:rsidRPr="005E2D07">
        <w:t xml:space="preserve">Le rapport d’analyse genre indique également que </w:t>
      </w:r>
      <w:r w:rsidRPr="005E2D07">
        <w:rPr>
          <w:i/>
          <w:iCs/>
        </w:rPr>
        <w:t>les projets ne prévoient pas des mesures pour favoriser l'accès aux finances des productrices et femmes et jeunes entrepreneurs.</w:t>
      </w:r>
    </w:p>
    <w:p w14:paraId="670E7E28" w14:textId="77777777" w:rsidR="0090162C" w:rsidRPr="005E2D07" w:rsidRDefault="0090162C" w:rsidP="0090162C">
      <w:pPr>
        <w:jc w:val="both"/>
      </w:pPr>
      <w:r w:rsidRPr="005E2D07">
        <w:t xml:space="preserve">Cette affirmation pourrait être étayée par le fait que seulement 2 projets sont spécifiques au domaine transversal du financement, notamment : le Programme de Financement des Risques de Catastrophe (ADRiFi) et le Programme de Microfinancements du FEM (PMF/FEM) - "Small Grants Programme (SGP) - Portefeuille Mali’’. </w:t>
      </w:r>
    </w:p>
    <w:p w14:paraId="320A9FDF" w14:textId="77777777" w:rsidR="0090162C" w:rsidRPr="005E2D07" w:rsidRDefault="0090162C" w:rsidP="0090162C">
      <w:pPr>
        <w:jc w:val="both"/>
      </w:pPr>
      <w:r w:rsidRPr="005E2D07">
        <w:t>Toutefois, elle doit être nuancée par le fait que 27 projets non spécifiques au financement, soit 54%, prévoient des mesures : (i) de financement direct / crédit / microfinance / investissement, (ii) d’inclusion financière / bancarisation, (iii) de renforcement des capacités entrepreneuriales et financières pour leur permettre d’accéder à des financements, (iv) de dotation en équipements productifs et d’accès à des moyens de production, (v) d’appui aux revenus / AGR / chaînes de valeur.</w:t>
      </w:r>
    </w:p>
    <w:p w14:paraId="5CA3F198" w14:textId="77777777" w:rsidR="0090162C" w:rsidRPr="005E2D07" w:rsidRDefault="0090162C" w:rsidP="0090162C">
      <w:pPr>
        <w:spacing w:after="0"/>
      </w:pPr>
      <w:r w:rsidRPr="005E2D07">
        <w:t xml:space="preserve">Pour terminer sur le volet financement sensible au genre, trois opportunités majeures ont été identifiés, notamment : </w:t>
      </w:r>
    </w:p>
    <w:p w14:paraId="18784E48" w14:textId="77777777" w:rsidR="0090162C" w:rsidRPr="005E2D07" w:rsidRDefault="0090162C" w:rsidP="0090162C">
      <w:pPr>
        <w:pStyle w:val="Paragraphedeliste"/>
        <w:numPr>
          <w:ilvl w:val="0"/>
          <w:numId w:val="44"/>
        </w:numPr>
        <w:spacing w:after="0"/>
        <w:jc w:val="both"/>
      </w:pPr>
      <w:r w:rsidRPr="005E2D07">
        <w:t xml:space="preserve">L'existence du fonds d'appui à l'autonomisation des femmes et à l'épanouissement des enfants (FAFE). Ce fonds est dédié au financement des programmes qui favorisent le renforcement des opportunités économiques des femmes et leur participation politique aux niveaux local et national. Il finance déjà des projets à co-bénéfice climat et a co-porté le Projet Développement Economique et Social des Femmes à travers les Energies Renouvelables au Sahel (DESFERS) dont il a assuré le suivi. </w:t>
      </w:r>
    </w:p>
    <w:p w14:paraId="5A5FCF82" w14:textId="77777777" w:rsidR="0090162C" w:rsidRPr="005E2D07" w:rsidRDefault="0090162C" w:rsidP="0090162C">
      <w:pPr>
        <w:pStyle w:val="Paragraphedeliste"/>
        <w:numPr>
          <w:ilvl w:val="0"/>
          <w:numId w:val="44"/>
        </w:numPr>
        <w:spacing w:after="0"/>
        <w:jc w:val="both"/>
      </w:pPr>
      <w:r w:rsidRPr="005E2D07">
        <w:t xml:space="preserve">L'existence du Fonds Climat Mali (FCM). Ce fonds est un mécanisme innovant et opérationnel capable d'attirer et de combiner les financements en provenance des secteurs publics et privés, ainsi que des </w:t>
      </w:r>
      <w:r w:rsidRPr="005E2D07">
        <w:lastRenderedPageBreak/>
        <w:t>sources bilatérales et multilatérales. Les 4 projets financés par le FCM analysés dans le portefeuille ne suffisent pas à apprécier le niveau global de prise en compte du genre par le fonds. Toutefois, une exploration rapide de rapports de projets financés par le fonds permet de conclure à une attention particulière accordée à l’inclusion sociale parmi les critères de sélection des projets, sans preuve d’analyses préalables ni d’une planification genre spécifique exigée (cadre de performance, plans d’action genre, budget genre traçable).</w:t>
      </w:r>
    </w:p>
    <w:p w14:paraId="28A8A6A3" w14:textId="77777777" w:rsidR="0090162C" w:rsidRPr="005E2D07" w:rsidRDefault="0090162C" w:rsidP="0090162C">
      <w:pPr>
        <w:pStyle w:val="Paragraphedeliste"/>
        <w:numPr>
          <w:ilvl w:val="0"/>
          <w:numId w:val="44"/>
        </w:numPr>
        <w:spacing w:after="0"/>
        <w:jc w:val="both"/>
      </w:pPr>
      <w:r w:rsidRPr="005E2D07">
        <w:t xml:space="preserve">L’accréditation de la BNDA au Fonds Vert Climat. La procédure d’accréditation prévoit le respect par l’organisme accrédité de critères d’intégration du genre. En outre, la BNDA a participé au financement du Projet Développement Economique et Social des Femmes à travers les Energies Renouvelables au Sahel (DESFERS) et participe à l’Initiative de Financement Vert et Inclusif - IGREENFIN I. </w:t>
      </w:r>
    </w:p>
    <w:p w14:paraId="690D9115" w14:textId="77777777" w:rsidR="0090162C" w:rsidRPr="005E2D07" w:rsidRDefault="0090162C" w:rsidP="0090162C">
      <w:pPr>
        <w:pStyle w:val="Paragraphedeliste"/>
        <w:spacing w:after="0"/>
        <w:ind w:left="360"/>
        <w:jc w:val="both"/>
      </w:pPr>
    </w:p>
    <w:p w14:paraId="4883B29D" w14:textId="77777777" w:rsidR="0090162C" w:rsidRPr="005E2D07" w:rsidRDefault="0090162C" w:rsidP="0090162C">
      <w:pPr>
        <w:pStyle w:val="Titre4"/>
      </w:pPr>
      <w:r w:rsidRPr="005E2D07">
        <w:t>Genre et système de suivi et d’évaluation de la CDN</w:t>
      </w:r>
    </w:p>
    <w:p w14:paraId="7F67FEA8" w14:textId="77777777" w:rsidR="0090162C" w:rsidRPr="005E2D07" w:rsidRDefault="0090162C" w:rsidP="0090162C">
      <w:pPr>
        <w:jc w:val="both"/>
      </w:pPr>
      <w:r w:rsidRPr="005E2D07">
        <w:t>Outre l’absence d’indicateurs spécifiques au genre dans la CDN révisée et ses outils de mise en œuvre, le rapport d’analyse genre de la CDN souligne le fait que, dans la mise en œuvre, le mécanisme de suivi n'utilise pas de données désagrégées pour évaluer les impacts des projets sur les hommes et les femmes, les jeunes et les enfants et la formulation des actions climatiques sensibles au genre.  Il souligne également une faible participation des femmes et des jeunes au   suivi et l'évaluation des actions climatiques.</w:t>
      </w:r>
    </w:p>
    <w:p w14:paraId="53A17A20" w14:textId="77777777" w:rsidR="0090162C" w:rsidRPr="005E2D07" w:rsidRDefault="0090162C" w:rsidP="0090162C">
      <w:pPr>
        <w:jc w:val="both"/>
      </w:pPr>
      <w:r w:rsidRPr="005E2D07">
        <w:t xml:space="preserve">Comme susmentionné, il affirme également que </w:t>
      </w:r>
      <w:r w:rsidRPr="005E2D07">
        <w:rPr>
          <w:i/>
          <w:iCs/>
        </w:rPr>
        <w:t>l'allocation des financements dans la CDN révisée n'inclut pas de manière systématique une évaluation des impacts sur l'égalité de genre. Les projets climatiques financés prennent parfois en compte la participation des femmes et des jeunes, mais il n'existe pas de cadre formel ni d'outil d'évaluation permettant de mesurer comment les ressources mobilisées contribuent concrètement à réduire les inégalités de genre</w:t>
      </w:r>
      <w:r w:rsidRPr="005E2D07">
        <w:t>.</w:t>
      </w:r>
    </w:p>
    <w:p w14:paraId="74D70AA5" w14:textId="77777777" w:rsidR="0090162C" w:rsidRPr="005E2D07" w:rsidRDefault="0090162C" w:rsidP="0090162C">
      <w:pPr>
        <w:pStyle w:val="Titre5"/>
      </w:pPr>
      <w:r w:rsidRPr="005E2D07">
        <w:t xml:space="preserve">Disponibilité de statistiques  </w:t>
      </w:r>
    </w:p>
    <w:p w14:paraId="78C040CB" w14:textId="77777777" w:rsidR="0090162C" w:rsidRPr="005E2D07" w:rsidRDefault="0090162C" w:rsidP="0090162C">
      <w:pPr>
        <w:spacing w:before="240"/>
        <w:jc w:val="both"/>
        <w:rPr>
          <w:bCs/>
        </w:rPr>
      </w:pPr>
      <w:r w:rsidRPr="005E2D07">
        <w:rPr>
          <w:bCs/>
          <w:szCs w:val="20"/>
        </w:rPr>
        <w:t>En ce qui concerne la disponibilité de statistiques désagrégées, l</w:t>
      </w:r>
      <w:r w:rsidRPr="005E2D07">
        <w:rPr>
          <w:bCs/>
        </w:rPr>
        <w:t xml:space="preserve">’existence de l’Institut national des Statistiques (INSTAT) qui coordonne la mise en œuvre du Schéma directeur de la Statistique (SDS) constitue une opportunité majeure. L’institut a considérablement amélioré ses pratiques de désagrégation de données et mesure depuis 2022 à travers l’EMOP, le niveau de préoccupation des ménages pour la protection de l’environnement. </w:t>
      </w:r>
    </w:p>
    <w:p w14:paraId="02829879" w14:textId="77777777" w:rsidR="0090162C" w:rsidRPr="005E2D07" w:rsidRDefault="0090162C" w:rsidP="0090162C">
      <w:pPr>
        <w:spacing w:after="0"/>
        <w:jc w:val="both"/>
      </w:pPr>
      <w:r w:rsidRPr="005E2D07">
        <w:rPr>
          <w:bCs/>
        </w:rPr>
        <w:t>Une analyse rapide de l’existant suivant le modèle DPSIR (Forces motrices-Pressions-État-Impacts-Réponses) indique la présence d’une quantité non négligeable de données, y compris désagrégées, sur les forces motrices des changements climatiques (croissance économique, démographie, urbanisation, etc.).</w:t>
      </w:r>
    </w:p>
    <w:p w14:paraId="671FFCA6" w14:textId="77777777" w:rsidR="0090162C" w:rsidRPr="005E2D07" w:rsidRDefault="0090162C" w:rsidP="0090162C">
      <w:pPr>
        <w:jc w:val="both"/>
      </w:pPr>
      <w:r w:rsidRPr="005E2D07">
        <w:t xml:space="preserve">A contrario, peu de données, notamment désagrégées, sont disponibles sur les pressions exercées par les forces motrices sur les matrices environnementales (eaux, airs, sols, biomasse) et leurs états, ainsi que sur leurs impacts différenciés. </w:t>
      </w:r>
    </w:p>
    <w:p w14:paraId="512C49F7" w14:textId="77777777" w:rsidR="0090162C" w:rsidRPr="005E2D07" w:rsidRDefault="0090162C" w:rsidP="0090162C">
      <w:pPr>
        <w:jc w:val="both"/>
      </w:pPr>
      <w:r w:rsidRPr="005E2D07">
        <w:t>Parmi les gaps identifiés figurent les données désagrégées sur : les pertes économiques liées aux catastrophes, le profil de vulnérabilité climatique des ménages et leurs effets notamment dans les publications sur le genre et l’inclusion sociale (croisements statistiques des données d’exposition et de vulnérabilités), les budgets-temps (enquêtes emploi du temps), les profils d’accès et de contrôle aux ressources environnementales (exemple : statistiques désagrégées sur l’accès à la terre) et les statistiques sur les VBG dans les contextes de crise (exemple : post-inondations).</w:t>
      </w:r>
    </w:p>
    <w:p w14:paraId="2B1E7B86" w14:textId="77777777" w:rsidR="0090162C" w:rsidRPr="005E2D07" w:rsidRDefault="0090162C" w:rsidP="0090162C">
      <w:pPr>
        <w:jc w:val="both"/>
      </w:pPr>
      <w:r w:rsidRPr="005E2D07">
        <w:lastRenderedPageBreak/>
        <w:t>Les recueils de données du Système d'Informations Statistiques Environnementales (SISE) publiés ne sont également pas désagrégés.</w:t>
      </w:r>
    </w:p>
    <w:p w14:paraId="4B7581A5" w14:textId="77777777" w:rsidR="0090162C" w:rsidRPr="005E2D07" w:rsidRDefault="0090162C" w:rsidP="0090162C">
      <w:pPr>
        <w:jc w:val="both"/>
      </w:pPr>
      <w:r w:rsidRPr="005E2D07">
        <w:t xml:space="preserve">L’un des enjeux liés au fait de combler les gaps statistiques est la disponibilité de données désagrégées de qualité pour effectuer les évaluations de genre préalables à la planification et la budgétisation sensible au genre pour les projets. </w:t>
      </w:r>
    </w:p>
    <w:p w14:paraId="75FB7918" w14:textId="77777777" w:rsidR="0090162C" w:rsidRPr="005E2D07" w:rsidRDefault="0090162C" w:rsidP="0090162C">
      <w:pPr>
        <w:jc w:val="both"/>
      </w:pPr>
      <w:r w:rsidRPr="005E2D07">
        <w:t xml:space="preserve">Or, l’analyse du portefeuille de projets identifié pour la CDN révisée montre clairement un faible niveau de réalisation de ces évaluations préalables. Seulement 12 projets en disposent, soit 24%, dont 8 projets d’adaptation. Ce critère tire significativement vers le bas les scores d’intégration de genre. </w:t>
      </w:r>
    </w:p>
    <w:p w14:paraId="4B618BF9" w14:textId="77777777" w:rsidR="0090162C" w:rsidRPr="005E2D07" w:rsidRDefault="0090162C" w:rsidP="0090162C">
      <w:pPr>
        <w:pStyle w:val="Titre5"/>
      </w:pPr>
      <w:r w:rsidRPr="005E2D07">
        <w:t xml:space="preserve">Dispositif de suivi-évaluation de l’action climatique </w:t>
      </w:r>
    </w:p>
    <w:p w14:paraId="7843ABD7" w14:textId="77777777" w:rsidR="0090162C" w:rsidRPr="005E2D07" w:rsidRDefault="0090162C" w:rsidP="0090162C">
      <w:pPr>
        <w:spacing w:before="240"/>
        <w:jc w:val="both"/>
      </w:pPr>
      <w:r w:rsidRPr="005E2D07">
        <w:t xml:space="preserve">La sensibilité des dispositifs de suivi-évaluation du portefeuille de projets identifié a été appréciée à travers la formulation d’objectifs ou d’indicateurs de genre et l’existence de mécanismes de suivi-évaluation sensible au genre pour mesurer les progrès. </w:t>
      </w:r>
    </w:p>
    <w:p w14:paraId="572455E2" w14:textId="77777777" w:rsidR="0090162C" w:rsidRPr="005E2D07" w:rsidRDefault="0090162C" w:rsidP="0090162C">
      <w:pPr>
        <w:jc w:val="both"/>
      </w:pPr>
      <w:r w:rsidRPr="005E2D07">
        <w:t xml:space="preserve">L’analyse révèle que 1/4 des projets du portefeuille disposent d’objectifs ou d’indicateurs de genre et 1/3 de mécanismes de suivi-évaluation sensible au genre (projets disposant d’un plan d’action genre ou présentant des données de mise en œuvre désagrégées). </w:t>
      </w:r>
    </w:p>
    <w:p w14:paraId="27FFA5D4" w14:textId="77777777" w:rsidR="0090162C" w:rsidRPr="005E2D07" w:rsidRDefault="0090162C" w:rsidP="0090162C">
      <w:pPr>
        <w:jc w:val="both"/>
      </w:pPr>
      <w:r w:rsidRPr="005E2D07">
        <w:t>Les projets disposant de mécanismes de suivi-évaluation sont pour l’essentiel financés par la Banque mondiale, la BAD et les fonds environnementaux.</w:t>
      </w:r>
    </w:p>
    <w:p w14:paraId="158990FB" w14:textId="77777777" w:rsidR="0090162C" w:rsidRPr="005E2D07" w:rsidRDefault="0090162C" w:rsidP="0090162C">
      <w:pPr>
        <w:pStyle w:val="Titre4"/>
      </w:pPr>
      <w:r w:rsidRPr="005E2D07">
        <w:t xml:space="preserve">Aperçu général par secteur </w:t>
      </w:r>
    </w:p>
    <w:p w14:paraId="598BB44A" w14:textId="278B1CC0" w:rsidR="0090162C" w:rsidRPr="005E2D07" w:rsidRDefault="0090162C" w:rsidP="0090162C">
      <w:pPr>
        <w:jc w:val="both"/>
      </w:pPr>
      <w:r w:rsidRPr="005E2D07">
        <w:t>L’analyse des projets du portefeuille par secteur montre que, l’</w:t>
      </w:r>
      <w:r w:rsidR="00515634">
        <w:t>a</w:t>
      </w:r>
      <w:r w:rsidRPr="005E2D07">
        <w:t>griculture, la Foresterie et les autres utilisations des terres (AFAT) concentrent plus de la moitié des projets ayant un score élevé, mais affichent une performance globale peu satisfaisante. Le secteur de l’énergie est le seul à afficher une performance assez satisfaisante, tandis que le secteur des déchets est celui qui présente en même temps la plus forte proportion de données manquantes et la plus faible performance.</w:t>
      </w:r>
    </w:p>
    <w:p w14:paraId="5F90632E" w14:textId="77777777" w:rsidR="0090162C" w:rsidRPr="005E2D07" w:rsidRDefault="0090162C" w:rsidP="0090162C">
      <w:pPr>
        <w:pStyle w:val="Titre5"/>
      </w:pPr>
      <w:r w:rsidRPr="005E2D07">
        <w:t>Agriculture, Foresterie et Autres utilisations des Terres (AFAT)</w:t>
      </w:r>
    </w:p>
    <w:p w14:paraId="4139D5EB" w14:textId="77777777" w:rsidR="0090162C" w:rsidRPr="005E2D07" w:rsidRDefault="0090162C" w:rsidP="0090162C">
      <w:pPr>
        <w:spacing w:before="240"/>
        <w:jc w:val="both"/>
      </w:pPr>
      <w:r w:rsidRPr="005E2D07">
        <w:t>Les secteurs AFAT totalisent 26 projets, soit 52% du portefeuille, dont 54% sont toujours en cours et 38% sont achevés. 62% de ces projets contribuent à l’adaptation aux changements climatiques et 31% contribuent à la fois à l’adaptation et à l’atténuation.</w:t>
      </w:r>
    </w:p>
    <w:p w14:paraId="62D07C06" w14:textId="77777777" w:rsidR="0090162C" w:rsidRPr="005E2D07" w:rsidRDefault="0090162C" w:rsidP="0090162C">
      <w:pPr>
        <w:jc w:val="both"/>
      </w:pPr>
      <w:r w:rsidRPr="005E2D07">
        <w:t xml:space="preserve">Au total, 80% des projets (22) disposent de mécanismes d’intégration du genre, sur lesquels 2/3 affichent des données sur les réalisations effectives. </w:t>
      </w:r>
    </w:p>
    <w:p w14:paraId="7332E258" w14:textId="77777777" w:rsidR="0090162C" w:rsidRPr="005E2D07" w:rsidRDefault="0090162C" w:rsidP="0090162C">
      <w:pPr>
        <w:jc w:val="both"/>
      </w:pPr>
      <w:r w:rsidRPr="005E2D07">
        <w:t xml:space="preserve">Le niveau moyen d’intégration du genre y est peu satisfaisant (42% de projets présentent un score moyen à élevé). </w:t>
      </w:r>
    </w:p>
    <w:p w14:paraId="022246F4" w14:textId="77777777" w:rsidR="0090162C" w:rsidRPr="005E2D07" w:rsidRDefault="0090162C" w:rsidP="0090162C">
      <w:pPr>
        <w:jc w:val="both"/>
      </w:pPr>
      <w:r w:rsidRPr="005E2D07">
        <w:t xml:space="preserve">Cependant, ils concentrent un peu plus de la moitié des projets qui ont un score élevé. 77% des projets intègrent des mesures agissant sur la pauvreté des groupes vulnérables, 62% des mesures de renforcement des capacités et autant, des mesures de gouvernance sensible au genre, 73% un budget ou des mesures de financement sensible au genre. </w:t>
      </w:r>
    </w:p>
    <w:p w14:paraId="7808B137" w14:textId="77777777" w:rsidR="0090162C" w:rsidRPr="005E2D07" w:rsidRDefault="0090162C" w:rsidP="0090162C">
      <w:pPr>
        <w:jc w:val="both"/>
      </w:pPr>
      <w:r w:rsidRPr="005E2D07">
        <w:lastRenderedPageBreak/>
        <w:t xml:space="preserve">A contrario, seulement 23% des projets intègrent des analyses genres préalables, 42% des objectifs/indicateurs de genre, et 31% des mécanismes de suivi-évaluation sensibles au genre. </w:t>
      </w:r>
    </w:p>
    <w:p w14:paraId="00837C21" w14:textId="77777777" w:rsidR="0090162C" w:rsidRPr="005E2D07" w:rsidRDefault="0090162C" w:rsidP="0090162C">
      <w:pPr>
        <w:spacing w:after="0"/>
        <w:jc w:val="both"/>
      </w:pPr>
      <w:r w:rsidRPr="005E2D07">
        <w:t xml:space="preserve">Les contraintes majeures qui ressortent de la littérature sur ces secteurs concernent principalement : </w:t>
      </w:r>
    </w:p>
    <w:p w14:paraId="4F3DACD1" w14:textId="1EDACC0A" w:rsidR="0090162C" w:rsidRPr="005E2D07" w:rsidRDefault="0090162C" w:rsidP="0090162C">
      <w:pPr>
        <w:pStyle w:val="Paragraphedeliste"/>
        <w:numPr>
          <w:ilvl w:val="0"/>
          <w:numId w:val="44"/>
        </w:numPr>
        <w:jc w:val="both"/>
      </w:pPr>
      <w:r w:rsidRPr="005E2D07">
        <w:t>Pour l’</w:t>
      </w:r>
      <w:r w:rsidR="00515634">
        <w:t>a</w:t>
      </w:r>
      <w:r w:rsidRPr="005E2D07">
        <w:t>griculture : le droit coutumier pour l’accès aux terres appartenant ou gérées par les communités, la faible organisation et capacitation des paysannes pour accéder aux mesures règlementaires relatives à l’accès aux superficies aménagées et aux ressources financières et les normes sociales qui limitent le pouvoir de décision des femmes.</w:t>
      </w:r>
    </w:p>
    <w:p w14:paraId="0C1BBBED" w14:textId="77777777" w:rsidR="0090162C" w:rsidRPr="005E2D07" w:rsidRDefault="0090162C" w:rsidP="0090162C">
      <w:pPr>
        <w:pStyle w:val="Paragraphedeliste"/>
        <w:numPr>
          <w:ilvl w:val="0"/>
          <w:numId w:val="44"/>
        </w:numPr>
        <w:jc w:val="both"/>
      </w:pPr>
      <w:r w:rsidRPr="005E2D07">
        <w:t xml:space="preserve">Pour la Foresterie : </w:t>
      </w:r>
      <w:r w:rsidRPr="005E2D07">
        <w:rPr>
          <w:lang w:eastAsia="en-US"/>
        </w:rPr>
        <w:t xml:space="preserve">les normes sociales et les mécanismes institutionnels de gouvernance. </w:t>
      </w:r>
    </w:p>
    <w:p w14:paraId="1F05248D" w14:textId="77777777" w:rsidR="0090162C" w:rsidRPr="005E2D07" w:rsidRDefault="0090162C" w:rsidP="0090162C">
      <w:pPr>
        <w:jc w:val="both"/>
      </w:pPr>
      <w:r w:rsidRPr="005E2D07">
        <w:t>Ces problématiques sont prises en charge par les projets, avec toutefois une nécessité d’élargir la portée des réponses et sécuriser les acquis. Par exemple, attribuer des terres cultivables aux femmes et aux jeunes est un acquis, sécuriser ces terres par des titres consolide cet acquis).</w:t>
      </w:r>
    </w:p>
    <w:p w14:paraId="23580A91" w14:textId="77777777" w:rsidR="0090162C" w:rsidRPr="005E2D07" w:rsidRDefault="0090162C" w:rsidP="0090162C">
      <w:pPr>
        <w:pStyle w:val="Titre5"/>
      </w:pPr>
      <w:r w:rsidRPr="005E2D07">
        <w:t>Energie</w:t>
      </w:r>
    </w:p>
    <w:p w14:paraId="039A323F" w14:textId="77777777" w:rsidR="0090162C" w:rsidRPr="005E2D07" w:rsidRDefault="0090162C" w:rsidP="0090162C">
      <w:pPr>
        <w:spacing w:before="240"/>
        <w:jc w:val="both"/>
      </w:pPr>
      <w:r w:rsidRPr="005E2D07">
        <w:t>Les projets du secteur de l’énergie viennent en seconde position avec ceux des AFAT en termes de concentration. Ils sont au nombre de 10, soit 20 % du portefeuille, dont 70 % sont toujours en cours et 30% sont achevés. Près de 90% d’entre eux contribuent à l’atténuation des changements climatiques.</w:t>
      </w:r>
    </w:p>
    <w:p w14:paraId="4D865EFF" w14:textId="77777777" w:rsidR="0090162C" w:rsidRPr="005E2D07" w:rsidRDefault="0090162C" w:rsidP="0090162C">
      <w:pPr>
        <w:jc w:val="both"/>
      </w:pPr>
      <w:r w:rsidRPr="005E2D07">
        <w:t xml:space="preserve">En termes d’intégration du genre, 80% des projets disposent de mécanismes d’intégration du genre mais seulement la moitié d’entre eux présentent des informations sur les réalisations effectives. </w:t>
      </w:r>
    </w:p>
    <w:p w14:paraId="36F73ABF" w14:textId="77777777" w:rsidR="0090162C" w:rsidRPr="005E2D07" w:rsidRDefault="0090162C" w:rsidP="0090162C">
      <w:pPr>
        <w:jc w:val="both"/>
      </w:pPr>
      <w:r w:rsidRPr="005E2D07">
        <w:t xml:space="preserve">Le secteur affiche une moyenne assez satisfaisante (60% des projets présentent un score moyen à élevé). 80% des projets intègrent des objectifs/indicateurs de genre et autant, des mesures agissant sur la pauvreté des groupes vulnérables, 60% des mesures de gouvernance sensible au genre. </w:t>
      </w:r>
    </w:p>
    <w:p w14:paraId="4595909F" w14:textId="77777777" w:rsidR="0090162C" w:rsidRPr="005E2D07" w:rsidRDefault="0090162C" w:rsidP="0090162C">
      <w:pPr>
        <w:jc w:val="both"/>
      </w:pPr>
      <w:r w:rsidRPr="005E2D07">
        <w:t>A contrario, seulement 30% des projets intègrent des analyses genres préalables, 40% des mesures de renforcement des capacités et 40% des mécanismes de suivi-évaluation sensibles au genre. Aucun projet ne justifie d’un budget ou de mesures de financement sensible au genre.</w:t>
      </w:r>
    </w:p>
    <w:p w14:paraId="15D9F86F" w14:textId="77777777" w:rsidR="0090162C" w:rsidRPr="005E2D07" w:rsidRDefault="0090162C" w:rsidP="0090162C">
      <w:pPr>
        <w:jc w:val="both"/>
        <w:rPr>
          <w:lang w:eastAsia="en-US"/>
        </w:rPr>
      </w:pPr>
      <w:r w:rsidRPr="005E2D07">
        <w:rPr>
          <w:lang w:eastAsia="en-US"/>
        </w:rPr>
        <w:t xml:space="preserve">En matière de progrès vers l’égalité de genre, la pauvreté, la méconnaissance des technologies alternatives, la faiblesse des capacités entrepreneuriales des femmes et les normes sociales demeurent des contraintes majeures. </w:t>
      </w:r>
    </w:p>
    <w:p w14:paraId="661C778A" w14:textId="77777777" w:rsidR="0090162C" w:rsidRPr="005E2D07" w:rsidRDefault="0090162C" w:rsidP="0090162C">
      <w:pPr>
        <w:jc w:val="both"/>
        <w:rPr>
          <w:lang w:eastAsia="en-US"/>
        </w:rPr>
      </w:pPr>
      <w:r w:rsidRPr="005E2D07">
        <w:rPr>
          <w:lang w:eastAsia="en-US"/>
        </w:rPr>
        <w:t xml:space="preserve">En la matière, les projets analysés prévoient des activités d’autonomisation économique des femmes, de renforcement des capacités et, dans une moindre mesure, de transfert de technologies, de promotion de technologies alternatives (foyers améliorés). Ces actions méritent d’être portées à une plus large échelle. </w:t>
      </w:r>
    </w:p>
    <w:p w14:paraId="6D22D254" w14:textId="77777777" w:rsidR="0090162C" w:rsidRPr="005E2D07" w:rsidRDefault="0090162C" w:rsidP="0090162C">
      <w:pPr>
        <w:pStyle w:val="Titre5"/>
      </w:pPr>
      <w:r w:rsidRPr="005E2D07">
        <w:t>Déchets</w:t>
      </w:r>
    </w:p>
    <w:p w14:paraId="6BEBE19D" w14:textId="77777777" w:rsidR="0090162C" w:rsidRPr="005E2D07" w:rsidRDefault="0090162C" w:rsidP="0090162C">
      <w:pPr>
        <w:spacing w:before="240"/>
        <w:jc w:val="both"/>
      </w:pPr>
      <w:r w:rsidRPr="005E2D07">
        <w:t xml:space="preserve">Le secteur des Déchets compte seulement 5 projets, dont un seul projet d’adaptation, en cours, présente des informations sur les mécanismes d’intégration du genre et un score moyen. Les 4 autres semblent être restés au stade d’idée. </w:t>
      </w:r>
    </w:p>
    <w:p w14:paraId="533B430A" w14:textId="77777777" w:rsidR="0090162C" w:rsidRPr="005E2D07" w:rsidRDefault="0090162C" w:rsidP="0090162C">
      <w:pPr>
        <w:jc w:val="both"/>
      </w:pPr>
      <w:r w:rsidRPr="005E2D07">
        <w:t xml:space="preserve">Cela en fait le secteur qui présente le plus faible score d’intégration du genre. </w:t>
      </w:r>
    </w:p>
    <w:p w14:paraId="2387ABFA" w14:textId="77777777" w:rsidR="0090162C" w:rsidRPr="005E2D07" w:rsidRDefault="0090162C" w:rsidP="0090162C">
      <w:pPr>
        <w:jc w:val="both"/>
      </w:pPr>
      <w:r w:rsidRPr="005E2D07">
        <w:t>Le Projet de Résilience urbaine de Bamako (PRUBA), financé par la Banque mondiale, a fait l’objet d’une analyse de genre préalable. Il intègre des objectifs/indicateurs de genre ainsi que des mécanismes de gouvernance et de suivi-évaluation sensible au genre.</w:t>
      </w:r>
    </w:p>
    <w:p w14:paraId="26DD6B64" w14:textId="77777777" w:rsidR="0090162C" w:rsidRPr="005E2D07" w:rsidRDefault="0090162C" w:rsidP="0090162C">
      <w:pPr>
        <w:jc w:val="both"/>
      </w:pPr>
      <w:r w:rsidRPr="005E2D07">
        <w:lastRenderedPageBreak/>
        <w:t>Du point de vue des inégalités structurelles, les contraintes majeures concernent principalement les normes sociales et la faiblesse des capacités.</w:t>
      </w:r>
    </w:p>
    <w:p w14:paraId="176D9F71" w14:textId="77777777" w:rsidR="0090162C" w:rsidRPr="005E2D07" w:rsidRDefault="0090162C" w:rsidP="0090162C">
      <w:pPr>
        <w:pStyle w:val="Titre5"/>
      </w:pPr>
      <w:r w:rsidRPr="005E2D07">
        <w:t>Réduction des risques de catastrophes</w:t>
      </w:r>
    </w:p>
    <w:p w14:paraId="638A69CC" w14:textId="77777777" w:rsidR="0090162C" w:rsidRPr="005E2D07" w:rsidRDefault="0090162C" w:rsidP="0090162C">
      <w:pPr>
        <w:spacing w:before="240"/>
        <w:jc w:val="both"/>
      </w:pPr>
      <w:r w:rsidRPr="005E2D07">
        <w:t xml:space="preserve">5 projets, soit 10% du portefeuilles contribuent à la gestion des catastrophes, à travers le renforcement du dispositif de détection et de prise en charge des catastrophes (amélioration des prévisions Météo, système d’alerte précoce, renforcement des capacités des services de protection civile, etc.), la couverture par assurance des risques de catastrophes, le soutien aux personnes vulnérables. </w:t>
      </w:r>
    </w:p>
    <w:p w14:paraId="50099658" w14:textId="77777777" w:rsidR="0090162C" w:rsidRPr="005E2D07" w:rsidRDefault="0090162C" w:rsidP="0090162C">
      <w:pPr>
        <w:jc w:val="both"/>
      </w:pPr>
      <w:r w:rsidRPr="005E2D07">
        <w:t xml:space="preserve">3 de ces 5 projets affichent un score moyen, avec une prédominance d’objectifs et d’indicateurs de genre ainsi que de mécanismes de gouvernance et de suivi-évaluation sensible au genre. </w:t>
      </w:r>
    </w:p>
    <w:p w14:paraId="1AD982A4" w14:textId="77777777" w:rsidR="0090162C" w:rsidRPr="005E2D07" w:rsidRDefault="0090162C" w:rsidP="0090162C">
      <w:pPr>
        <w:jc w:val="both"/>
      </w:pPr>
      <w:r w:rsidRPr="005E2D07">
        <w:t>Les barrières structurelles concernent principalement les normes sociales et les capacités.</w:t>
      </w:r>
    </w:p>
    <w:p w14:paraId="25758ACC" w14:textId="77777777" w:rsidR="0090162C" w:rsidRPr="005E2D07" w:rsidRDefault="0090162C" w:rsidP="0090162C">
      <w:pPr>
        <w:pStyle w:val="Titre5"/>
      </w:pPr>
      <w:r w:rsidRPr="005E2D07">
        <w:t>Autres secteurs d’adaptation</w:t>
      </w:r>
    </w:p>
    <w:p w14:paraId="295A76F2" w14:textId="77777777" w:rsidR="0090162C" w:rsidRPr="005E2D07" w:rsidRDefault="0090162C" w:rsidP="0090162C">
      <w:pPr>
        <w:spacing w:before="240"/>
        <w:jc w:val="both"/>
      </w:pPr>
      <w:r w:rsidRPr="005E2D07">
        <w:t>Le portefeuille inclut 7 autres projets d’adaptation, dont 4 projets de renforcement de capacités, deux projets de financement et un projet WASH. Parmi eux, seul le projet WASH affiche un score d’intégration du genre élevé. Un projet de renforcement de capacité présente un score moyen, 3 projets ont un score faible, notamment les deux projets de financement et un projet de renforcement des capacités et 2 projets n’affichent aucun mécanisme d’intégration du genre.</w:t>
      </w:r>
    </w:p>
    <w:p w14:paraId="0E91FCA8" w14:textId="77777777" w:rsidR="0090162C" w:rsidRPr="005E2D07" w:rsidRDefault="0090162C" w:rsidP="0090162C">
      <w:pPr>
        <w:jc w:val="both"/>
      </w:pPr>
      <w:r w:rsidRPr="005E2D07">
        <w:t>Les mécanismes prédominants sont les mesures agissant sur les causes structurelles des inégalités, notamment l’accès à des mécanismes de financement (4 projets sur 7), les mesures de gouvernance (4/7), les mesures de renforcement des capacités (4/7).</w:t>
      </w:r>
    </w:p>
    <w:p w14:paraId="11966B3D" w14:textId="77777777" w:rsidR="0090162C" w:rsidRPr="005E2D07" w:rsidRDefault="0090162C" w:rsidP="0090162C">
      <w:pPr>
        <w:jc w:val="both"/>
        <w:rPr>
          <w:lang w:eastAsia="en-US"/>
        </w:rPr>
      </w:pPr>
      <w:r w:rsidRPr="005E2D07">
        <w:rPr>
          <w:lang w:eastAsia="en-US"/>
        </w:rPr>
        <w:t xml:space="preserve">Les barrières structurelles concernent là aussi principalement les normes sociales, la pauvreté et la disponibilité d’infrastructures adaptées. </w:t>
      </w:r>
    </w:p>
    <w:p w14:paraId="529CAB19" w14:textId="77777777" w:rsidR="0090162C" w:rsidRPr="005E2D07" w:rsidRDefault="0090162C" w:rsidP="0090162C">
      <w:pPr>
        <w:pStyle w:val="Titre3"/>
      </w:pPr>
      <w:bookmarkStart w:id="131" w:name="_Toc227409254"/>
      <w:r w:rsidRPr="005E2D07">
        <w:t>Contraintes majeures et leçons apprises</w:t>
      </w:r>
      <w:bookmarkEnd w:id="131"/>
    </w:p>
    <w:p w14:paraId="5F5CB0CD" w14:textId="77777777" w:rsidR="0090162C" w:rsidRPr="005E2D07" w:rsidRDefault="0090162C" w:rsidP="0090162C">
      <w:pPr>
        <w:pStyle w:val="Titre4"/>
      </w:pPr>
      <w:r w:rsidRPr="005E2D07">
        <w:t>Contraintes majeures</w:t>
      </w:r>
    </w:p>
    <w:p w14:paraId="01F796B2" w14:textId="77777777" w:rsidR="0090162C" w:rsidRPr="005E2D07" w:rsidRDefault="0090162C" w:rsidP="0090162C">
      <w:r w:rsidRPr="005E2D07">
        <w:t xml:space="preserve">A partir des analyses réalisées et au regard du contexte général du Mali, cinq contraintes majeures à l’intégration du genre dans l’action climatique se dégagent. </w:t>
      </w:r>
    </w:p>
    <w:p w14:paraId="125CE590" w14:textId="77777777" w:rsidR="0090162C" w:rsidRPr="005E2D07" w:rsidRDefault="0090162C" w:rsidP="0090162C">
      <w:pPr>
        <w:pStyle w:val="Paragraphedeliste"/>
        <w:numPr>
          <w:ilvl w:val="0"/>
          <w:numId w:val="49"/>
        </w:numPr>
        <w:ind w:left="357" w:hanging="357"/>
        <w:contextualSpacing w:val="0"/>
        <w:jc w:val="both"/>
      </w:pPr>
      <w:r w:rsidRPr="005E2D07">
        <w:rPr>
          <w:b/>
          <w:bCs/>
        </w:rPr>
        <w:t>L’inexistence de cadres méthodologiques harmonisés</w:t>
      </w:r>
      <w:r w:rsidRPr="005E2D07">
        <w:t xml:space="preserve"> pour guider les tentatives d’intégration du genre dans l’action climatique. Il existe certes des outils spécifiques disponibles auprès de certains acteurs. Cependant, un cadre général qui capitalise les acquis de ces outils et qui est accessible à tous s’avère nécessaire. </w:t>
      </w:r>
    </w:p>
    <w:p w14:paraId="10DF6FF4" w14:textId="77777777" w:rsidR="0090162C" w:rsidRPr="005E2D07" w:rsidRDefault="0090162C" w:rsidP="0090162C">
      <w:pPr>
        <w:pStyle w:val="Paragraphedeliste"/>
        <w:numPr>
          <w:ilvl w:val="0"/>
          <w:numId w:val="49"/>
        </w:numPr>
        <w:spacing w:after="0"/>
        <w:ind w:left="357" w:hanging="357"/>
        <w:contextualSpacing w:val="0"/>
        <w:jc w:val="both"/>
      </w:pPr>
      <w:r w:rsidRPr="005E2D07">
        <w:rPr>
          <w:b/>
          <w:bCs/>
        </w:rPr>
        <w:t xml:space="preserve">La faiblesse des capacités des acteurs </w:t>
      </w:r>
      <w:r w:rsidRPr="005E2D07">
        <w:t>pour garantir une intégration efficace de la dimension genre à tous les niveaux. Un exemple qui apparaît couramment dans les cadres de concertations est la croyance selon laquelle l’inexistence de mesures discriminatoires excluant les personnes vulnérables de l’accès aux ressources est une preuve d’intégration du genre. Cette faiblesse peut aussi s’analyser en termes de :</w:t>
      </w:r>
    </w:p>
    <w:p w14:paraId="66D69551" w14:textId="77777777" w:rsidR="0090162C" w:rsidRPr="005E2D07" w:rsidRDefault="0090162C" w:rsidP="0090162C">
      <w:pPr>
        <w:pStyle w:val="Paragraphedeliste"/>
        <w:numPr>
          <w:ilvl w:val="0"/>
          <w:numId w:val="44"/>
        </w:numPr>
        <w:spacing w:after="0"/>
        <w:contextualSpacing w:val="0"/>
        <w:jc w:val="both"/>
      </w:pPr>
      <w:r w:rsidRPr="005E2D07">
        <w:t xml:space="preserve">Méconnaissance des cadres contraignants (exemple : dispositions de la constitution favorisant la prise en compte du genre ; </w:t>
      </w:r>
    </w:p>
    <w:p w14:paraId="512B2EAC" w14:textId="77777777" w:rsidR="0090162C" w:rsidRPr="005E2D07" w:rsidRDefault="0090162C" w:rsidP="0090162C">
      <w:pPr>
        <w:pStyle w:val="Paragraphedeliste"/>
        <w:numPr>
          <w:ilvl w:val="0"/>
          <w:numId w:val="44"/>
        </w:numPr>
        <w:spacing w:after="0"/>
        <w:contextualSpacing w:val="0"/>
        <w:jc w:val="both"/>
      </w:pPr>
      <w:r w:rsidRPr="005E2D07">
        <w:lastRenderedPageBreak/>
        <w:t xml:space="preserve">Taux élevé de rotation du personnel, notamment au sein de l’administration publique, nécessitant des efforts continus de renforcement des capacités ; </w:t>
      </w:r>
    </w:p>
    <w:p w14:paraId="00AA6C0F" w14:textId="77777777" w:rsidR="0090162C" w:rsidRPr="005E2D07" w:rsidRDefault="0090162C" w:rsidP="0090162C">
      <w:pPr>
        <w:pStyle w:val="Paragraphedeliste"/>
        <w:numPr>
          <w:ilvl w:val="0"/>
          <w:numId w:val="44"/>
        </w:numPr>
        <w:contextualSpacing w:val="0"/>
        <w:jc w:val="both"/>
      </w:pPr>
      <w:r w:rsidRPr="005E2D07">
        <w:t xml:space="preserve">Difficultés pour les acteurs de la société civile de structurer des campagnes de plaidoyer et de lobbying favorisant l’intégration du genre et de l’inclusion sociale. </w:t>
      </w:r>
    </w:p>
    <w:p w14:paraId="25001A52" w14:textId="77777777" w:rsidR="0090162C" w:rsidRPr="005E2D07" w:rsidRDefault="0090162C" w:rsidP="0090162C">
      <w:pPr>
        <w:pStyle w:val="Paragraphedeliste"/>
        <w:numPr>
          <w:ilvl w:val="0"/>
          <w:numId w:val="49"/>
        </w:numPr>
        <w:ind w:left="357" w:hanging="357"/>
        <w:contextualSpacing w:val="0"/>
        <w:jc w:val="both"/>
      </w:pPr>
      <w:r w:rsidRPr="005E2D07">
        <w:rPr>
          <w:b/>
          <w:bCs/>
        </w:rPr>
        <w:t>Les difficultés liées à l’accès à des statistiques désagrégées et fiables</w:t>
      </w:r>
      <w:r w:rsidRPr="005E2D07">
        <w:t xml:space="preserve"> : malgré les efforts observables déployés par l’INSTAT en tant que coordinateur du SDS en matière de désagrégation de données et de production de rapports spécifiques, d’importants gaps restent à compter pour le secteur de l’environnement en général et les changements climatiques en particulier. Cette contrainte est étroitement liée aux précédentes (compréhension des enjeux liés au genre par les services statistiques sectoriels, méconnaissance par les secteurs des sources statistiques existantes et exploitables, référentiels pour la production de statistiques genre et climat) ; mais aussi à la politique globale de transparence (exemple : accès en open source à des données primaires. </w:t>
      </w:r>
    </w:p>
    <w:p w14:paraId="0FFE8F57" w14:textId="77777777" w:rsidR="0090162C" w:rsidRPr="005E2D07" w:rsidRDefault="0090162C" w:rsidP="0090162C">
      <w:pPr>
        <w:pStyle w:val="Paragraphedeliste"/>
        <w:numPr>
          <w:ilvl w:val="0"/>
          <w:numId w:val="49"/>
        </w:numPr>
        <w:ind w:left="357" w:hanging="357"/>
        <w:contextualSpacing w:val="0"/>
        <w:jc w:val="both"/>
      </w:pPr>
      <w:r w:rsidRPr="005E2D07">
        <w:rPr>
          <w:b/>
          <w:bCs/>
        </w:rPr>
        <w:t>Le fonctionnement en silo</w:t>
      </w:r>
      <w:r w:rsidRPr="005E2D07">
        <w:t> </w:t>
      </w:r>
      <w:r w:rsidRPr="005E2D07">
        <w:rPr>
          <w:b/>
          <w:bCs/>
        </w:rPr>
        <w:t>des cadres techniques et genre</w:t>
      </w:r>
      <w:r w:rsidRPr="005E2D07">
        <w:t> : cette tendance est observable quasiment partout, des cadres de coordination et de concertation nationaux, jusqu’à la mise en œuvre des activités sur le terrain. En guise d’illustration, il est observable au sein des projets une tendance à mener des activités genre spécifiques et parallèles, certes pertinentes, mais qui s’intègrent peu dans la raison d’être du projet. Peu de réflexions sont menées sur la manière dont les activités techniques peuvent être plus sensibles au genre. Un autre exemple est le cloisonnement des cadres d’élaboration et de validation des documents budgétaires sectoriels (DPPD-PAP, RAP) et du Rapport sur le Genre au sein d’un même ministère. Les points focaux genre qui coordonnent l’élaboration du RG sur la base des informations contenues en partie dans les DPPD-PAP et les RAP, ne participent pas à leur élaboration et leur validation. De même les acteurs qui sont autour de la table au moment de l’élaboration des documents budgétaires ne participent pas au processus d’élaboration du RG qui pourtant, couvre leurs programmes budgétaires. L’efficacité de l’intégration du genre à l’action climatique requiert en conséquence des efforts de décloisonnement.</w:t>
      </w:r>
    </w:p>
    <w:p w14:paraId="33CDA987" w14:textId="77777777" w:rsidR="0090162C" w:rsidRPr="005E2D07" w:rsidRDefault="0090162C" w:rsidP="0090162C">
      <w:pPr>
        <w:pStyle w:val="Paragraphedeliste"/>
        <w:numPr>
          <w:ilvl w:val="0"/>
          <w:numId w:val="49"/>
        </w:numPr>
        <w:ind w:left="357" w:hanging="357"/>
        <w:contextualSpacing w:val="0"/>
        <w:jc w:val="both"/>
      </w:pPr>
      <w:r w:rsidRPr="005E2D07">
        <w:rPr>
          <w:b/>
          <w:bCs/>
        </w:rPr>
        <w:t>L’instabilité du financement extérieur</w:t>
      </w:r>
      <w:r w:rsidRPr="005E2D07">
        <w:t> : dans un contexte de changement de lignes politiques dans de nombreuses régions du monde, de conflits et de tensions géostratégiques croissantes, les flux d’aides au développement ont tendance à diminuer ou à se réorienter. Il en résulte une instabilité du financement extérieur, dont dépend pourtant en grande partie l’action climatique au Mali. Le budget de l’État ne finance ou cofinance que 7 projets sur les 50 identifiés. A ce propos, la littérature macro budgétaire documente la volatilité du financement extérieur et son utilisation comme amortisseur de chocs.</w:t>
      </w:r>
    </w:p>
    <w:p w14:paraId="73ED629D" w14:textId="77777777" w:rsidR="0090162C" w:rsidRPr="005E2D07" w:rsidRDefault="0090162C" w:rsidP="0090162C">
      <w:pPr>
        <w:pStyle w:val="Paragraphedeliste"/>
        <w:ind w:left="357"/>
        <w:contextualSpacing w:val="0"/>
        <w:jc w:val="both"/>
      </w:pPr>
      <w:r w:rsidRPr="005E2D07">
        <w:t xml:space="preserve">Or, malgré une volonté politique affichée au niveau national, les exigences en matière d’intégration du genre sont principalement définies et portées par les cadres de gouvernance des partenaires techniques et financiers. </w:t>
      </w:r>
    </w:p>
    <w:p w14:paraId="74ED1CED" w14:textId="77777777" w:rsidR="0090162C" w:rsidRPr="005E2D07" w:rsidRDefault="0090162C" w:rsidP="0090162C">
      <w:pPr>
        <w:pStyle w:val="Paragraphedeliste"/>
        <w:ind w:left="357"/>
        <w:contextualSpacing w:val="0"/>
        <w:jc w:val="both"/>
      </w:pPr>
      <w:r w:rsidRPr="005E2D07">
        <w:t>A cet égard, la pérennisation et la capitalisation des efforts d’intégration du genre nécessite une appropriation de la démarche et des outils par les acteurs nationaux, à travers, notamment, une systématisation des efforts de transferts de compétences.</w:t>
      </w:r>
    </w:p>
    <w:p w14:paraId="477BAA4E" w14:textId="77777777" w:rsidR="0090162C" w:rsidRPr="005E2D07" w:rsidRDefault="0090162C" w:rsidP="0090162C">
      <w:pPr>
        <w:pStyle w:val="Paragraphedeliste"/>
        <w:ind w:left="357"/>
        <w:contextualSpacing w:val="0"/>
        <w:jc w:val="both"/>
      </w:pPr>
    </w:p>
    <w:p w14:paraId="6E415610" w14:textId="77777777" w:rsidR="0090162C" w:rsidRPr="005E2D07" w:rsidRDefault="0090162C" w:rsidP="0090162C">
      <w:pPr>
        <w:pStyle w:val="Titre4"/>
      </w:pPr>
      <w:r w:rsidRPr="005E2D07">
        <w:lastRenderedPageBreak/>
        <w:t xml:space="preserve">Leçons apprises </w:t>
      </w:r>
    </w:p>
    <w:p w14:paraId="5B8F9AF2" w14:textId="77777777" w:rsidR="0090162C" w:rsidRPr="005E2D07" w:rsidRDefault="0090162C" w:rsidP="0090162C">
      <w:pPr>
        <w:jc w:val="both"/>
        <w:rPr>
          <w:b/>
          <w:bCs/>
        </w:rPr>
      </w:pPr>
      <w:r w:rsidRPr="005E2D07">
        <w:rPr>
          <w:b/>
          <w:bCs/>
        </w:rPr>
        <w:t>Mécanismes prioritaires</w:t>
      </w:r>
    </w:p>
    <w:p w14:paraId="2F382EED" w14:textId="77777777" w:rsidR="0090162C" w:rsidRPr="005E2D07" w:rsidRDefault="0090162C" w:rsidP="0090162C">
      <w:pPr>
        <w:pStyle w:val="Paragraphedeliste"/>
        <w:numPr>
          <w:ilvl w:val="0"/>
          <w:numId w:val="50"/>
        </w:numPr>
        <w:contextualSpacing w:val="0"/>
        <w:jc w:val="both"/>
      </w:pPr>
      <w:r w:rsidRPr="005E2D07">
        <w:t xml:space="preserve">En plus de leurs vulnérabilités, la CDN révisée reconnaît également que les femmes sont des actrices importantes du changement et détiennent des connaissances et compétences en matière d’atténuation, d’adaptation et de réduction des risques face aux changements climatiques. Dans la continuité de ce double positionnement, il conviendrait de veiller à l’intégration de la dimension genre dans la CDN 3.0 à la fois sous l’angle de la réduction des vulnérabilités et du renforcement de la </w:t>
      </w:r>
      <w:r w:rsidRPr="005E2D07">
        <w:rPr>
          <w:b/>
          <w:bCs/>
        </w:rPr>
        <w:t>participation économique et politique des femmes à l’action climatique à une plus grande échelle</w:t>
      </w:r>
      <w:r w:rsidRPr="005E2D07">
        <w:t xml:space="preserve">. </w:t>
      </w:r>
    </w:p>
    <w:p w14:paraId="196CFAFD" w14:textId="77777777" w:rsidR="0090162C" w:rsidRPr="005E2D07" w:rsidRDefault="0090162C" w:rsidP="0090162C">
      <w:pPr>
        <w:pStyle w:val="Paragraphedeliste"/>
        <w:numPr>
          <w:ilvl w:val="0"/>
          <w:numId w:val="50"/>
        </w:numPr>
        <w:contextualSpacing w:val="0"/>
        <w:jc w:val="both"/>
      </w:pPr>
      <w:r w:rsidRPr="005E2D07">
        <w:t xml:space="preserve">Beaucoup de recommandations issues du processus d’évaluation de la CDN révisée concernent le renforcement des capacités. Bien que cela soit globalement pertinent, il faudrait faire attention à ne pas le présenter comme une recette miracle. En effet, former une femme aux technologies vertes agricoles sans lui garantir l’accès aux ressources (exemple : terre, crédits) produirait peu de résultats. Cette analyse est valable pour l’introduction de technologies, qui, en l’absence de garde-fous, creuseraient les inégalités de genre. En conséquence, l’accent doit également être mis sur la contribution du processus de la CDN à la </w:t>
      </w:r>
      <w:r w:rsidRPr="005E2D07">
        <w:rPr>
          <w:b/>
          <w:bCs/>
        </w:rPr>
        <w:t>suppression des barrières structurelles (normes sociales, pauvreté)</w:t>
      </w:r>
      <w:r w:rsidRPr="005E2D07">
        <w:t xml:space="preserve">. </w:t>
      </w:r>
      <w:r w:rsidRPr="005E2D07">
        <w:rPr>
          <w:b/>
          <w:bCs/>
        </w:rPr>
        <w:t>L’autonomisation économique des femmes</w:t>
      </w:r>
      <w:r w:rsidRPr="005E2D07">
        <w:t xml:space="preserve"> à travers l’accès à des services à intérêt stratégique (eau, électricité), la promotion de l’entrepreneuriat, la création d’AGR, etc. apparaît clairement comme une priorité en matière d’intégration du genre dans les projets.  Le déploiement de cette catégorie de mesures est un levier, car elle s’accompagne en général de </w:t>
      </w:r>
      <w:r w:rsidRPr="005E2D07">
        <w:rPr>
          <w:b/>
          <w:bCs/>
        </w:rPr>
        <w:t>renforcement des capacités</w:t>
      </w:r>
      <w:r w:rsidRPr="005E2D07">
        <w:t xml:space="preserve">, de </w:t>
      </w:r>
      <w:r w:rsidRPr="005E2D07">
        <w:rPr>
          <w:b/>
          <w:bCs/>
        </w:rPr>
        <w:t>transfert de technologies</w:t>
      </w:r>
      <w:r w:rsidRPr="005E2D07">
        <w:t xml:space="preserve"> et de mesures d’</w:t>
      </w:r>
      <w:r w:rsidRPr="005E2D07">
        <w:rPr>
          <w:b/>
          <w:bCs/>
        </w:rPr>
        <w:t xml:space="preserve">accès aux financements. </w:t>
      </w:r>
    </w:p>
    <w:p w14:paraId="04E57AEE" w14:textId="77777777" w:rsidR="0090162C" w:rsidRPr="005E2D07" w:rsidRDefault="0090162C" w:rsidP="0090162C">
      <w:pPr>
        <w:pStyle w:val="Paragraphedeliste"/>
        <w:numPr>
          <w:ilvl w:val="0"/>
          <w:numId w:val="50"/>
        </w:numPr>
        <w:contextualSpacing w:val="0"/>
        <w:jc w:val="both"/>
      </w:pPr>
      <w:r w:rsidRPr="005E2D07">
        <w:t>Des ambitions sans conditions de mise en œuvre opérationnelle ne se concrétisent pas.  Il est donc nécessaire de mettre un accent particulier sur les critères opérationnels d’intégration du genre dans les projets/programmes de la CDN (</w:t>
      </w:r>
      <w:r w:rsidRPr="005E2D07">
        <w:rPr>
          <w:b/>
          <w:bCs/>
        </w:rPr>
        <w:t>analyses de genre préalables, budget genre traçable et mécanismes de suivi-évaluation</w:t>
      </w:r>
      <w:r w:rsidRPr="005E2D07">
        <w:t xml:space="preserve">), qui sont les critères les moins pris en compte par les projets. S’il faut hiérarchiser les critères en fonction de leur temporalité, les analyses genre préalables doivent venir en première position et être systématisées, pour garantir que les mesures mises en œuvre répondent aux besoins réels des groupes vulnérables et qu’elles préviennent ou ne génèrent pas d’effets indésirables. Ces analyses permettent également de définir des cibles réalistes pour les indicateurs qui n’impliquent ni sous-estimation ni surestimation des apports, d’établir des données de référence et de créer des conditions plus favorables au suivi-évaluation. Pour être solides et éclairantes, les analyses genre doivent reposer sur des preuves issues de données de qualité. L’intégration du genre dans l’action climatique requiert donc la </w:t>
      </w:r>
      <w:r w:rsidRPr="005E2D07">
        <w:rPr>
          <w:b/>
          <w:bCs/>
        </w:rPr>
        <w:t>disponibilité de données primaires désagrégées crédibles</w:t>
      </w:r>
      <w:r w:rsidRPr="005E2D07">
        <w:t xml:space="preserve">. Il est de ce fait nécessaire d’identifier les données les plus pertinentes à collecter et les mécanismes de leur collecte. L’intégration d’un </w:t>
      </w:r>
      <w:r w:rsidRPr="005E2D07">
        <w:rPr>
          <w:b/>
          <w:bCs/>
        </w:rPr>
        <w:t>module « choc climatique et adaptation » dans les enquêtes permanentes auprès des ménages,</w:t>
      </w:r>
      <w:r w:rsidRPr="005E2D07">
        <w:t xml:space="preserve"> après une analyse des lacunes statistiques, pourrait contribuer à la génération de données manquantes sans coût exorbitant.</w:t>
      </w:r>
    </w:p>
    <w:p w14:paraId="72A9A6B8" w14:textId="77777777" w:rsidR="0090162C" w:rsidRPr="005E2D07" w:rsidRDefault="0090162C" w:rsidP="0090162C">
      <w:pPr>
        <w:pStyle w:val="Paragraphedeliste"/>
        <w:numPr>
          <w:ilvl w:val="0"/>
          <w:numId w:val="50"/>
        </w:numPr>
        <w:contextualSpacing w:val="0"/>
        <w:jc w:val="both"/>
      </w:pPr>
      <w:r w:rsidRPr="005E2D07">
        <w:t xml:space="preserve">L’évaluation montre également que les mécanismes d’intégration du genre prévus dans les documents de projet sont plus facilement accessibles que les réalisations effectives. Cela dénote d’une faiblesse des mécanismes de transparence, en général, et dans les administrations publiques, en particulier. Des mesures comme la mise en place d’une bibliothèque en ligne alimentée par tous les acteurs seraient de nature à améliorer la </w:t>
      </w:r>
      <w:r w:rsidRPr="005E2D07">
        <w:rPr>
          <w:b/>
          <w:bCs/>
        </w:rPr>
        <w:t>transparence et le suivi-évaluation</w:t>
      </w:r>
      <w:r w:rsidRPr="005E2D07">
        <w:t xml:space="preserve">. </w:t>
      </w:r>
    </w:p>
    <w:p w14:paraId="716DCBC4" w14:textId="77777777" w:rsidR="0090162C" w:rsidRPr="005E2D07" w:rsidRDefault="0090162C" w:rsidP="0090162C">
      <w:pPr>
        <w:jc w:val="both"/>
        <w:rPr>
          <w:b/>
          <w:bCs/>
        </w:rPr>
      </w:pPr>
      <w:r w:rsidRPr="005E2D07">
        <w:rPr>
          <w:b/>
          <w:bCs/>
        </w:rPr>
        <w:lastRenderedPageBreak/>
        <w:t xml:space="preserve">Priorités sectorielles </w:t>
      </w:r>
    </w:p>
    <w:p w14:paraId="1C2EFFD6" w14:textId="77777777" w:rsidR="0090162C" w:rsidRPr="005E2D07" w:rsidRDefault="0090162C" w:rsidP="0090162C">
      <w:pPr>
        <w:pStyle w:val="Paragraphedeliste"/>
        <w:numPr>
          <w:ilvl w:val="0"/>
          <w:numId w:val="50"/>
        </w:numPr>
        <w:rPr>
          <w:lang w:eastAsia="en-US"/>
        </w:rPr>
      </w:pPr>
      <w:r w:rsidRPr="005E2D07">
        <w:rPr>
          <w:lang w:eastAsia="en-US"/>
        </w:rPr>
        <w:t xml:space="preserve">L’analyse du portefeuille de projets montre la pertinence des catégories d’actions ciblés et/ou mises en œuvre par les projets. 2/3 des projets agissent sur les causes structurelles des inégalités de genre et la moitié intègrent des mesures de renforcement des capacités. </w:t>
      </w:r>
    </w:p>
    <w:p w14:paraId="5219824B" w14:textId="77777777" w:rsidR="0090162C" w:rsidRPr="005E2D07" w:rsidRDefault="0090162C" w:rsidP="0090162C">
      <w:pPr>
        <w:ind w:left="360"/>
        <w:jc w:val="both"/>
        <w:rPr>
          <w:lang w:eastAsia="en-US"/>
        </w:rPr>
      </w:pPr>
      <w:r w:rsidRPr="005E2D07">
        <w:rPr>
          <w:lang w:eastAsia="en-US"/>
        </w:rPr>
        <w:t>Cependant, compte tenu de la taille des défis à relever, la portée de ces actions doit être élargie en termes de volume de bénéficiaires et de localités couvertes.</w:t>
      </w:r>
    </w:p>
    <w:p w14:paraId="37A85103" w14:textId="77777777" w:rsidR="0090162C" w:rsidRPr="005E2D07" w:rsidRDefault="0090162C" w:rsidP="0090162C">
      <w:pPr>
        <w:pStyle w:val="Paragraphedeliste"/>
        <w:numPr>
          <w:ilvl w:val="0"/>
          <w:numId w:val="50"/>
        </w:numPr>
        <w:contextualSpacing w:val="0"/>
        <w:jc w:val="both"/>
      </w:pPr>
      <w:r w:rsidRPr="005E2D07">
        <w:t xml:space="preserve">De manière spécifique, l’évaluation met en exergue d’énormes marges de progrès en matière d’intégration du genre dans les </w:t>
      </w:r>
      <w:r w:rsidRPr="005E2D07">
        <w:rPr>
          <w:b/>
          <w:bCs/>
        </w:rPr>
        <w:t>projets d’atténuation</w:t>
      </w:r>
      <w:r w:rsidRPr="005E2D07">
        <w:t>. Accorder une attention aux projets d’atténuation ne doit pas se faire au détriment des projets d’adaptation, compte tenu de la priorité accordée à l’adaptation dans le contexte du Mali. Il s’agit, en ciblant l’atténuation, de réduire les écarts en matière de prise en compte du genre.</w:t>
      </w:r>
    </w:p>
    <w:p w14:paraId="4F38AACB" w14:textId="77777777" w:rsidR="0090162C" w:rsidRPr="005E2D07" w:rsidRDefault="0090162C" w:rsidP="0090162C">
      <w:pPr>
        <w:pStyle w:val="Paragraphedeliste"/>
        <w:numPr>
          <w:ilvl w:val="0"/>
          <w:numId w:val="50"/>
        </w:numPr>
        <w:contextualSpacing w:val="0"/>
        <w:jc w:val="both"/>
      </w:pPr>
      <w:r w:rsidRPr="005E2D07">
        <w:t xml:space="preserve">Une attention particulière doit également être portée sur le </w:t>
      </w:r>
      <w:r w:rsidRPr="005E2D07">
        <w:rPr>
          <w:b/>
          <w:bCs/>
        </w:rPr>
        <w:t>secteur des déchets</w:t>
      </w:r>
      <w:r w:rsidRPr="005E2D07">
        <w:t xml:space="preserve"> qui présente des défis majeurs en lien avec le genre (voir le chapitre suivant), mais intègre très peu la dimension genre. L’objectif est de réduire les écarts entre ce secteur et les autres secteurs prioritaires.</w:t>
      </w:r>
    </w:p>
    <w:p w14:paraId="4BFD0B42" w14:textId="77777777" w:rsidR="0090162C" w:rsidRPr="005E2D07" w:rsidRDefault="0090162C" w:rsidP="0090162C">
      <w:pPr>
        <w:pStyle w:val="Paragraphedeliste"/>
        <w:numPr>
          <w:ilvl w:val="0"/>
          <w:numId w:val="50"/>
        </w:numPr>
        <w:contextualSpacing w:val="0"/>
        <w:jc w:val="both"/>
      </w:pPr>
      <w:r w:rsidRPr="005E2D07">
        <w:t xml:space="preserve">Dans la même dynamique, les mécanismes de collecte périodiques d’informations sur l’action climatique doivent inclure les initiatives portées par le </w:t>
      </w:r>
      <w:r w:rsidRPr="005E2D07">
        <w:rPr>
          <w:b/>
          <w:bCs/>
        </w:rPr>
        <w:t>secteur privé</w:t>
      </w:r>
      <w:r w:rsidRPr="005E2D07">
        <w:t xml:space="preserve">, non représenté dans le portefeuille de projets. </w:t>
      </w:r>
    </w:p>
    <w:p w14:paraId="45A5B0D4" w14:textId="77777777" w:rsidR="0090162C" w:rsidRPr="005E2D07" w:rsidRDefault="0090162C" w:rsidP="0090162C">
      <w:pPr>
        <w:jc w:val="both"/>
        <w:rPr>
          <w:b/>
          <w:bCs/>
        </w:rPr>
      </w:pPr>
      <w:r w:rsidRPr="005E2D07">
        <w:rPr>
          <w:b/>
          <w:bCs/>
        </w:rPr>
        <w:t xml:space="preserve">Capitalisation des acquis </w:t>
      </w:r>
    </w:p>
    <w:p w14:paraId="007D844B" w14:textId="77777777" w:rsidR="0090162C" w:rsidRPr="005E2D07" w:rsidRDefault="0090162C" w:rsidP="0090162C">
      <w:pPr>
        <w:pStyle w:val="Paragraphedeliste"/>
        <w:numPr>
          <w:ilvl w:val="0"/>
          <w:numId w:val="50"/>
        </w:numPr>
        <w:contextualSpacing w:val="0"/>
        <w:jc w:val="both"/>
      </w:pPr>
      <w:r w:rsidRPr="005E2D07">
        <w:t xml:space="preserve">Les projets financés par les partenaires intègrent mieux le genre. La Banque mondiale, la BAD et le Fonds vert pour le climat figurent parmi les références, dont les bonnes pratiques méritent d’être diffusées à plus large échelle. </w:t>
      </w:r>
    </w:p>
    <w:p w14:paraId="6A48EB77" w14:textId="77777777" w:rsidR="0090162C" w:rsidRPr="005E2D07" w:rsidRDefault="0090162C" w:rsidP="0090162C">
      <w:pPr>
        <w:pStyle w:val="Titre2"/>
      </w:pPr>
      <w:bookmarkStart w:id="132" w:name="_Toc227409255"/>
      <w:r w:rsidRPr="005E2D07">
        <w:t>Recommandations en matière d’égalité de genre pour la CDN 3.0</w:t>
      </w:r>
      <w:bookmarkEnd w:id="132"/>
    </w:p>
    <w:p w14:paraId="0A7E133F" w14:textId="77777777" w:rsidR="0090162C" w:rsidRPr="005E2D07" w:rsidRDefault="0090162C" w:rsidP="0090162C">
      <w:pPr>
        <w:jc w:val="both"/>
        <w:rPr>
          <w:lang w:eastAsia="en-US"/>
        </w:rPr>
      </w:pPr>
      <w:r w:rsidRPr="005E2D07">
        <w:rPr>
          <w:lang w:eastAsia="en-US"/>
        </w:rPr>
        <w:t>Ce chapitre récapitule les principales recommandations formulées dans les différents documents d’analyse et rapports produits dans le cadre du processus d’évaluation de la CDN révisée.</w:t>
      </w:r>
    </w:p>
    <w:p w14:paraId="21B4FCC1" w14:textId="77777777" w:rsidR="0090162C" w:rsidRPr="005E2D07" w:rsidRDefault="0090162C" w:rsidP="0090162C">
      <w:pPr>
        <w:jc w:val="both"/>
        <w:rPr>
          <w:lang w:eastAsia="en-US"/>
        </w:rPr>
      </w:pPr>
      <w:r w:rsidRPr="005E2D07">
        <w:rPr>
          <w:lang w:eastAsia="en-US"/>
        </w:rPr>
        <w:t xml:space="preserve">Elles peuvent être regroupés en trois principales catégories : les recommandations relatives au processus d’élaboration de la CDN 3.0, celles relatives à l’intégration du genre et de l’inclusion sociale dans le document de la CDN 3.0 et celles relatives à la mise en œuvre de la CDN 3.0. </w:t>
      </w:r>
    </w:p>
    <w:p w14:paraId="375139AD" w14:textId="77777777" w:rsidR="0090162C" w:rsidRPr="005E2D07" w:rsidRDefault="0090162C" w:rsidP="0090162C">
      <w:pPr>
        <w:pStyle w:val="Titre3"/>
      </w:pPr>
      <w:bookmarkStart w:id="133" w:name="_Toc227409256"/>
      <w:r w:rsidRPr="005E2D07">
        <w:t>Recommandations relatives au processus d’élaboration de la CDN 3.0</w:t>
      </w:r>
      <w:bookmarkEnd w:id="133"/>
      <w:r w:rsidRPr="005E2D07">
        <w:t xml:space="preserve"> </w:t>
      </w:r>
    </w:p>
    <w:p w14:paraId="421E7937" w14:textId="77777777" w:rsidR="0090162C" w:rsidRPr="005E2D07" w:rsidRDefault="0090162C" w:rsidP="0090162C">
      <w:pPr>
        <w:jc w:val="both"/>
        <w:rPr>
          <w:lang w:eastAsia="en-US"/>
        </w:rPr>
      </w:pPr>
      <w:r w:rsidRPr="005E2D07">
        <w:rPr>
          <w:lang w:eastAsia="en-US"/>
        </w:rPr>
        <w:t xml:space="preserve">Pour corriger les insuffisances relevées dans le processus d’élaboration de la CDN 2.0, il est recommandé pour celui de la CDN 3.0 de : </w:t>
      </w:r>
    </w:p>
    <w:p w14:paraId="261D04E1" w14:textId="4AD270C0"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Renforcer la participation des femmes aux consultations pour l’élaboration de la CDN 3.0 à travers les faitières et les administrations publiques/acteurs en charge des questions de genre, notamment les services du Ministère de la Promotion de la Femme, de l’Enfant et de la Famille (</w:t>
      </w:r>
      <w:r w:rsidR="006E5B2B">
        <w:rPr>
          <w:lang w:eastAsia="en-US"/>
        </w:rPr>
        <w:t>DGEF</w:t>
      </w:r>
      <w:r w:rsidRPr="005E2D07">
        <w:rPr>
          <w:lang w:eastAsia="en-US"/>
        </w:rPr>
        <w:t xml:space="preserve">, SP-PNG, FAFE), les points focaux genre sectoriels. </w:t>
      </w:r>
    </w:p>
    <w:p w14:paraId="4250F3AB" w14:textId="77777777" w:rsidR="0090162C" w:rsidRPr="005E2D07" w:rsidRDefault="0090162C" w:rsidP="0090162C">
      <w:pPr>
        <w:pStyle w:val="Paragraphedeliste"/>
        <w:numPr>
          <w:ilvl w:val="0"/>
          <w:numId w:val="51"/>
        </w:numPr>
        <w:jc w:val="both"/>
        <w:rPr>
          <w:lang w:eastAsia="en-US"/>
        </w:rPr>
      </w:pPr>
      <w:r w:rsidRPr="005E2D07">
        <w:rPr>
          <w:lang w:eastAsia="en-US"/>
        </w:rPr>
        <w:lastRenderedPageBreak/>
        <w:t xml:space="preserve">Renforcer les capacités des acteurs du processus d’élaboration de la CDN 3.0 sur l’intégration du genre dans l’action climatique. </w:t>
      </w:r>
    </w:p>
    <w:p w14:paraId="36A0CF59" w14:textId="77777777" w:rsidR="0090162C" w:rsidRPr="005E2D07" w:rsidRDefault="0090162C" w:rsidP="0090162C">
      <w:pPr>
        <w:pStyle w:val="Titre3"/>
      </w:pPr>
      <w:bookmarkStart w:id="134" w:name="_Toc227409257"/>
      <w:r w:rsidRPr="005E2D07">
        <w:t>Recommandations pour une intégration renforcée du genre dans la CDN 3.0</w:t>
      </w:r>
      <w:bookmarkEnd w:id="134"/>
      <w:r w:rsidRPr="005E2D07">
        <w:t xml:space="preserve"> </w:t>
      </w:r>
    </w:p>
    <w:p w14:paraId="523F5635" w14:textId="77777777" w:rsidR="0090162C" w:rsidRPr="005E2D07" w:rsidRDefault="0090162C" w:rsidP="0090162C">
      <w:pPr>
        <w:jc w:val="both"/>
        <w:rPr>
          <w:bCs/>
          <w:szCs w:val="20"/>
        </w:rPr>
      </w:pPr>
      <w:r w:rsidRPr="005E2D07">
        <w:rPr>
          <w:bCs/>
          <w:szCs w:val="20"/>
        </w:rPr>
        <w:t xml:space="preserve">Une synthèse des recommandations relatives à l’intégration du genre dans le document de la CDN 3.0 et des propositions sur les parties du document dans lesquels ils pourraient être pris en charge est fournie dans le tableau ci-dessous. </w:t>
      </w:r>
    </w:p>
    <w:p w14:paraId="62DB1707" w14:textId="063C5CC8" w:rsidR="0090162C" w:rsidRPr="005E2D07" w:rsidRDefault="0090162C" w:rsidP="0090162C">
      <w:pPr>
        <w:pStyle w:val="Lgende"/>
        <w:keepNext/>
      </w:pPr>
      <w:bookmarkStart w:id="135" w:name="_Toc227409748"/>
      <w:r w:rsidRPr="005E2D07">
        <w:t xml:space="preserve">Tableau </w:t>
      </w:r>
      <w:r w:rsidRPr="005E2D07">
        <w:fldChar w:fldCharType="begin"/>
      </w:r>
      <w:r w:rsidRPr="005E2D07">
        <w:instrText xml:space="preserve"> SEQ Tableau \* ARABIC </w:instrText>
      </w:r>
      <w:r w:rsidRPr="005E2D07">
        <w:fldChar w:fldCharType="separate"/>
      </w:r>
      <w:r w:rsidR="0087004C">
        <w:rPr>
          <w:noProof/>
        </w:rPr>
        <w:t>34</w:t>
      </w:r>
      <w:r w:rsidRPr="005E2D07">
        <w:fldChar w:fldCharType="end"/>
      </w:r>
      <w:r w:rsidRPr="005E2D07">
        <w:t> : Synthèse des recommandations genre pour la CDN 3.0 selon les parties du document concernées</w:t>
      </w:r>
      <w:bookmarkEnd w:id="135"/>
    </w:p>
    <w:tbl>
      <w:tblPr>
        <w:tblStyle w:val="Grilledutableau4"/>
        <w:tblW w:w="5000" w:type="pct"/>
        <w:jc w:val="center"/>
        <w:tblLook w:val="04A0" w:firstRow="1" w:lastRow="0" w:firstColumn="1" w:lastColumn="0" w:noHBand="0" w:noVBand="1"/>
      </w:tblPr>
      <w:tblGrid>
        <w:gridCol w:w="4030"/>
        <w:gridCol w:w="2913"/>
        <w:gridCol w:w="2465"/>
      </w:tblGrid>
      <w:tr w:rsidR="0090162C" w:rsidRPr="005E2D07" w14:paraId="35ABDDED" w14:textId="77777777">
        <w:trPr>
          <w:tblHeader/>
          <w:jc w:val="center"/>
        </w:trPr>
        <w:tc>
          <w:tcPr>
            <w:tcW w:w="2142" w:type="pct"/>
            <w:shd w:val="clear" w:color="auto" w:fill="1F4E79" w:themeFill="accent1" w:themeFillShade="80"/>
            <w:vAlign w:val="center"/>
          </w:tcPr>
          <w:p w14:paraId="0A0F5757" w14:textId="77777777" w:rsidR="0090162C" w:rsidRPr="005E2D07" w:rsidRDefault="0090162C">
            <w:pPr>
              <w:jc w:val="center"/>
              <w:rPr>
                <w:rFonts w:asciiTheme="minorHAnsi" w:hAnsiTheme="minorHAnsi" w:cstheme="minorHAnsi"/>
                <w:b/>
                <w:bCs/>
                <w:color w:val="FFFFFF" w:themeColor="background1"/>
              </w:rPr>
            </w:pPr>
            <w:r w:rsidRPr="005E2D07">
              <w:rPr>
                <w:rFonts w:asciiTheme="minorHAnsi" w:hAnsiTheme="minorHAnsi" w:cstheme="minorHAnsi"/>
                <w:b/>
                <w:bCs/>
                <w:color w:val="FFFFFF" w:themeColor="background1"/>
              </w:rPr>
              <w:t>Recommandation</w:t>
            </w:r>
          </w:p>
        </w:tc>
        <w:tc>
          <w:tcPr>
            <w:tcW w:w="1548" w:type="pct"/>
            <w:shd w:val="clear" w:color="auto" w:fill="1F4E79" w:themeFill="accent1" w:themeFillShade="80"/>
            <w:vAlign w:val="center"/>
          </w:tcPr>
          <w:p w14:paraId="09965862" w14:textId="77777777" w:rsidR="0090162C" w:rsidRPr="005E2D07" w:rsidRDefault="0090162C">
            <w:pPr>
              <w:jc w:val="center"/>
              <w:rPr>
                <w:rFonts w:asciiTheme="minorHAnsi" w:hAnsiTheme="minorHAnsi" w:cstheme="minorHAnsi"/>
                <w:b/>
                <w:bCs/>
                <w:color w:val="FFFFFF" w:themeColor="background1"/>
              </w:rPr>
            </w:pPr>
            <w:r w:rsidRPr="005E2D07">
              <w:rPr>
                <w:rFonts w:asciiTheme="minorHAnsi" w:hAnsiTheme="minorHAnsi" w:cstheme="minorHAnsi"/>
                <w:b/>
                <w:bCs/>
                <w:color w:val="FFFFFF" w:themeColor="background1"/>
              </w:rPr>
              <w:t>Source de la recommandation</w:t>
            </w:r>
          </w:p>
        </w:tc>
        <w:tc>
          <w:tcPr>
            <w:tcW w:w="1310" w:type="pct"/>
            <w:shd w:val="clear" w:color="auto" w:fill="1F4E79" w:themeFill="accent1" w:themeFillShade="80"/>
            <w:vAlign w:val="center"/>
          </w:tcPr>
          <w:p w14:paraId="67C96EC8" w14:textId="77777777" w:rsidR="0090162C" w:rsidRPr="005E2D07" w:rsidRDefault="0090162C">
            <w:pPr>
              <w:jc w:val="center"/>
              <w:rPr>
                <w:rFonts w:asciiTheme="minorHAnsi" w:hAnsiTheme="minorHAnsi" w:cstheme="minorHAnsi"/>
                <w:b/>
                <w:bCs/>
                <w:color w:val="FFFFFF" w:themeColor="background1"/>
              </w:rPr>
            </w:pPr>
            <w:r w:rsidRPr="005E2D07">
              <w:rPr>
                <w:rFonts w:asciiTheme="minorHAnsi" w:hAnsiTheme="minorHAnsi" w:cstheme="minorHAnsi"/>
                <w:b/>
                <w:bCs/>
                <w:color w:val="FFFFFF" w:themeColor="background1"/>
              </w:rPr>
              <w:t>Partie correspondante dans la CDN</w:t>
            </w:r>
          </w:p>
        </w:tc>
      </w:tr>
      <w:tr w:rsidR="0090162C" w:rsidRPr="005E2D07" w14:paraId="2E4EB2EA" w14:textId="77777777">
        <w:trPr>
          <w:jc w:val="center"/>
        </w:trPr>
        <w:tc>
          <w:tcPr>
            <w:tcW w:w="2142" w:type="pct"/>
          </w:tcPr>
          <w:p w14:paraId="1D6D9CD3" w14:textId="77777777" w:rsidR="0090162C" w:rsidRPr="005E2D07" w:rsidRDefault="0090162C">
            <w:pPr>
              <w:numPr>
                <w:ilvl w:val="0"/>
                <w:numId w:val="52"/>
              </w:numPr>
              <w:ind w:left="426" w:hanging="426"/>
              <w:rPr>
                <w:rFonts w:asciiTheme="minorHAnsi" w:hAnsiTheme="minorHAnsi" w:cstheme="minorHAnsi"/>
                <w:b/>
                <w:bCs/>
                <w:lang w:eastAsia="fr-FR"/>
              </w:rPr>
            </w:pPr>
            <w:r w:rsidRPr="005E2D07">
              <w:rPr>
                <w:rFonts w:asciiTheme="minorHAnsi" w:hAnsiTheme="minorHAnsi" w:cstheme="minorHAnsi"/>
                <w:lang w:eastAsia="fr-FR"/>
              </w:rPr>
              <w:t>Faire ressortir</w:t>
            </w:r>
            <w:r w:rsidRPr="005E2D07">
              <w:rPr>
                <w:rFonts w:asciiTheme="minorHAnsi" w:hAnsiTheme="minorHAnsi" w:cstheme="minorHAnsi"/>
                <w:b/>
                <w:bCs/>
                <w:lang w:eastAsia="fr-FR"/>
              </w:rPr>
              <w:t xml:space="preserve"> </w:t>
            </w:r>
            <w:r w:rsidRPr="005E2D07">
              <w:rPr>
                <w:rFonts w:asciiTheme="minorHAnsi" w:hAnsiTheme="minorHAnsi" w:cstheme="minorHAnsi"/>
                <w:lang w:eastAsia="fr-FR"/>
              </w:rPr>
              <w:t xml:space="preserve">les liens entre les effets des changements climatiques et le travail de soins </w:t>
            </w:r>
          </w:p>
        </w:tc>
        <w:tc>
          <w:tcPr>
            <w:tcW w:w="1548" w:type="pct"/>
          </w:tcPr>
          <w:p w14:paraId="11260852" w14:textId="77777777" w:rsidR="0090162C" w:rsidRPr="005E2D07" w:rsidRDefault="0090162C">
            <w:pPr>
              <w:rPr>
                <w:rFonts w:asciiTheme="minorHAnsi" w:hAnsiTheme="minorHAnsi" w:cstheme="minorHAnsi"/>
                <w:b/>
                <w:bCs/>
                <w:color w:val="000000"/>
              </w:rPr>
            </w:pPr>
            <w:r w:rsidRPr="005E2D07">
              <w:rPr>
                <w:rFonts w:asciiTheme="minorHAnsi" w:hAnsiTheme="minorHAnsi" w:cstheme="minorHAnsi"/>
                <w:color w:val="000000"/>
              </w:rPr>
              <w:t>Analyse genre revue de la CDN 2.0</w:t>
            </w:r>
          </w:p>
        </w:tc>
        <w:tc>
          <w:tcPr>
            <w:tcW w:w="1310" w:type="pct"/>
          </w:tcPr>
          <w:p w14:paraId="7B19F812"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De manière transversale à différents endroits du document</w:t>
            </w:r>
          </w:p>
        </w:tc>
      </w:tr>
      <w:tr w:rsidR="0090162C" w:rsidRPr="005E2D07" w14:paraId="707B0EAD" w14:textId="77777777">
        <w:trPr>
          <w:jc w:val="center"/>
        </w:trPr>
        <w:tc>
          <w:tcPr>
            <w:tcW w:w="2142" w:type="pct"/>
            <w:shd w:val="clear" w:color="auto" w:fill="F5EFE3"/>
          </w:tcPr>
          <w:p w14:paraId="1C3295E6" w14:textId="77777777" w:rsidR="0090162C" w:rsidRPr="005E2D07" w:rsidRDefault="0090162C">
            <w:pPr>
              <w:numPr>
                <w:ilvl w:val="0"/>
                <w:numId w:val="53"/>
              </w:numPr>
              <w:contextualSpacing/>
              <w:rPr>
                <w:rFonts w:asciiTheme="minorHAnsi" w:hAnsiTheme="minorHAnsi" w:cstheme="minorHAnsi"/>
                <w:b/>
                <w:bCs/>
                <w:lang w:eastAsia="fr-FR"/>
              </w:rPr>
            </w:pPr>
            <w:r w:rsidRPr="005E2D07">
              <w:rPr>
                <w:rFonts w:asciiTheme="minorHAnsi" w:hAnsiTheme="minorHAnsi" w:cstheme="minorHAnsi"/>
                <w:lang w:eastAsia="fr-FR"/>
              </w:rPr>
              <w:t xml:space="preserve">Mentionner l’égalité de genre parmi les priorités politiques </w:t>
            </w:r>
          </w:p>
        </w:tc>
        <w:tc>
          <w:tcPr>
            <w:tcW w:w="1548" w:type="pct"/>
            <w:shd w:val="clear" w:color="auto" w:fill="F5EFE3"/>
          </w:tcPr>
          <w:p w14:paraId="5BAD58B1" w14:textId="77777777" w:rsidR="0090162C" w:rsidRPr="005E2D07" w:rsidRDefault="0090162C">
            <w:pPr>
              <w:rPr>
                <w:rFonts w:asciiTheme="minorHAnsi" w:hAnsiTheme="minorHAnsi" w:cstheme="minorHAnsi"/>
                <w:b/>
                <w:bCs/>
                <w:color w:val="000000"/>
              </w:rPr>
            </w:pPr>
            <w:r w:rsidRPr="005E2D07">
              <w:rPr>
                <w:rFonts w:asciiTheme="minorHAnsi" w:hAnsiTheme="minorHAnsi" w:cstheme="minorHAnsi"/>
                <w:color w:val="000000"/>
              </w:rPr>
              <w:t>Atelier de renforcement des capacités des membres du Comité de suivi de la CDN</w:t>
            </w:r>
          </w:p>
        </w:tc>
        <w:tc>
          <w:tcPr>
            <w:tcW w:w="1310" w:type="pct"/>
          </w:tcPr>
          <w:p w14:paraId="24306AB9"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Avant-propos</w:t>
            </w:r>
          </w:p>
        </w:tc>
      </w:tr>
      <w:tr w:rsidR="0090162C" w:rsidRPr="005E2D07" w14:paraId="7CA73904" w14:textId="77777777">
        <w:trPr>
          <w:jc w:val="center"/>
        </w:trPr>
        <w:tc>
          <w:tcPr>
            <w:tcW w:w="2142" w:type="pct"/>
            <w:shd w:val="clear" w:color="auto" w:fill="F2F2F2"/>
          </w:tcPr>
          <w:p w14:paraId="3BEEEA06"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 xml:space="preserve">Assurer l’alignement stratégique de la CDN 3.0 sur le Plan d’Actions Genre de la CCNUCC (GAP/CNUCC) et la SNEDD  </w:t>
            </w:r>
          </w:p>
        </w:tc>
        <w:tc>
          <w:tcPr>
            <w:tcW w:w="1548" w:type="pct"/>
            <w:shd w:val="clear" w:color="auto" w:fill="F2F2F2"/>
          </w:tcPr>
          <w:p w14:paraId="5794C6AA"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tcPr>
          <w:p w14:paraId="01964379"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Vision &amp; Cadre Stratégique</w:t>
            </w:r>
          </w:p>
        </w:tc>
      </w:tr>
      <w:tr w:rsidR="0090162C" w:rsidRPr="005E2D07" w14:paraId="14BE341F" w14:textId="77777777">
        <w:trPr>
          <w:jc w:val="center"/>
        </w:trPr>
        <w:tc>
          <w:tcPr>
            <w:tcW w:w="2142" w:type="pct"/>
            <w:shd w:val="clear" w:color="auto" w:fill="F5EFE3"/>
          </w:tcPr>
          <w:p w14:paraId="36435A45"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Décrire l’incidence de la situation sur les hommes et les femmes ainsi que les défis dans la section relative à la description de la situation du Mali face aux changements climatiques</w:t>
            </w:r>
          </w:p>
        </w:tc>
        <w:tc>
          <w:tcPr>
            <w:tcW w:w="1548" w:type="pct"/>
            <w:shd w:val="clear" w:color="auto" w:fill="F5EFE3"/>
          </w:tcPr>
          <w:p w14:paraId="50EAEC32"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val="restart"/>
            <w:shd w:val="clear" w:color="auto" w:fill="DFCEBE"/>
          </w:tcPr>
          <w:p w14:paraId="5F741FEA"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Analyses Sectorielles (Atténuation / Adaptation)</w:t>
            </w:r>
            <w:r w:rsidRPr="005E2D07">
              <w:rPr>
                <w:rFonts w:asciiTheme="minorHAnsi" w:hAnsiTheme="minorHAnsi" w:cstheme="minorHAnsi"/>
                <w:color w:val="000000"/>
                <w:vertAlign w:val="superscript"/>
              </w:rPr>
              <w:footnoteReference w:id="42"/>
            </w:r>
          </w:p>
          <w:p w14:paraId="04F9477A" w14:textId="77777777" w:rsidR="0090162C" w:rsidRPr="005E2D07" w:rsidRDefault="0090162C">
            <w:pPr>
              <w:rPr>
                <w:rFonts w:asciiTheme="minorHAnsi" w:hAnsiTheme="minorHAnsi" w:cstheme="minorHAnsi"/>
                <w:color w:val="000000"/>
              </w:rPr>
            </w:pPr>
          </w:p>
          <w:p w14:paraId="6A37C346" w14:textId="77777777" w:rsidR="0090162C" w:rsidRPr="005E2D07" w:rsidRDefault="0090162C">
            <w:pPr>
              <w:rPr>
                <w:rFonts w:asciiTheme="minorHAnsi" w:hAnsiTheme="minorHAnsi" w:cstheme="minorHAnsi"/>
                <w:color w:val="000000"/>
              </w:rPr>
            </w:pPr>
          </w:p>
          <w:p w14:paraId="784B37DB" w14:textId="77777777" w:rsidR="0090162C" w:rsidRPr="005E2D07" w:rsidRDefault="0090162C">
            <w:pPr>
              <w:rPr>
                <w:rFonts w:asciiTheme="minorHAnsi" w:hAnsiTheme="minorHAnsi" w:cstheme="minorHAnsi"/>
                <w:color w:val="000000"/>
              </w:rPr>
            </w:pPr>
          </w:p>
          <w:p w14:paraId="78AACE2E" w14:textId="77777777" w:rsidR="0090162C" w:rsidRPr="005E2D07" w:rsidRDefault="0090162C">
            <w:pPr>
              <w:rPr>
                <w:rFonts w:asciiTheme="minorHAnsi" w:hAnsiTheme="minorHAnsi" w:cstheme="minorHAnsi"/>
                <w:color w:val="000000"/>
              </w:rPr>
            </w:pPr>
          </w:p>
          <w:p w14:paraId="4BB4C434" w14:textId="77777777" w:rsidR="0090162C" w:rsidRPr="005E2D07" w:rsidRDefault="0090162C">
            <w:pPr>
              <w:rPr>
                <w:rFonts w:asciiTheme="minorHAnsi" w:hAnsiTheme="minorHAnsi" w:cstheme="minorHAnsi"/>
                <w:color w:val="000000"/>
              </w:rPr>
            </w:pPr>
          </w:p>
          <w:p w14:paraId="70D7E4B7" w14:textId="77777777" w:rsidR="0090162C" w:rsidRPr="005E2D07" w:rsidRDefault="0090162C">
            <w:pPr>
              <w:rPr>
                <w:rFonts w:asciiTheme="minorHAnsi" w:hAnsiTheme="minorHAnsi" w:cstheme="minorHAnsi"/>
                <w:color w:val="000000"/>
              </w:rPr>
            </w:pPr>
          </w:p>
          <w:p w14:paraId="256E3AEA" w14:textId="77777777" w:rsidR="0090162C" w:rsidRPr="005E2D07" w:rsidRDefault="0090162C">
            <w:pPr>
              <w:rPr>
                <w:rFonts w:asciiTheme="minorHAnsi" w:hAnsiTheme="minorHAnsi" w:cstheme="minorHAnsi"/>
                <w:color w:val="000000"/>
              </w:rPr>
            </w:pPr>
          </w:p>
          <w:p w14:paraId="10D6F55B" w14:textId="77777777" w:rsidR="0090162C" w:rsidRPr="005E2D07" w:rsidRDefault="0090162C">
            <w:pPr>
              <w:rPr>
                <w:rFonts w:asciiTheme="minorHAnsi" w:hAnsiTheme="minorHAnsi" w:cstheme="minorHAnsi"/>
                <w:color w:val="000000"/>
              </w:rPr>
            </w:pPr>
          </w:p>
          <w:p w14:paraId="218F6F70" w14:textId="77777777" w:rsidR="0090162C" w:rsidRPr="005E2D07" w:rsidRDefault="0090162C">
            <w:pPr>
              <w:rPr>
                <w:rFonts w:asciiTheme="minorHAnsi" w:hAnsiTheme="minorHAnsi" w:cstheme="minorHAnsi"/>
                <w:color w:val="000000"/>
              </w:rPr>
            </w:pPr>
          </w:p>
          <w:p w14:paraId="16B2EB30" w14:textId="77777777" w:rsidR="0090162C" w:rsidRPr="005E2D07" w:rsidRDefault="0090162C">
            <w:pPr>
              <w:rPr>
                <w:rFonts w:asciiTheme="minorHAnsi" w:hAnsiTheme="minorHAnsi" w:cstheme="minorHAnsi"/>
                <w:color w:val="000000"/>
              </w:rPr>
            </w:pPr>
          </w:p>
          <w:p w14:paraId="68F55F8F" w14:textId="77777777" w:rsidR="0090162C" w:rsidRPr="005E2D07" w:rsidRDefault="0090162C">
            <w:pPr>
              <w:rPr>
                <w:rFonts w:asciiTheme="minorHAnsi" w:hAnsiTheme="minorHAnsi" w:cstheme="minorHAnsi"/>
                <w:color w:val="000000"/>
              </w:rPr>
            </w:pPr>
          </w:p>
          <w:p w14:paraId="285FE9F6" w14:textId="77777777" w:rsidR="0090162C" w:rsidRPr="005E2D07" w:rsidRDefault="0090162C">
            <w:pPr>
              <w:rPr>
                <w:rFonts w:asciiTheme="minorHAnsi" w:hAnsiTheme="minorHAnsi" w:cstheme="minorHAnsi"/>
                <w:color w:val="000000"/>
              </w:rPr>
            </w:pPr>
          </w:p>
          <w:p w14:paraId="029F4342" w14:textId="77777777" w:rsidR="0090162C" w:rsidRPr="005E2D07" w:rsidRDefault="0090162C">
            <w:pPr>
              <w:rPr>
                <w:rFonts w:asciiTheme="minorHAnsi" w:hAnsiTheme="minorHAnsi" w:cstheme="minorHAnsi"/>
                <w:color w:val="000000"/>
              </w:rPr>
            </w:pPr>
          </w:p>
          <w:p w14:paraId="32E3F9FE" w14:textId="77777777" w:rsidR="0090162C" w:rsidRPr="005E2D07" w:rsidRDefault="0090162C">
            <w:pPr>
              <w:rPr>
                <w:rFonts w:asciiTheme="minorHAnsi" w:hAnsiTheme="minorHAnsi" w:cstheme="minorHAnsi"/>
                <w:color w:val="000000"/>
              </w:rPr>
            </w:pPr>
          </w:p>
          <w:p w14:paraId="6EFA55E5" w14:textId="77777777" w:rsidR="0090162C" w:rsidRPr="005E2D07" w:rsidRDefault="0090162C">
            <w:pPr>
              <w:rPr>
                <w:rFonts w:asciiTheme="minorHAnsi" w:hAnsiTheme="minorHAnsi" w:cstheme="minorHAnsi"/>
                <w:color w:val="000000"/>
              </w:rPr>
            </w:pPr>
          </w:p>
        </w:tc>
      </w:tr>
      <w:tr w:rsidR="0090162C" w:rsidRPr="005E2D07" w14:paraId="2C0E100C" w14:textId="77777777">
        <w:trPr>
          <w:jc w:val="center"/>
        </w:trPr>
        <w:tc>
          <w:tcPr>
            <w:tcW w:w="2142" w:type="pct"/>
            <w:shd w:val="clear" w:color="auto" w:fill="F5EFE3"/>
          </w:tcPr>
          <w:p w14:paraId="5FE23B89"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 xml:space="preserve">Intégrer des mesures d’adaptation sensible au genre </w:t>
            </w:r>
          </w:p>
        </w:tc>
        <w:tc>
          <w:tcPr>
            <w:tcW w:w="1548" w:type="pct"/>
            <w:shd w:val="clear" w:color="auto" w:fill="F5EFE3"/>
          </w:tcPr>
          <w:p w14:paraId="0512F268"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shd w:val="clear" w:color="auto" w:fill="DFCEBE"/>
          </w:tcPr>
          <w:p w14:paraId="42EA2805" w14:textId="77777777" w:rsidR="0090162C" w:rsidRPr="005E2D07" w:rsidRDefault="0090162C">
            <w:pPr>
              <w:rPr>
                <w:rFonts w:asciiTheme="minorHAnsi" w:hAnsiTheme="minorHAnsi" w:cstheme="minorHAnsi"/>
                <w:color w:val="000000"/>
              </w:rPr>
            </w:pPr>
          </w:p>
        </w:tc>
      </w:tr>
      <w:tr w:rsidR="0090162C" w:rsidRPr="005E2D07" w14:paraId="7AC2AD23" w14:textId="77777777">
        <w:trPr>
          <w:jc w:val="center"/>
        </w:trPr>
        <w:tc>
          <w:tcPr>
            <w:tcW w:w="2142" w:type="pct"/>
            <w:shd w:val="clear" w:color="auto" w:fill="F2F2F2"/>
          </w:tcPr>
          <w:p w14:paraId="328A7A19"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Intégrer la dimension genre dans la CDN 3.0 de manière transversale, y compris au niveau des analyses sectorielles, en faisant ressortir les rôles, capacités et vulnérabilités différenciées ainsi que les priorités stratégiques par secteur</w:t>
            </w:r>
          </w:p>
        </w:tc>
        <w:tc>
          <w:tcPr>
            <w:tcW w:w="1548" w:type="pct"/>
            <w:shd w:val="clear" w:color="auto" w:fill="F2F2F2"/>
          </w:tcPr>
          <w:p w14:paraId="057ACD7A"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vMerge/>
            <w:shd w:val="clear" w:color="auto" w:fill="DFCEBE"/>
          </w:tcPr>
          <w:p w14:paraId="5329843B" w14:textId="77777777" w:rsidR="0090162C" w:rsidRPr="005E2D07" w:rsidRDefault="0090162C">
            <w:pPr>
              <w:rPr>
                <w:rFonts w:asciiTheme="minorHAnsi" w:hAnsiTheme="minorHAnsi" w:cstheme="minorHAnsi"/>
                <w:color w:val="000000"/>
              </w:rPr>
            </w:pPr>
          </w:p>
        </w:tc>
      </w:tr>
      <w:tr w:rsidR="0090162C" w:rsidRPr="005E2D07" w14:paraId="2BBB267C" w14:textId="77777777">
        <w:trPr>
          <w:jc w:val="center"/>
        </w:trPr>
        <w:tc>
          <w:tcPr>
            <w:tcW w:w="2142" w:type="pct"/>
            <w:shd w:val="clear" w:color="auto" w:fill="F2F2F2"/>
          </w:tcPr>
          <w:p w14:paraId="19791286"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Analyser les risques en lien avec les inégalités de genre </w:t>
            </w:r>
          </w:p>
        </w:tc>
        <w:tc>
          <w:tcPr>
            <w:tcW w:w="1548" w:type="pct"/>
            <w:shd w:val="clear" w:color="auto" w:fill="F2F2F2"/>
          </w:tcPr>
          <w:p w14:paraId="54C86D6E"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vMerge/>
            <w:shd w:val="clear" w:color="auto" w:fill="DFCEBE"/>
          </w:tcPr>
          <w:p w14:paraId="281AEB21" w14:textId="77777777" w:rsidR="0090162C" w:rsidRPr="005E2D07" w:rsidRDefault="0090162C">
            <w:pPr>
              <w:rPr>
                <w:rFonts w:asciiTheme="minorHAnsi" w:hAnsiTheme="minorHAnsi" w:cstheme="minorHAnsi"/>
                <w:color w:val="000000"/>
              </w:rPr>
            </w:pPr>
          </w:p>
        </w:tc>
      </w:tr>
      <w:tr w:rsidR="0090162C" w:rsidRPr="005E2D07" w14:paraId="466CC686" w14:textId="77777777">
        <w:trPr>
          <w:jc w:val="center"/>
        </w:trPr>
        <w:tc>
          <w:tcPr>
            <w:tcW w:w="2142" w:type="pct"/>
            <w:shd w:val="clear" w:color="auto" w:fill="F5EFE3"/>
          </w:tcPr>
          <w:p w14:paraId="45C02030"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Mentionner les actions menées en lien avec le genre dans la méthodologie d’élaboration de la CDN</w:t>
            </w:r>
          </w:p>
        </w:tc>
        <w:tc>
          <w:tcPr>
            <w:tcW w:w="1548" w:type="pct"/>
            <w:shd w:val="clear" w:color="auto" w:fill="F5EFE3"/>
          </w:tcPr>
          <w:p w14:paraId="769FB3AA"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val="restart"/>
          </w:tcPr>
          <w:p w14:paraId="67BC85FA"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 xml:space="preserve">Gouvernance et cadre institutionnel </w:t>
            </w:r>
          </w:p>
        </w:tc>
      </w:tr>
      <w:tr w:rsidR="0090162C" w:rsidRPr="005E2D07" w14:paraId="72CD3237" w14:textId="77777777">
        <w:trPr>
          <w:jc w:val="center"/>
        </w:trPr>
        <w:tc>
          <w:tcPr>
            <w:tcW w:w="2142" w:type="pct"/>
            <w:shd w:val="clear" w:color="auto" w:fill="F5EFE3"/>
          </w:tcPr>
          <w:p w14:paraId="5608E270"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lastRenderedPageBreak/>
              <w:t>Mentionner la prise en compte du genre dans la partie relative à l’implication des acteur.trice.s dans le processus d’élaboration de la CDN 3.0 (consultations)</w:t>
            </w:r>
          </w:p>
        </w:tc>
        <w:tc>
          <w:tcPr>
            <w:tcW w:w="1548" w:type="pct"/>
            <w:shd w:val="clear" w:color="auto" w:fill="F5EFE3"/>
          </w:tcPr>
          <w:p w14:paraId="2DE3C1C6"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158D8FAA" w14:textId="77777777" w:rsidR="0090162C" w:rsidRPr="005E2D07" w:rsidRDefault="0090162C">
            <w:pPr>
              <w:rPr>
                <w:rFonts w:asciiTheme="minorHAnsi" w:hAnsiTheme="minorHAnsi" w:cstheme="minorHAnsi"/>
                <w:color w:val="000000"/>
              </w:rPr>
            </w:pPr>
          </w:p>
        </w:tc>
      </w:tr>
      <w:tr w:rsidR="0090162C" w:rsidRPr="005E2D07" w14:paraId="3A9A8006" w14:textId="77777777">
        <w:trPr>
          <w:jc w:val="center"/>
        </w:trPr>
        <w:tc>
          <w:tcPr>
            <w:tcW w:w="2142" w:type="pct"/>
            <w:shd w:val="clear" w:color="auto" w:fill="F5EFE3"/>
          </w:tcPr>
          <w:p w14:paraId="450C506E"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Mentionner le genre dans le mécanisme de suivi (organisation institutionnelle)</w:t>
            </w:r>
          </w:p>
        </w:tc>
        <w:tc>
          <w:tcPr>
            <w:tcW w:w="1548" w:type="pct"/>
            <w:shd w:val="clear" w:color="auto" w:fill="F5EFE3"/>
          </w:tcPr>
          <w:p w14:paraId="04766DE5"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4E62AD2D" w14:textId="77777777" w:rsidR="0090162C" w:rsidRPr="005E2D07" w:rsidRDefault="0090162C">
            <w:pPr>
              <w:rPr>
                <w:rFonts w:asciiTheme="minorHAnsi" w:hAnsiTheme="minorHAnsi" w:cstheme="minorHAnsi"/>
                <w:color w:val="000000"/>
              </w:rPr>
            </w:pPr>
          </w:p>
        </w:tc>
      </w:tr>
      <w:tr w:rsidR="0090162C" w:rsidRPr="005E2D07" w14:paraId="7A5B99F1" w14:textId="77777777">
        <w:trPr>
          <w:jc w:val="center"/>
        </w:trPr>
        <w:tc>
          <w:tcPr>
            <w:tcW w:w="2142" w:type="pct"/>
            <w:shd w:val="clear" w:color="auto" w:fill="F2F2F2"/>
          </w:tcPr>
          <w:p w14:paraId="542E3680"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 xml:space="preserve">Assurer une gouvernance climatique inclusive </w:t>
            </w:r>
          </w:p>
        </w:tc>
        <w:tc>
          <w:tcPr>
            <w:tcW w:w="1548" w:type="pct"/>
            <w:shd w:val="clear" w:color="auto" w:fill="F2F2F2"/>
          </w:tcPr>
          <w:p w14:paraId="0BEDC1EB"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3B34F9B0" w14:textId="77777777" w:rsidR="0090162C" w:rsidRPr="005E2D07" w:rsidRDefault="0090162C">
            <w:pPr>
              <w:rPr>
                <w:rFonts w:asciiTheme="minorHAnsi" w:hAnsiTheme="minorHAnsi" w:cstheme="minorHAnsi"/>
                <w:color w:val="000000"/>
              </w:rPr>
            </w:pPr>
          </w:p>
        </w:tc>
      </w:tr>
      <w:tr w:rsidR="0090162C" w:rsidRPr="005E2D07" w14:paraId="1A362F96" w14:textId="77777777">
        <w:trPr>
          <w:jc w:val="center"/>
        </w:trPr>
        <w:tc>
          <w:tcPr>
            <w:tcW w:w="2142" w:type="pct"/>
            <w:shd w:val="clear" w:color="auto" w:fill="F2F2F2"/>
          </w:tcPr>
          <w:p w14:paraId="272DBDEB"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 xml:space="preserve">Assurer la participation des points focaux genre et des principales faitières féminines au mécanisme de coordination et de suivi de la mise en œuvre de la CDN </w:t>
            </w:r>
          </w:p>
        </w:tc>
        <w:tc>
          <w:tcPr>
            <w:tcW w:w="1548" w:type="pct"/>
            <w:shd w:val="clear" w:color="auto" w:fill="F2F2F2"/>
          </w:tcPr>
          <w:p w14:paraId="20DBB485"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27A9051F" w14:textId="77777777" w:rsidR="0090162C" w:rsidRPr="005E2D07" w:rsidRDefault="0090162C">
            <w:pPr>
              <w:rPr>
                <w:rFonts w:asciiTheme="minorHAnsi" w:hAnsiTheme="minorHAnsi" w:cstheme="minorHAnsi"/>
                <w:color w:val="000000"/>
              </w:rPr>
            </w:pPr>
          </w:p>
        </w:tc>
      </w:tr>
      <w:tr w:rsidR="0090162C" w:rsidRPr="005E2D07" w14:paraId="24790BC8" w14:textId="77777777">
        <w:trPr>
          <w:jc w:val="center"/>
        </w:trPr>
        <w:tc>
          <w:tcPr>
            <w:tcW w:w="2142" w:type="pct"/>
            <w:shd w:val="clear" w:color="auto" w:fill="F2F2F2"/>
          </w:tcPr>
          <w:p w14:paraId="2BCC3F3F"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Mettre en place un Comité de suivi genre de la CDN / Cadre de concertation formel genre et changements climatiques (comités genres sectoriels élargis à d’autres acteurs).</w:t>
            </w:r>
          </w:p>
        </w:tc>
        <w:tc>
          <w:tcPr>
            <w:tcW w:w="1548" w:type="pct"/>
            <w:shd w:val="clear" w:color="auto" w:fill="F2F2F2"/>
          </w:tcPr>
          <w:p w14:paraId="55A31EBD"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6DDF241B" w14:textId="77777777" w:rsidR="0090162C" w:rsidRPr="005E2D07" w:rsidRDefault="0090162C">
            <w:pPr>
              <w:rPr>
                <w:rFonts w:asciiTheme="minorHAnsi" w:hAnsiTheme="minorHAnsi" w:cstheme="minorHAnsi"/>
                <w:color w:val="000000"/>
              </w:rPr>
            </w:pPr>
          </w:p>
        </w:tc>
      </w:tr>
      <w:tr w:rsidR="0090162C" w:rsidRPr="005E2D07" w14:paraId="72A1D0B8" w14:textId="77777777">
        <w:trPr>
          <w:jc w:val="center"/>
        </w:trPr>
        <w:tc>
          <w:tcPr>
            <w:tcW w:w="2142" w:type="pct"/>
            <w:shd w:val="clear" w:color="auto" w:fill="F2F2F2"/>
          </w:tcPr>
          <w:p w14:paraId="52C5C7C1"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 xml:space="preserve">Intégrer formellement les points focaux genre dans les mécanismes de consultation et de suivi de la mise en œuvre de la CDN </w:t>
            </w:r>
          </w:p>
        </w:tc>
        <w:tc>
          <w:tcPr>
            <w:tcW w:w="1548" w:type="pct"/>
            <w:shd w:val="clear" w:color="auto" w:fill="F2F2F2"/>
          </w:tcPr>
          <w:p w14:paraId="088D17A0"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vMerge/>
          </w:tcPr>
          <w:p w14:paraId="27D006CE" w14:textId="77777777" w:rsidR="0090162C" w:rsidRPr="005E2D07" w:rsidRDefault="0090162C">
            <w:pPr>
              <w:rPr>
                <w:rFonts w:asciiTheme="minorHAnsi" w:hAnsiTheme="minorHAnsi" w:cstheme="minorHAnsi"/>
                <w:color w:val="000000"/>
              </w:rPr>
            </w:pPr>
          </w:p>
        </w:tc>
      </w:tr>
      <w:tr w:rsidR="0090162C" w:rsidRPr="005E2D07" w14:paraId="44D10941" w14:textId="77777777">
        <w:trPr>
          <w:jc w:val="center"/>
        </w:trPr>
        <w:tc>
          <w:tcPr>
            <w:tcW w:w="2142" w:type="pct"/>
            <w:shd w:val="clear" w:color="auto" w:fill="F5EFE3"/>
          </w:tcPr>
          <w:p w14:paraId="44D11269"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 xml:space="preserve">Mentionner l’égalité de genre dans les moyens de mise en œuvre </w:t>
            </w:r>
          </w:p>
        </w:tc>
        <w:tc>
          <w:tcPr>
            <w:tcW w:w="1548" w:type="pct"/>
            <w:shd w:val="clear" w:color="auto" w:fill="F5EFE3"/>
          </w:tcPr>
          <w:p w14:paraId="23BC31D2"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val="restart"/>
          </w:tcPr>
          <w:p w14:paraId="05CFF971"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 xml:space="preserve">Moyens de mise en œuvre </w:t>
            </w:r>
          </w:p>
          <w:p w14:paraId="16A127B7" w14:textId="77777777" w:rsidR="0090162C" w:rsidRPr="005E2D07" w:rsidRDefault="0090162C">
            <w:pPr>
              <w:rPr>
                <w:rFonts w:asciiTheme="minorHAnsi" w:hAnsiTheme="minorHAnsi" w:cstheme="minorHAnsi"/>
                <w:color w:val="000000"/>
              </w:rPr>
            </w:pPr>
          </w:p>
          <w:p w14:paraId="3F7D4BC8" w14:textId="77777777" w:rsidR="0090162C" w:rsidRPr="005E2D07" w:rsidRDefault="0090162C">
            <w:pPr>
              <w:rPr>
                <w:rFonts w:asciiTheme="minorHAnsi" w:hAnsiTheme="minorHAnsi" w:cstheme="minorHAnsi"/>
              </w:rPr>
            </w:pPr>
          </w:p>
        </w:tc>
      </w:tr>
      <w:tr w:rsidR="0090162C" w:rsidRPr="005E2D07" w14:paraId="6B5125CA" w14:textId="77777777">
        <w:trPr>
          <w:jc w:val="center"/>
        </w:trPr>
        <w:tc>
          <w:tcPr>
            <w:tcW w:w="2142" w:type="pct"/>
            <w:shd w:val="clear" w:color="auto" w:fill="F2F2F2"/>
          </w:tcPr>
          <w:p w14:paraId="225CD509"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 xml:space="preserve">Financer les actions à co-bénéfices genre et climat </w:t>
            </w:r>
          </w:p>
        </w:tc>
        <w:tc>
          <w:tcPr>
            <w:tcW w:w="1548" w:type="pct"/>
            <w:shd w:val="clear" w:color="auto" w:fill="F2F2F2"/>
          </w:tcPr>
          <w:p w14:paraId="5E658C9D"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78D054C6" w14:textId="77777777" w:rsidR="0090162C" w:rsidRPr="005E2D07" w:rsidRDefault="0090162C">
            <w:pPr>
              <w:rPr>
                <w:rFonts w:asciiTheme="minorHAnsi" w:hAnsiTheme="minorHAnsi" w:cstheme="minorHAnsi"/>
                <w:color w:val="000000"/>
              </w:rPr>
            </w:pPr>
          </w:p>
        </w:tc>
      </w:tr>
      <w:tr w:rsidR="0090162C" w:rsidRPr="005E2D07" w14:paraId="0C18E9A2" w14:textId="77777777">
        <w:trPr>
          <w:jc w:val="center"/>
        </w:trPr>
        <w:tc>
          <w:tcPr>
            <w:tcW w:w="2142" w:type="pct"/>
            <w:shd w:val="clear" w:color="auto" w:fill="F2F2F2"/>
          </w:tcPr>
          <w:p w14:paraId="2323ABF3"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Elaborer des programmes d’autonomisation des femmes</w:t>
            </w:r>
          </w:p>
        </w:tc>
        <w:tc>
          <w:tcPr>
            <w:tcW w:w="1548" w:type="pct"/>
            <w:shd w:val="clear" w:color="auto" w:fill="F2F2F2"/>
          </w:tcPr>
          <w:p w14:paraId="2A883C9B"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4789CA0B" w14:textId="77777777" w:rsidR="0090162C" w:rsidRPr="005E2D07" w:rsidRDefault="0090162C">
            <w:pPr>
              <w:rPr>
                <w:rFonts w:asciiTheme="minorHAnsi" w:hAnsiTheme="minorHAnsi" w:cstheme="minorHAnsi"/>
                <w:color w:val="000000"/>
              </w:rPr>
            </w:pPr>
          </w:p>
        </w:tc>
      </w:tr>
      <w:tr w:rsidR="0090162C" w:rsidRPr="005E2D07" w14:paraId="6A9946C8" w14:textId="77777777">
        <w:trPr>
          <w:jc w:val="center"/>
        </w:trPr>
        <w:tc>
          <w:tcPr>
            <w:tcW w:w="2142" w:type="pct"/>
            <w:shd w:val="clear" w:color="auto" w:fill="F2F2F2"/>
          </w:tcPr>
          <w:p w14:paraId="32C792F7"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Garantir le transfert de technologies et connaissances innovantes aux organisations féminines</w:t>
            </w:r>
          </w:p>
        </w:tc>
        <w:tc>
          <w:tcPr>
            <w:tcW w:w="1548" w:type="pct"/>
            <w:shd w:val="clear" w:color="auto" w:fill="F2F2F2"/>
          </w:tcPr>
          <w:p w14:paraId="2D5DE087"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057B69DF" w14:textId="77777777" w:rsidR="0090162C" w:rsidRPr="005E2D07" w:rsidRDefault="0090162C">
            <w:pPr>
              <w:rPr>
                <w:rFonts w:asciiTheme="minorHAnsi" w:hAnsiTheme="minorHAnsi" w:cstheme="minorHAnsi"/>
                <w:color w:val="000000"/>
              </w:rPr>
            </w:pPr>
          </w:p>
        </w:tc>
      </w:tr>
      <w:tr w:rsidR="0090162C" w:rsidRPr="005E2D07" w14:paraId="78BA204B" w14:textId="77777777">
        <w:trPr>
          <w:jc w:val="center"/>
        </w:trPr>
        <w:tc>
          <w:tcPr>
            <w:tcW w:w="2142" w:type="pct"/>
            <w:shd w:val="clear" w:color="auto" w:fill="F2F2F2"/>
          </w:tcPr>
          <w:p w14:paraId="153D5E65"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 xml:space="preserve">Définir une approche d’analyse croisée de la sensibilité des projets/programmes au genre et au climat dans les secteurs prioritaires de la CDN et accompagner son opérationnalisation suivant une démarche progressive (phase pilote </w:t>
            </w:r>
            <w:r w:rsidRPr="005E2D07">
              <w:rPr>
                <w:rFonts w:asciiTheme="minorHAnsi" w:hAnsiTheme="minorHAnsi" w:cstheme="minorHAnsi"/>
                <w:lang w:eastAsia="fr-FR"/>
              </w:rPr>
              <w:lastRenderedPageBreak/>
              <w:t>au niveau du MEADD puis diffusion aux autres ministères)</w:t>
            </w:r>
          </w:p>
          <w:p w14:paraId="6E5B0634"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Opérationnaliser la Budgétisation sensible au genre et au climat</w:t>
            </w:r>
          </w:p>
        </w:tc>
        <w:tc>
          <w:tcPr>
            <w:tcW w:w="1548" w:type="pct"/>
            <w:shd w:val="clear" w:color="auto" w:fill="F2F2F2"/>
          </w:tcPr>
          <w:p w14:paraId="3509FDF7"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lastRenderedPageBreak/>
              <w:t>Analyse genre revue de la CDN 2.0</w:t>
            </w:r>
          </w:p>
          <w:p w14:paraId="5B60B6FC" w14:textId="77777777" w:rsidR="0090162C" w:rsidRPr="005E2D07" w:rsidRDefault="0090162C">
            <w:pPr>
              <w:rPr>
                <w:rFonts w:asciiTheme="minorHAnsi" w:hAnsiTheme="minorHAnsi" w:cstheme="minorHAnsi"/>
                <w:color w:val="000000"/>
              </w:rPr>
            </w:pPr>
          </w:p>
          <w:p w14:paraId="2858BB9D" w14:textId="77777777" w:rsidR="0090162C" w:rsidRPr="005E2D07" w:rsidRDefault="0090162C">
            <w:pPr>
              <w:rPr>
                <w:rFonts w:asciiTheme="minorHAnsi" w:hAnsiTheme="minorHAnsi" w:cstheme="minorHAnsi"/>
                <w:color w:val="000000"/>
              </w:rPr>
            </w:pPr>
          </w:p>
          <w:p w14:paraId="6F22363F" w14:textId="77777777" w:rsidR="0090162C" w:rsidRPr="005E2D07" w:rsidRDefault="0090162C">
            <w:pPr>
              <w:rPr>
                <w:rFonts w:asciiTheme="minorHAnsi" w:hAnsiTheme="minorHAnsi" w:cstheme="minorHAnsi"/>
                <w:color w:val="000000"/>
              </w:rPr>
            </w:pPr>
          </w:p>
          <w:p w14:paraId="0E880248" w14:textId="77777777" w:rsidR="0090162C" w:rsidRPr="005E2D07" w:rsidRDefault="0090162C">
            <w:pPr>
              <w:rPr>
                <w:rFonts w:asciiTheme="minorHAnsi" w:hAnsiTheme="minorHAnsi" w:cstheme="minorHAnsi"/>
                <w:color w:val="000000"/>
              </w:rPr>
            </w:pPr>
          </w:p>
          <w:p w14:paraId="12CC2D25" w14:textId="77777777" w:rsidR="0090162C" w:rsidRPr="005E2D07" w:rsidRDefault="0090162C">
            <w:pPr>
              <w:rPr>
                <w:rFonts w:asciiTheme="minorHAnsi" w:hAnsiTheme="minorHAnsi" w:cstheme="minorHAnsi"/>
                <w:color w:val="000000"/>
              </w:rPr>
            </w:pPr>
          </w:p>
          <w:p w14:paraId="3DECA5A1" w14:textId="77777777" w:rsidR="0090162C" w:rsidRPr="005E2D07" w:rsidRDefault="0090162C">
            <w:pPr>
              <w:rPr>
                <w:rFonts w:asciiTheme="minorHAnsi" w:hAnsiTheme="minorHAnsi" w:cstheme="minorHAnsi"/>
                <w:color w:val="000000"/>
              </w:rPr>
            </w:pPr>
          </w:p>
          <w:p w14:paraId="3A9AEC61"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646B0560" w14:textId="77777777" w:rsidR="0090162C" w:rsidRPr="005E2D07" w:rsidRDefault="0090162C">
            <w:pPr>
              <w:rPr>
                <w:rFonts w:asciiTheme="minorHAnsi" w:hAnsiTheme="minorHAnsi" w:cstheme="minorHAnsi"/>
                <w:color w:val="000000"/>
              </w:rPr>
            </w:pPr>
          </w:p>
        </w:tc>
      </w:tr>
      <w:tr w:rsidR="0090162C" w:rsidRPr="005E2D07" w14:paraId="0E7B9965" w14:textId="77777777">
        <w:trPr>
          <w:jc w:val="center"/>
        </w:trPr>
        <w:tc>
          <w:tcPr>
            <w:tcW w:w="2142" w:type="pct"/>
            <w:shd w:val="clear" w:color="auto" w:fill="F2F2F2"/>
          </w:tcPr>
          <w:p w14:paraId="1775D715"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Pérenniser le renforcement des capacités des acteurs sur le nexus genre-climat en priorisant : les points focaux genre et climat, les unités de gestion des projets et les OSC/coopératives de femmes sur le montage de projets et l’accès au financement </w:t>
            </w:r>
          </w:p>
        </w:tc>
        <w:tc>
          <w:tcPr>
            <w:tcW w:w="1548" w:type="pct"/>
            <w:shd w:val="clear" w:color="auto" w:fill="F2F2F2"/>
          </w:tcPr>
          <w:p w14:paraId="1EC90198"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vMerge/>
          </w:tcPr>
          <w:p w14:paraId="204EEA34" w14:textId="77777777" w:rsidR="0090162C" w:rsidRPr="005E2D07" w:rsidRDefault="0090162C">
            <w:pPr>
              <w:rPr>
                <w:rFonts w:asciiTheme="minorHAnsi" w:hAnsiTheme="minorHAnsi" w:cstheme="minorHAnsi"/>
                <w:color w:val="000000"/>
              </w:rPr>
            </w:pPr>
          </w:p>
        </w:tc>
      </w:tr>
      <w:tr w:rsidR="0090162C" w:rsidRPr="005E2D07" w14:paraId="5466EAAF" w14:textId="77777777">
        <w:trPr>
          <w:jc w:val="center"/>
        </w:trPr>
        <w:tc>
          <w:tcPr>
            <w:tcW w:w="2142" w:type="pct"/>
            <w:shd w:val="clear" w:color="auto" w:fill="F2F2F2"/>
          </w:tcPr>
          <w:p w14:paraId="36B87CA0"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Intégrer les actions relatives à la mise en œuvre des engagements dans les dispositifs existants de planification, de budgétisation et de redevabilité</w:t>
            </w:r>
          </w:p>
        </w:tc>
        <w:tc>
          <w:tcPr>
            <w:tcW w:w="1548" w:type="pct"/>
            <w:shd w:val="clear" w:color="auto" w:fill="F2F2F2"/>
          </w:tcPr>
          <w:p w14:paraId="5E91E429"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vMerge/>
          </w:tcPr>
          <w:p w14:paraId="1DEAD12A" w14:textId="77777777" w:rsidR="0090162C" w:rsidRPr="005E2D07" w:rsidRDefault="0090162C">
            <w:pPr>
              <w:rPr>
                <w:rFonts w:asciiTheme="minorHAnsi" w:hAnsiTheme="minorHAnsi" w:cstheme="minorHAnsi"/>
                <w:color w:val="000000"/>
              </w:rPr>
            </w:pPr>
          </w:p>
        </w:tc>
      </w:tr>
      <w:tr w:rsidR="0090162C" w:rsidRPr="005E2D07" w14:paraId="636E90DC" w14:textId="77777777">
        <w:trPr>
          <w:jc w:val="center"/>
        </w:trPr>
        <w:tc>
          <w:tcPr>
            <w:tcW w:w="2142" w:type="pct"/>
            <w:shd w:val="clear" w:color="auto" w:fill="F2F2F2"/>
          </w:tcPr>
          <w:p w14:paraId="0B461EC8"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Etudier la faisabilité de la création d’un guichet de financement des projets d’entrepreneuriat vert par le FAFE et d’appui aux femmes porteuses de telles initiatives</w:t>
            </w:r>
          </w:p>
          <w:p w14:paraId="1C17A504"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Créer un guichet unique pour les femmes ayant des initiatives vertes</w:t>
            </w:r>
          </w:p>
          <w:p w14:paraId="5222536F" w14:textId="77777777" w:rsidR="0090162C" w:rsidRPr="005E2D07" w:rsidRDefault="0090162C">
            <w:pPr>
              <w:rPr>
                <w:rFonts w:asciiTheme="minorHAnsi" w:hAnsiTheme="minorHAnsi" w:cstheme="minorHAnsi"/>
                <w:color w:val="000000"/>
              </w:rPr>
            </w:pPr>
          </w:p>
        </w:tc>
        <w:tc>
          <w:tcPr>
            <w:tcW w:w="1548" w:type="pct"/>
            <w:shd w:val="clear" w:color="auto" w:fill="F2F2F2"/>
          </w:tcPr>
          <w:p w14:paraId="09E7A005"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p w14:paraId="15F2995D" w14:textId="77777777" w:rsidR="0090162C" w:rsidRPr="005E2D07" w:rsidRDefault="0090162C">
            <w:pPr>
              <w:rPr>
                <w:rFonts w:asciiTheme="minorHAnsi" w:hAnsiTheme="minorHAnsi" w:cstheme="minorHAnsi"/>
                <w:color w:val="000000"/>
              </w:rPr>
            </w:pPr>
          </w:p>
          <w:p w14:paraId="16F24B72" w14:textId="77777777" w:rsidR="0090162C" w:rsidRPr="005E2D07" w:rsidRDefault="0090162C">
            <w:pPr>
              <w:rPr>
                <w:rFonts w:asciiTheme="minorHAnsi" w:hAnsiTheme="minorHAnsi" w:cstheme="minorHAnsi"/>
                <w:color w:val="000000"/>
              </w:rPr>
            </w:pPr>
          </w:p>
          <w:p w14:paraId="684512E7" w14:textId="77777777" w:rsidR="0090162C" w:rsidRPr="005E2D07" w:rsidRDefault="0090162C">
            <w:pPr>
              <w:rPr>
                <w:rFonts w:asciiTheme="minorHAnsi" w:hAnsiTheme="minorHAnsi" w:cstheme="minorHAnsi"/>
                <w:color w:val="000000"/>
              </w:rPr>
            </w:pPr>
          </w:p>
          <w:p w14:paraId="3CF3147D"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5465E0D1" w14:textId="77777777" w:rsidR="0090162C" w:rsidRPr="005E2D07" w:rsidRDefault="0090162C">
            <w:pPr>
              <w:rPr>
                <w:rFonts w:asciiTheme="minorHAnsi" w:hAnsiTheme="minorHAnsi" w:cstheme="minorHAnsi"/>
                <w:color w:val="000000"/>
              </w:rPr>
            </w:pPr>
          </w:p>
        </w:tc>
      </w:tr>
      <w:tr w:rsidR="0090162C" w:rsidRPr="005E2D07" w14:paraId="45097ACE" w14:textId="77777777">
        <w:trPr>
          <w:jc w:val="center"/>
        </w:trPr>
        <w:tc>
          <w:tcPr>
            <w:tcW w:w="2142" w:type="pct"/>
            <w:shd w:val="clear" w:color="auto" w:fill="F2F2F2"/>
          </w:tcPr>
          <w:p w14:paraId="23B82715"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Développer les Partenariats Public-Privé (PPP)</w:t>
            </w:r>
          </w:p>
        </w:tc>
        <w:tc>
          <w:tcPr>
            <w:tcW w:w="1548" w:type="pct"/>
            <w:shd w:val="clear" w:color="auto" w:fill="F2F2F2"/>
          </w:tcPr>
          <w:p w14:paraId="6AC01E54"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67586437" w14:textId="77777777" w:rsidR="0090162C" w:rsidRPr="005E2D07" w:rsidRDefault="0090162C">
            <w:pPr>
              <w:rPr>
                <w:rFonts w:asciiTheme="minorHAnsi" w:hAnsiTheme="minorHAnsi" w:cstheme="minorHAnsi"/>
                <w:color w:val="000000"/>
              </w:rPr>
            </w:pPr>
          </w:p>
        </w:tc>
      </w:tr>
      <w:tr w:rsidR="0090162C" w:rsidRPr="005E2D07" w14:paraId="084F14F2" w14:textId="77777777">
        <w:trPr>
          <w:jc w:val="center"/>
        </w:trPr>
        <w:tc>
          <w:tcPr>
            <w:tcW w:w="2142" w:type="pct"/>
            <w:shd w:val="clear" w:color="auto" w:fill="F5EFE3"/>
          </w:tcPr>
          <w:p w14:paraId="17B90F19"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Mentionner le genre dans le mécanisme de suivi (organisation institutionnelle)</w:t>
            </w:r>
          </w:p>
        </w:tc>
        <w:tc>
          <w:tcPr>
            <w:tcW w:w="1548" w:type="pct"/>
            <w:shd w:val="clear" w:color="auto" w:fill="F5EFE3"/>
          </w:tcPr>
          <w:p w14:paraId="3184F8E4"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val="restart"/>
          </w:tcPr>
          <w:p w14:paraId="554D0F41"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Suivi, Notification et Vérification (MRV)</w:t>
            </w:r>
          </w:p>
        </w:tc>
      </w:tr>
      <w:tr w:rsidR="0090162C" w:rsidRPr="005E2D07" w14:paraId="3E864B10" w14:textId="77777777">
        <w:trPr>
          <w:jc w:val="center"/>
        </w:trPr>
        <w:tc>
          <w:tcPr>
            <w:tcW w:w="2142" w:type="pct"/>
            <w:shd w:val="clear" w:color="auto" w:fill="F2F2F2"/>
          </w:tcPr>
          <w:p w14:paraId="5CE343B5"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Favoriser la production de données désagrégées et de statistiques sur le genre et le climat</w:t>
            </w:r>
          </w:p>
        </w:tc>
        <w:tc>
          <w:tcPr>
            <w:tcW w:w="1548" w:type="pct"/>
            <w:shd w:val="clear" w:color="auto" w:fill="F2F2F2"/>
          </w:tcPr>
          <w:p w14:paraId="15A94EA6"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1B3AEC41" w14:textId="77777777" w:rsidR="0090162C" w:rsidRPr="005E2D07" w:rsidRDefault="0090162C">
            <w:pPr>
              <w:rPr>
                <w:rFonts w:asciiTheme="minorHAnsi" w:hAnsiTheme="minorHAnsi" w:cstheme="minorHAnsi"/>
                <w:color w:val="000000"/>
              </w:rPr>
            </w:pPr>
          </w:p>
        </w:tc>
      </w:tr>
      <w:tr w:rsidR="0090162C" w:rsidRPr="005E2D07" w14:paraId="59B3E312" w14:textId="77777777">
        <w:trPr>
          <w:jc w:val="center"/>
        </w:trPr>
        <w:tc>
          <w:tcPr>
            <w:tcW w:w="2142" w:type="pct"/>
            <w:shd w:val="clear" w:color="auto" w:fill="F2F2F2"/>
          </w:tcPr>
          <w:p w14:paraId="40FA694C"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Renforcer l'intégration du genre et du climat dans les Enquêtes modulaires auprès des ménages (EMOP)</w:t>
            </w:r>
          </w:p>
        </w:tc>
        <w:tc>
          <w:tcPr>
            <w:tcW w:w="1548" w:type="pct"/>
            <w:shd w:val="clear" w:color="auto" w:fill="F2F2F2"/>
          </w:tcPr>
          <w:p w14:paraId="61A66332"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47386628" w14:textId="77777777" w:rsidR="0090162C" w:rsidRPr="005E2D07" w:rsidRDefault="0090162C">
            <w:pPr>
              <w:rPr>
                <w:rFonts w:asciiTheme="minorHAnsi" w:hAnsiTheme="minorHAnsi" w:cstheme="minorHAnsi"/>
                <w:color w:val="000000"/>
              </w:rPr>
            </w:pPr>
          </w:p>
        </w:tc>
      </w:tr>
      <w:tr w:rsidR="0090162C" w:rsidRPr="005E2D07" w14:paraId="399D6B53" w14:textId="77777777">
        <w:trPr>
          <w:jc w:val="center"/>
        </w:trPr>
        <w:tc>
          <w:tcPr>
            <w:tcW w:w="2142" w:type="pct"/>
            <w:shd w:val="clear" w:color="auto" w:fill="F2F2F2"/>
          </w:tcPr>
          <w:p w14:paraId="651B21DF"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Formuler des indicateurs clés genre-climat assortis de modalités de collecte de données</w:t>
            </w:r>
          </w:p>
          <w:p w14:paraId="5CEF5D46" w14:textId="77777777" w:rsidR="0090162C" w:rsidRPr="005E2D07" w:rsidRDefault="0090162C">
            <w:pPr>
              <w:numPr>
                <w:ilvl w:val="0"/>
                <w:numId w:val="53"/>
              </w:numPr>
              <w:contextualSpacing/>
              <w:rPr>
                <w:rFonts w:asciiTheme="minorHAnsi" w:hAnsiTheme="minorHAnsi" w:cstheme="minorHAnsi"/>
                <w:lang w:eastAsia="fr-FR"/>
              </w:rPr>
            </w:pPr>
            <w:r w:rsidRPr="005E2D07">
              <w:rPr>
                <w:rFonts w:asciiTheme="minorHAnsi" w:hAnsiTheme="minorHAnsi" w:cstheme="minorHAnsi"/>
                <w:lang w:eastAsia="fr-FR"/>
              </w:rPr>
              <w:t>Intégrer des indicateurs de genre dans le MRV</w:t>
            </w:r>
          </w:p>
        </w:tc>
        <w:tc>
          <w:tcPr>
            <w:tcW w:w="1548" w:type="pct"/>
            <w:shd w:val="clear" w:color="auto" w:fill="F2F2F2"/>
          </w:tcPr>
          <w:p w14:paraId="65DA2A88"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p w14:paraId="7D9E9704" w14:textId="77777777" w:rsidR="0090162C" w:rsidRPr="005E2D07" w:rsidRDefault="0090162C">
            <w:pPr>
              <w:rPr>
                <w:rFonts w:asciiTheme="minorHAnsi" w:hAnsiTheme="minorHAnsi" w:cstheme="minorHAnsi"/>
                <w:color w:val="000000"/>
              </w:rPr>
            </w:pPr>
          </w:p>
          <w:p w14:paraId="48147F12"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Atelier de renforcement des capacités des membres du Comité de suivi de la CDN</w:t>
            </w:r>
          </w:p>
        </w:tc>
        <w:tc>
          <w:tcPr>
            <w:tcW w:w="1310" w:type="pct"/>
            <w:vMerge/>
          </w:tcPr>
          <w:p w14:paraId="555BB0E0" w14:textId="77777777" w:rsidR="0090162C" w:rsidRPr="005E2D07" w:rsidRDefault="0090162C">
            <w:pPr>
              <w:rPr>
                <w:rFonts w:asciiTheme="minorHAnsi" w:hAnsiTheme="minorHAnsi" w:cstheme="minorHAnsi"/>
                <w:color w:val="000000"/>
              </w:rPr>
            </w:pPr>
          </w:p>
        </w:tc>
      </w:tr>
      <w:tr w:rsidR="0090162C" w:rsidRPr="005E2D07" w14:paraId="34F3C803" w14:textId="77777777">
        <w:trPr>
          <w:jc w:val="center"/>
        </w:trPr>
        <w:tc>
          <w:tcPr>
            <w:tcW w:w="2142" w:type="pct"/>
            <w:shd w:val="clear" w:color="auto" w:fill="F2F2F2"/>
          </w:tcPr>
          <w:p w14:paraId="672B22D8" w14:textId="77777777" w:rsidR="0090162C" w:rsidRPr="005E2D07" w:rsidRDefault="0090162C">
            <w:pPr>
              <w:numPr>
                <w:ilvl w:val="0"/>
                <w:numId w:val="52"/>
              </w:numPr>
              <w:ind w:left="426" w:hanging="426"/>
              <w:rPr>
                <w:rFonts w:asciiTheme="minorHAnsi" w:hAnsiTheme="minorHAnsi" w:cstheme="minorHAnsi"/>
                <w:lang w:eastAsia="fr-FR"/>
              </w:rPr>
            </w:pPr>
            <w:r w:rsidRPr="005E2D07">
              <w:rPr>
                <w:rFonts w:asciiTheme="minorHAnsi" w:hAnsiTheme="minorHAnsi" w:cstheme="minorHAnsi"/>
                <w:lang w:eastAsia="fr-FR"/>
              </w:rPr>
              <w:t>Définir un paquet de critères minimum à respecter par les projets de la CDN 3.0</w:t>
            </w:r>
          </w:p>
        </w:tc>
        <w:tc>
          <w:tcPr>
            <w:tcW w:w="1548" w:type="pct"/>
            <w:shd w:val="clear" w:color="auto" w:fill="F2F2F2"/>
          </w:tcPr>
          <w:p w14:paraId="7CE4B48C" w14:textId="77777777" w:rsidR="0090162C" w:rsidRPr="005E2D07" w:rsidRDefault="0090162C">
            <w:pPr>
              <w:rPr>
                <w:rFonts w:asciiTheme="minorHAnsi" w:hAnsiTheme="minorHAnsi" w:cstheme="minorHAnsi"/>
                <w:color w:val="000000"/>
              </w:rPr>
            </w:pPr>
            <w:r w:rsidRPr="005E2D07">
              <w:rPr>
                <w:rFonts w:asciiTheme="minorHAnsi" w:hAnsiTheme="minorHAnsi" w:cstheme="minorHAnsi"/>
                <w:color w:val="000000"/>
              </w:rPr>
              <w:t>Analyse genre revue de la CDN 2.0</w:t>
            </w:r>
          </w:p>
        </w:tc>
        <w:tc>
          <w:tcPr>
            <w:tcW w:w="1310" w:type="pct"/>
            <w:vMerge/>
          </w:tcPr>
          <w:p w14:paraId="6CEF5744" w14:textId="77777777" w:rsidR="0090162C" w:rsidRPr="005E2D07" w:rsidRDefault="0090162C">
            <w:pPr>
              <w:rPr>
                <w:rFonts w:asciiTheme="minorHAnsi" w:hAnsiTheme="minorHAnsi" w:cstheme="minorHAnsi"/>
                <w:color w:val="000000"/>
              </w:rPr>
            </w:pPr>
          </w:p>
        </w:tc>
      </w:tr>
    </w:tbl>
    <w:p w14:paraId="074CDBC2" w14:textId="77777777" w:rsidR="0090162C" w:rsidRPr="005E2D07" w:rsidRDefault="0090162C" w:rsidP="0090162C">
      <w:pPr>
        <w:spacing w:after="0"/>
        <w:rPr>
          <w:bCs/>
          <w:szCs w:val="20"/>
        </w:rPr>
      </w:pPr>
    </w:p>
    <w:p w14:paraId="2A974B97" w14:textId="77777777" w:rsidR="0090162C" w:rsidRPr="005E2D07" w:rsidRDefault="0090162C" w:rsidP="0090162C">
      <w:pPr>
        <w:spacing w:after="0"/>
      </w:pPr>
      <w:r w:rsidRPr="005E2D07">
        <w:lastRenderedPageBreak/>
        <w:t xml:space="preserve">Si l’option d’intégration retenue est la concentration des informations relatives au genre et à l’inclusion sociale dans un chapitre dédié, celui-ci pourrait présenter les éléments suivants : </w:t>
      </w:r>
    </w:p>
    <w:p w14:paraId="093B967B" w14:textId="77777777" w:rsidR="0090162C" w:rsidRPr="005E2D07" w:rsidRDefault="0090162C" w:rsidP="0090162C">
      <w:pPr>
        <w:pStyle w:val="Paragraphedeliste"/>
        <w:numPr>
          <w:ilvl w:val="0"/>
          <w:numId w:val="64"/>
        </w:numPr>
        <w:spacing w:after="0" w:line="300" w:lineRule="auto"/>
        <w:jc w:val="both"/>
      </w:pPr>
      <w:r w:rsidRPr="005E2D07">
        <w:rPr>
          <w:rFonts w:eastAsiaTheme="minorEastAsia"/>
        </w:rPr>
        <w:t xml:space="preserve">Le </w:t>
      </w:r>
      <w:r w:rsidRPr="005E2D07">
        <w:rPr>
          <w:rFonts w:eastAsiaTheme="minorEastAsia"/>
          <w:b/>
          <w:bCs/>
        </w:rPr>
        <w:t xml:space="preserve">cadre de référence et d’alignement </w:t>
      </w:r>
      <w:r w:rsidRPr="005E2D07">
        <w:rPr>
          <w:rFonts w:eastAsiaTheme="minorEastAsia"/>
        </w:rPr>
        <w:t>au niveau national (Constitution, SNEDD, PNG) et international (GAP/CCNUCC, ODD 5 et 13) ;</w:t>
      </w:r>
    </w:p>
    <w:p w14:paraId="4E08B01E" w14:textId="77777777" w:rsidR="0090162C" w:rsidRPr="005E2D07" w:rsidRDefault="0090162C" w:rsidP="0090162C">
      <w:pPr>
        <w:pStyle w:val="Paragraphedeliste"/>
        <w:numPr>
          <w:ilvl w:val="0"/>
          <w:numId w:val="64"/>
        </w:numPr>
        <w:spacing w:after="0" w:line="300" w:lineRule="auto"/>
        <w:jc w:val="both"/>
      </w:pPr>
      <w:r w:rsidRPr="005E2D07">
        <w:t>L’</w:t>
      </w:r>
      <w:r w:rsidRPr="005E2D07">
        <w:rPr>
          <w:b/>
          <w:bCs/>
        </w:rPr>
        <w:t xml:space="preserve">analyse de la vulnérabilité différenciée, </w:t>
      </w:r>
      <w:r w:rsidRPr="005E2D07">
        <w:t xml:space="preserve">notamment les données désagrégées, les facteurs d’exposition et la capacité d’adaptation ; </w:t>
      </w:r>
    </w:p>
    <w:p w14:paraId="3E595B05" w14:textId="77777777" w:rsidR="0090162C" w:rsidRPr="005E2D07" w:rsidRDefault="0090162C" w:rsidP="0090162C">
      <w:pPr>
        <w:pStyle w:val="Paragraphedeliste"/>
        <w:numPr>
          <w:ilvl w:val="0"/>
          <w:numId w:val="64"/>
        </w:numPr>
        <w:spacing w:after="0" w:line="300" w:lineRule="auto"/>
        <w:jc w:val="both"/>
      </w:pPr>
      <w:r w:rsidRPr="005E2D07">
        <w:t xml:space="preserve">Les </w:t>
      </w:r>
      <w:r w:rsidRPr="005E2D07">
        <w:rPr>
          <w:b/>
          <w:bCs/>
        </w:rPr>
        <w:t>objectifs et indicateurs stratégiques en matière d’égalité de genre et d’inclusion sociale</w:t>
      </w:r>
      <w:r w:rsidRPr="005E2D07">
        <w:t xml:space="preserve"> (ex : taux de participation des femmes et des hommes dans tous les organes de décision climatique, pourcentage de projets d’adaptation ciblant directement l’autonomisation économique des femmes, etc.) ; </w:t>
      </w:r>
    </w:p>
    <w:p w14:paraId="0505ACC8" w14:textId="77777777" w:rsidR="0090162C" w:rsidRPr="005E2D07" w:rsidRDefault="0090162C" w:rsidP="0090162C">
      <w:pPr>
        <w:pStyle w:val="Paragraphedeliste"/>
        <w:numPr>
          <w:ilvl w:val="0"/>
          <w:numId w:val="64"/>
        </w:numPr>
        <w:spacing w:after="0" w:line="300" w:lineRule="auto"/>
        <w:jc w:val="both"/>
      </w:pPr>
      <w:r w:rsidRPr="005E2D07">
        <w:t xml:space="preserve">Les </w:t>
      </w:r>
      <w:r w:rsidRPr="005E2D07">
        <w:rPr>
          <w:b/>
          <w:bCs/>
        </w:rPr>
        <w:t>priorités et mesures sectorielles</w:t>
      </w:r>
      <w:r w:rsidRPr="005E2D07">
        <w:t xml:space="preserve"> (Agriculture, Energie, Déchets, Foresterie) ; </w:t>
      </w:r>
    </w:p>
    <w:p w14:paraId="45C21F97" w14:textId="77777777" w:rsidR="0090162C" w:rsidRPr="005E2D07" w:rsidRDefault="0090162C" w:rsidP="0090162C">
      <w:pPr>
        <w:pStyle w:val="Paragraphedeliste"/>
        <w:numPr>
          <w:ilvl w:val="0"/>
          <w:numId w:val="64"/>
        </w:numPr>
        <w:spacing w:after="0" w:line="300" w:lineRule="auto"/>
        <w:jc w:val="both"/>
      </w:pPr>
      <w:r w:rsidRPr="005E2D07">
        <w:t xml:space="preserve">La </w:t>
      </w:r>
      <w:r w:rsidRPr="005E2D07">
        <w:rPr>
          <w:b/>
          <w:bCs/>
        </w:rPr>
        <w:t>Gouvernance et les mécanismes de participation</w:t>
      </w:r>
      <w:r w:rsidRPr="005E2D07">
        <w:t xml:space="preserve"> (ex : analyse genre réalisée et consultation des groupes de femmes, de jeunes et de groupes vulnérables, rôle du ministère de la promotion de la femme, de l’enfant et de la famille, des points focaux genre et du point focal national genre et changement climatique dans le suivi de la CDN, mécanisme de concertation) ; </w:t>
      </w:r>
    </w:p>
    <w:p w14:paraId="4342C0C4" w14:textId="77777777" w:rsidR="0090162C" w:rsidRPr="005E2D07" w:rsidRDefault="0090162C" w:rsidP="0090162C">
      <w:pPr>
        <w:pStyle w:val="Paragraphedeliste"/>
        <w:numPr>
          <w:ilvl w:val="0"/>
          <w:numId w:val="64"/>
        </w:numPr>
        <w:spacing w:line="300" w:lineRule="auto"/>
        <w:contextualSpacing w:val="0"/>
        <w:jc w:val="both"/>
      </w:pPr>
      <w:r w:rsidRPr="005E2D07">
        <w:t xml:space="preserve">Le </w:t>
      </w:r>
      <w:r w:rsidRPr="005E2D07">
        <w:rPr>
          <w:b/>
          <w:bCs/>
        </w:rPr>
        <w:t>financement et le</w:t>
      </w:r>
      <w:r w:rsidRPr="005E2D07">
        <w:t xml:space="preserve"> </w:t>
      </w:r>
      <w:r w:rsidRPr="005E2D07">
        <w:rPr>
          <w:b/>
          <w:bCs/>
        </w:rPr>
        <w:t xml:space="preserve">suivi-évaluation </w:t>
      </w:r>
      <w:r w:rsidRPr="005E2D07">
        <w:t xml:space="preserve">(ex : indicateurs clés de genre à suivre à travers le MRV national, marquage budgétaire, financement des projets verts portés par des femmes). </w:t>
      </w:r>
    </w:p>
    <w:p w14:paraId="72EA0208" w14:textId="77777777" w:rsidR="0090162C" w:rsidRPr="005E2D07" w:rsidRDefault="0090162C" w:rsidP="0090162C">
      <w:pPr>
        <w:jc w:val="both"/>
        <w:rPr>
          <w:rFonts w:eastAsia="Times New Roman"/>
        </w:rPr>
      </w:pPr>
      <w:r w:rsidRPr="005E2D07">
        <w:rPr>
          <w:rFonts w:eastAsia="Times New Roman"/>
        </w:rPr>
        <w:t xml:space="preserve">Ces différents points pourront être alimentés en informations en prenant en compte les recommandations susmentionnées. </w:t>
      </w:r>
    </w:p>
    <w:p w14:paraId="165CDD27" w14:textId="77777777" w:rsidR="0090162C" w:rsidRPr="005E2D07" w:rsidRDefault="0090162C" w:rsidP="0090162C">
      <w:pPr>
        <w:spacing w:after="0"/>
        <w:jc w:val="both"/>
        <w:rPr>
          <w:bCs/>
          <w:szCs w:val="20"/>
        </w:rPr>
      </w:pPr>
      <w:r w:rsidRPr="005E2D07">
        <w:rPr>
          <w:bCs/>
          <w:szCs w:val="20"/>
        </w:rPr>
        <w:t xml:space="preserve">Les recommandations qui suivent concernent les priorités à prendre en compte dans la formulation des orientations sectorielles. </w:t>
      </w:r>
    </w:p>
    <w:p w14:paraId="039CD88B" w14:textId="77777777" w:rsidR="0090162C" w:rsidRPr="005E2D07" w:rsidRDefault="0090162C" w:rsidP="0090162C">
      <w:pPr>
        <w:spacing w:after="0"/>
        <w:jc w:val="both"/>
        <w:rPr>
          <w:bCs/>
          <w:szCs w:val="20"/>
        </w:rPr>
      </w:pPr>
    </w:p>
    <w:p w14:paraId="332C08E4" w14:textId="54C00EC4" w:rsidR="0090162C" w:rsidRPr="005E2D07" w:rsidRDefault="0090162C" w:rsidP="0090162C">
      <w:pPr>
        <w:pStyle w:val="Paragraphedeliste"/>
        <w:numPr>
          <w:ilvl w:val="0"/>
          <w:numId w:val="51"/>
        </w:numPr>
        <w:ind w:left="357" w:hanging="357"/>
        <w:contextualSpacing w:val="0"/>
        <w:jc w:val="both"/>
        <w:rPr>
          <w:bCs/>
          <w:szCs w:val="20"/>
        </w:rPr>
      </w:pPr>
      <w:r w:rsidRPr="005E2D07">
        <w:rPr>
          <w:lang w:eastAsia="en-US"/>
        </w:rPr>
        <w:t xml:space="preserve">Pour le secteur de </w:t>
      </w:r>
      <w:r w:rsidRPr="005E2D07">
        <w:rPr>
          <w:b/>
          <w:bCs/>
          <w:lang w:eastAsia="en-US"/>
        </w:rPr>
        <w:t>l’</w:t>
      </w:r>
      <w:r w:rsidR="00267A07">
        <w:rPr>
          <w:b/>
          <w:bCs/>
          <w:lang w:eastAsia="en-US"/>
        </w:rPr>
        <w:t>a</w:t>
      </w:r>
      <w:r w:rsidRPr="005E2D07">
        <w:rPr>
          <w:b/>
          <w:bCs/>
          <w:lang w:eastAsia="en-US"/>
        </w:rPr>
        <w:t>griculture</w:t>
      </w:r>
      <w:r w:rsidRPr="005E2D07">
        <w:rPr>
          <w:lang w:eastAsia="en-US"/>
        </w:rPr>
        <w:t xml:space="preserve">, le défi majeur identifié est l’accès des femmes aux ressources productives (terres, intrants, équipements, etc.). </w:t>
      </w:r>
    </w:p>
    <w:p w14:paraId="3B5DD5BD" w14:textId="77777777" w:rsidR="0090162C" w:rsidRPr="005E2D07" w:rsidRDefault="0090162C" w:rsidP="0090162C">
      <w:pPr>
        <w:pStyle w:val="Paragraphedeliste"/>
        <w:ind w:left="357"/>
        <w:contextualSpacing w:val="0"/>
        <w:jc w:val="both"/>
        <w:rPr>
          <w:lang w:eastAsia="en-US"/>
        </w:rPr>
      </w:pPr>
      <w:r w:rsidRPr="005E2D07">
        <w:rPr>
          <w:b/>
          <w:bCs/>
          <w:lang w:eastAsia="en-US"/>
        </w:rPr>
        <w:t>Les orientations stratégiques devraient prioriser : (i) l’accès au foncier ; (ii) l’accès aux techniques d’agriculture durable et résiliente au climat ; (iii) l’accès à des lignes de financement vert ; (iv) l’accès aux informations et services climatiques ; (v) l’appui à l’organisation des femmes en GIE/coopératives et, (vi) l’accès à des filets de protection sociale</w:t>
      </w:r>
      <w:r w:rsidRPr="005E2D07">
        <w:rPr>
          <w:lang w:eastAsia="en-US"/>
        </w:rPr>
        <w:t xml:space="preserve">. </w:t>
      </w:r>
    </w:p>
    <w:p w14:paraId="19DD955F" w14:textId="77777777" w:rsidR="0090162C" w:rsidRPr="005E2D07" w:rsidRDefault="0090162C" w:rsidP="0090162C">
      <w:pPr>
        <w:pStyle w:val="Paragraphedeliste"/>
        <w:ind w:left="357"/>
        <w:contextualSpacing w:val="0"/>
        <w:jc w:val="both"/>
        <w:rPr>
          <w:lang w:eastAsia="en-US"/>
        </w:rPr>
      </w:pPr>
      <w:r w:rsidRPr="005E2D07">
        <w:rPr>
          <w:lang w:eastAsia="en-US"/>
        </w:rPr>
        <w:t xml:space="preserve">Les bénéfices recherchés sont la résilience des ménages face aux risques liés aux effets des changements climatiques sur les moyens de subsistance (revenus agricoles, sécurité alimentaire et nutritionnelle). </w:t>
      </w:r>
    </w:p>
    <w:p w14:paraId="64B80B97"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Pour le secteur de la </w:t>
      </w:r>
      <w:r w:rsidRPr="005E2D07">
        <w:rPr>
          <w:b/>
          <w:bCs/>
          <w:lang w:eastAsia="en-US"/>
        </w:rPr>
        <w:t>Foresterie</w:t>
      </w:r>
      <w:r w:rsidRPr="005E2D07">
        <w:rPr>
          <w:lang w:eastAsia="en-US"/>
        </w:rPr>
        <w:t xml:space="preserve">, le défi majeur identifié est la participation des femmes et des hommes à la gouvernance forestière et la sécurisation des moyens de subsistance. </w:t>
      </w:r>
    </w:p>
    <w:p w14:paraId="03A194E6" w14:textId="77777777" w:rsidR="0090162C" w:rsidRPr="005E2D07" w:rsidRDefault="0090162C" w:rsidP="0090162C">
      <w:pPr>
        <w:pStyle w:val="Paragraphedeliste"/>
        <w:ind w:left="357"/>
        <w:contextualSpacing w:val="0"/>
        <w:jc w:val="both"/>
        <w:rPr>
          <w:b/>
          <w:bCs/>
        </w:rPr>
      </w:pPr>
      <w:r w:rsidRPr="005E2D07">
        <w:rPr>
          <w:b/>
          <w:bCs/>
          <w:lang w:eastAsia="en-US"/>
        </w:rPr>
        <w:t>Les orientations stratégiques devraient prioriser : (i) la promotion d’une exploitation éco responsable des produits et services forestiers ; (ii) la participation inclusive à la gouvernance forestière (reboisement, restauration, identification et gestion des nuisances et comportements à risque) ; (iii) la sécurisation des droits d’usage.</w:t>
      </w:r>
    </w:p>
    <w:p w14:paraId="68D9E463" w14:textId="77777777" w:rsidR="0090162C" w:rsidRPr="005E2D07" w:rsidRDefault="0090162C" w:rsidP="0090162C">
      <w:pPr>
        <w:pStyle w:val="Paragraphedeliste"/>
        <w:ind w:left="357"/>
        <w:contextualSpacing w:val="0"/>
        <w:jc w:val="both"/>
        <w:rPr>
          <w:lang w:eastAsia="en-US"/>
        </w:rPr>
      </w:pPr>
      <w:r w:rsidRPr="005E2D07">
        <w:rPr>
          <w:lang w:eastAsia="en-US"/>
        </w:rPr>
        <w:lastRenderedPageBreak/>
        <w:t>Les bénéfices recherchés sont : la réduction des émissions de gaz à effet de serre liées à l’exploitation abusive de produits forestiers ligneux, la sécurisation des moyens de subsistance liés à l’exploitation de produits forestiers non ligneux, l’adaptation face aux risques liés aux effets des changements climatiques sur les ressources naturelles, l’amélioration de la santé des ménages grâce à la réduction de la pollution de l’air.</w:t>
      </w:r>
    </w:p>
    <w:p w14:paraId="0A1BA9F2"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Pour le secteur de l’</w:t>
      </w:r>
      <w:r w:rsidRPr="005E2D07">
        <w:rPr>
          <w:b/>
          <w:bCs/>
          <w:lang w:eastAsia="en-US"/>
        </w:rPr>
        <w:t xml:space="preserve">Energie, </w:t>
      </w:r>
      <w:r w:rsidRPr="005E2D07">
        <w:rPr>
          <w:lang w:eastAsia="en-US"/>
        </w:rPr>
        <w:t>les défis majeurs identifiés sont la transformation du profil de consommation d’énergie domestique et l’accès à l’électricité.</w:t>
      </w:r>
    </w:p>
    <w:p w14:paraId="625365AE" w14:textId="77777777" w:rsidR="0090162C" w:rsidRPr="005E2D07" w:rsidRDefault="0090162C" w:rsidP="0090162C">
      <w:pPr>
        <w:pStyle w:val="Paragraphedeliste"/>
        <w:ind w:left="357"/>
        <w:contextualSpacing w:val="0"/>
        <w:jc w:val="both"/>
        <w:rPr>
          <w:b/>
          <w:bCs/>
          <w:lang w:eastAsia="en-US"/>
        </w:rPr>
      </w:pPr>
      <w:r w:rsidRPr="005E2D07">
        <w:rPr>
          <w:b/>
          <w:bCs/>
          <w:lang w:eastAsia="en-US"/>
        </w:rPr>
        <w:t>Les orientations stratégiques devraient prioriser : (i) la promotion de solutions alternatives durables et économiquement accessibles pour la consommation domestique d’énergie ; (ii) la promotion de l’entrepreneuriat des femmes dans le secteur de l’énergie.</w:t>
      </w:r>
    </w:p>
    <w:p w14:paraId="3470A9F7" w14:textId="77777777" w:rsidR="0090162C" w:rsidRPr="005E2D07" w:rsidRDefault="0090162C" w:rsidP="0090162C">
      <w:pPr>
        <w:pStyle w:val="Paragraphedeliste"/>
        <w:ind w:left="357"/>
        <w:contextualSpacing w:val="0"/>
        <w:jc w:val="both"/>
        <w:rPr>
          <w:lang w:eastAsia="en-US"/>
        </w:rPr>
      </w:pPr>
      <w:r w:rsidRPr="005E2D07">
        <w:rPr>
          <w:lang w:eastAsia="en-US"/>
        </w:rPr>
        <w:t>Les bénéfices recherchés sont : la réduction des émissions de GAS liées à l’exploitation abusive de produits forestiers ligneux, l’adaptation face aux risques liés aux effets des changements climatiques sur les ressources naturelles, la réduction de la charge et du temps de travail domestique, la réduction des cas de violences basées sur le genre, l’amélioration de la santé des ménages grâce à la réduction de la pollution de l’air.</w:t>
      </w:r>
    </w:p>
    <w:p w14:paraId="613535D4"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Pour le secteur des </w:t>
      </w:r>
      <w:r w:rsidRPr="005E2D07">
        <w:rPr>
          <w:b/>
          <w:bCs/>
          <w:lang w:eastAsia="en-US"/>
        </w:rPr>
        <w:t>Déchets</w:t>
      </w:r>
      <w:r w:rsidRPr="005E2D07">
        <w:rPr>
          <w:lang w:eastAsia="en-US"/>
        </w:rPr>
        <w:t xml:space="preserve">, les défis majeurs identifiés sont l’accès aux services de base, la formalisation des emplois dans la chaîne de valeur de la gestion des déchets et la présence des femmes dans les segments à fort rendement. </w:t>
      </w:r>
    </w:p>
    <w:p w14:paraId="515F02B2" w14:textId="77777777" w:rsidR="0090162C" w:rsidRPr="005E2D07" w:rsidRDefault="0090162C" w:rsidP="0090162C">
      <w:pPr>
        <w:ind w:left="360"/>
        <w:jc w:val="both"/>
        <w:rPr>
          <w:lang w:eastAsia="en-US"/>
        </w:rPr>
      </w:pPr>
      <w:r w:rsidRPr="005E2D07">
        <w:rPr>
          <w:b/>
          <w:bCs/>
          <w:lang w:eastAsia="en-US"/>
        </w:rPr>
        <w:t>Les orientations stratégiques devraient prioriser : (i) la participation à la gouvernance dans le secteur ; (ii) l’amélioration de l’accès aux services d’assainissement et d’élimination des déchets ; (iii) la promotion de l’entrepreneuriat féminin dans le secteur de la gestion des déchets ; (iv) la formalisation des emplois, le renforcement des capacités sur la santé-sécurité au travail et l’accès à des filets de protection sociale ; (iii) l’accès aux marchés des matières.</w:t>
      </w:r>
      <w:r w:rsidRPr="005E2D07">
        <w:rPr>
          <w:lang w:eastAsia="en-US"/>
        </w:rPr>
        <w:tab/>
        <w:t xml:space="preserve">. </w:t>
      </w:r>
    </w:p>
    <w:p w14:paraId="44F74A18" w14:textId="77777777" w:rsidR="0090162C" w:rsidRPr="005E2D07" w:rsidRDefault="0090162C" w:rsidP="0090162C">
      <w:pPr>
        <w:ind w:left="360"/>
        <w:jc w:val="both"/>
        <w:rPr>
          <w:lang w:eastAsia="en-US"/>
        </w:rPr>
      </w:pPr>
      <w:r w:rsidRPr="005E2D07">
        <w:rPr>
          <w:lang w:eastAsia="en-US"/>
        </w:rPr>
        <w:t>Les bénéfices recherchés sont : l’amélioration de la santé, la réduction des émissions de GAS liées à la production et la gestion des déchets, la sécurisation des moyens de subsistance liés à l’économie circulaire.</w:t>
      </w:r>
    </w:p>
    <w:p w14:paraId="5DE255FB" w14:textId="67035230"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Pour le secteur de l’</w:t>
      </w:r>
      <w:r w:rsidRPr="005E2D07">
        <w:rPr>
          <w:b/>
          <w:bCs/>
          <w:lang w:eastAsia="en-US"/>
        </w:rPr>
        <w:t>Eau</w:t>
      </w:r>
      <w:r w:rsidRPr="005E2D07">
        <w:rPr>
          <w:lang w:eastAsia="en-US"/>
        </w:rPr>
        <w:t>, les défis majeurs sont l’accès durable à la ressource en eau pour les besoins domestiques et pour l’</w:t>
      </w:r>
      <w:r w:rsidR="00267A07">
        <w:rPr>
          <w:lang w:eastAsia="en-US"/>
        </w:rPr>
        <w:t>a</w:t>
      </w:r>
      <w:r w:rsidRPr="005E2D07">
        <w:rPr>
          <w:lang w:eastAsia="en-US"/>
        </w:rPr>
        <w:t xml:space="preserve">griculture ainsi que la réduction de la pénibilité de la corvée de l’eau. </w:t>
      </w:r>
    </w:p>
    <w:p w14:paraId="4F09612A" w14:textId="77777777" w:rsidR="0090162C" w:rsidRPr="005E2D07" w:rsidRDefault="0090162C" w:rsidP="0090162C">
      <w:pPr>
        <w:ind w:left="360"/>
        <w:jc w:val="both"/>
        <w:rPr>
          <w:lang w:eastAsia="en-US"/>
        </w:rPr>
      </w:pPr>
      <w:r w:rsidRPr="005E2D07">
        <w:rPr>
          <w:b/>
          <w:bCs/>
          <w:lang w:eastAsia="en-US"/>
        </w:rPr>
        <w:t xml:space="preserve">Les orientations stratégiques devraient prioriser </w:t>
      </w:r>
      <w:r w:rsidRPr="005E2D07">
        <w:rPr>
          <w:lang w:eastAsia="en-US"/>
        </w:rPr>
        <w:t xml:space="preserve">: la création et la sécurisation de sources d’approvisionnement en eau potable ; la poursuite et la consolidation des efforts de participation des femmes à la gouvernance du secteur. </w:t>
      </w:r>
    </w:p>
    <w:p w14:paraId="35E16013" w14:textId="77777777" w:rsidR="0090162C" w:rsidRPr="005E2D07" w:rsidRDefault="0090162C" w:rsidP="0090162C">
      <w:pPr>
        <w:ind w:left="360"/>
        <w:jc w:val="both"/>
        <w:rPr>
          <w:lang w:eastAsia="en-US"/>
        </w:rPr>
      </w:pPr>
      <w:r w:rsidRPr="005E2D07">
        <w:rPr>
          <w:lang w:eastAsia="en-US"/>
        </w:rPr>
        <w:t>Les bénéfices recherchés sont : l’amélioration de la santé, la réduction la pénibilité de la corvée d’eau et des VBG, la résilience face aux risques liés aux effets des changements climatiques.</w:t>
      </w:r>
    </w:p>
    <w:p w14:paraId="222F8E3F"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Pour le secteur de la </w:t>
      </w:r>
      <w:r w:rsidRPr="005E2D07">
        <w:rPr>
          <w:b/>
          <w:bCs/>
          <w:lang w:eastAsia="en-US"/>
        </w:rPr>
        <w:t>Santé</w:t>
      </w:r>
      <w:r w:rsidRPr="005E2D07">
        <w:rPr>
          <w:lang w:eastAsia="en-US"/>
        </w:rPr>
        <w:t xml:space="preserve">, les défis majeurs sont la réduction des vulnérabilités aux maladies climato-sensibles et l’accès équitable aux services de santé. </w:t>
      </w:r>
    </w:p>
    <w:p w14:paraId="1570DC75" w14:textId="77777777" w:rsidR="0090162C" w:rsidRPr="005E2D07" w:rsidRDefault="0090162C" w:rsidP="0090162C">
      <w:pPr>
        <w:ind w:left="360"/>
        <w:jc w:val="both"/>
        <w:rPr>
          <w:lang w:eastAsia="en-US"/>
        </w:rPr>
      </w:pPr>
      <w:r w:rsidRPr="005E2D07">
        <w:rPr>
          <w:b/>
          <w:bCs/>
          <w:lang w:eastAsia="en-US"/>
        </w:rPr>
        <w:t xml:space="preserve">Les orientations stratégiques devraient prioriser </w:t>
      </w:r>
      <w:r w:rsidRPr="005E2D07">
        <w:rPr>
          <w:lang w:eastAsia="en-US"/>
        </w:rPr>
        <w:t xml:space="preserve">: l’adaptation des offres de soins aux besoins différenciés des hommes et des femmes et la prise en charge des besoins liés à la santé mentale et à la prise en charge des VBG à large échelle ; le renforcement de la recherche, de la détection et de la </w:t>
      </w:r>
      <w:r w:rsidRPr="005E2D07">
        <w:rPr>
          <w:lang w:eastAsia="en-US"/>
        </w:rPr>
        <w:lastRenderedPageBreak/>
        <w:t xml:space="preserve">prise en charge des maladies climato sensibles ; l’investissement dans les infrastructures sanitaires de base ; la couverture maladie universelle ; la participation des femmes et des hommes aux instances de gouvernance des structures sanitaires de base. </w:t>
      </w:r>
    </w:p>
    <w:p w14:paraId="25C6389E" w14:textId="77777777" w:rsidR="0090162C" w:rsidRPr="005E2D07" w:rsidRDefault="0090162C" w:rsidP="0090162C">
      <w:pPr>
        <w:ind w:left="360"/>
        <w:jc w:val="both"/>
        <w:rPr>
          <w:lang w:eastAsia="en-US"/>
        </w:rPr>
      </w:pPr>
      <w:r w:rsidRPr="005E2D07">
        <w:rPr>
          <w:lang w:eastAsia="en-US"/>
        </w:rPr>
        <w:t>Les bénéfices recherchés sont : la réduction du taux de mortalité lié aux catastrophes, l’amélioration de la prise en charge des VBG, des pathologies mentales et des maladies climato-sensibles, l’augmentation de la résilience face aux risques sanitaires liés aux changements climatiques.</w:t>
      </w:r>
    </w:p>
    <w:p w14:paraId="4076BD25"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Pour la </w:t>
      </w:r>
      <w:r w:rsidRPr="005E2D07">
        <w:rPr>
          <w:b/>
          <w:bCs/>
          <w:lang w:eastAsia="en-US"/>
        </w:rPr>
        <w:t>Réduction des risques de</w:t>
      </w:r>
      <w:r w:rsidRPr="005E2D07">
        <w:rPr>
          <w:lang w:eastAsia="en-US"/>
        </w:rPr>
        <w:t xml:space="preserve"> </w:t>
      </w:r>
      <w:r w:rsidRPr="005E2D07">
        <w:rPr>
          <w:b/>
          <w:bCs/>
          <w:lang w:eastAsia="en-US"/>
        </w:rPr>
        <w:t>catastrophes</w:t>
      </w:r>
      <w:r w:rsidRPr="005E2D07">
        <w:rPr>
          <w:lang w:eastAsia="en-US"/>
        </w:rPr>
        <w:t xml:space="preserve">, les défis majeurs sont la participation des hommes et des femmes aux mécanismes de prévention, de détection et de gestion des crises et leur prise en charge adéquate en période de catastrophe. </w:t>
      </w:r>
    </w:p>
    <w:p w14:paraId="264313AD" w14:textId="77777777" w:rsidR="0090162C" w:rsidRPr="005E2D07" w:rsidRDefault="0090162C" w:rsidP="0090162C">
      <w:pPr>
        <w:ind w:left="360"/>
        <w:jc w:val="both"/>
        <w:rPr>
          <w:b/>
          <w:bCs/>
          <w:lang w:eastAsia="en-US"/>
        </w:rPr>
      </w:pPr>
      <w:r w:rsidRPr="005E2D07">
        <w:rPr>
          <w:b/>
          <w:bCs/>
          <w:lang w:eastAsia="en-US"/>
        </w:rPr>
        <w:t xml:space="preserve">Les orientations stratégiques devraient prioriser : la représentation des femmes et des hommes au sein de la Plateforme Nationale pour la Réduction des Risques de Catastrophes (PNRRC) et des mécanismes d’alerte précoce ; l’accès à l’information sur les risques de catastrophes ; l’accès aux services de base dans le cadre des interventions de réduction des risques de catastrophes ; la production de statistiques désagrégées sur les victimes des catastrophes. </w:t>
      </w:r>
    </w:p>
    <w:p w14:paraId="7656A883" w14:textId="77777777" w:rsidR="0090162C" w:rsidRPr="005E2D07" w:rsidRDefault="0090162C" w:rsidP="0090162C">
      <w:pPr>
        <w:ind w:left="360"/>
        <w:jc w:val="both"/>
        <w:rPr>
          <w:lang w:eastAsia="en-US"/>
        </w:rPr>
      </w:pPr>
      <w:r w:rsidRPr="005E2D07">
        <w:rPr>
          <w:lang w:eastAsia="en-US"/>
        </w:rPr>
        <w:t>Les bénéfices recherchés sont : la réduction du taux de mortalité lié aux catastrophes, la réduction des VBG pendant et après les catastrophes, l’augmentation de la résilience face aux risques de catastrophe.</w:t>
      </w:r>
    </w:p>
    <w:p w14:paraId="758BB388" w14:textId="77777777" w:rsidR="0090162C" w:rsidRPr="005E2D07" w:rsidRDefault="0090162C" w:rsidP="0090162C">
      <w:pPr>
        <w:pStyle w:val="Titre3"/>
      </w:pPr>
      <w:bookmarkStart w:id="136" w:name="_Toc227409258"/>
      <w:r w:rsidRPr="005E2D07">
        <w:t>Recommandations pour accompagner la mise en œuvre de la CDN 3.0</w:t>
      </w:r>
      <w:bookmarkEnd w:id="136"/>
      <w:r w:rsidRPr="005E2D07">
        <w:t xml:space="preserve"> </w:t>
      </w:r>
    </w:p>
    <w:p w14:paraId="0B7351AF" w14:textId="77777777" w:rsidR="0090162C" w:rsidRPr="005E2D07" w:rsidRDefault="0090162C" w:rsidP="0090162C">
      <w:pPr>
        <w:jc w:val="both"/>
        <w:rPr>
          <w:b/>
          <w:bCs/>
          <w:lang w:eastAsia="en-US"/>
        </w:rPr>
      </w:pPr>
      <w:r w:rsidRPr="005E2D07">
        <w:rPr>
          <w:b/>
          <w:bCs/>
          <w:lang w:eastAsia="en-US"/>
        </w:rPr>
        <w:t xml:space="preserve">Instruments de mise en œuvre de la CDN </w:t>
      </w:r>
    </w:p>
    <w:p w14:paraId="621161FE"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Elaborer un plan d’action national genre et changements climatiques ou un plan d’action national couvrant les trois conventions de RIO.</w:t>
      </w:r>
    </w:p>
    <w:p w14:paraId="4FE928AF"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Intégrer le genre dans les outils de mise en œuvre de la CDN 3.0 (plan d’investissement, feuille de route).</w:t>
      </w:r>
    </w:p>
    <w:p w14:paraId="3ECAB27E"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Intégrer les actions relatives à la mise en œuvre des engagements dans les dispositifs existants de planification, de budgétisation et de redevabilité (exemple : revues sectorielles et nationales, lois de finances). </w:t>
      </w:r>
    </w:p>
    <w:p w14:paraId="012E5B5A"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Elaborer un référentiel harmonisé d’intégration du genre dans les projets climatiques. </w:t>
      </w:r>
      <w:r w:rsidRPr="005E2D07">
        <w:t>Le processus de développement d’outils doit prendre en considération les outils déjà existant comme : le manuel pratique pour favoriser l'intégration de l'égalité entre les sexes dans les interventions sur le changement climatique et le financement du climat, développé par le Fonds vert pour le climat en collaboration avec ONU Femmes ou les outils de budgétisation sensible au genre développés par le Ministère de l’Economie et des Finances.</w:t>
      </w:r>
    </w:p>
    <w:p w14:paraId="6A733B6C" w14:textId="77777777" w:rsidR="0090162C" w:rsidRPr="005E2D07" w:rsidRDefault="0090162C" w:rsidP="0090162C">
      <w:pPr>
        <w:jc w:val="both"/>
        <w:rPr>
          <w:b/>
          <w:bCs/>
          <w:lang w:eastAsia="en-US"/>
        </w:rPr>
      </w:pPr>
      <w:r w:rsidRPr="005E2D07">
        <w:rPr>
          <w:b/>
          <w:bCs/>
          <w:lang w:eastAsia="en-US"/>
        </w:rPr>
        <w:t xml:space="preserve">Participation et gouvernance inclusive </w:t>
      </w:r>
    </w:p>
    <w:p w14:paraId="61BB931F" w14:textId="77777777" w:rsidR="0090162C" w:rsidRPr="005E2D07" w:rsidRDefault="0090162C" w:rsidP="0090162C">
      <w:pPr>
        <w:pStyle w:val="Paragraphedeliste"/>
        <w:numPr>
          <w:ilvl w:val="0"/>
          <w:numId w:val="51"/>
        </w:numPr>
        <w:ind w:left="357" w:hanging="357"/>
        <w:contextualSpacing w:val="0"/>
        <w:jc w:val="both"/>
      </w:pPr>
      <w:r w:rsidRPr="005E2D07">
        <w:rPr>
          <w:lang w:eastAsia="en-US"/>
        </w:rPr>
        <w:t xml:space="preserve">Décloisonner les cadres de concertation sur les changements climatiques et le genre et appuyer leur fonctionnalité à travers : (i) </w:t>
      </w:r>
      <w:r w:rsidRPr="005E2D07">
        <w:t xml:space="preserve">une mise en relation et un dialogue entre les différents cadres ; (ii) la création de deux cadres spécifiques, notamment : un cadre restreint de dialogue régulier et permanent entre le point focal national genre et changement climatique, l’AEDD et le SP-PNG ;  un </w:t>
      </w:r>
      <w:r w:rsidRPr="005E2D07">
        <w:lastRenderedPageBreak/>
        <w:t xml:space="preserve">cadre plus large qui réunit les acteurs gouvernementaux, du secteur privé et de la société civile pour donner des orientations sur le nexus genre changements climatiques et suivre l’évolution de l’intégration du genre dans la mise en œuvre de l’action climatique. Les rencontres de ce cadre peuvent s’effectuer, entre autres, sous forme de webinaires afin qu’elles aient une portée plus importante. </w:t>
      </w:r>
      <w:r w:rsidRPr="005E2D07">
        <w:rPr>
          <w:b/>
          <w:bCs/>
        </w:rPr>
        <w:t xml:space="preserve">La formalisation de ce cadre de concertation peut s’effectuer à travers la création d’un groupe thématique genre et changements climatiques au sein du Comité national genre et changements climatiques. </w:t>
      </w:r>
      <w:r w:rsidRPr="005E2D07">
        <w:t>Ce groupe thématique pourrait être présidé par un service du Ministère de la Promotion de la Femme, de l’Enfant et de la Famille comme le SP-PNG et regrouper les acteurs gouvernementaux, de la société Civile et du secteur privé qui travaille spécifiquement sur le nexus genre et changements climatiques.</w:t>
      </w:r>
    </w:p>
    <w:p w14:paraId="7407FF59"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Intégrer formellement les points focaux genre dans les mécanismes de suivi de la mise en œuvre de la CDN. </w:t>
      </w:r>
    </w:p>
    <w:p w14:paraId="71DBF988"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Faciliter la participation des femmes rurales au processus de RIO.</w:t>
      </w:r>
    </w:p>
    <w:p w14:paraId="1F00CE85" w14:textId="77777777" w:rsidR="0090162C" w:rsidRPr="005E2D07" w:rsidRDefault="0090162C" w:rsidP="0090162C">
      <w:pPr>
        <w:jc w:val="both"/>
        <w:rPr>
          <w:b/>
          <w:bCs/>
          <w:lang w:eastAsia="en-US"/>
        </w:rPr>
      </w:pPr>
      <w:r w:rsidRPr="005E2D07">
        <w:rPr>
          <w:b/>
          <w:bCs/>
          <w:lang w:eastAsia="en-US"/>
        </w:rPr>
        <w:t xml:space="preserve">Renforcement des capacités </w:t>
      </w:r>
    </w:p>
    <w:p w14:paraId="7CFF7E62"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Appuyer le Point focal national genre et changements climatiques pour une meilleure coordination du nexus genre et changements climatiques. </w:t>
      </w:r>
    </w:p>
    <w:p w14:paraId="70A06D09"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Pérenniser le renforcement des capacités des acteurs sur le nexus genre-climat en priorisant : les points focaux genre et climat, les unités de gestion des projets et les OSC/coopératives de femmes sur le montage de projets et l’accès au financement.</w:t>
      </w:r>
    </w:p>
    <w:p w14:paraId="5583E0CA"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Appuyer la réalisation d’analyses genre pour les projets climatiques portés et financés par l’État. Il pourrait s’agir, entre autres, de créer une ligne de financement pour la réalisation de ces études sur le Fonds Climat Mali, d’intégrer la dimension genre aux Etudes d’Impact Environnemental et Social financées sur le compte d’affection spéciale créé à cet effet, à l’image des évaluations environnementales et sociales effectuées par les partenaires ou de favoriser la mise en place d’un pôle d’excellence pour l’appui à l’intégration du genre dans l’action climatique capable de conduire de telle analyses. </w:t>
      </w:r>
    </w:p>
    <w:p w14:paraId="3F537C3A" w14:textId="77777777" w:rsidR="0090162C" w:rsidRPr="005E2D07" w:rsidRDefault="0090162C" w:rsidP="0090162C">
      <w:pPr>
        <w:jc w:val="both"/>
        <w:rPr>
          <w:b/>
          <w:bCs/>
          <w:lang w:eastAsia="en-US"/>
        </w:rPr>
      </w:pPr>
      <w:r w:rsidRPr="005E2D07">
        <w:rPr>
          <w:b/>
          <w:bCs/>
          <w:lang w:eastAsia="en-US"/>
        </w:rPr>
        <w:t xml:space="preserve">Budgétisation et financement </w:t>
      </w:r>
    </w:p>
    <w:p w14:paraId="00D1848E"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Définir une approche d’analyse croisée de la sensibilité des projets/programmes au genre et au climat dans les secteurs prioritaires de la CDN et accompagner son opérationnalisation suivant une démarche progressive (phase pilote au niveau du MEADD puis diffusion aux autres ministères).</w:t>
      </w:r>
    </w:p>
    <w:p w14:paraId="00D6FA01"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Etudier la faisabilité de la création d’un guichet de financement des projets d’entrepreneuriat vert par le FAFE et d’appui aux femmes porteuses de telles initiatives, en collaboration avec la BNDA.</w:t>
      </w:r>
    </w:p>
    <w:p w14:paraId="5241B79A"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Faciliter l’émergence d’un écosystème national pour l’accès des femmes entrepreneures aux finances vertes et le financement de projets verts sensibles à l’égalité de genre.</w:t>
      </w:r>
    </w:p>
    <w:p w14:paraId="3E2D7FF9" w14:textId="77777777" w:rsidR="0090162C" w:rsidRPr="005E2D07" w:rsidRDefault="0090162C" w:rsidP="0090162C">
      <w:pPr>
        <w:rPr>
          <w:b/>
          <w:bCs/>
        </w:rPr>
      </w:pPr>
      <w:r w:rsidRPr="005E2D07">
        <w:rPr>
          <w:b/>
          <w:bCs/>
        </w:rPr>
        <w:t xml:space="preserve">Suivi-évaluation et transparence </w:t>
      </w:r>
    </w:p>
    <w:p w14:paraId="729349B2" w14:textId="77777777" w:rsidR="0090162C" w:rsidRPr="005E2D07" w:rsidRDefault="0090162C" w:rsidP="0090162C">
      <w:pPr>
        <w:pStyle w:val="Paragraphedeliste"/>
        <w:numPr>
          <w:ilvl w:val="0"/>
          <w:numId w:val="51"/>
        </w:numPr>
        <w:ind w:left="357" w:hanging="357"/>
        <w:contextualSpacing w:val="0"/>
        <w:jc w:val="both"/>
        <w:rPr>
          <w:lang w:eastAsia="en-US"/>
        </w:rPr>
      </w:pPr>
      <w:r w:rsidRPr="005E2D07">
        <w:rPr>
          <w:lang w:eastAsia="en-US"/>
        </w:rPr>
        <w:t xml:space="preserve">Appuyer les services statistiques pour l’évaluation des gaps de statistiques genre et climat et pour la production de statistiques, notamment à travers l’intégration d’un module dédié dans l’EMOP. </w:t>
      </w:r>
    </w:p>
    <w:p w14:paraId="177F347E" w14:textId="77777777" w:rsidR="0090162C" w:rsidRPr="005E2D07" w:rsidRDefault="0090162C" w:rsidP="0090162C">
      <w:pPr>
        <w:jc w:val="both"/>
        <w:rPr>
          <w:lang w:eastAsia="en-US"/>
        </w:rPr>
      </w:pPr>
      <w:r w:rsidRPr="005E2D07">
        <w:rPr>
          <w:lang w:eastAsia="en-US"/>
        </w:rPr>
        <w:lastRenderedPageBreak/>
        <w:t>Mettre en place une bibliothèque en ligne alimentée par tous les acteurs afin d’améliorer la transparence autour de la planification et la mise en œuvre des projets climatiques.</w:t>
      </w:r>
    </w:p>
    <w:p w14:paraId="060D7EF3" w14:textId="77777777" w:rsidR="0090162C" w:rsidRPr="005E2D07" w:rsidRDefault="0090162C" w:rsidP="0090162C">
      <w:pPr>
        <w:jc w:val="both"/>
        <w:rPr>
          <w:lang w:eastAsia="en-US"/>
        </w:rPr>
      </w:pPr>
    </w:p>
    <w:p w14:paraId="2295B0C8" w14:textId="77777777" w:rsidR="00F2558A" w:rsidRPr="005E2D07" w:rsidRDefault="00F2558A" w:rsidP="00F2558A">
      <w:pPr>
        <w:jc w:val="both"/>
      </w:pPr>
    </w:p>
    <w:p w14:paraId="4B018578" w14:textId="77777777" w:rsidR="00F2558A" w:rsidRPr="005E2D07" w:rsidRDefault="00F2558A" w:rsidP="00F2558A">
      <w:pPr>
        <w:jc w:val="both"/>
      </w:pPr>
    </w:p>
    <w:p w14:paraId="0C79FE22" w14:textId="77777777" w:rsidR="00F2558A" w:rsidRPr="005E2D07" w:rsidRDefault="00F2558A" w:rsidP="00F2558A">
      <w:pPr>
        <w:jc w:val="both"/>
      </w:pPr>
    </w:p>
    <w:p w14:paraId="041FFB04" w14:textId="1A2748C6" w:rsidR="00D02572" w:rsidRPr="005E2D07" w:rsidRDefault="00D02572" w:rsidP="00D02572">
      <w:pPr>
        <w:pStyle w:val="Titre1"/>
        <w:jc w:val="left"/>
      </w:pPr>
      <w:bookmarkStart w:id="137" w:name="_Toc227409259"/>
      <w:r w:rsidRPr="005E2D07">
        <w:t>GOUVERNANCE, COORDINATION ET CADRE DE TRANSPARENCE</w:t>
      </w:r>
      <w:bookmarkEnd w:id="137"/>
    </w:p>
    <w:p w14:paraId="59ED6A9F" w14:textId="56790B38" w:rsidR="00D02572" w:rsidRPr="005E2D07" w:rsidRDefault="00D02572" w:rsidP="00272276">
      <w:pPr>
        <w:pStyle w:val="Titre2"/>
      </w:pPr>
      <w:bookmarkStart w:id="138" w:name="_Toc227409260"/>
      <w:r w:rsidRPr="005E2D07">
        <w:t>Architecture institutionnelle et portage politique</w:t>
      </w:r>
      <w:bookmarkEnd w:id="138"/>
    </w:p>
    <w:p w14:paraId="04202903" w14:textId="6237E99C" w:rsidR="00D02572" w:rsidRPr="005E2D07" w:rsidRDefault="00D02572" w:rsidP="00D02572">
      <w:pPr>
        <w:jc w:val="both"/>
        <w:rPr>
          <w:b/>
          <w:u w:val="single"/>
          <w:lang w:eastAsia="en-US"/>
        </w:rPr>
      </w:pPr>
      <w:r w:rsidRPr="005E2D07">
        <w:rPr>
          <w:b/>
          <w:u w:val="single"/>
          <w:lang w:eastAsia="en-US"/>
        </w:rPr>
        <w:t xml:space="preserve">Cadre institutionnel de la CDN 2.0 </w:t>
      </w:r>
    </w:p>
    <w:p w14:paraId="60D203FF" w14:textId="1609EAC1" w:rsidR="00D02572" w:rsidRPr="005E2D07" w:rsidRDefault="00D02572" w:rsidP="00D02572">
      <w:pPr>
        <w:jc w:val="both"/>
        <w:rPr>
          <w:lang w:eastAsia="en-US"/>
        </w:rPr>
      </w:pPr>
      <w:r w:rsidRPr="005E2D07">
        <w:rPr>
          <w:lang w:eastAsia="en-US"/>
        </w:rPr>
        <w:t xml:space="preserve">La gouvernance institutionnelle de la CDN 2.0 s’appuie sur un mécanisme de coordination technique placé sous la responsabilité du ministère en charge de l’Environnement, à travers la mise en place d’une unité technique (unité CDN) au sein de l’Agence de l’Environnement et du Développement Durable (AEDD). Ce dispositif est soutenu par un comité de suivi et un réseau de points focaux sectoriels mobilisant les ministères concernés, ainsi que les acteurs de la société civile et du secteur privé. </w:t>
      </w:r>
    </w:p>
    <w:p w14:paraId="73F03868" w14:textId="736FAEFE" w:rsidR="00D02572" w:rsidRPr="005E2D07" w:rsidRDefault="00D02572" w:rsidP="00D02572">
      <w:pPr>
        <w:jc w:val="both"/>
        <w:rPr>
          <w:b/>
          <w:u w:val="single"/>
          <w:lang w:eastAsia="en-US"/>
        </w:rPr>
      </w:pPr>
      <w:r w:rsidRPr="005E2D07">
        <w:rPr>
          <w:b/>
          <w:u w:val="single"/>
          <w:lang w:eastAsia="en-US"/>
        </w:rPr>
        <w:t>Portage politique et leadership</w:t>
      </w:r>
    </w:p>
    <w:p w14:paraId="61B0E7C3" w14:textId="77777777" w:rsidR="00D02572" w:rsidRPr="005E2D07" w:rsidRDefault="00D02572" w:rsidP="00D02572">
      <w:pPr>
        <w:jc w:val="both"/>
        <w:rPr>
          <w:lang w:eastAsia="en-US"/>
        </w:rPr>
      </w:pPr>
      <w:r w:rsidRPr="005E2D07">
        <w:rPr>
          <w:lang w:eastAsia="en-US"/>
        </w:rPr>
        <w:t>Le portage politique de la CDN 2.0 est assuré par le gouvernement, avec une implication du ministère de l’Économie et des Finances dans l’intégration des enjeux climatiques dans la planification et le financement du développement, ainsi que dans la mobilisation des ressources nécessaires à la mise en œuvre des actions prévues dans la CDN 2.0.</w:t>
      </w:r>
    </w:p>
    <w:p w14:paraId="695B9594" w14:textId="477F7CDF" w:rsidR="00AD2A63" w:rsidRPr="005E2D07" w:rsidRDefault="00F75607" w:rsidP="00D02572">
      <w:pPr>
        <w:jc w:val="both"/>
        <w:rPr>
          <w:lang w:eastAsia="en-US"/>
        </w:rPr>
      </w:pPr>
      <w:r w:rsidRPr="005E2D07">
        <w:rPr>
          <w:lang w:eastAsia="en-US"/>
        </w:rPr>
        <w:t>Le schéma ci-après présente l’architecture institutionnelle de la CDN 2.0 au Mali, en mettant en évidence la structuration du dispositif de gouvernance autour du ministère en charge de l’Environnement, le rôle central de l’AEDD dans la coordination technique, ainsi que l’articulation entre les points focaux sectoriels et les différentes catégories d’acteurs impliqués, notamment les structures étatiques, le secteur privé, les ONG et la société civile</w:t>
      </w:r>
      <w:r w:rsidR="00BC2321" w:rsidRPr="005E2D07">
        <w:rPr>
          <w:lang w:eastAsia="en-US"/>
        </w:rPr>
        <w:t>.</w:t>
      </w:r>
    </w:p>
    <w:p w14:paraId="471B6693" w14:textId="77777777" w:rsidR="005F420C" w:rsidRPr="005E2D07" w:rsidRDefault="00AD2A63" w:rsidP="005F420C">
      <w:pPr>
        <w:keepNext/>
        <w:jc w:val="both"/>
      </w:pPr>
      <w:r w:rsidRPr="005E2D07">
        <w:rPr>
          <w:noProof/>
        </w:rPr>
        <w:lastRenderedPageBreak/>
        <w:drawing>
          <wp:inline distT="0" distB="0" distL="0" distR="0" wp14:anchorId="1A55C8CF" wp14:editId="7A535EFA">
            <wp:extent cx="5486400" cy="3200400"/>
            <wp:effectExtent l="0" t="0" r="0" b="19050"/>
            <wp:docPr id="256702811" name="Diagramme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 r:lo="rId39" r:qs="rId40" r:cs="rId41"/>
              </a:graphicData>
            </a:graphic>
          </wp:inline>
        </w:drawing>
      </w:r>
    </w:p>
    <w:p w14:paraId="069C3E85" w14:textId="0A87B69F" w:rsidR="00AD2A63" w:rsidRPr="005E2D07" w:rsidRDefault="005F420C" w:rsidP="005F420C">
      <w:pPr>
        <w:pStyle w:val="Lgende"/>
        <w:jc w:val="center"/>
      </w:pPr>
      <w:bookmarkStart w:id="139" w:name="_Toc227409535"/>
      <w:r w:rsidRPr="005E2D07">
        <w:t xml:space="preserve">Figure </w:t>
      </w:r>
      <w:r w:rsidRPr="005E2D07">
        <w:fldChar w:fldCharType="begin"/>
      </w:r>
      <w:r w:rsidRPr="005E2D07">
        <w:instrText xml:space="preserve"> SEQ Figure \* ARABIC </w:instrText>
      </w:r>
      <w:r w:rsidRPr="005E2D07">
        <w:fldChar w:fldCharType="separate"/>
      </w:r>
      <w:r w:rsidR="000D24B8" w:rsidRPr="005E2D07">
        <w:rPr>
          <w:noProof/>
        </w:rPr>
        <w:t>20</w:t>
      </w:r>
      <w:r w:rsidRPr="005E2D07">
        <w:fldChar w:fldCharType="end"/>
      </w:r>
      <w:r w:rsidR="00053883" w:rsidRPr="005E2D07">
        <w:t xml:space="preserve"> </w:t>
      </w:r>
      <w:r w:rsidRPr="005E2D07">
        <w:t>: Architecture institutionnelle de la CDN 2.0 du Mali</w:t>
      </w:r>
      <w:bookmarkEnd w:id="139"/>
    </w:p>
    <w:p w14:paraId="1EF64BF7" w14:textId="23DC6D8D" w:rsidR="00597284" w:rsidRPr="005E2D07" w:rsidRDefault="00597284" w:rsidP="00640033">
      <w:pPr>
        <w:jc w:val="both"/>
        <w:rPr>
          <w:i/>
        </w:rPr>
      </w:pPr>
      <w:r w:rsidRPr="005E2D07">
        <w:rPr>
          <w:b/>
          <w:i/>
        </w:rPr>
        <w:t xml:space="preserve">MEF </w:t>
      </w:r>
      <w:r w:rsidR="007D0C5A" w:rsidRPr="005E2D07">
        <w:rPr>
          <w:b/>
          <w:i/>
        </w:rPr>
        <w:t>(</w:t>
      </w:r>
      <w:r w:rsidR="0085457E" w:rsidRPr="005E2D07">
        <w:rPr>
          <w:b/>
          <w:i/>
        </w:rPr>
        <w:t>ministère</w:t>
      </w:r>
      <w:r w:rsidRPr="005E2D07">
        <w:rPr>
          <w:b/>
          <w:i/>
        </w:rPr>
        <w:t xml:space="preserve"> de l’Économie et des Finances</w:t>
      </w:r>
      <w:r w:rsidR="007D0C5A" w:rsidRPr="005E2D07">
        <w:rPr>
          <w:b/>
          <w:i/>
        </w:rPr>
        <w:t>)</w:t>
      </w:r>
      <w:r w:rsidR="00640033" w:rsidRPr="005E2D07">
        <w:rPr>
          <w:b/>
          <w:i/>
        </w:rPr>
        <w:t xml:space="preserve"> : </w:t>
      </w:r>
      <w:r w:rsidRPr="005E2D07">
        <w:t>Assure le portage financier et budgétaire de la CDN, en veillant à son intégration dans les instruments de planification nationale, à la mobilisation des ressources et au dialogue avec les partenaires financiers.</w:t>
      </w:r>
    </w:p>
    <w:p w14:paraId="73574ED8" w14:textId="6ECAAEFF" w:rsidR="00597284" w:rsidRPr="005E2D07" w:rsidRDefault="00597284" w:rsidP="00640033">
      <w:pPr>
        <w:jc w:val="both"/>
        <w:rPr>
          <w:i/>
        </w:rPr>
      </w:pPr>
      <w:r w:rsidRPr="005E2D07">
        <w:rPr>
          <w:b/>
          <w:i/>
        </w:rPr>
        <w:t xml:space="preserve">MEADD </w:t>
      </w:r>
      <w:r w:rsidR="007D0C5A" w:rsidRPr="005E2D07">
        <w:rPr>
          <w:b/>
          <w:i/>
        </w:rPr>
        <w:t>(</w:t>
      </w:r>
      <w:r w:rsidR="0085457E" w:rsidRPr="005E2D07">
        <w:rPr>
          <w:b/>
          <w:i/>
        </w:rPr>
        <w:t>ministère</w:t>
      </w:r>
      <w:r w:rsidRPr="005E2D07">
        <w:rPr>
          <w:b/>
          <w:i/>
        </w:rPr>
        <w:t xml:space="preserve"> de l’Environnement, de l’Assainissement et du Développement Durable</w:t>
      </w:r>
      <w:r w:rsidR="007D0C5A" w:rsidRPr="005E2D07">
        <w:rPr>
          <w:b/>
          <w:i/>
        </w:rPr>
        <w:t>)</w:t>
      </w:r>
      <w:r w:rsidR="0085457E" w:rsidRPr="005E2D07">
        <w:rPr>
          <w:b/>
          <w:i/>
        </w:rPr>
        <w:t> :</w:t>
      </w:r>
      <w:r w:rsidR="0085457E" w:rsidRPr="005E2D07">
        <w:rPr>
          <w:i/>
          <w:iCs/>
        </w:rPr>
        <w:t xml:space="preserve"> </w:t>
      </w:r>
      <w:r w:rsidRPr="005E2D07">
        <w:t xml:space="preserve">Assure </w:t>
      </w:r>
      <w:r w:rsidR="00D65933" w:rsidRPr="005E2D07">
        <w:t xml:space="preserve">la </w:t>
      </w:r>
      <w:r w:rsidR="00445F56" w:rsidRPr="005E2D07">
        <w:t>coordination</w:t>
      </w:r>
      <w:r w:rsidR="00D65933" w:rsidRPr="005E2D07">
        <w:t xml:space="preserve"> technique </w:t>
      </w:r>
      <w:r w:rsidRPr="005E2D07">
        <w:t>de la CDN, définit les orientations stratégiques et veille à la cohérence de l’action climatique avec les priorités nationales et les engagements internationaux du Mali.</w:t>
      </w:r>
    </w:p>
    <w:p w14:paraId="219D79A0" w14:textId="2BF3967D" w:rsidR="00597284" w:rsidRPr="005E2D07" w:rsidRDefault="00597284" w:rsidP="00640033">
      <w:pPr>
        <w:jc w:val="both"/>
        <w:rPr>
          <w:i/>
        </w:rPr>
      </w:pPr>
      <w:r w:rsidRPr="005E2D07">
        <w:rPr>
          <w:b/>
          <w:i/>
        </w:rPr>
        <w:t xml:space="preserve">AEDD </w:t>
      </w:r>
      <w:r w:rsidR="007D0C5A" w:rsidRPr="005E2D07">
        <w:rPr>
          <w:b/>
          <w:i/>
        </w:rPr>
        <w:t>(</w:t>
      </w:r>
      <w:r w:rsidRPr="005E2D07">
        <w:rPr>
          <w:b/>
          <w:i/>
        </w:rPr>
        <w:t>Agence de l’Environnement et du Développement Durable</w:t>
      </w:r>
      <w:r w:rsidR="007D0C5A" w:rsidRPr="005E2D07">
        <w:rPr>
          <w:b/>
          <w:i/>
        </w:rPr>
        <w:t>)</w:t>
      </w:r>
      <w:r w:rsidR="0085457E" w:rsidRPr="005E2D07">
        <w:rPr>
          <w:b/>
          <w:i/>
        </w:rPr>
        <w:t> :</w:t>
      </w:r>
      <w:r w:rsidR="0085457E" w:rsidRPr="005E2D07">
        <w:rPr>
          <w:i/>
          <w:iCs/>
        </w:rPr>
        <w:t xml:space="preserve"> </w:t>
      </w:r>
      <w:r w:rsidRPr="005E2D07">
        <w:t>Joue le rôle de coordination technique centrale de la CDN, en assurant l’animation du processus, le suivi de la mise en œuvre, la consolidation des contributions sectorielles et l’appui technique aux acteurs impliqués.</w:t>
      </w:r>
    </w:p>
    <w:p w14:paraId="28A4DDF5" w14:textId="7C7FFE15" w:rsidR="00597284" w:rsidRPr="005E2D07" w:rsidRDefault="00597284" w:rsidP="00640033">
      <w:pPr>
        <w:jc w:val="both"/>
      </w:pPr>
      <w:r w:rsidRPr="005E2D07">
        <w:rPr>
          <w:b/>
          <w:i/>
        </w:rPr>
        <w:t>Unité CDN</w:t>
      </w:r>
      <w:r w:rsidR="0085457E" w:rsidRPr="005E2D07">
        <w:rPr>
          <w:b/>
          <w:i/>
        </w:rPr>
        <w:t> :</w:t>
      </w:r>
      <w:r w:rsidR="0085457E" w:rsidRPr="005E2D07">
        <w:rPr>
          <w:i/>
          <w:iCs/>
        </w:rPr>
        <w:t xml:space="preserve"> </w:t>
      </w:r>
      <w:r w:rsidRPr="005E2D07">
        <w:t>Constitue la cellule opérationnelle dédiée à la gestion quotidienne du processus CDN : planification des activités, collecte et traitement des données, coordination des contributions, suivi des indicateurs et appui à la préparation des rapports.</w:t>
      </w:r>
    </w:p>
    <w:p w14:paraId="6938A4DE" w14:textId="64A36A08" w:rsidR="00597284" w:rsidRPr="005E2D07" w:rsidRDefault="00597284" w:rsidP="00640033">
      <w:pPr>
        <w:jc w:val="both"/>
      </w:pPr>
      <w:r w:rsidRPr="005E2D07">
        <w:rPr>
          <w:b/>
          <w:i/>
        </w:rPr>
        <w:t>Points focaux sectoriels</w:t>
      </w:r>
      <w:r w:rsidR="00B057E3" w:rsidRPr="005E2D07">
        <w:rPr>
          <w:b/>
          <w:i/>
        </w:rPr>
        <w:t xml:space="preserve"> </w:t>
      </w:r>
      <w:r w:rsidR="00F250A6" w:rsidRPr="005E2D07">
        <w:rPr>
          <w:b/>
          <w:i/>
        </w:rPr>
        <w:t>(</w:t>
      </w:r>
      <w:r w:rsidR="00B057E3" w:rsidRPr="005E2D07">
        <w:rPr>
          <w:b/>
        </w:rPr>
        <w:t>Structures étatiques, Secteur privé, ONG</w:t>
      </w:r>
      <w:r w:rsidR="00650844" w:rsidRPr="005E2D07">
        <w:rPr>
          <w:b/>
        </w:rPr>
        <w:t xml:space="preserve">, </w:t>
      </w:r>
      <w:r w:rsidR="00B057E3" w:rsidRPr="005E2D07">
        <w:rPr>
          <w:b/>
        </w:rPr>
        <w:t>Société civile</w:t>
      </w:r>
      <w:r w:rsidR="00F250A6" w:rsidRPr="005E2D07">
        <w:rPr>
          <w:b/>
        </w:rPr>
        <w:t>)</w:t>
      </w:r>
      <w:r w:rsidR="0085457E" w:rsidRPr="005E2D07">
        <w:rPr>
          <w:b/>
          <w:i/>
        </w:rPr>
        <w:t> :</w:t>
      </w:r>
      <w:r w:rsidR="0085457E" w:rsidRPr="005E2D07">
        <w:t xml:space="preserve"> </w:t>
      </w:r>
      <w:r w:rsidRPr="005E2D07">
        <w:t xml:space="preserve">Assurent l’interface entre la coordination centrale </w:t>
      </w:r>
      <w:r w:rsidR="003C2C22" w:rsidRPr="005E2D07">
        <w:t xml:space="preserve">(AEDD) </w:t>
      </w:r>
      <w:r w:rsidRPr="005E2D07">
        <w:t xml:space="preserve">et les secteurs concernés, en transmettant les données, en suivant la mise en œuvre des actions sectorielles et en veillant à l’intégration de la CDN dans les politiques, programmes et projets de leurs </w:t>
      </w:r>
      <w:r w:rsidR="00E07C26" w:rsidRPr="005E2D07">
        <w:t>structures</w:t>
      </w:r>
      <w:r w:rsidRPr="005E2D07">
        <w:t xml:space="preserve"> respectives.</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490575BA" w14:textId="77777777" w:rsidTr="003817E9">
        <w:trPr>
          <w:trHeight w:val="461"/>
        </w:trPr>
        <w:tc>
          <w:tcPr>
            <w:tcW w:w="9416" w:type="dxa"/>
            <w:shd w:val="clear" w:color="auto" w:fill="1F4E79" w:themeFill="accent1" w:themeFillShade="80"/>
            <w:vAlign w:val="center"/>
          </w:tcPr>
          <w:p w14:paraId="01F5AD49" w14:textId="77777777" w:rsidR="00860E04" w:rsidRPr="005E2D07" w:rsidRDefault="00860E04">
            <w:pPr>
              <w:spacing w:line="259" w:lineRule="auto"/>
              <w:jc w:val="both"/>
              <w:rPr>
                <w:b/>
                <w:bCs/>
                <w:lang w:eastAsia="en-US"/>
              </w:rPr>
            </w:pPr>
            <w:r w:rsidRPr="005E2D07">
              <w:rPr>
                <w:b/>
                <w:color w:val="FFFFFF" w:themeColor="background1"/>
                <w:lang w:eastAsia="en-US"/>
              </w:rPr>
              <w:t xml:space="preserve">Constat général et recommandation </w:t>
            </w:r>
          </w:p>
        </w:tc>
      </w:tr>
      <w:tr w:rsidR="00A42C92" w:rsidRPr="005E2D07" w14:paraId="35FC3565" w14:textId="77777777">
        <w:trPr>
          <w:trHeight w:val="1984"/>
        </w:trPr>
        <w:tc>
          <w:tcPr>
            <w:tcW w:w="9416" w:type="dxa"/>
            <w:shd w:val="clear" w:color="auto" w:fill="DEEAF6" w:themeFill="accent1" w:themeFillTint="33"/>
          </w:tcPr>
          <w:p w14:paraId="6BF5C6B1" w14:textId="30D6BCAE" w:rsidR="00B11F80" w:rsidRPr="005E2D07" w:rsidRDefault="00B11F80" w:rsidP="00053883">
            <w:pPr>
              <w:spacing w:before="120" w:after="120" w:line="259" w:lineRule="auto"/>
              <w:jc w:val="both"/>
              <w:rPr>
                <w:lang w:eastAsia="en-US"/>
              </w:rPr>
            </w:pPr>
            <w:r w:rsidRPr="005E2D07">
              <w:rPr>
                <w:lang w:eastAsia="en-US"/>
              </w:rPr>
              <w:lastRenderedPageBreak/>
              <w:t>L’architecture institutionnelle de la CDN 2.0 du Mali repose sur un dispositif globalement bien identifié, articulé autour du ministère en charge de l’Environnement, de l’AEDD et d’une unité technique dédiée, avec l’appui d’un comité de suivi et de points focaux sectoriels. Ce cadre traduit l’existence d’une base institutionnelle structurée pour la coordination de l’action climatique, ainsi qu’un portage politique assuré au niveau gouvernemental, notamment à travers l’implication du ministère de l’Économie et des Finances dans les dimensions de planification et de financement. Toutefois, si les rôles institutionnels apparaissent clairement définis sur le plan formel, l’effectivité du dispositif dépend encore de la capacité des structures concernées à assurer une coordination régulière, une animation soutenue du processus et une intégration opérationnelle des responsabilités au niveau sectoriel.</w:t>
            </w:r>
          </w:p>
          <w:p w14:paraId="51C3129D" w14:textId="77777777" w:rsidR="00F67C00" w:rsidRPr="005E2D07" w:rsidRDefault="00B11F80" w:rsidP="00053883">
            <w:pPr>
              <w:spacing w:before="120" w:after="120" w:line="259" w:lineRule="auto"/>
              <w:jc w:val="both"/>
              <w:rPr>
                <w:lang w:eastAsia="en-US"/>
              </w:rPr>
            </w:pPr>
            <w:r w:rsidRPr="005E2D07">
              <w:rPr>
                <w:lang w:eastAsia="en-US"/>
              </w:rPr>
              <w:t xml:space="preserve">Il est recommandé de consolider davantage l’architecture institutionnelle de la CDN en renforçant l’opérationnalisation de l’unité CDN, la fonctionnalité du comité de suivi et l’ancrage effectif des points focaux sectoriels au sein des ministères et </w:t>
            </w:r>
            <w:r w:rsidR="00E07C26" w:rsidRPr="005E2D07">
              <w:rPr>
                <w:lang w:eastAsia="en-US"/>
              </w:rPr>
              <w:t>structures</w:t>
            </w:r>
            <w:r w:rsidRPr="005E2D07">
              <w:rPr>
                <w:lang w:eastAsia="en-US"/>
              </w:rPr>
              <w:t xml:space="preserve"> concernés. Cet effort devrait s’accompagner d’une clarification continue des rôles, d’un renforcement des capacités de coordination et de suivi, ainsi que d’un appui accru au portage politique de la CDN, en particulier sur les volets de planification, de budgétisation et de mobilisation des financements. </w:t>
            </w:r>
          </w:p>
          <w:p w14:paraId="4AA4F949" w14:textId="0C31136E" w:rsidR="00860E04" w:rsidRPr="005E2D07" w:rsidRDefault="00B11F80" w:rsidP="00053883">
            <w:pPr>
              <w:spacing w:before="120" w:after="120" w:line="259" w:lineRule="auto"/>
              <w:jc w:val="both"/>
              <w:rPr>
                <w:lang w:eastAsia="en-US"/>
              </w:rPr>
            </w:pPr>
            <w:r w:rsidRPr="005E2D07">
              <w:rPr>
                <w:lang w:eastAsia="en-US"/>
              </w:rPr>
              <w:t>Dans la perspective de la CDN 3.0, il conviendrait également de formaliser davantage les mécanismes d’interaction entre les niveaux politique, technique et sectoriel afin d’assurer une gouvernance plus intégrée, plus stable et plus efficace.</w:t>
            </w:r>
          </w:p>
        </w:tc>
      </w:tr>
    </w:tbl>
    <w:p w14:paraId="5AB818F4" w14:textId="799BE334" w:rsidR="00D02572" w:rsidRPr="005E2D07" w:rsidRDefault="00D02572" w:rsidP="00272276">
      <w:pPr>
        <w:pStyle w:val="Titre2"/>
      </w:pPr>
      <w:bookmarkStart w:id="140" w:name="_Toc227409261"/>
      <w:r w:rsidRPr="005E2D07">
        <w:t>Coordination intersectorielle et multi-acteurs</w:t>
      </w:r>
      <w:bookmarkEnd w:id="140"/>
    </w:p>
    <w:p w14:paraId="452BBE28" w14:textId="4BCEE5A6" w:rsidR="00495CDD" w:rsidRPr="005E2D07" w:rsidRDefault="00495CDD" w:rsidP="00495CDD">
      <w:pPr>
        <w:jc w:val="both"/>
        <w:rPr>
          <w:lang w:eastAsia="en-US"/>
        </w:rPr>
      </w:pPr>
      <w:r w:rsidRPr="005E2D07">
        <w:rPr>
          <w:lang w:eastAsia="en-US"/>
        </w:rPr>
        <w:t xml:space="preserve">La coordination intersectorielle et multi-acteurs constitue un facteur déterminant de l’efficacité de la mise en œuvre de la CDN, en ce qu’elle permet d’assurer la cohérence des interventions, la complémentarité des initiatives et une meilleure mobilisation des ressources. </w:t>
      </w:r>
      <w:r w:rsidR="00146734" w:rsidRPr="005E2D07">
        <w:rPr>
          <w:lang w:eastAsia="en-US"/>
        </w:rPr>
        <w:t>E</w:t>
      </w:r>
      <w:r w:rsidRPr="005E2D07">
        <w:rPr>
          <w:lang w:eastAsia="en-US"/>
        </w:rPr>
        <w:t>lle repose à la fois sur des mécanismes institutionnels de coordination entre secteurs publics et sur l’implication d’acteurs non étatiques, notamment les collectivités territoriales, la société civile et le secteur privé. L’analyse qui suit vise à apprécier la qualité de cette coordination, ainsi que les contraintes qui en limitent encore l’effectivité.</w:t>
      </w:r>
    </w:p>
    <w:p w14:paraId="44F14B89" w14:textId="77777777" w:rsidR="00351D30" w:rsidRPr="005E2D07" w:rsidRDefault="00351D30" w:rsidP="00386AEC">
      <w:pPr>
        <w:pStyle w:val="Paragraphedeliste"/>
        <w:numPr>
          <w:ilvl w:val="0"/>
          <w:numId w:val="28"/>
        </w:numPr>
        <w:jc w:val="both"/>
        <w:rPr>
          <w:b/>
          <w:lang w:eastAsia="en-US"/>
        </w:rPr>
      </w:pPr>
      <w:r w:rsidRPr="005E2D07">
        <w:rPr>
          <w:b/>
          <w:lang w:eastAsia="en-US"/>
        </w:rPr>
        <w:t xml:space="preserve">Les acteurs de la société civile </w:t>
      </w:r>
    </w:p>
    <w:p w14:paraId="77EBA5C7" w14:textId="77777777" w:rsidR="00351D30" w:rsidRPr="005E2D07" w:rsidRDefault="00351D30" w:rsidP="00351D30">
      <w:pPr>
        <w:jc w:val="both"/>
        <w:rPr>
          <w:lang w:eastAsia="en-US"/>
        </w:rPr>
      </w:pPr>
      <w:r w:rsidRPr="005E2D07">
        <w:rPr>
          <w:lang w:eastAsia="en-US"/>
        </w:rPr>
        <w:t>Les acteurs de la société civile, en particulier les ONG, jouent un rôle important dans la mise en œuvre d’actions climatiques, notamment en matière d’adaptation des populations et de sensibilisation. Pour la période 2020–2030, plusieurs initiatives ont été identifiées, principalement orientées vers le renforcement de la résilience des communautés face aux impacts du changement climatique.</w:t>
      </w:r>
    </w:p>
    <w:p w14:paraId="2643A96C" w14:textId="77777777" w:rsidR="00351D30" w:rsidRPr="005E2D07" w:rsidRDefault="00351D30" w:rsidP="00351D30">
      <w:pPr>
        <w:jc w:val="both"/>
        <w:rPr>
          <w:lang w:eastAsia="en-US"/>
        </w:rPr>
      </w:pPr>
      <w:r w:rsidRPr="005E2D07">
        <w:rPr>
          <w:lang w:eastAsia="en-US"/>
        </w:rPr>
        <w:t xml:space="preserve">Toutefois, leur contribution demeure contrainte par plusieurs facteurs structurels. D’une part, ces acteurs disposent de </w:t>
      </w:r>
      <w:r w:rsidRPr="005E2D07">
        <w:rPr>
          <w:b/>
          <w:bCs/>
          <w:lang w:eastAsia="en-US"/>
        </w:rPr>
        <w:t>capacités financières limitées</w:t>
      </w:r>
      <w:r w:rsidRPr="005E2D07">
        <w:rPr>
          <w:lang w:eastAsia="en-US"/>
        </w:rPr>
        <w:t xml:space="preserve">, en raison de difficultés d’accès aux mécanismes internationaux de financement climatique (fonds vert, fonds climat, etc.), souvent caractérisés par des critères d’éligibilité exigeants. D’autre part, ils ne disposent généralement pas d’outils techniques adéquats pour </w:t>
      </w:r>
      <w:r w:rsidRPr="005E2D07">
        <w:rPr>
          <w:b/>
          <w:bCs/>
          <w:lang w:eastAsia="en-US"/>
        </w:rPr>
        <w:t>mesurer, suivre et rapporter les émissions de gaz à effet de serre</w:t>
      </w:r>
      <w:r w:rsidRPr="005E2D07">
        <w:rPr>
          <w:lang w:eastAsia="en-US"/>
        </w:rPr>
        <w:t xml:space="preserve"> associées à leurs interventions, ce qui limite leur intégration dans les dispositifs nationaux de suivi (MRV).</w:t>
      </w:r>
    </w:p>
    <w:p w14:paraId="0CC75DE4" w14:textId="77777777" w:rsidR="00351D30" w:rsidRPr="005E2D07" w:rsidRDefault="00351D30" w:rsidP="00386AEC">
      <w:pPr>
        <w:pStyle w:val="Paragraphedeliste"/>
        <w:numPr>
          <w:ilvl w:val="0"/>
          <w:numId w:val="28"/>
        </w:numPr>
        <w:jc w:val="both"/>
        <w:rPr>
          <w:b/>
          <w:lang w:eastAsia="en-US"/>
        </w:rPr>
      </w:pPr>
      <w:r w:rsidRPr="005E2D07">
        <w:rPr>
          <w:b/>
          <w:lang w:eastAsia="en-US"/>
        </w:rPr>
        <w:t xml:space="preserve">Les collectivités territoriales </w:t>
      </w:r>
    </w:p>
    <w:p w14:paraId="5769BC82" w14:textId="0574E53D" w:rsidR="00351D30" w:rsidRPr="005E2D07" w:rsidRDefault="00351D30" w:rsidP="00351D30">
      <w:pPr>
        <w:jc w:val="both"/>
        <w:rPr>
          <w:lang w:eastAsia="en-US"/>
        </w:rPr>
      </w:pPr>
      <w:r w:rsidRPr="005E2D07">
        <w:rPr>
          <w:lang w:eastAsia="en-US"/>
        </w:rPr>
        <w:lastRenderedPageBreak/>
        <w:t>Les collectivités territoriales occupent une position centrale dans la territorialisation de la CDN. Le Mali est organisé en plusieurs niveaux de collectivités (régions, Distric</w:t>
      </w:r>
      <w:r w:rsidR="00D83C03">
        <w:rPr>
          <w:lang w:eastAsia="en-US"/>
        </w:rPr>
        <w:t xml:space="preserve">t </w:t>
      </w:r>
      <w:r w:rsidRPr="005E2D07">
        <w:rPr>
          <w:lang w:eastAsia="en-US"/>
        </w:rPr>
        <w:t>et communes), dont les compétences sont articulées avec celles de l’administration centrale dans une logique de gestion partagée des affaires publiques.</w:t>
      </w:r>
    </w:p>
    <w:p w14:paraId="0E71A869" w14:textId="77777777" w:rsidR="00351D30" w:rsidRPr="005E2D07" w:rsidRDefault="00351D30" w:rsidP="00351D30">
      <w:pPr>
        <w:jc w:val="both"/>
        <w:rPr>
          <w:lang w:eastAsia="en-US"/>
        </w:rPr>
      </w:pPr>
      <w:r w:rsidRPr="005E2D07">
        <w:rPr>
          <w:lang w:eastAsia="en-US"/>
        </w:rPr>
        <w:t xml:space="preserve">Au-delà de leurs attributions réglementaires, les collectivités développent des </w:t>
      </w:r>
      <w:r w:rsidRPr="005E2D07">
        <w:rPr>
          <w:b/>
          <w:bCs/>
          <w:lang w:eastAsia="en-US"/>
        </w:rPr>
        <w:t>politiques de proximité</w:t>
      </w:r>
      <w:r w:rsidRPr="005E2D07">
        <w:rPr>
          <w:lang w:eastAsia="en-US"/>
        </w:rPr>
        <w:t xml:space="preserve">, dont la réussite repose sur la mobilisation des acteurs locaux (citoyens, entreprises, agriculteurs, institutions). À ce titre, elles constituent un </w:t>
      </w:r>
      <w:r w:rsidRPr="005E2D07">
        <w:rPr>
          <w:b/>
          <w:bCs/>
          <w:lang w:eastAsia="en-US"/>
        </w:rPr>
        <w:t>niveau opérationnel clé pour la mise en œuvre des politiques climatiques</w:t>
      </w:r>
      <w:r w:rsidRPr="005E2D07">
        <w:rPr>
          <w:lang w:eastAsia="en-US"/>
        </w:rPr>
        <w:t>, notamment en matière d’adaptation et de gestion durable des ressources naturelles.</w:t>
      </w:r>
    </w:p>
    <w:p w14:paraId="39568E2D" w14:textId="708B1AEA" w:rsidR="00351D30" w:rsidRPr="005E2D07" w:rsidRDefault="00351D30" w:rsidP="00351D30">
      <w:pPr>
        <w:jc w:val="both"/>
        <w:rPr>
          <w:lang w:eastAsia="en-US"/>
        </w:rPr>
      </w:pPr>
      <w:r w:rsidRPr="005E2D07">
        <w:rPr>
          <w:lang w:eastAsia="en-US"/>
        </w:rPr>
        <w:t>Leur implication dans la révision de la CDN s’est traduite par leur participation aux différentes phases de concertation (concertations régionales et sectorielles), renforçant ainsi l’appropriation des enjeux climatiques au niveau territorial. Leur contribution s’inscrit également à travers leurs structures représentatives, notamment l’Association des Municipalités du Mali (AMM), et l’Association des Régions du Mali (ARM), ainsi que le Haut Conseil des Collectivités (HCC), qui a élaboré une charte de l’environnement servant de référence pour les actions à engager.</w:t>
      </w:r>
    </w:p>
    <w:p w14:paraId="48991982" w14:textId="14189954" w:rsidR="00351D30" w:rsidRPr="005E2D07" w:rsidRDefault="00351D30" w:rsidP="00351D30">
      <w:pPr>
        <w:jc w:val="both"/>
        <w:rPr>
          <w:lang w:eastAsia="en-US"/>
        </w:rPr>
      </w:pPr>
      <w:r w:rsidRPr="005E2D07">
        <w:rPr>
          <w:lang w:eastAsia="en-US"/>
        </w:rPr>
        <w:t>En outre, les collectivités</w:t>
      </w:r>
      <w:r w:rsidR="005D50D4">
        <w:rPr>
          <w:lang w:eastAsia="en-US"/>
        </w:rPr>
        <w:t xml:space="preserve"> territoriales</w:t>
      </w:r>
      <w:r w:rsidRPr="005E2D07">
        <w:rPr>
          <w:lang w:eastAsia="en-US"/>
        </w:rPr>
        <w:t xml:space="preserve"> jouent un rôle déterminant dans la planification locale à travers les</w:t>
      </w:r>
      <w:r w:rsidR="00FF1590">
        <w:rPr>
          <w:lang w:eastAsia="en-US"/>
        </w:rPr>
        <w:t xml:space="preserve"> </w:t>
      </w:r>
      <w:r w:rsidR="00FF1590" w:rsidRPr="00A5286D">
        <w:rPr>
          <w:b/>
          <w:bCs/>
          <w:lang w:eastAsia="en-US"/>
        </w:rPr>
        <w:t>PDESC</w:t>
      </w:r>
      <w:r w:rsidRPr="005E2D07">
        <w:rPr>
          <w:b/>
          <w:bCs/>
          <w:lang w:eastAsia="en-US"/>
        </w:rPr>
        <w:t xml:space="preserve"> (Programme de Développement Social, Économique et Culturel),</w:t>
      </w:r>
      <w:r w:rsidRPr="005E2D07">
        <w:rPr>
          <w:lang w:eastAsia="en-US"/>
        </w:rPr>
        <w:t xml:space="preserve"> intégrant progressivement les enjeux climatiques dans les politiques territoriales. Néanmoins, leur pleine contribution reste conditionnée par le </w:t>
      </w:r>
      <w:r w:rsidRPr="005E2D07">
        <w:rPr>
          <w:b/>
          <w:bCs/>
          <w:lang w:eastAsia="en-US"/>
        </w:rPr>
        <w:t>renforcement de leurs capacités techniques et institutionnelles</w:t>
      </w:r>
      <w:r w:rsidRPr="005E2D07">
        <w:rPr>
          <w:lang w:eastAsia="en-US"/>
        </w:rPr>
        <w:t>, notamment en matière de planification climatique, de suivi et de mise en œuvre de projets.</w:t>
      </w:r>
    </w:p>
    <w:p w14:paraId="34745CCE" w14:textId="77777777" w:rsidR="00351D30" w:rsidRPr="005E2D07" w:rsidRDefault="00351D30" w:rsidP="00386AEC">
      <w:pPr>
        <w:pStyle w:val="Paragraphedeliste"/>
        <w:numPr>
          <w:ilvl w:val="0"/>
          <w:numId w:val="28"/>
        </w:numPr>
        <w:jc w:val="both"/>
        <w:rPr>
          <w:b/>
          <w:lang w:eastAsia="en-US"/>
        </w:rPr>
      </w:pPr>
      <w:r w:rsidRPr="005E2D07">
        <w:rPr>
          <w:b/>
          <w:lang w:eastAsia="en-US"/>
        </w:rPr>
        <w:t xml:space="preserve">Le secteur privé </w:t>
      </w:r>
      <w:r w:rsidRPr="005E2D07">
        <w:rPr>
          <w:b/>
          <w:vanish/>
          <w:lang w:eastAsia="en-US"/>
        </w:rPr>
        <w:t>Haut du formulaire</w:t>
      </w:r>
    </w:p>
    <w:p w14:paraId="6F1916BC" w14:textId="77777777" w:rsidR="00351D30" w:rsidRPr="005E2D07" w:rsidRDefault="00351D30" w:rsidP="00351D30">
      <w:pPr>
        <w:jc w:val="both"/>
        <w:rPr>
          <w:lang w:eastAsia="en-US"/>
        </w:rPr>
      </w:pPr>
      <w:r w:rsidRPr="005E2D07">
        <w:rPr>
          <w:lang w:eastAsia="en-US"/>
        </w:rPr>
        <w:t>Le secteur privé malien émerge progressivement comme un acteur stratégique dans la mise en œuvre de la CDN, en raison de son potentiel d’investissement, d’innovation et d’influence sur les dynamiques économiques. Son implication dans le processus de révision de la CDN traduit une reconnaissance accrue de son rôle dans la transition vers une économie sobre en carbone et résiliente.</w:t>
      </w:r>
    </w:p>
    <w:p w14:paraId="308A2A93" w14:textId="77777777" w:rsidR="00351D30" w:rsidRPr="005E2D07" w:rsidRDefault="00351D30" w:rsidP="00351D30">
      <w:pPr>
        <w:jc w:val="both"/>
        <w:rPr>
          <w:lang w:eastAsia="en-US"/>
        </w:rPr>
      </w:pPr>
      <w:r w:rsidRPr="005E2D07">
        <w:rPr>
          <w:lang w:eastAsia="en-US"/>
        </w:rPr>
        <w:t xml:space="preserve">Les entreprises manifestent un intérêt croissant pour les enjeux climatiques, notamment en lien avec les défis environnementaux, les inégalités économiques et la dégradation des ressources naturelles. Dans ce cadre, elles sont appelées à adopter des </w:t>
      </w:r>
      <w:r w:rsidRPr="005E2D07">
        <w:rPr>
          <w:b/>
          <w:bCs/>
          <w:lang w:eastAsia="en-US"/>
        </w:rPr>
        <w:t>technologies moins émettrices de gaz à effet de serre</w:t>
      </w:r>
      <w:r w:rsidRPr="005E2D07">
        <w:rPr>
          <w:lang w:eastAsia="en-US"/>
        </w:rPr>
        <w:t>, à améliorer l’efficacité de leurs processus industriels et à développer des solutions innovantes contribuant à la décarbonation.</w:t>
      </w:r>
    </w:p>
    <w:p w14:paraId="3F90220B" w14:textId="77777777" w:rsidR="00351D30" w:rsidRPr="005E2D07" w:rsidRDefault="00351D30" w:rsidP="00351D30">
      <w:pPr>
        <w:jc w:val="both"/>
        <w:rPr>
          <w:lang w:eastAsia="en-US"/>
        </w:rPr>
      </w:pPr>
      <w:r w:rsidRPr="005E2D07">
        <w:rPr>
          <w:lang w:eastAsia="en-US"/>
        </w:rPr>
        <w:t>Certaines initiatives concrètes illustrent cette dynamique, notamment :</w:t>
      </w:r>
    </w:p>
    <w:p w14:paraId="1776D544" w14:textId="77777777" w:rsidR="00351D30" w:rsidRPr="005E2D07" w:rsidRDefault="00351D30" w:rsidP="00386AEC">
      <w:pPr>
        <w:pStyle w:val="Paragraphedeliste"/>
        <w:numPr>
          <w:ilvl w:val="0"/>
          <w:numId w:val="29"/>
        </w:numPr>
        <w:jc w:val="both"/>
        <w:rPr>
          <w:lang w:eastAsia="en-US"/>
        </w:rPr>
      </w:pPr>
      <w:r w:rsidRPr="005E2D07">
        <w:rPr>
          <w:lang w:eastAsia="en-US"/>
        </w:rPr>
        <w:t xml:space="preserve">Le développement de </w:t>
      </w:r>
      <w:r w:rsidRPr="005E2D07">
        <w:rPr>
          <w:b/>
          <w:bCs/>
          <w:lang w:eastAsia="en-US"/>
        </w:rPr>
        <w:t>briquettes combustibles à partir de déchets agricoles et forestiers</w:t>
      </w:r>
      <w:r w:rsidRPr="005E2D07">
        <w:rPr>
          <w:lang w:eastAsia="en-US"/>
        </w:rPr>
        <w:t>, contribuant à réduire la pression sur les ressources ligneuses ;</w:t>
      </w:r>
    </w:p>
    <w:p w14:paraId="44E0604E" w14:textId="77777777" w:rsidR="00351D30" w:rsidRPr="005E2D07" w:rsidRDefault="00351D30" w:rsidP="00386AEC">
      <w:pPr>
        <w:pStyle w:val="Paragraphedeliste"/>
        <w:numPr>
          <w:ilvl w:val="0"/>
          <w:numId w:val="29"/>
        </w:numPr>
        <w:jc w:val="both"/>
        <w:rPr>
          <w:lang w:eastAsia="en-US"/>
        </w:rPr>
      </w:pPr>
      <w:r w:rsidRPr="005E2D07">
        <w:rPr>
          <w:lang w:eastAsia="en-US"/>
        </w:rPr>
        <w:t xml:space="preserve">La </w:t>
      </w:r>
      <w:r w:rsidRPr="005E2D07">
        <w:rPr>
          <w:b/>
          <w:bCs/>
          <w:lang w:eastAsia="en-US"/>
        </w:rPr>
        <w:t>valorisation des déchets plastiques</w:t>
      </w:r>
      <w:r w:rsidRPr="005E2D07">
        <w:rPr>
          <w:lang w:eastAsia="en-US"/>
        </w:rPr>
        <w:t xml:space="preserve"> à travers leur transformation en produits utilitaires via des procédés industriels adaptés.</w:t>
      </w:r>
    </w:p>
    <w:p w14:paraId="6EDB5890" w14:textId="77777777" w:rsidR="00351D30" w:rsidRPr="005E2D07" w:rsidRDefault="00351D30" w:rsidP="00351D30">
      <w:pPr>
        <w:jc w:val="both"/>
        <w:rPr>
          <w:lang w:eastAsia="en-US"/>
        </w:rPr>
      </w:pPr>
      <w:r w:rsidRPr="005E2D07">
        <w:rPr>
          <w:lang w:eastAsia="en-US"/>
        </w:rPr>
        <w:t>Par ailleurs, des programmes structurants, tels que le programme « Gomme Arabique », illustrent le potentiel de collaboration entre le secteur public, le secteur privé, les collectivités territoriales et la société civile. Ce programme intégré vise notamment la mise en place de plantations à grande échelle (200 000 ha à l’horizon 2030) et mobilise plusieurs acteurs autour de chaînes de valeur à forte valeur ajoutée.</w:t>
      </w:r>
    </w:p>
    <w:p w14:paraId="6FE19069" w14:textId="77777777" w:rsidR="00351D30" w:rsidRPr="005E2D07" w:rsidRDefault="00351D30" w:rsidP="00351D30">
      <w:pPr>
        <w:jc w:val="both"/>
        <w:rPr>
          <w:lang w:eastAsia="en-US"/>
        </w:rPr>
      </w:pPr>
      <w:r w:rsidRPr="005E2D07">
        <w:rPr>
          <w:lang w:eastAsia="en-US"/>
        </w:rPr>
        <w:lastRenderedPageBreak/>
        <w:t xml:space="preserve">Malgré ces avancées, l’implication du secteur privé reste encore </w:t>
      </w:r>
      <w:r w:rsidRPr="005E2D07">
        <w:rPr>
          <w:b/>
          <w:bCs/>
          <w:lang w:eastAsia="en-US"/>
        </w:rPr>
        <w:t>insuffisamment structurée</w:t>
      </w:r>
      <w:r w:rsidRPr="005E2D07">
        <w:rPr>
          <w:lang w:eastAsia="en-US"/>
        </w:rPr>
        <w:t>, notamment en raison de l’absence de mécanismes incitatifs clairs, de cadres de partenariat public-privé pleinement opérationnels et d’un accès limité aux financements climatiques.</w:t>
      </w:r>
    </w:p>
    <w:p w14:paraId="3B6DEEFA" w14:textId="77777777" w:rsidR="00351D30" w:rsidRPr="005E2D07" w:rsidRDefault="00351D30" w:rsidP="00351D30">
      <w:pPr>
        <w:jc w:val="both"/>
        <w:rPr>
          <w:lang w:eastAsia="en-US"/>
        </w:rPr>
      </w:pPr>
      <w:r w:rsidRPr="005E2D07">
        <w:rPr>
          <w:lang w:eastAsia="en-US"/>
        </w:rPr>
        <w:t xml:space="preserve">L’implication des acteurs non étatiques dans la mise en œuvre de la CDN au Mali est réelle et en progression, mais demeure encore </w:t>
      </w:r>
      <w:r w:rsidRPr="005E2D07">
        <w:rPr>
          <w:b/>
          <w:bCs/>
          <w:lang w:eastAsia="en-US"/>
        </w:rPr>
        <w:t>hétérogène et partiellement structurée</w:t>
      </w:r>
      <w:r w:rsidRPr="005E2D07">
        <w:rPr>
          <w:lang w:eastAsia="en-US"/>
        </w:rPr>
        <w:t>. Si les collectivités territoriales apparaissent comme des acteurs clés de la territorialisation des actions climatiques, la société civile et le secteur privé font face à des contraintes importantes limitant leur pleine contribution.</w:t>
      </w:r>
    </w:p>
    <w:p w14:paraId="0375B6C7" w14:textId="77777777" w:rsidR="00351D30" w:rsidRPr="005E2D07" w:rsidRDefault="00351D30" w:rsidP="00351D30">
      <w:pPr>
        <w:jc w:val="both"/>
        <w:rPr>
          <w:lang w:eastAsia="en-US"/>
        </w:rPr>
      </w:pPr>
      <w:r w:rsidRPr="005E2D07">
        <w:rPr>
          <w:lang w:eastAsia="en-US"/>
        </w:rPr>
        <w:t xml:space="preserve">Le renforcement des capacités, l’amélioration de l’accès aux financements climatiques et la mise en place de </w:t>
      </w:r>
      <w:r w:rsidRPr="005E2D07">
        <w:rPr>
          <w:b/>
          <w:bCs/>
          <w:lang w:eastAsia="en-US"/>
        </w:rPr>
        <w:t>mécanismes de coordination et d’incitation adaptés</w:t>
      </w:r>
      <w:r w:rsidRPr="005E2D07">
        <w:rPr>
          <w:lang w:eastAsia="en-US"/>
        </w:rPr>
        <w:t xml:space="preserve"> constituent des conditions essentielles pour consolider une approche véritablement inclusive et efficace de la mise en œuvre de la CDN.</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6A9E83C2" w14:textId="77777777" w:rsidTr="00512EA0">
        <w:trPr>
          <w:trHeight w:val="461"/>
        </w:trPr>
        <w:tc>
          <w:tcPr>
            <w:tcW w:w="9416" w:type="dxa"/>
            <w:shd w:val="clear" w:color="auto" w:fill="1F4E79" w:themeFill="accent1" w:themeFillShade="80"/>
            <w:vAlign w:val="center"/>
          </w:tcPr>
          <w:p w14:paraId="7DBA2EB3" w14:textId="77777777" w:rsidR="00441E50" w:rsidRPr="005E2D07" w:rsidRDefault="00441E50">
            <w:pPr>
              <w:spacing w:line="259" w:lineRule="auto"/>
              <w:jc w:val="both"/>
              <w:rPr>
                <w:b/>
                <w:bCs/>
                <w:lang w:eastAsia="en-US"/>
              </w:rPr>
            </w:pPr>
            <w:r w:rsidRPr="005E2D07">
              <w:rPr>
                <w:b/>
                <w:color w:val="FFFFFF" w:themeColor="background1"/>
                <w:lang w:eastAsia="en-US"/>
              </w:rPr>
              <w:t xml:space="preserve">Constat général et recommandation </w:t>
            </w:r>
          </w:p>
        </w:tc>
      </w:tr>
      <w:tr w:rsidR="00A42C92" w:rsidRPr="005E2D07" w14:paraId="64944B55" w14:textId="77777777">
        <w:trPr>
          <w:trHeight w:val="1984"/>
        </w:trPr>
        <w:tc>
          <w:tcPr>
            <w:tcW w:w="9416" w:type="dxa"/>
            <w:shd w:val="clear" w:color="auto" w:fill="DEEAF6" w:themeFill="accent1" w:themeFillTint="33"/>
          </w:tcPr>
          <w:p w14:paraId="5E3197B2" w14:textId="77777777" w:rsidR="00441E50" w:rsidRPr="005E2D07" w:rsidRDefault="00441E50" w:rsidP="000C1586">
            <w:pPr>
              <w:spacing w:before="120" w:after="120" w:line="259" w:lineRule="auto"/>
              <w:jc w:val="both"/>
              <w:rPr>
                <w:lang w:eastAsia="en-US"/>
              </w:rPr>
            </w:pPr>
            <w:r w:rsidRPr="005E2D07">
              <w:rPr>
                <w:lang w:eastAsia="en-US"/>
              </w:rPr>
              <w:t>La coordination intersectorielle et multi-acteurs autour de la mise en œuvre de la CDN au Mali apparaît globalement engagée, avec une implication réelle des collectivités territoriales, de la société civile et, dans une moindre mesure, du secteur privé. Cette dynamique traduit une reconnaissance croissante du caractère transversal de l’action climatique et de la nécessité d’une mobilisation élargie des acteurs au-delà du seul cadre institutionnel central. Toutefois, cette coordination demeure encore insuffisamment structurée et inégalement opérationnelle. Les contraintes de capacités techniques et financières, l’accès limité aux financements climatiques, ainsi que l’insuffisance de mécanismes formalisés de concertation, de suivi et d’incitation, limitent la pleine contribution des acteurs non étatiques et réduisent l’efficacité d’ensemble du dispositif.</w:t>
            </w:r>
          </w:p>
          <w:p w14:paraId="6FA1A807" w14:textId="77777777" w:rsidR="00E40A16" w:rsidRPr="005E2D07" w:rsidRDefault="00441E50" w:rsidP="000C1586">
            <w:pPr>
              <w:spacing w:before="120" w:after="120" w:line="259" w:lineRule="auto"/>
              <w:jc w:val="both"/>
              <w:rPr>
                <w:lang w:eastAsia="en-US"/>
              </w:rPr>
            </w:pPr>
            <w:r w:rsidRPr="005E2D07">
              <w:rPr>
                <w:lang w:eastAsia="en-US"/>
              </w:rPr>
              <w:t xml:space="preserve">Il est recommandé de renforcer et de formaliser davantage le cadre de coordination multi-acteurs de la CDN, en mettant en place des mécanismes pérennes de concertation, de partage d’information et de suivi entre les structures publiques, les collectivités territoriales, la société civile et le secteur privé. Cet effort devrait s’accompagner d’un programme ciblé de renforcement des capacités techniques et institutionnelles, d’un meilleur accès des acteurs non étatiques aux financements climatiques, ainsi que du développement de dispositifs incitatifs favorisant l’engagement du secteur privé. </w:t>
            </w:r>
          </w:p>
          <w:p w14:paraId="11E6F6BC" w14:textId="688C7642" w:rsidR="00441E50" w:rsidRPr="005E2D07" w:rsidRDefault="00441E50" w:rsidP="000C1586">
            <w:pPr>
              <w:spacing w:before="120" w:after="120" w:line="259" w:lineRule="auto"/>
              <w:jc w:val="both"/>
              <w:rPr>
                <w:lang w:eastAsia="en-US"/>
              </w:rPr>
            </w:pPr>
            <w:r w:rsidRPr="005E2D07">
              <w:rPr>
                <w:lang w:eastAsia="en-US"/>
              </w:rPr>
              <w:t>Dans la perspective de la CDN 3.0, une attention particulière devrait être accordée à la territorialisation de l’action climatique, à l’intégration des acteurs non étatiques dans les dispositifs de suivi et de redevabilité, ainsi qu’à la création de cadres de partenariat plus opérationnels et inclusifs.</w:t>
            </w:r>
          </w:p>
        </w:tc>
      </w:tr>
    </w:tbl>
    <w:p w14:paraId="48E129CE" w14:textId="446F5922" w:rsidR="00D02572" w:rsidRPr="005E2D07" w:rsidRDefault="00D02572" w:rsidP="00272276">
      <w:pPr>
        <w:pStyle w:val="Titre2"/>
      </w:pPr>
      <w:bookmarkStart w:id="141" w:name="_Toc227409262"/>
      <w:r w:rsidRPr="005E2D07">
        <w:t>Dispositifs de suivi, de rapportage et de transparence</w:t>
      </w:r>
      <w:bookmarkEnd w:id="141"/>
    </w:p>
    <w:p w14:paraId="4113E337" w14:textId="77777777" w:rsidR="007E3B84" w:rsidRPr="005E2D07" w:rsidRDefault="007E3B84" w:rsidP="007E3B84">
      <w:pPr>
        <w:jc w:val="both"/>
        <w:rPr>
          <w:lang w:eastAsia="en-US"/>
        </w:rPr>
      </w:pPr>
      <w:r w:rsidRPr="005E2D07">
        <w:rPr>
          <w:lang w:eastAsia="en-US"/>
        </w:rPr>
        <w:t>Dans le cadre de sa stratégie de réponse aux changements climatiques, le Mali a instauré une architecture institutionnelle progressive dédiée à la production régulière des inventaires d’émissions de gaz à effet de serre (GES). Ce système vise à améliorer la qualité, la cohérence et la durabilité des rapports nationaux soumis aux instances internationales, notamment dans le cadre du cadre de transparence renforcé de l’Accord de Paris.</w:t>
      </w:r>
    </w:p>
    <w:p w14:paraId="63CB10BF" w14:textId="0CEF3E75" w:rsidR="00261D8F" w:rsidRPr="005E2D07" w:rsidRDefault="00261D8F" w:rsidP="00261D8F">
      <w:pPr>
        <w:jc w:val="both"/>
        <w:rPr>
          <w:lang w:eastAsia="en-US"/>
        </w:rPr>
      </w:pPr>
      <w:r w:rsidRPr="005E2D07">
        <w:rPr>
          <w:lang w:eastAsia="en-US"/>
        </w:rPr>
        <w:t>Le système malien d’inventaire constitue ainsi un levier fondamental pour le suivi-évaluation des politiques climatiques nationales, et une composante clé du système MRV (Mesure, Rapport, Vérification)</w:t>
      </w:r>
      <w:r w:rsidR="00D30FD4" w:rsidRPr="005E2D07">
        <w:rPr>
          <w:lang w:eastAsia="en-US"/>
        </w:rPr>
        <w:t>,</w:t>
      </w:r>
      <w:r w:rsidR="00D30FD4" w:rsidRPr="005E2D07">
        <w:t xml:space="preserve"> </w:t>
      </w:r>
      <w:r w:rsidR="00D30FD4" w:rsidRPr="005E2D07">
        <w:rPr>
          <w:lang w:eastAsia="en-US"/>
        </w:rPr>
        <w:t>en cours d’opérationnalisation,</w:t>
      </w:r>
      <w:r w:rsidRPr="005E2D07">
        <w:rPr>
          <w:lang w:eastAsia="en-US"/>
        </w:rPr>
        <w:t xml:space="preserve"> intégré au suivi de la CDN et de ses contributions actualisées.</w:t>
      </w:r>
    </w:p>
    <w:p w14:paraId="33008B86" w14:textId="053F86E8" w:rsidR="007E3B84" w:rsidRPr="005E2D07" w:rsidRDefault="007E3B84" w:rsidP="007E3B84">
      <w:pPr>
        <w:jc w:val="both"/>
        <w:rPr>
          <w:lang w:eastAsia="en-US"/>
        </w:rPr>
      </w:pPr>
      <w:r w:rsidRPr="005E2D07">
        <w:rPr>
          <w:lang w:eastAsia="en-US"/>
        </w:rPr>
        <w:lastRenderedPageBreak/>
        <w:t>Le mécanisme repose sur un dispositif multipartite, coordonné par l’AEDD, qui joue un rôle de supervision globale et de mobilisation des parties prenantes. Ce mécanisme est structuré autour d’un ensemble de Points focaux sectoriels (</w:t>
      </w:r>
      <w:r w:rsidR="00267A07">
        <w:rPr>
          <w:lang w:eastAsia="en-US"/>
        </w:rPr>
        <w:t>é</w:t>
      </w:r>
      <w:r w:rsidRPr="005E2D07">
        <w:rPr>
          <w:lang w:eastAsia="en-US"/>
        </w:rPr>
        <w:t xml:space="preserve">nergie, </w:t>
      </w:r>
      <w:r w:rsidR="00267A07">
        <w:rPr>
          <w:lang w:eastAsia="en-US"/>
        </w:rPr>
        <w:t>a</w:t>
      </w:r>
      <w:r w:rsidRPr="005E2D07">
        <w:rPr>
          <w:lang w:eastAsia="en-US"/>
        </w:rPr>
        <w:t xml:space="preserve">griculture, </w:t>
      </w:r>
      <w:r w:rsidR="00267A07">
        <w:rPr>
          <w:lang w:eastAsia="en-US"/>
        </w:rPr>
        <w:t>f</w:t>
      </w:r>
      <w:r w:rsidRPr="005E2D07">
        <w:rPr>
          <w:lang w:eastAsia="en-US"/>
        </w:rPr>
        <w:t xml:space="preserve">orêts, </w:t>
      </w:r>
      <w:r w:rsidR="00267A07">
        <w:rPr>
          <w:lang w:eastAsia="en-US"/>
        </w:rPr>
        <w:t>dé</w:t>
      </w:r>
      <w:r w:rsidRPr="005E2D07">
        <w:rPr>
          <w:lang w:eastAsia="en-US"/>
        </w:rPr>
        <w:t xml:space="preserve">échets, </w:t>
      </w:r>
      <w:r w:rsidR="00267A07">
        <w:rPr>
          <w:lang w:eastAsia="en-US"/>
        </w:rPr>
        <w:t>i</w:t>
      </w:r>
      <w:r w:rsidRPr="005E2D07">
        <w:rPr>
          <w:lang w:eastAsia="en-US"/>
        </w:rPr>
        <w:t>ndustrie, etc.) et autres acteurs. L’approche mise en œuvre privilégie l’internalisation des compétences à travers des sessions de renforcement de capacités, l’utilisation d’outils numériques et la standardisation des protocoles de collecte de données.</w:t>
      </w:r>
    </w:p>
    <w:p w14:paraId="36F565A7" w14:textId="77777777" w:rsidR="007E3B84" w:rsidRPr="005E2D07" w:rsidRDefault="007E3B84" w:rsidP="007E3B84">
      <w:pPr>
        <w:jc w:val="both"/>
        <w:rPr>
          <w:lang w:eastAsia="en-US"/>
        </w:rPr>
      </w:pPr>
      <w:r w:rsidRPr="005E2D07">
        <w:rPr>
          <w:lang w:eastAsia="en-US"/>
        </w:rPr>
        <w:t>En plus de produire les inventaires nationaux, le système intègre également une dynamique d’amélioration continue des méthodes, notamment par l’adoption graduelle de niveaux de complexité plus élevés (Tier 2 et Tier 3) dans certains sous-secteurs. L’opérationnalisation de ce dispositif bénéficie d’un soutien dans le cadre de projets régionaux comme ceux de l’Initiative pour la Transparence en Afrique Francophone (UNEP/UNDP), ainsi que des contributions du FEM et de la Coopération technique bilatérale.</w:t>
      </w:r>
    </w:p>
    <w:tbl>
      <w:tblPr>
        <w:tblStyle w:val="Grilledutableau"/>
        <w:tblW w:w="0" w:type="auto"/>
        <w:shd w:val="clear" w:color="auto" w:fill="DEEAF6" w:themeFill="accent1" w:themeFillTint="33"/>
        <w:tblLook w:val="04A0" w:firstRow="1" w:lastRow="0" w:firstColumn="1" w:lastColumn="0" w:noHBand="0" w:noVBand="1"/>
      </w:tblPr>
      <w:tblGrid>
        <w:gridCol w:w="9416"/>
      </w:tblGrid>
      <w:tr w:rsidR="00A42C92" w:rsidRPr="005E2D07" w14:paraId="528239F3" w14:textId="77777777">
        <w:trPr>
          <w:trHeight w:val="461"/>
        </w:trPr>
        <w:tc>
          <w:tcPr>
            <w:tcW w:w="9416" w:type="dxa"/>
            <w:shd w:val="clear" w:color="auto" w:fill="002060"/>
            <w:vAlign w:val="center"/>
          </w:tcPr>
          <w:p w14:paraId="0E3641AD" w14:textId="77777777" w:rsidR="005C503C" w:rsidRPr="005E2D07" w:rsidRDefault="005C503C">
            <w:pPr>
              <w:spacing w:line="259" w:lineRule="auto"/>
              <w:jc w:val="both"/>
              <w:rPr>
                <w:b/>
                <w:bCs/>
                <w:lang w:eastAsia="en-US"/>
              </w:rPr>
            </w:pPr>
            <w:r w:rsidRPr="005E2D07">
              <w:rPr>
                <w:b/>
                <w:bCs/>
                <w:lang w:eastAsia="en-US"/>
              </w:rPr>
              <w:t xml:space="preserve">Constat général et recommandation </w:t>
            </w:r>
          </w:p>
        </w:tc>
      </w:tr>
      <w:tr w:rsidR="00A42C92" w:rsidRPr="005E2D07" w14:paraId="54EEE8DB" w14:textId="77777777">
        <w:trPr>
          <w:trHeight w:val="1984"/>
        </w:trPr>
        <w:tc>
          <w:tcPr>
            <w:tcW w:w="9416" w:type="dxa"/>
            <w:shd w:val="clear" w:color="auto" w:fill="DEEAF6" w:themeFill="accent1" w:themeFillTint="33"/>
          </w:tcPr>
          <w:p w14:paraId="1E05EC49" w14:textId="77777777" w:rsidR="006101E3" w:rsidRPr="005E2D07" w:rsidRDefault="006101E3" w:rsidP="000C1586">
            <w:pPr>
              <w:spacing w:before="120" w:after="120" w:line="259" w:lineRule="auto"/>
              <w:jc w:val="both"/>
              <w:rPr>
                <w:lang w:eastAsia="en-US"/>
              </w:rPr>
            </w:pPr>
            <w:r w:rsidRPr="005E2D07">
              <w:rPr>
                <w:lang w:eastAsia="en-US"/>
              </w:rPr>
              <w:t>Le Mali a engagé des avancées importantes dans la structuration de son dispositif de suivi, de rapportage et de transparence, à travers la mise en place d’une architecture institutionnelle dédiée à la production des inventaires nationaux de GES, coordonnée par l’AEDD et appuyée par des points focaux sectoriels. Ce dispositif traduit une volonté de renforcer la qualité du reporting climatique national et de se conformer progressivement aux exigences du cadre de transparence renforcé de l’Accord de Paris. Toutefois, ce système demeure encore partiellement consolidé. Son articulation avec un MRV pleinement opérationnel pour le suivi de la CDN reste incomplète, et des défis persistent en matière de disponibilité, de fiabilité et de régularité des données, ainsi que de pérennisation des capacités techniques et financières.</w:t>
            </w:r>
          </w:p>
          <w:p w14:paraId="5DACE663" w14:textId="77777777" w:rsidR="00F71C63" w:rsidRPr="005E2D07" w:rsidRDefault="006101E3" w:rsidP="000C1586">
            <w:pPr>
              <w:spacing w:before="120" w:after="120" w:line="259" w:lineRule="auto"/>
              <w:jc w:val="both"/>
              <w:rPr>
                <w:lang w:eastAsia="en-US"/>
              </w:rPr>
            </w:pPr>
            <w:r w:rsidRPr="005E2D07">
              <w:rPr>
                <w:lang w:eastAsia="en-US"/>
              </w:rPr>
              <w:t xml:space="preserve">Il est recommandé de consolider le dispositif national de suivi, de rapportage et de transparence en institutionnalisant davantage les rôles et responsabilités des acteurs sectoriels, en renforçant les systèmes de collecte et de gestion des données, et en assurant une meilleure articulation entre les inventaires de GES, le cadre MRV et le suivi des indicateurs de la CDN. </w:t>
            </w:r>
          </w:p>
          <w:p w14:paraId="0DA02D1A" w14:textId="7BD962B6" w:rsidR="005C503C" w:rsidRPr="005E2D07" w:rsidRDefault="006101E3" w:rsidP="000C1586">
            <w:pPr>
              <w:spacing w:before="120" w:after="120" w:line="259" w:lineRule="auto"/>
              <w:jc w:val="both"/>
              <w:rPr>
                <w:lang w:eastAsia="en-US"/>
              </w:rPr>
            </w:pPr>
            <w:r w:rsidRPr="005E2D07">
              <w:rPr>
                <w:lang w:eastAsia="en-US"/>
              </w:rPr>
              <w:t>Cet effort devrait s’accompagner d’un programme pérenne de renforcement des capacités, de l’adoption d’outils harmonisés de reporting et d’un appui accru à l’opérationnalisation d’un système intégré de transparence capable de soutenir efficacement la mise en œuvre et l’évaluation de la CDN 3.0.</w:t>
            </w:r>
          </w:p>
        </w:tc>
      </w:tr>
    </w:tbl>
    <w:p w14:paraId="2783EB06" w14:textId="5E0EA0BA" w:rsidR="00D02572" w:rsidRPr="005E2D07" w:rsidRDefault="00D02572" w:rsidP="00272276">
      <w:pPr>
        <w:pStyle w:val="Titre2"/>
      </w:pPr>
      <w:bookmarkStart w:id="142" w:name="_Toc227409263"/>
      <w:r w:rsidRPr="005E2D07">
        <w:t>Enseignements clés et implications pour la CDN 3.0</w:t>
      </w:r>
      <w:bookmarkEnd w:id="142"/>
    </w:p>
    <w:p w14:paraId="21501674" w14:textId="77777777" w:rsidR="00367879" w:rsidRPr="005E2D07" w:rsidRDefault="00DB61AF" w:rsidP="00DB61AF">
      <w:pPr>
        <w:jc w:val="both"/>
        <w:rPr>
          <w:lang w:eastAsia="en-US"/>
        </w:rPr>
      </w:pPr>
      <w:r w:rsidRPr="005E2D07">
        <w:rPr>
          <w:lang w:eastAsia="en-US"/>
        </w:rPr>
        <w:t xml:space="preserve">Les enseignements tirés de l’analyse de la gouvernance et du cadre de transparence de la CDN 2.0 soulignent la nécessité de renforcer la coordination institutionnelle entre les différents secteurs impliqués dans la mise en œuvre des actions climatiques. Il apparaît également essentiel de consolider le système national de suivi et de transparence afin d’améliorer la collecte, la gestion et le partage des données climatiques. Le renforcement des capacités techniques des institutions sectorielles constitue un enjeu majeur pour améliorer la qualité du suivi des actions climatiques. </w:t>
      </w:r>
    </w:p>
    <w:p w14:paraId="42D87EEE" w14:textId="77777777" w:rsidR="00680F98" w:rsidRPr="005E2D07" w:rsidRDefault="00DB61AF" w:rsidP="00E608A6">
      <w:pPr>
        <w:jc w:val="both"/>
        <w:rPr>
          <w:lang w:eastAsia="en-US"/>
        </w:rPr>
      </w:pPr>
      <w:r w:rsidRPr="005E2D07">
        <w:rPr>
          <w:lang w:eastAsia="en-US"/>
        </w:rPr>
        <w:t xml:space="preserve">Enfin, l’implication accrue du secteur privé, de la société civile et des collectivités territoriales devra être encouragée afin de favoriser une mise en œuvre plus inclusive et plus efficace des engagements </w:t>
      </w:r>
      <w:r w:rsidRPr="005E2D07">
        <w:rPr>
          <w:lang w:eastAsia="en-US"/>
        </w:rPr>
        <w:lastRenderedPageBreak/>
        <w:t>climatiques dans le cadre de la préparation et de la mise en œuvre de la CDN 3.0.</w:t>
      </w:r>
      <w:r w:rsidR="00E608A6" w:rsidRPr="005E2D07">
        <w:t xml:space="preserve"> </w:t>
      </w:r>
      <w:r w:rsidR="00E608A6" w:rsidRPr="005E2D07">
        <w:rPr>
          <w:lang w:eastAsia="en-US"/>
        </w:rPr>
        <w:t xml:space="preserve">À cet effet, plusieurs leviers opérationnels peuvent être mobilisés : </w:t>
      </w:r>
    </w:p>
    <w:p w14:paraId="013D4A10" w14:textId="274F06D4" w:rsidR="00680F98" w:rsidRPr="005E2D07" w:rsidRDefault="00E608A6" w:rsidP="003F50D2">
      <w:pPr>
        <w:pStyle w:val="Paragraphedeliste"/>
        <w:numPr>
          <w:ilvl w:val="0"/>
          <w:numId w:val="42"/>
        </w:numPr>
        <w:jc w:val="both"/>
        <w:rPr>
          <w:lang w:eastAsia="en-US"/>
        </w:rPr>
      </w:pPr>
      <w:r w:rsidRPr="005E2D07">
        <w:rPr>
          <w:lang w:eastAsia="en-US"/>
        </w:rPr>
        <w:t xml:space="preserve">la mise en place de cadres formalisés de concertation multi-acteurs (plateformes de dialogue, groupes de travail sectoriels), </w:t>
      </w:r>
    </w:p>
    <w:p w14:paraId="7A7D10C6" w14:textId="68EB98E9" w:rsidR="00680F98" w:rsidRPr="005E2D07" w:rsidRDefault="00E608A6" w:rsidP="003F50D2">
      <w:pPr>
        <w:pStyle w:val="Paragraphedeliste"/>
        <w:numPr>
          <w:ilvl w:val="0"/>
          <w:numId w:val="42"/>
        </w:numPr>
        <w:jc w:val="both"/>
        <w:rPr>
          <w:lang w:eastAsia="en-US"/>
        </w:rPr>
      </w:pPr>
      <w:r w:rsidRPr="005E2D07">
        <w:rPr>
          <w:lang w:eastAsia="en-US"/>
        </w:rPr>
        <w:t xml:space="preserve">le renforcement des mécanismes d’incitation à l’investissement privé dans les projets bas carbone (instruments financiers, partenariats public-privé), </w:t>
      </w:r>
    </w:p>
    <w:p w14:paraId="2FEEB337" w14:textId="204F627F" w:rsidR="003F50D2" w:rsidRPr="005E2D07" w:rsidRDefault="00E608A6" w:rsidP="003F50D2">
      <w:pPr>
        <w:pStyle w:val="Paragraphedeliste"/>
        <w:numPr>
          <w:ilvl w:val="0"/>
          <w:numId w:val="42"/>
        </w:numPr>
        <w:jc w:val="both"/>
        <w:rPr>
          <w:lang w:eastAsia="en-US"/>
        </w:rPr>
      </w:pPr>
      <w:r w:rsidRPr="005E2D07">
        <w:rPr>
          <w:lang w:eastAsia="en-US"/>
        </w:rPr>
        <w:t>l’intégration des collectivités territoriales dans les dispositifs de planification et de suivi (déclinaison territoriale de la CDN, budgets climat locaux),</w:t>
      </w:r>
    </w:p>
    <w:p w14:paraId="4B090E0F" w14:textId="44816894" w:rsidR="00DB61AF" w:rsidRPr="005E2D07" w:rsidRDefault="00E608A6" w:rsidP="003F50D2">
      <w:pPr>
        <w:pStyle w:val="Paragraphedeliste"/>
        <w:numPr>
          <w:ilvl w:val="0"/>
          <w:numId w:val="42"/>
        </w:numPr>
        <w:jc w:val="both"/>
        <w:rPr>
          <w:lang w:eastAsia="en-US"/>
        </w:rPr>
      </w:pPr>
      <w:r w:rsidRPr="005E2D07">
        <w:rPr>
          <w:lang w:eastAsia="en-US"/>
        </w:rPr>
        <w:t>le soutien aux capacités techniques et organisationnelles de la société civile pour contribuer au suivi, à la transparence et à la redevabilité des actions climatiques. »</w:t>
      </w:r>
    </w:p>
    <w:p w14:paraId="360CBD9D" w14:textId="390C4CA4" w:rsidR="00D02572" w:rsidRPr="005E2D07" w:rsidRDefault="00D02572" w:rsidP="00D02572">
      <w:pPr>
        <w:pStyle w:val="Titre1"/>
        <w:jc w:val="left"/>
      </w:pPr>
      <w:bookmarkStart w:id="143" w:name="_Toc227409264"/>
      <w:r w:rsidRPr="005E2D07">
        <w:t>FINANCEMENT, TRANSFERT DE TECHNOLOGIES ET RENFORCEMENT DES CAPACITES</w:t>
      </w:r>
      <w:bookmarkEnd w:id="143"/>
    </w:p>
    <w:p w14:paraId="199E1EF0" w14:textId="3745B130" w:rsidR="00233B17" w:rsidRPr="005E2D07" w:rsidRDefault="00EE0896" w:rsidP="00233B17">
      <w:pPr>
        <w:jc w:val="both"/>
        <w:rPr>
          <w:lang w:eastAsia="en-US"/>
        </w:rPr>
      </w:pPr>
      <w:r w:rsidRPr="005E2D07">
        <w:rPr>
          <w:lang w:eastAsia="en-US"/>
        </w:rPr>
        <w:t xml:space="preserve">La présente section évalue les trois composantes de la CDN 2.0 : le financement climatique, le transfert de technologies et le renforcement des capacités. Ces composantes constituent les conditions de mise en œuvre sans lesquelles les engagements d’atténuation et d’adaptation du Mali ne peuvent être concrétisés. </w:t>
      </w:r>
      <w:r w:rsidR="00233B17" w:rsidRPr="005E2D07">
        <w:rPr>
          <w:lang w:eastAsia="en-US"/>
        </w:rPr>
        <w:t>L’analyse couvre la période 2021-2025 et s’appuie sur le Plan d’investissement pour la mise en œuvre de la CDN révisée (octobre 2023), les données du BUR 2023, l’analyse du portefeuille d</w:t>
      </w:r>
      <w:r w:rsidR="00556A11" w:rsidRPr="005E2D07">
        <w:rPr>
          <w:lang w:eastAsia="en-US"/>
        </w:rPr>
        <w:t>es</w:t>
      </w:r>
      <w:r w:rsidR="00233B17" w:rsidRPr="005E2D07">
        <w:rPr>
          <w:lang w:eastAsia="en-US"/>
        </w:rPr>
        <w:t xml:space="preserve"> projets climatiques identifiés, les rapports sectoriels disponibles et les retours des consultations bilatérales menées avec les parties prenantes institutionnelles.</w:t>
      </w:r>
    </w:p>
    <w:p w14:paraId="06033782" w14:textId="06051AA2" w:rsidR="00233B17" w:rsidRPr="005E2D07" w:rsidRDefault="00233B17" w:rsidP="00556A11">
      <w:pPr>
        <w:jc w:val="both"/>
        <w:rPr>
          <w:lang w:eastAsia="en-US"/>
        </w:rPr>
      </w:pPr>
      <w:r w:rsidRPr="005E2D07">
        <w:rPr>
          <w:lang w:eastAsia="en-US"/>
        </w:rPr>
        <w:t xml:space="preserve">L’analyse est structurée autour de trois niveaux d’examen : la confrontation entre les besoins identifiés dans la CDN 2.0 et les ressources effectivement mobilisées ; l’évaluation des modalités et de l’efficacité des dispositifs mis en </w:t>
      </w:r>
      <w:r w:rsidR="00556A11" w:rsidRPr="005E2D07">
        <w:rPr>
          <w:lang w:eastAsia="en-US"/>
        </w:rPr>
        <w:t>œuvre</w:t>
      </w:r>
      <w:r w:rsidRPr="005E2D07">
        <w:rPr>
          <w:lang w:eastAsia="en-US"/>
        </w:rPr>
        <w:t xml:space="preserve"> ; et l’identification des lacunes et des leviers d’amélioration pour la CDN 3.0.</w:t>
      </w:r>
    </w:p>
    <w:p w14:paraId="3DD92B43" w14:textId="52DE7AF6" w:rsidR="00BE4266" w:rsidRPr="005E2D07" w:rsidRDefault="00BE4266" w:rsidP="00BE4266">
      <w:pPr>
        <w:pStyle w:val="Titre2"/>
      </w:pPr>
      <w:bookmarkStart w:id="144" w:name="_Toc227409265"/>
      <w:r w:rsidRPr="005E2D07">
        <w:t>Financement climatique de la CDN 2.0</w:t>
      </w:r>
      <w:bookmarkEnd w:id="144"/>
    </w:p>
    <w:p w14:paraId="4F5D83B4" w14:textId="0300C873" w:rsidR="00BE4266" w:rsidRPr="005E2D07" w:rsidRDefault="00BE4266" w:rsidP="00BE4266">
      <w:pPr>
        <w:pStyle w:val="Titre3"/>
      </w:pPr>
      <w:bookmarkStart w:id="145" w:name="_Toc227409266"/>
      <w:r w:rsidRPr="005E2D07">
        <w:t>Besoins financiers identifiés dans la CDN 2.0</w:t>
      </w:r>
      <w:bookmarkEnd w:id="145"/>
    </w:p>
    <w:p w14:paraId="39F47577" w14:textId="473E4F8B" w:rsidR="004E5494" w:rsidRPr="005E2D07" w:rsidRDefault="004E5494" w:rsidP="004E5494">
      <w:pPr>
        <w:jc w:val="both"/>
        <w:rPr>
          <w:lang w:eastAsia="en-US"/>
        </w:rPr>
      </w:pPr>
      <w:r w:rsidRPr="005E2D07">
        <w:rPr>
          <w:lang w:eastAsia="en-US"/>
        </w:rPr>
        <w:t>Les besoins financiers associés à la mise en œuvre de la CDN 2.0 du Mali</w:t>
      </w:r>
      <w:r w:rsidR="00203519" w:rsidRPr="005E2D07">
        <w:rPr>
          <w:lang w:eastAsia="en-US"/>
        </w:rPr>
        <w:t>, dans le plan d’investissement</w:t>
      </w:r>
      <w:r w:rsidRPr="005E2D07">
        <w:rPr>
          <w:lang w:eastAsia="en-US"/>
        </w:rPr>
        <w:t xml:space="preserve"> sont estimés à environ </w:t>
      </w:r>
      <w:r w:rsidRPr="005E2D07">
        <w:rPr>
          <w:b/>
          <w:bCs/>
          <w:lang w:eastAsia="en-US"/>
        </w:rPr>
        <w:t>12,3 milliards USD</w:t>
      </w:r>
      <w:r w:rsidRPr="005E2D07">
        <w:rPr>
          <w:lang w:eastAsia="en-US"/>
        </w:rPr>
        <w:t xml:space="preserve">, couvrant à la fois les mesures d’atténuation et d’adaptation. Les actions d’atténuation représentent une part estimée à 4,3 milliards USD, tandis que les mesures d’adaptation, évaluées à près de 8 milliards USD, constituent la composante la plus importante, en cohérence avec la forte vulnérabilité du pays aux impacts du changement climatique. </w:t>
      </w:r>
    </w:p>
    <w:p w14:paraId="48D09C19" w14:textId="77777777" w:rsidR="004E5494" w:rsidRPr="005E2D07" w:rsidRDefault="004E5494" w:rsidP="004E5494">
      <w:pPr>
        <w:jc w:val="both"/>
        <w:rPr>
          <w:lang w:eastAsia="en-US"/>
        </w:rPr>
      </w:pPr>
      <w:r w:rsidRPr="005E2D07">
        <w:rPr>
          <w:lang w:eastAsia="en-US"/>
        </w:rPr>
        <w:t>Toutefois, l’analyse qualitative des besoins financiers met en évidence plusieurs limites importantes. D’une part, les informations disponibles ne permettent pas d’établir avec précision la part des financements effectivement mobilisés spécifiquement pour les actions inscrites dans la CDN 2.0. Bien que des financements climatiques aient été engagés sur la période récente (notamment entre 2021 et 2025), une part significative de ces appuis concerne des initiatives qui ne sont pas explicitement rattachées aux priorités ou au cadre de suivi de la CDN.</w:t>
      </w:r>
    </w:p>
    <w:p w14:paraId="183A8239" w14:textId="5F2F4B1B" w:rsidR="00F62CE2" w:rsidRPr="005E2D07" w:rsidRDefault="00F62CE2" w:rsidP="00F62CE2">
      <w:pPr>
        <w:pStyle w:val="Titre3"/>
      </w:pPr>
      <w:bookmarkStart w:id="146" w:name="_Toc227409267"/>
      <w:r w:rsidRPr="005E2D07">
        <w:lastRenderedPageBreak/>
        <w:t>Sources et instruments mobilisés (2021-2025)</w:t>
      </w:r>
      <w:bookmarkEnd w:id="146"/>
    </w:p>
    <w:p w14:paraId="3897C90F" w14:textId="535DA0AF" w:rsidR="00FC5841" w:rsidRPr="005E2D07" w:rsidRDefault="00C324FB" w:rsidP="00D02572">
      <w:pPr>
        <w:jc w:val="both"/>
        <w:rPr>
          <w:lang w:eastAsia="en-US"/>
        </w:rPr>
      </w:pPr>
      <w:r w:rsidRPr="005E2D07">
        <w:rPr>
          <w:lang w:eastAsia="en-US"/>
        </w:rPr>
        <w:t xml:space="preserve">La CDN 2.0 prévoyait une mobilisation </w:t>
      </w:r>
      <w:r w:rsidR="00132276" w:rsidRPr="005E2D07">
        <w:rPr>
          <w:lang w:eastAsia="en-US"/>
        </w:rPr>
        <w:t xml:space="preserve">de </w:t>
      </w:r>
      <w:r w:rsidRPr="005E2D07">
        <w:rPr>
          <w:lang w:eastAsia="en-US"/>
        </w:rPr>
        <w:t xml:space="preserve">fonds climat relevant de la CCNUCC, les partenaires techniques et financiers, les banques bilatérales et multilatérales de développement, ainsi que, dans une moindre mesure, le secteur privé. </w:t>
      </w:r>
      <w:r w:rsidR="005B5C93" w:rsidRPr="005E2D07">
        <w:rPr>
          <w:lang w:eastAsia="en-US"/>
        </w:rPr>
        <w:t xml:space="preserve">Elle </w:t>
      </w:r>
      <w:r w:rsidRPr="005E2D07">
        <w:rPr>
          <w:lang w:eastAsia="en-US"/>
        </w:rPr>
        <w:t>recommandait également la constitution d’un portefeuille de projets priorisés, le renforcement de l’accès aux entités d’accès direct et le recours accru aux mécanismes de cofinancement public national.</w:t>
      </w:r>
    </w:p>
    <w:p w14:paraId="28D3AEDD" w14:textId="3C80D09A" w:rsidR="009D2913" w:rsidRPr="005E2D07" w:rsidRDefault="009D2913" w:rsidP="00D02572">
      <w:pPr>
        <w:jc w:val="both"/>
        <w:rPr>
          <w:lang w:eastAsia="en-US"/>
        </w:rPr>
      </w:pPr>
      <w:r w:rsidRPr="005E2D07">
        <w:rPr>
          <w:lang w:eastAsia="en-US"/>
        </w:rPr>
        <w:t>Sur la période 2021</w:t>
      </w:r>
      <w:r w:rsidR="00445229" w:rsidRPr="005E2D07">
        <w:rPr>
          <w:lang w:eastAsia="en-US"/>
        </w:rPr>
        <w:t>-</w:t>
      </w:r>
      <w:r w:rsidRPr="005E2D07">
        <w:rPr>
          <w:lang w:eastAsia="en-US"/>
        </w:rPr>
        <w:t xml:space="preserve">2025, </w:t>
      </w:r>
      <w:r w:rsidR="00A769EF" w:rsidRPr="005E2D07">
        <w:rPr>
          <w:lang w:eastAsia="en-US"/>
        </w:rPr>
        <w:t xml:space="preserve">pour le volet Atténuation, </w:t>
      </w:r>
      <w:r w:rsidRPr="005E2D07">
        <w:rPr>
          <w:lang w:eastAsia="en-US"/>
        </w:rPr>
        <w:t xml:space="preserve">les financements effectivement mobilisés dans le cadre de la mise en œuvre de la CDN 2.0 </w:t>
      </w:r>
      <w:r w:rsidR="00195893" w:rsidRPr="005E2D07">
        <w:rPr>
          <w:lang w:eastAsia="en-US"/>
        </w:rPr>
        <w:t>sont</w:t>
      </w:r>
      <w:r w:rsidR="00E3018E" w:rsidRPr="005E2D07">
        <w:rPr>
          <w:lang w:eastAsia="en-US"/>
        </w:rPr>
        <w:t xml:space="preserve"> axé</w:t>
      </w:r>
      <w:r w:rsidR="00195893" w:rsidRPr="005E2D07">
        <w:rPr>
          <w:lang w:eastAsia="en-US"/>
        </w:rPr>
        <w:t>s</w:t>
      </w:r>
      <w:r w:rsidRPr="005E2D07">
        <w:rPr>
          <w:lang w:eastAsia="en-US"/>
        </w:rPr>
        <w:t xml:space="preserve"> principalement dans le secteur de l'énergie, et un seul projet dans le secteur des déchets.</w:t>
      </w:r>
    </w:p>
    <w:p w14:paraId="40C478A4" w14:textId="712721C8" w:rsidR="00932D3B" w:rsidRPr="005E2D07" w:rsidRDefault="00932D3B" w:rsidP="00FB416D">
      <w:pPr>
        <w:pStyle w:val="Lgende"/>
        <w:keepNext/>
        <w:spacing w:after="0" w:line="360" w:lineRule="auto"/>
        <w:rPr>
          <w:sz w:val="20"/>
          <w:szCs w:val="20"/>
        </w:rPr>
      </w:pPr>
      <w:bookmarkStart w:id="147" w:name="_Toc227409749"/>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87004C">
        <w:rPr>
          <w:noProof/>
          <w:sz w:val="20"/>
          <w:szCs w:val="20"/>
        </w:rPr>
        <w:t>35</w:t>
      </w:r>
      <w:r w:rsidRPr="005E2D07">
        <w:rPr>
          <w:sz w:val="20"/>
          <w:szCs w:val="20"/>
        </w:rPr>
        <w:fldChar w:fldCharType="end"/>
      </w:r>
      <w:r w:rsidRPr="005E2D07">
        <w:rPr>
          <w:sz w:val="20"/>
          <w:szCs w:val="20"/>
        </w:rPr>
        <w:t xml:space="preserve"> : </w:t>
      </w:r>
      <w:r w:rsidR="00445229" w:rsidRPr="005E2D07">
        <w:rPr>
          <w:sz w:val="20"/>
          <w:szCs w:val="20"/>
        </w:rPr>
        <w:t>Projets d’atténuation réalisés et financements associés mobilisés (2021–2025)</w:t>
      </w:r>
      <w:bookmarkEnd w:id="147"/>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51"/>
        <w:gridCol w:w="6597"/>
        <w:gridCol w:w="1860"/>
      </w:tblGrid>
      <w:tr w:rsidR="00A15128" w:rsidRPr="005E2D07" w14:paraId="57D70AB9" w14:textId="77777777" w:rsidTr="00C53B3F">
        <w:tc>
          <w:tcPr>
            <w:tcW w:w="0" w:type="auto"/>
            <w:shd w:val="clear" w:color="auto" w:fill="1F4E79" w:themeFill="accent1" w:themeFillShade="80"/>
            <w:vAlign w:val="center"/>
          </w:tcPr>
          <w:p w14:paraId="560E01E3" w14:textId="4393DF11" w:rsidR="001B57AC" w:rsidRPr="005E2D07" w:rsidRDefault="001B57AC" w:rsidP="00C53B3F">
            <w:pPr>
              <w:rPr>
                <w:b/>
                <w:color w:val="FFFFFF" w:themeColor="background1"/>
                <w:lang w:eastAsia="en-US"/>
              </w:rPr>
            </w:pPr>
            <w:r w:rsidRPr="005E2D07">
              <w:rPr>
                <w:b/>
                <w:color w:val="FFFFFF" w:themeColor="background1"/>
                <w:lang w:eastAsia="en-US"/>
              </w:rPr>
              <w:t>Secteur</w:t>
            </w:r>
          </w:p>
        </w:tc>
        <w:tc>
          <w:tcPr>
            <w:tcW w:w="0" w:type="auto"/>
            <w:shd w:val="clear" w:color="auto" w:fill="1F4E79" w:themeFill="accent1" w:themeFillShade="80"/>
            <w:vAlign w:val="center"/>
          </w:tcPr>
          <w:p w14:paraId="726B499D" w14:textId="4D56D3BB" w:rsidR="001B57AC" w:rsidRPr="005E2D07" w:rsidRDefault="001B57AC" w:rsidP="00C53B3F">
            <w:pPr>
              <w:rPr>
                <w:b/>
                <w:color w:val="FFFFFF" w:themeColor="background1"/>
                <w:lang w:eastAsia="en-US"/>
              </w:rPr>
            </w:pPr>
            <w:r w:rsidRPr="005E2D07">
              <w:rPr>
                <w:b/>
                <w:color w:val="FFFFFF" w:themeColor="background1"/>
                <w:lang w:eastAsia="en-US"/>
              </w:rPr>
              <w:t>Nombre de projets réalisés</w:t>
            </w:r>
          </w:p>
        </w:tc>
        <w:tc>
          <w:tcPr>
            <w:tcW w:w="0" w:type="auto"/>
            <w:shd w:val="clear" w:color="auto" w:fill="1F4E79" w:themeFill="accent1" w:themeFillShade="80"/>
            <w:vAlign w:val="center"/>
          </w:tcPr>
          <w:p w14:paraId="18F3F84F" w14:textId="4D61ADC4" w:rsidR="001B57AC" w:rsidRPr="005E2D07" w:rsidRDefault="001B57AC" w:rsidP="004F16C3">
            <w:pPr>
              <w:jc w:val="center"/>
              <w:rPr>
                <w:b/>
                <w:color w:val="FFFFFF" w:themeColor="background1"/>
                <w:lang w:eastAsia="en-US"/>
              </w:rPr>
            </w:pPr>
            <w:r w:rsidRPr="005E2D07">
              <w:rPr>
                <w:b/>
                <w:color w:val="FFFFFF" w:themeColor="background1"/>
                <w:lang w:eastAsia="en-US"/>
              </w:rPr>
              <w:t>Financement mobilisé</w:t>
            </w:r>
          </w:p>
        </w:tc>
      </w:tr>
      <w:tr w:rsidR="0005600B" w:rsidRPr="005E2D07" w14:paraId="7293E7CC" w14:textId="77777777" w:rsidTr="005722AA">
        <w:trPr>
          <w:trHeight w:val="624"/>
        </w:trPr>
        <w:tc>
          <w:tcPr>
            <w:tcW w:w="0" w:type="auto"/>
            <w:vAlign w:val="center"/>
          </w:tcPr>
          <w:p w14:paraId="6FC334BE" w14:textId="3F66526B" w:rsidR="001B57AC" w:rsidRPr="005E2D07" w:rsidRDefault="001B57AC" w:rsidP="00C53B3F">
            <w:pPr>
              <w:rPr>
                <w:b/>
                <w:lang w:eastAsia="en-US"/>
              </w:rPr>
            </w:pPr>
            <w:r w:rsidRPr="005E2D07">
              <w:rPr>
                <w:b/>
                <w:lang w:eastAsia="en-US"/>
              </w:rPr>
              <w:t>Energie</w:t>
            </w:r>
          </w:p>
        </w:tc>
        <w:tc>
          <w:tcPr>
            <w:tcW w:w="0" w:type="auto"/>
            <w:vAlign w:val="center"/>
          </w:tcPr>
          <w:p w14:paraId="2ECB5F8D" w14:textId="64035FAE" w:rsidR="001B57AC" w:rsidRPr="005E2D07" w:rsidRDefault="001B57AC" w:rsidP="00AE1DBF">
            <w:pPr>
              <w:jc w:val="both"/>
              <w:rPr>
                <w:lang w:eastAsia="en-US"/>
              </w:rPr>
            </w:pPr>
            <w:r w:rsidRPr="005E2D07">
              <w:rPr>
                <w:lang w:eastAsia="en-US"/>
              </w:rPr>
              <w:t>9 projets (dont 3 études achevées DNE/EDM, 1 AMADER/SHER, 1 AER-Mali, 3 sociétés minières, 1 ANADEB en cours)</w:t>
            </w:r>
          </w:p>
        </w:tc>
        <w:tc>
          <w:tcPr>
            <w:tcW w:w="0" w:type="auto"/>
            <w:vAlign w:val="center"/>
          </w:tcPr>
          <w:p w14:paraId="4B1D67E2" w14:textId="4897E38E" w:rsidR="001B57AC" w:rsidRPr="005E2D07" w:rsidRDefault="00C53B3F" w:rsidP="00AE1DBF">
            <w:pPr>
              <w:jc w:val="both"/>
              <w:rPr>
                <w:lang w:eastAsia="en-US"/>
              </w:rPr>
            </w:pPr>
            <w:r w:rsidRPr="005E2D07">
              <w:rPr>
                <w:b/>
                <w:lang w:eastAsia="en-US"/>
              </w:rPr>
              <w:t>325,06 milliards FCFA</w:t>
            </w:r>
            <w:r w:rsidRPr="005E2D07">
              <w:rPr>
                <w:lang w:eastAsia="en-US"/>
              </w:rPr>
              <w:t xml:space="preserve"> </w:t>
            </w:r>
          </w:p>
        </w:tc>
      </w:tr>
      <w:tr w:rsidR="0005600B" w:rsidRPr="005E2D07" w14:paraId="6B284338" w14:textId="77777777" w:rsidTr="005722AA">
        <w:trPr>
          <w:trHeight w:val="624"/>
        </w:trPr>
        <w:tc>
          <w:tcPr>
            <w:tcW w:w="0" w:type="auto"/>
            <w:vAlign w:val="center"/>
          </w:tcPr>
          <w:p w14:paraId="2F3075E5" w14:textId="2F96BBAB" w:rsidR="001B57AC" w:rsidRPr="005E2D07" w:rsidRDefault="001B57AC" w:rsidP="00C53B3F">
            <w:pPr>
              <w:rPr>
                <w:b/>
                <w:lang w:eastAsia="en-US"/>
              </w:rPr>
            </w:pPr>
            <w:r w:rsidRPr="005E2D07">
              <w:rPr>
                <w:b/>
                <w:lang w:eastAsia="en-US"/>
              </w:rPr>
              <w:t>Déchets</w:t>
            </w:r>
          </w:p>
        </w:tc>
        <w:tc>
          <w:tcPr>
            <w:tcW w:w="0" w:type="auto"/>
            <w:vAlign w:val="center"/>
          </w:tcPr>
          <w:p w14:paraId="7127A489" w14:textId="1F7EECC6" w:rsidR="001B57AC" w:rsidRPr="005E2D07" w:rsidRDefault="00C53B3F" w:rsidP="00AE1DBF">
            <w:pPr>
              <w:jc w:val="both"/>
              <w:rPr>
                <w:lang w:eastAsia="en-US"/>
              </w:rPr>
            </w:pPr>
            <w:r w:rsidRPr="005E2D07">
              <w:rPr>
                <w:lang w:eastAsia="en-US"/>
              </w:rPr>
              <w:t xml:space="preserve">1 projet réalisé (UGVD Gao </w:t>
            </w:r>
            <w:r w:rsidR="005551A7" w:rsidRPr="005E2D07">
              <w:rPr>
                <w:lang w:eastAsia="en-US"/>
              </w:rPr>
              <w:t>-</w:t>
            </w:r>
            <w:r w:rsidRPr="005E2D07">
              <w:rPr>
                <w:lang w:eastAsia="en-US"/>
              </w:rPr>
              <w:t xml:space="preserve"> recyclage plastiques)</w:t>
            </w:r>
          </w:p>
        </w:tc>
        <w:tc>
          <w:tcPr>
            <w:tcW w:w="0" w:type="auto"/>
            <w:vAlign w:val="center"/>
          </w:tcPr>
          <w:p w14:paraId="18E00D83" w14:textId="7D686E6D" w:rsidR="001B57AC" w:rsidRPr="005E2D07" w:rsidRDefault="00C53B3F" w:rsidP="00AE1DBF">
            <w:pPr>
              <w:jc w:val="both"/>
              <w:rPr>
                <w:b/>
                <w:lang w:eastAsia="en-US"/>
              </w:rPr>
            </w:pPr>
            <w:r w:rsidRPr="005E2D07">
              <w:rPr>
                <w:b/>
                <w:lang w:eastAsia="en-US"/>
              </w:rPr>
              <w:t xml:space="preserve">11 986 500 </w:t>
            </w:r>
            <w:r w:rsidR="00DD3976" w:rsidRPr="005E2D07">
              <w:rPr>
                <w:b/>
                <w:lang w:eastAsia="en-US"/>
              </w:rPr>
              <w:t>FCFA</w:t>
            </w:r>
          </w:p>
        </w:tc>
      </w:tr>
    </w:tbl>
    <w:p w14:paraId="788731AE" w14:textId="4C856FB0" w:rsidR="006070B5" w:rsidRPr="005E2D07" w:rsidRDefault="003B39FF" w:rsidP="003B39FF">
      <w:pPr>
        <w:spacing w:before="240" w:after="120"/>
        <w:jc w:val="both"/>
        <w:rPr>
          <w:lang w:eastAsia="en-US"/>
        </w:rPr>
      </w:pPr>
      <w:r w:rsidRPr="005E2D07">
        <w:rPr>
          <w:lang w:eastAsia="en-US"/>
        </w:rPr>
        <w:t>Sur la période 2021</w:t>
      </w:r>
      <w:r w:rsidR="00445229" w:rsidRPr="005E2D07">
        <w:rPr>
          <w:lang w:eastAsia="en-US"/>
        </w:rPr>
        <w:t>-</w:t>
      </w:r>
      <w:r w:rsidRPr="005E2D07">
        <w:rPr>
          <w:lang w:eastAsia="en-US"/>
        </w:rPr>
        <w:t>2025, pour le volet Adaptation, les financements effectivement mobilisés dans le cadre de la mise en œuvre de la CDN 2.0 restent limités et concentrés sur un nombre restreint de projets, principalement dans les domaines de la météorologie, de la résilience territoriale et du renforcement des capacités. Trois projets ont ainsi pu être identifiés comme réalisés ou en cours de réalisation, traduisant une mobilisation encore partielle au regard des besoins identifiés.</w:t>
      </w:r>
    </w:p>
    <w:p w14:paraId="4C8D5C16" w14:textId="0547FC02" w:rsidR="00C05173" w:rsidRPr="005E2D07" w:rsidRDefault="00C05173" w:rsidP="00C05173">
      <w:pPr>
        <w:pStyle w:val="Lgende"/>
        <w:keepNext/>
        <w:rPr>
          <w:sz w:val="20"/>
          <w:szCs w:val="20"/>
        </w:rPr>
      </w:pPr>
      <w:bookmarkStart w:id="148" w:name="_Toc227409750"/>
      <w:r w:rsidRPr="005E2D07">
        <w:rPr>
          <w:sz w:val="20"/>
          <w:szCs w:val="20"/>
        </w:rPr>
        <w:t xml:space="preserve">Tableau </w:t>
      </w:r>
      <w:r w:rsidRPr="005E2D07">
        <w:rPr>
          <w:sz w:val="20"/>
          <w:szCs w:val="20"/>
        </w:rPr>
        <w:fldChar w:fldCharType="begin"/>
      </w:r>
      <w:r w:rsidRPr="005E2D07">
        <w:rPr>
          <w:sz w:val="20"/>
          <w:szCs w:val="20"/>
        </w:rPr>
        <w:instrText xml:space="preserve"> SEQ Tableau \* ARABIC </w:instrText>
      </w:r>
      <w:r w:rsidRPr="005E2D07">
        <w:rPr>
          <w:sz w:val="20"/>
          <w:szCs w:val="20"/>
        </w:rPr>
        <w:fldChar w:fldCharType="separate"/>
      </w:r>
      <w:r w:rsidR="0087004C">
        <w:rPr>
          <w:noProof/>
          <w:sz w:val="20"/>
          <w:szCs w:val="20"/>
        </w:rPr>
        <w:t>36</w:t>
      </w:r>
      <w:r w:rsidRPr="005E2D07">
        <w:rPr>
          <w:sz w:val="20"/>
          <w:szCs w:val="20"/>
        </w:rPr>
        <w:fldChar w:fldCharType="end"/>
      </w:r>
      <w:r w:rsidRPr="005E2D07">
        <w:rPr>
          <w:sz w:val="20"/>
          <w:szCs w:val="20"/>
        </w:rPr>
        <w:t> :</w:t>
      </w:r>
      <w:r w:rsidR="00445229" w:rsidRPr="005E2D07">
        <w:rPr>
          <w:sz w:val="20"/>
          <w:szCs w:val="20"/>
        </w:rPr>
        <w:t xml:space="preserve"> Projets d’adaptation réalisés et financements associés mobilisés (2021–2025)</w:t>
      </w:r>
      <w:bookmarkEnd w:id="148"/>
    </w:p>
    <w:tbl>
      <w:tblPr>
        <w:tblStyle w:val="Grilledutableau"/>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71"/>
        <w:gridCol w:w="3154"/>
        <w:gridCol w:w="1872"/>
        <w:gridCol w:w="2011"/>
      </w:tblGrid>
      <w:tr w:rsidR="006070B5" w:rsidRPr="005E2D07" w14:paraId="04CFE240" w14:textId="77777777" w:rsidTr="00FD245F">
        <w:trPr>
          <w:trHeight w:val="646"/>
        </w:trPr>
        <w:tc>
          <w:tcPr>
            <w:tcW w:w="1260" w:type="pct"/>
            <w:shd w:val="clear" w:color="auto" w:fill="1F4E79" w:themeFill="accent1" w:themeFillShade="80"/>
            <w:vAlign w:val="center"/>
          </w:tcPr>
          <w:p w14:paraId="24AA83BE" w14:textId="77777777" w:rsidR="006070B5" w:rsidRPr="005E2D07" w:rsidRDefault="006070B5" w:rsidP="00FD245F">
            <w:pPr>
              <w:jc w:val="center"/>
              <w:rPr>
                <w:b/>
                <w:color w:val="FFFFFF" w:themeColor="background1"/>
                <w:lang w:eastAsia="en-US"/>
              </w:rPr>
            </w:pPr>
            <w:r w:rsidRPr="005E2D07">
              <w:rPr>
                <w:b/>
                <w:color w:val="FFFFFF" w:themeColor="background1"/>
                <w:lang w:eastAsia="en-US"/>
              </w:rPr>
              <w:t>Secteurs / domaines</w:t>
            </w:r>
          </w:p>
        </w:tc>
        <w:tc>
          <w:tcPr>
            <w:tcW w:w="1676" w:type="pct"/>
            <w:shd w:val="clear" w:color="auto" w:fill="1F4E79" w:themeFill="accent1" w:themeFillShade="80"/>
            <w:vAlign w:val="center"/>
          </w:tcPr>
          <w:p w14:paraId="3C8CDD0D" w14:textId="77777777" w:rsidR="006070B5" w:rsidRPr="005E2D07" w:rsidRDefault="006070B5" w:rsidP="00FD245F">
            <w:pPr>
              <w:jc w:val="center"/>
              <w:rPr>
                <w:b/>
                <w:color w:val="FFFFFF" w:themeColor="background1"/>
                <w:lang w:eastAsia="en-US"/>
              </w:rPr>
            </w:pPr>
            <w:r w:rsidRPr="005E2D07">
              <w:rPr>
                <w:b/>
                <w:color w:val="FFFFFF" w:themeColor="background1"/>
                <w:lang w:eastAsia="en-US"/>
              </w:rPr>
              <w:t>Projets réalisés</w:t>
            </w:r>
          </w:p>
        </w:tc>
        <w:tc>
          <w:tcPr>
            <w:tcW w:w="995" w:type="pct"/>
            <w:shd w:val="clear" w:color="auto" w:fill="1F4E79" w:themeFill="accent1" w:themeFillShade="80"/>
            <w:vAlign w:val="center"/>
          </w:tcPr>
          <w:p w14:paraId="03090B13" w14:textId="77777777" w:rsidR="006070B5" w:rsidRPr="005E2D07" w:rsidRDefault="006070B5" w:rsidP="00FD245F">
            <w:pPr>
              <w:jc w:val="center"/>
              <w:rPr>
                <w:b/>
                <w:color w:val="FFFFFF" w:themeColor="background1"/>
                <w:lang w:eastAsia="en-US"/>
              </w:rPr>
            </w:pPr>
            <w:r w:rsidRPr="005E2D07">
              <w:rPr>
                <w:b/>
                <w:color w:val="FFFFFF" w:themeColor="background1"/>
                <w:lang w:eastAsia="en-US"/>
              </w:rPr>
              <w:t>Financement</w:t>
            </w:r>
          </w:p>
        </w:tc>
        <w:tc>
          <w:tcPr>
            <w:tcW w:w="1069" w:type="pct"/>
            <w:shd w:val="clear" w:color="auto" w:fill="1F4E79" w:themeFill="accent1" w:themeFillShade="80"/>
            <w:vAlign w:val="center"/>
          </w:tcPr>
          <w:p w14:paraId="0CFA9918" w14:textId="77777777" w:rsidR="006070B5" w:rsidRPr="005E2D07" w:rsidRDefault="006070B5" w:rsidP="00FD245F">
            <w:pPr>
              <w:jc w:val="center"/>
              <w:rPr>
                <w:b/>
                <w:color w:val="FFFFFF" w:themeColor="background1"/>
                <w:lang w:eastAsia="en-US"/>
              </w:rPr>
            </w:pPr>
            <w:r w:rsidRPr="005E2D07">
              <w:rPr>
                <w:b/>
                <w:color w:val="FFFFFF" w:themeColor="background1"/>
                <w:lang w:eastAsia="en-US"/>
              </w:rPr>
              <w:t>Commentaire</w:t>
            </w:r>
          </w:p>
        </w:tc>
      </w:tr>
      <w:tr w:rsidR="006070B5" w:rsidRPr="005E2D07" w14:paraId="529AC994" w14:textId="77777777" w:rsidTr="00FD245F">
        <w:tc>
          <w:tcPr>
            <w:tcW w:w="1260" w:type="pct"/>
            <w:vAlign w:val="center"/>
          </w:tcPr>
          <w:p w14:paraId="36276205" w14:textId="77777777" w:rsidR="006070B5" w:rsidRPr="005E2D07" w:rsidRDefault="006070B5" w:rsidP="006070B5">
            <w:pPr>
              <w:spacing w:before="120" w:after="120" w:line="259" w:lineRule="auto"/>
              <w:rPr>
                <w:b/>
                <w:bCs/>
                <w:lang w:eastAsia="en-US"/>
              </w:rPr>
            </w:pPr>
            <w:r w:rsidRPr="005E2D07">
              <w:rPr>
                <w:b/>
                <w:bCs/>
                <w:lang w:eastAsia="en-US"/>
              </w:rPr>
              <w:t>Météo</w:t>
            </w:r>
          </w:p>
        </w:tc>
        <w:tc>
          <w:tcPr>
            <w:tcW w:w="1676" w:type="pct"/>
            <w:vAlign w:val="center"/>
          </w:tcPr>
          <w:p w14:paraId="1FE82DEB" w14:textId="77777777" w:rsidR="006070B5" w:rsidRPr="005E2D07" w:rsidRDefault="006070B5" w:rsidP="000863CB">
            <w:pPr>
              <w:spacing w:before="120" w:after="120" w:line="259" w:lineRule="auto"/>
              <w:jc w:val="both"/>
              <w:rPr>
                <w:lang w:eastAsia="en-US"/>
              </w:rPr>
            </w:pPr>
            <w:r w:rsidRPr="005E2D07">
              <w:rPr>
                <w:lang w:eastAsia="en-US"/>
              </w:rPr>
              <w:t>Programme de renforcement des capacités techniques, de collecte et de traitement des données et informations sur le climat (réhabilitation, création de station, formation, équipements)</w:t>
            </w:r>
          </w:p>
        </w:tc>
        <w:tc>
          <w:tcPr>
            <w:tcW w:w="995" w:type="pct"/>
            <w:vAlign w:val="center"/>
          </w:tcPr>
          <w:p w14:paraId="293643A0" w14:textId="77777777" w:rsidR="006070B5" w:rsidRPr="005E2D07" w:rsidRDefault="006070B5" w:rsidP="000863CB">
            <w:pPr>
              <w:spacing w:before="120" w:after="120" w:line="259" w:lineRule="auto"/>
              <w:jc w:val="both"/>
              <w:rPr>
                <w:b/>
                <w:bCs/>
                <w:lang w:eastAsia="en-US"/>
              </w:rPr>
            </w:pPr>
            <w:r w:rsidRPr="005E2D07">
              <w:rPr>
                <w:b/>
                <w:bCs/>
                <w:lang w:eastAsia="en-US"/>
              </w:rPr>
              <w:t>60 Millions USD</w:t>
            </w:r>
          </w:p>
        </w:tc>
        <w:tc>
          <w:tcPr>
            <w:tcW w:w="1069" w:type="pct"/>
            <w:vAlign w:val="center"/>
          </w:tcPr>
          <w:p w14:paraId="21CD0DE5" w14:textId="77777777" w:rsidR="006070B5" w:rsidRPr="005E2D07" w:rsidRDefault="006070B5" w:rsidP="000863CB">
            <w:pPr>
              <w:spacing w:before="120" w:after="120" w:line="259" w:lineRule="auto"/>
              <w:jc w:val="both"/>
              <w:rPr>
                <w:lang w:eastAsia="en-US"/>
              </w:rPr>
            </w:pPr>
            <w:r w:rsidRPr="005E2D07">
              <w:rPr>
                <w:lang w:eastAsia="en-US"/>
              </w:rPr>
              <w:t>Les activités du projet sont toutes réalisées, toutefois il continue jusqu’à novembre 2026 selon le questionnaire renseigné.</w:t>
            </w:r>
          </w:p>
        </w:tc>
      </w:tr>
      <w:tr w:rsidR="006070B5" w:rsidRPr="005E2D07" w14:paraId="46A4AE70" w14:textId="77777777" w:rsidTr="00FD245F">
        <w:tc>
          <w:tcPr>
            <w:tcW w:w="1260" w:type="pct"/>
            <w:vAlign w:val="center"/>
          </w:tcPr>
          <w:p w14:paraId="1734263C" w14:textId="77777777" w:rsidR="006070B5" w:rsidRPr="005E2D07" w:rsidRDefault="006070B5" w:rsidP="006070B5">
            <w:pPr>
              <w:spacing w:before="120" w:after="120" w:line="259" w:lineRule="auto"/>
              <w:rPr>
                <w:b/>
                <w:bCs/>
                <w:lang w:eastAsia="en-US"/>
              </w:rPr>
            </w:pPr>
            <w:r w:rsidRPr="005E2D07">
              <w:rPr>
                <w:b/>
                <w:bCs/>
                <w:lang w:eastAsia="en-US"/>
              </w:rPr>
              <w:t>Energie</w:t>
            </w:r>
          </w:p>
        </w:tc>
        <w:tc>
          <w:tcPr>
            <w:tcW w:w="1676" w:type="pct"/>
            <w:vAlign w:val="center"/>
          </w:tcPr>
          <w:p w14:paraId="46AB7BC0" w14:textId="77777777" w:rsidR="006070B5" w:rsidRPr="005E2D07" w:rsidRDefault="006070B5" w:rsidP="000863CB">
            <w:pPr>
              <w:spacing w:before="120" w:after="120" w:line="259" w:lineRule="auto"/>
              <w:jc w:val="both"/>
              <w:rPr>
                <w:lang w:eastAsia="en-US"/>
              </w:rPr>
            </w:pPr>
            <w:r w:rsidRPr="005E2D07">
              <w:rPr>
                <w:lang w:eastAsia="en-US"/>
              </w:rPr>
              <w:t>Projet Multi-Energies pour la Résilience et la gestion Intégrée des Terroirs (MERIT).</w:t>
            </w:r>
          </w:p>
        </w:tc>
        <w:tc>
          <w:tcPr>
            <w:tcW w:w="995" w:type="pct"/>
            <w:vAlign w:val="center"/>
          </w:tcPr>
          <w:p w14:paraId="3BB7582E" w14:textId="77777777" w:rsidR="006070B5" w:rsidRPr="005E2D07" w:rsidRDefault="006070B5" w:rsidP="000863CB">
            <w:pPr>
              <w:spacing w:before="120" w:after="120" w:line="259" w:lineRule="auto"/>
              <w:jc w:val="both"/>
              <w:rPr>
                <w:lang w:eastAsia="en-US"/>
              </w:rPr>
            </w:pPr>
            <w:r w:rsidRPr="005E2D07">
              <w:rPr>
                <w:b/>
                <w:bCs/>
                <w:lang w:eastAsia="en-US"/>
              </w:rPr>
              <w:t>29,0 milliards de FCFA</w:t>
            </w:r>
            <w:r w:rsidRPr="005E2D07">
              <w:rPr>
                <w:lang w:eastAsia="en-US"/>
              </w:rPr>
              <w:t>, équivalent à 50,8 millions de dollars EU</w:t>
            </w:r>
          </w:p>
        </w:tc>
        <w:tc>
          <w:tcPr>
            <w:tcW w:w="1069" w:type="pct"/>
            <w:vAlign w:val="center"/>
          </w:tcPr>
          <w:p w14:paraId="03BEB7FA" w14:textId="75EDF511" w:rsidR="006070B5" w:rsidRPr="005E2D07" w:rsidRDefault="0040380F" w:rsidP="000863CB">
            <w:pPr>
              <w:spacing w:before="120" w:after="120" w:line="259" w:lineRule="auto"/>
              <w:jc w:val="both"/>
              <w:rPr>
                <w:lang w:eastAsia="en-US"/>
              </w:rPr>
            </w:pPr>
            <w:r w:rsidRPr="005E2D07">
              <w:rPr>
                <w:lang w:eastAsia="en-US"/>
              </w:rPr>
              <w:t>Données collectées sur le</w:t>
            </w:r>
            <w:r w:rsidR="006070B5" w:rsidRPr="005E2D07">
              <w:rPr>
                <w:lang w:eastAsia="en-US"/>
              </w:rPr>
              <w:t xml:space="preserve"> site officiel du projet</w:t>
            </w:r>
          </w:p>
        </w:tc>
      </w:tr>
      <w:tr w:rsidR="006070B5" w:rsidRPr="005E2D07" w14:paraId="70947F82" w14:textId="77777777" w:rsidTr="00FD245F">
        <w:tc>
          <w:tcPr>
            <w:tcW w:w="1260" w:type="pct"/>
            <w:vAlign w:val="center"/>
          </w:tcPr>
          <w:p w14:paraId="36C4D681" w14:textId="77777777" w:rsidR="006070B5" w:rsidRPr="005E2D07" w:rsidRDefault="006070B5" w:rsidP="006070B5">
            <w:pPr>
              <w:spacing w:before="120" w:after="120" w:line="259" w:lineRule="auto"/>
              <w:rPr>
                <w:b/>
                <w:bCs/>
                <w:lang w:eastAsia="en-US"/>
              </w:rPr>
            </w:pPr>
            <w:r w:rsidRPr="005E2D07">
              <w:rPr>
                <w:b/>
                <w:bCs/>
                <w:lang w:eastAsia="en-US"/>
              </w:rPr>
              <w:lastRenderedPageBreak/>
              <w:t>Renforcement des capacités / société civile et collectivités territoriales</w:t>
            </w:r>
          </w:p>
        </w:tc>
        <w:tc>
          <w:tcPr>
            <w:tcW w:w="1676" w:type="pct"/>
            <w:vAlign w:val="center"/>
          </w:tcPr>
          <w:p w14:paraId="388A0ED3" w14:textId="1C2428D4" w:rsidR="006070B5" w:rsidRPr="005E2D07" w:rsidRDefault="006070B5" w:rsidP="000863CB">
            <w:pPr>
              <w:spacing w:before="120" w:after="120" w:line="259" w:lineRule="auto"/>
              <w:jc w:val="both"/>
              <w:rPr>
                <w:lang w:eastAsia="en-US"/>
              </w:rPr>
            </w:pPr>
            <w:r w:rsidRPr="005E2D07">
              <w:rPr>
                <w:lang w:eastAsia="en-US"/>
              </w:rPr>
              <w:t xml:space="preserve">Programme sous régional de Plaidoyer et de Renforcement des capacités « Voie des citoyens pour les changements climatiques » (Mali, Burkina, Benin, Côte d’Ivoire) </w:t>
            </w:r>
          </w:p>
        </w:tc>
        <w:tc>
          <w:tcPr>
            <w:tcW w:w="995" w:type="pct"/>
            <w:vAlign w:val="center"/>
          </w:tcPr>
          <w:p w14:paraId="236778C4" w14:textId="77777777" w:rsidR="006070B5" w:rsidRPr="005E2D07" w:rsidRDefault="006070B5" w:rsidP="000863CB">
            <w:pPr>
              <w:spacing w:before="120" w:after="120" w:line="259" w:lineRule="auto"/>
              <w:jc w:val="both"/>
              <w:rPr>
                <w:b/>
                <w:bCs/>
                <w:lang w:eastAsia="en-US"/>
              </w:rPr>
            </w:pPr>
            <w:r w:rsidRPr="005E2D07">
              <w:rPr>
                <w:b/>
                <w:bCs/>
                <w:lang w:eastAsia="en-US"/>
              </w:rPr>
              <w:t>60 Millions USD</w:t>
            </w:r>
          </w:p>
        </w:tc>
        <w:tc>
          <w:tcPr>
            <w:tcW w:w="1069" w:type="pct"/>
            <w:vAlign w:val="center"/>
          </w:tcPr>
          <w:p w14:paraId="5390AEF3" w14:textId="6CD00038" w:rsidR="006070B5" w:rsidRPr="005E2D07" w:rsidRDefault="006070B5" w:rsidP="000863CB">
            <w:pPr>
              <w:spacing w:before="120" w:after="120" w:line="259" w:lineRule="auto"/>
              <w:jc w:val="both"/>
              <w:rPr>
                <w:lang w:eastAsia="en-US"/>
              </w:rPr>
            </w:pPr>
            <w:r w:rsidRPr="005E2D07">
              <w:rPr>
                <w:lang w:eastAsia="en-US"/>
              </w:rPr>
              <w:t>Une dernière activité est en cours, fin prévu</w:t>
            </w:r>
            <w:r w:rsidR="00E4239D" w:rsidRPr="005E2D07">
              <w:rPr>
                <w:lang w:eastAsia="en-US"/>
              </w:rPr>
              <w:t>e</w:t>
            </w:r>
            <w:r w:rsidRPr="005E2D07">
              <w:rPr>
                <w:lang w:eastAsia="en-US"/>
              </w:rPr>
              <w:t xml:space="preserve"> novembre 2026</w:t>
            </w:r>
          </w:p>
        </w:tc>
      </w:tr>
    </w:tbl>
    <w:p w14:paraId="01F3426C" w14:textId="2E201701" w:rsidR="00911AA5" w:rsidRPr="005E2D07" w:rsidRDefault="00E42E45" w:rsidP="00D1585F">
      <w:pPr>
        <w:spacing w:before="120" w:after="120"/>
        <w:jc w:val="both"/>
        <w:rPr>
          <w:lang w:eastAsia="en-US"/>
        </w:rPr>
      </w:pPr>
      <w:r w:rsidRPr="005E2D07">
        <w:rPr>
          <w:lang w:eastAsia="en-US"/>
        </w:rPr>
        <w:t>Le tableau ci-dessous présente une synthèse des niveaux de couverture associés pour les volets atténuation et adaptation sur la période 2021–2025.</w:t>
      </w:r>
    </w:p>
    <w:p w14:paraId="0A69D748" w14:textId="359B8011" w:rsidR="0031673B" w:rsidRPr="005E2D07" w:rsidRDefault="0031673B" w:rsidP="0031673B">
      <w:pPr>
        <w:pStyle w:val="Lgende"/>
        <w:keepNext/>
      </w:pPr>
      <w:bookmarkStart w:id="149" w:name="_Toc227409751"/>
      <w:r w:rsidRPr="005E2D07">
        <w:t xml:space="preserve">Tableau </w:t>
      </w:r>
      <w:r w:rsidRPr="005E2D07">
        <w:fldChar w:fldCharType="begin"/>
      </w:r>
      <w:r w:rsidRPr="005E2D07">
        <w:instrText xml:space="preserve"> SEQ Tableau \* ARABIC </w:instrText>
      </w:r>
      <w:r w:rsidRPr="005E2D07">
        <w:fldChar w:fldCharType="separate"/>
      </w:r>
      <w:r w:rsidR="0087004C">
        <w:rPr>
          <w:noProof/>
        </w:rPr>
        <w:t>37</w:t>
      </w:r>
      <w:r w:rsidRPr="005E2D07">
        <w:fldChar w:fldCharType="end"/>
      </w:r>
      <w:r w:rsidRPr="005E2D07">
        <w:t> : Niveau de mobilisation des financements par volet de la CDN 2.0</w:t>
      </w:r>
      <w:bookmarkEnd w:id="149"/>
    </w:p>
    <w:tbl>
      <w:tblPr>
        <w:tblStyle w:val="Grilledutableau"/>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18"/>
        <w:gridCol w:w="2376"/>
        <w:gridCol w:w="2551"/>
        <w:gridCol w:w="2163"/>
      </w:tblGrid>
      <w:tr w:rsidR="00DF38E7" w:rsidRPr="005E2D07" w14:paraId="3224209B" w14:textId="4E97A6EA" w:rsidTr="00A85BF2">
        <w:tc>
          <w:tcPr>
            <w:tcW w:w="2318" w:type="dxa"/>
            <w:shd w:val="clear" w:color="auto" w:fill="1F4E79" w:themeFill="accent1" w:themeFillShade="80"/>
            <w:vAlign w:val="center"/>
          </w:tcPr>
          <w:p w14:paraId="353E9918" w14:textId="75C17F6A" w:rsidR="00DF38E7" w:rsidRPr="005E2D07" w:rsidRDefault="00DF38E7" w:rsidP="00A85BF2">
            <w:pPr>
              <w:spacing w:before="120" w:after="120"/>
              <w:rPr>
                <w:b/>
                <w:color w:val="FFFFFF" w:themeColor="background1"/>
                <w:lang w:eastAsia="en-US"/>
              </w:rPr>
            </w:pPr>
            <w:r w:rsidRPr="005E2D07">
              <w:rPr>
                <w:b/>
                <w:color w:val="FFFFFF" w:themeColor="background1"/>
                <w:lang w:eastAsia="en-US"/>
              </w:rPr>
              <w:t>Volet</w:t>
            </w:r>
          </w:p>
        </w:tc>
        <w:tc>
          <w:tcPr>
            <w:tcW w:w="2376" w:type="dxa"/>
            <w:shd w:val="clear" w:color="auto" w:fill="1F4E79" w:themeFill="accent1" w:themeFillShade="80"/>
            <w:vAlign w:val="center"/>
          </w:tcPr>
          <w:p w14:paraId="3D8407EF" w14:textId="2EE77318" w:rsidR="00DF38E7" w:rsidRPr="005E2D07" w:rsidRDefault="00DF38E7" w:rsidP="00A85BF2">
            <w:pPr>
              <w:spacing w:before="120" w:after="120"/>
              <w:rPr>
                <w:b/>
                <w:color w:val="FFFFFF" w:themeColor="background1"/>
                <w:lang w:eastAsia="en-US"/>
              </w:rPr>
            </w:pPr>
            <w:r w:rsidRPr="005E2D07">
              <w:rPr>
                <w:b/>
                <w:color w:val="FFFFFF" w:themeColor="background1"/>
                <w:lang w:eastAsia="en-US"/>
              </w:rPr>
              <w:t>Coût associé</w:t>
            </w:r>
          </w:p>
        </w:tc>
        <w:tc>
          <w:tcPr>
            <w:tcW w:w="2551" w:type="dxa"/>
            <w:shd w:val="clear" w:color="auto" w:fill="1F4E79" w:themeFill="accent1" w:themeFillShade="80"/>
            <w:vAlign w:val="center"/>
          </w:tcPr>
          <w:p w14:paraId="0D3129FA" w14:textId="67C24E36" w:rsidR="00DF38E7" w:rsidRPr="005E2D07" w:rsidRDefault="00DF38E7" w:rsidP="00A85BF2">
            <w:pPr>
              <w:spacing w:before="120" w:after="120"/>
              <w:rPr>
                <w:b/>
                <w:color w:val="FFFFFF" w:themeColor="background1"/>
                <w:lang w:eastAsia="en-US"/>
              </w:rPr>
            </w:pPr>
            <w:r w:rsidRPr="005E2D07">
              <w:rPr>
                <w:b/>
                <w:color w:val="FFFFFF" w:themeColor="background1"/>
                <w:lang w:eastAsia="en-US"/>
              </w:rPr>
              <w:t>Financement mobilisé</w:t>
            </w:r>
          </w:p>
        </w:tc>
        <w:tc>
          <w:tcPr>
            <w:tcW w:w="2163" w:type="dxa"/>
            <w:shd w:val="clear" w:color="auto" w:fill="1F4E79" w:themeFill="accent1" w:themeFillShade="80"/>
            <w:vAlign w:val="center"/>
          </w:tcPr>
          <w:p w14:paraId="2AEB3673" w14:textId="3DC0A767" w:rsidR="00DF38E7" w:rsidRPr="005E2D07" w:rsidRDefault="00AC66CD" w:rsidP="00A85BF2">
            <w:pPr>
              <w:spacing w:before="120" w:after="120"/>
              <w:rPr>
                <w:b/>
                <w:color w:val="FFFFFF" w:themeColor="background1"/>
                <w:lang w:eastAsia="en-US"/>
              </w:rPr>
            </w:pPr>
            <w:r w:rsidRPr="005E2D07">
              <w:rPr>
                <w:b/>
                <w:color w:val="FFFFFF" w:themeColor="background1"/>
                <w:lang w:eastAsia="en-US"/>
              </w:rPr>
              <w:t>Taux de financement mobilisé</w:t>
            </w:r>
          </w:p>
        </w:tc>
      </w:tr>
      <w:tr w:rsidR="00DF38E7" w:rsidRPr="005E2D07" w14:paraId="3C8EB5FC" w14:textId="0E7FD95A" w:rsidTr="00CC031B">
        <w:tc>
          <w:tcPr>
            <w:tcW w:w="2318" w:type="dxa"/>
          </w:tcPr>
          <w:p w14:paraId="2F03AA69" w14:textId="5C99C090" w:rsidR="00DF38E7" w:rsidRPr="005E2D07" w:rsidRDefault="00A85BF2" w:rsidP="00D1585F">
            <w:pPr>
              <w:spacing w:before="120" w:after="120"/>
              <w:jc w:val="both"/>
              <w:rPr>
                <w:b/>
                <w:lang w:eastAsia="en-US"/>
              </w:rPr>
            </w:pPr>
            <w:r w:rsidRPr="005E2D07">
              <w:rPr>
                <w:b/>
                <w:lang w:eastAsia="en-US"/>
              </w:rPr>
              <w:t>Atténuation</w:t>
            </w:r>
          </w:p>
        </w:tc>
        <w:tc>
          <w:tcPr>
            <w:tcW w:w="2376" w:type="dxa"/>
          </w:tcPr>
          <w:p w14:paraId="3AAD384A" w14:textId="66EDB824" w:rsidR="00DF38E7" w:rsidRPr="005E2D07" w:rsidRDefault="00A85BF2" w:rsidP="00D1585F">
            <w:pPr>
              <w:spacing w:before="120" w:after="120"/>
              <w:jc w:val="both"/>
              <w:rPr>
                <w:lang w:eastAsia="en-US"/>
              </w:rPr>
            </w:pPr>
            <w:r w:rsidRPr="005E2D07">
              <w:rPr>
                <w:lang w:eastAsia="en-US"/>
              </w:rPr>
              <w:t>4,344 Milliards USD</w:t>
            </w:r>
          </w:p>
        </w:tc>
        <w:tc>
          <w:tcPr>
            <w:tcW w:w="2551" w:type="dxa"/>
          </w:tcPr>
          <w:p w14:paraId="225546ED" w14:textId="5050D7C4" w:rsidR="00DF38E7" w:rsidRPr="005E2D07" w:rsidRDefault="0030322E" w:rsidP="00D1585F">
            <w:pPr>
              <w:spacing w:before="120" w:after="120"/>
              <w:jc w:val="both"/>
              <w:rPr>
                <w:lang w:eastAsia="en-US"/>
              </w:rPr>
            </w:pPr>
            <w:r w:rsidRPr="0030322E">
              <w:rPr>
                <w:lang w:eastAsia="en-US"/>
              </w:rPr>
              <w:t>1,011 milliard USD</w:t>
            </w:r>
            <w:r w:rsidR="00EF0C52">
              <w:rPr>
                <w:rStyle w:val="Appelnotedebasdep"/>
                <w:lang w:eastAsia="en-US"/>
              </w:rPr>
              <w:footnoteReference w:id="43"/>
            </w:r>
          </w:p>
        </w:tc>
        <w:tc>
          <w:tcPr>
            <w:tcW w:w="2163" w:type="dxa"/>
            <w:vAlign w:val="center"/>
          </w:tcPr>
          <w:p w14:paraId="59C21B0D" w14:textId="2E0B4C21" w:rsidR="00DF38E7" w:rsidRPr="005E2D07" w:rsidRDefault="007B4E1B" w:rsidP="00CC031B">
            <w:pPr>
              <w:spacing w:before="120" w:after="120"/>
              <w:jc w:val="center"/>
              <w:rPr>
                <w:lang w:eastAsia="en-US"/>
              </w:rPr>
            </w:pPr>
            <w:r>
              <w:rPr>
                <w:lang w:eastAsia="en-US"/>
              </w:rPr>
              <w:t>2</w:t>
            </w:r>
            <w:r w:rsidR="00253384" w:rsidRPr="005E2D07">
              <w:rPr>
                <w:lang w:eastAsia="en-US"/>
              </w:rPr>
              <w:t>3,</w:t>
            </w:r>
            <w:r>
              <w:rPr>
                <w:lang w:eastAsia="en-US"/>
              </w:rPr>
              <w:t>27</w:t>
            </w:r>
            <w:r w:rsidR="00253384" w:rsidRPr="005E2D07">
              <w:rPr>
                <w:lang w:eastAsia="en-US"/>
              </w:rPr>
              <w:t>%</w:t>
            </w:r>
          </w:p>
        </w:tc>
      </w:tr>
      <w:tr w:rsidR="00A85BF2" w:rsidRPr="005E2D07" w14:paraId="0707F339" w14:textId="77777777" w:rsidTr="00CC031B">
        <w:tc>
          <w:tcPr>
            <w:tcW w:w="2318" w:type="dxa"/>
          </w:tcPr>
          <w:p w14:paraId="368DFA2D" w14:textId="349000EC" w:rsidR="00A85BF2" w:rsidRPr="005E2D07" w:rsidRDefault="00A85BF2" w:rsidP="00D1585F">
            <w:pPr>
              <w:spacing w:before="120" w:after="120"/>
              <w:jc w:val="both"/>
              <w:rPr>
                <w:b/>
                <w:lang w:eastAsia="en-US"/>
              </w:rPr>
            </w:pPr>
            <w:r w:rsidRPr="005E2D07">
              <w:rPr>
                <w:b/>
                <w:lang w:eastAsia="en-US"/>
              </w:rPr>
              <w:t>Adaptation</w:t>
            </w:r>
          </w:p>
        </w:tc>
        <w:tc>
          <w:tcPr>
            <w:tcW w:w="2376" w:type="dxa"/>
          </w:tcPr>
          <w:p w14:paraId="7FC35A39" w14:textId="4088C103" w:rsidR="00A85BF2" w:rsidRPr="00E66C21" w:rsidRDefault="00A85BF2" w:rsidP="00D1585F">
            <w:pPr>
              <w:spacing w:before="120" w:after="120"/>
              <w:jc w:val="both"/>
              <w:rPr>
                <w:lang w:eastAsia="en-US"/>
              </w:rPr>
            </w:pPr>
            <w:r w:rsidRPr="00E66C21">
              <w:rPr>
                <w:lang w:eastAsia="en-US"/>
              </w:rPr>
              <w:t>8 Milliards USD</w:t>
            </w:r>
          </w:p>
        </w:tc>
        <w:tc>
          <w:tcPr>
            <w:tcW w:w="2551" w:type="dxa"/>
          </w:tcPr>
          <w:p w14:paraId="046940A9" w14:textId="027465E2" w:rsidR="00A85BF2" w:rsidRPr="00E66C21" w:rsidRDefault="008F4CF0" w:rsidP="00D1585F">
            <w:pPr>
              <w:spacing w:before="120" w:after="120"/>
              <w:jc w:val="both"/>
              <w:rPr>
                <w:lang w:eastAsia="en-US"/>
              </w:rPr>
            </w:pPr>
            <w:r w:rsidRPr="00E66C21">
              <w:rPr>
                <w:lang w:eastAsia="en-US"/>
              </w:rPr>
              <w:t>170,9 millions USD</w:t>
            </w:r>
          </w:p>
        </w:tc>
        <w:tc>
          <w:tcPr>
            <w:tcW w:w="2163" w:type="dxa"/>
            <w:vAlign w:val="center"/>
          </w:tcPr>
          <w:p w14:paraId="54E241ED" w14:textId="4675450D" w:rsidR="00A85BF2" w:rsidRPr="00E66C21" w:rsidRDefault="00566814" w:rsidP="00CC031B">
            <w:pPr>
              <w:spacing w:before="120" w:after="120"/>
              <w:jc w:val="center"/>
              <w:rPr>
                <w:lang w:eastAsia="en-US"/>
              </w:rPr>
            </w:pPr>
            <w:r w:rsidRPr="00E66C21">
              <w:rPr>
                <w:lang w:eastAsia="en-US"/>
              </w:rPr>
              <w:t>2,1 %</w:t>
            </w:r>
          </w:p>
        </w:tc>
      </w:tr>
    </w:tbl>
    <w:p w14:paraId="5F78E925" w14:textId="43915A2D" w:rsidR="00911AA5" w:rsidRPr="005E2D07" w:rsidRDefault="00F8286D" w:rsidP="00D1585F">
      <w:pPr>
        <w:spacing w:before="120" w:after="120"/>
        <w:jc w:val="both"/>
        <w:rPr>
          <w:lang w:eastAsia="en-US"/>
        </w:rPr>
      </w:pPr>
      <w:r w:rsidRPr="005E2D07">
        <w:rPr>
          <w:lang w:eastAsia="en-US"/>
        </w:rPr>
        <w:t>La comparaison entre les besoins financiers estimés et les ressources effectivement mobilisées met en évidence un déficit global de financement dans la mise en œuvre de la CDN 2.0. Malgré des avancées en matière de mobilisation, les niveaux atteints restent largement en deçà des besoins identifiés, traduisant des difficultés structurelles à convertir les besoins programmatiques en financements effectifs. Cette situation reflète également des écarts de mobilisation entre volets, révélant une dynamique de financement encore partielle et inégalement répartie.</w:t>
      </w:r>
      <w:r w:rsidR="00A75E56" w:rsidRPr="005E2D07">
        <w:rPr>
          <w:lang w:eastAsia="en-US"/>
        </w:rPr>
        <w:t xml:space="preserve"> Ces constats doivent toutefois être interprétés à la lumière des données disponibles, dont le niveau de renseignement demeure inégal selon les secteurs et les projets, ce qui suggère que les montants effectivement mobilisés pourraient être sous-estimés.</w:t>
      </w:r>
    </w:p>
    <w:p w14:paraId="4F8EAD76" w14:textId="48499DAD" w:rsidR="00D1585F" w:rsidRPr="005E2D07" w:rsidRDefault="00D1585F" w:rsidP="00D1585F">
      <w:pPr>
        <w:spacing w:before="120" w:after="120"/>
        <w:jc w:val="both"/>
        <w:rPr>
          <w:lang w:eastAsia="en-US"/>
        </w:rPr>
      </w:pPr>
      <w:r w:rsidRPr="005E2D07">
        <w:rPr>
          <w:lang w:eastAsia="en-US"/>
        </w:rPr>
        <w:t>Dans l’ensemble, la période 2021-2025 met en évidence une mobilisation financière partielle au regard de l</w:t>
      </w:r>
      <w:r w:rsidR="003E35E2" w:rsidRPr="005E2D07">
        <w:rPr>
          <w:lang w:eastAsia="en-US"/>
        </w:rPr>
        <w:t>a taille</w:t>
      </w:r>
      <w:r w:rsidRPr="005E2D07">
        <w:rPr>
          <w:lang w:eastAsia="en-US"/>
        </w:rPr>
        <w:t xml:space="preserve"> du portefeuille de la CDN 2.0. Les financements effectivement mobilisés se concentrent sur un nombre limité de projets relativement matures ou avancés, tandis qu’une part importante des mesures prévues reste encore peu documentée en termes de ressources réellement engagées.</w:t>
      </w:r>
    </w:p>
    <w:p w14:paraId="6010ED30" w14:textId="4579424F" w:rsidR="00D1585F" w:rsidRPr="005E2D07" w:rsidRDefault="00D1585F" w:rsidP="00D1585F">
      <w:pPr>
        <w:spacing w:before="120" w:after="120"/>
        <w:jc w:val="both"/>
        <w:rPr>
          <w:lang w:eastAsia="en-US"/>
        </w:rPr>
      </w:pPr>
      <w:r w:rsidRPr="005E2D07">
        <w:rPr>
          <w:lang w:eastAsia="en-US"/>
        </w:rPr>
        <w:t xml:space="preserve">Cette lecture est confirmée par une analyse complémentaire du Plan d’investissement pour la mise en œuvre de la CDN révisée du Mali, qui indique que la grande majorité des programmes prioritaires présentent un état de financement </w:t>
      </w:r>
      <w:r w:rsidRPr="005E2D07">
        <w:rPr>
          <w:b/>
          <w:bCs/>
          <w:lang w:eastAsia="en-US"/>
        </w:rPr>
        <w:t>« non acquis ».</w:t>
      </w:r>
      <w:r w:rsidRPr="005E2D07">
        <w:rPr>
          <w:lang w:eastAsia="en-US"/>
        </w:rPr>
        <w:t xml:space="preserve"> Ce constat souligne que, malgré l’existence d’un cadre programmatique structuré et de besoins clairement identifiés, la sécurisation effective des financements demeure limitée à ce stade.</w:t>
      </w:r>
    </w:p>
    <w:p w14:paraId="7898E160" w14:textId="77777777" w:rsidR="00D1585F" w:rsidRPr="005E2D07" w:rsidRDefault="00D1585F" w:rsidP="00D1585F">
      <w:pPr>
        <w:spacing w:before="120" w:after="120"/>
        <w:jc w:val="both"/>
        <w:rPr>
          <w:lang w:eastAsia="en-US"/>
        </w:rPr>
      </w:pPr>
      <w:r w:rsidRPr="005E2D07">
        <w:rPr>
          <w:lang w:eastAsia="en-US"/>
        </w:rPr>
        <w:t xml:space="preserve">Il en ressort un paysage de financement caractérisé par : </w:t>
      </w:r>
    </w:p>
    <w:p w14:paraId="7821D965" w14:textId="3E695E91" w:rsidR="00D1585F" w:rsidRPr="005E2D07" w:rsidRDefault="00D1585F" w:rsidP="00CC2E75">
      <w:pPr>
        <w:pStyle w:val="Paragraphedeliste"/>
        <w:numPr>
          <w:ilvl w:val="0"/>
          <w:numId w:val="63"/>
        </w:numPr>
        <w:spacing w:before="120" w:after="120"/>
        <w:jc w:val="both"/>
        <w:rPr>
          <w:lang w:eastAsia="en-US"/>
        </w:rPr>
      </w:pPr>
      <w:r w:rsidRPr="005E2D07">
        <w:rPr>
          <w:lang w:eastAsia="en-US"/>
        </w:rPr>
        <w:t xml:space="preserve">Une forte dépendance aux financements extérieurs, </w:t>
      </w:r>
    </w:p>
    <w:p w14:paraId="6EBA4F28" w14:textId="7BDF352E" w:rsidR="00D1585F" w:rsidRPr="005E2D07" w:rsidRDefault="00D1585F" w:rsidP="00CC2E75">
      <w:pPr>
        <w:pStyle w:val="Paragraphedeliste"/>
        <w:numPr>
          <w:ilvl w:val="0"/>
          <w:numId w:val="63"/>
        </w:numPr>
        <w:spacing w:before="120" w:after="120"/>
        <w:jc w:val="both"/>
        <w:rPr>
          <w:lang w:eastAsia="en-US"/>
        </w:rPr>
      </w:pPr>
      <w:r w:rsidRPr="005E2D07">
        <w:rPr>
          <w:lang w:eastAsia="en-US"/>
        </w:rPr>
        <w:t xml:space="preserve">Une mobilisation nationale encore insuffisante, et </w:t>
      </w:r>
    </w:p>
    <w:p w14:paraId="2C864DAC" w14:textId="6A1E1108" w:rsidR="00D1585F" w:rsidRPr="005E2D07" w:rsidRDefault="00D1585F" w:rsidP="00CC2E75">
      <w:pPr>
        <w:pStyle w:val="Paragraphedeliste"/>
        <w:numPr>
          <w:ilvl w:val="0"/>
          <w:numId w:val="63"/>
        </w:numPr>
        <w:spacing w:before="120" w:after="120"/>
        <w:jc w:val="both"/>
        <w:rPr>
          <w:lang w:eastAsia="en-US"/>
        </w:rPr>
      </w:pPr>
      <w:r w:rsidRPr="005E2D07">
        <w:rPr>
          <w:lang w:eastAsia="en-US"/>
        </w:rPr>
        <w:t>Une traçabilité incomplète des financements effectivement engagés.</w:t>
      </w:r>
    </w:p>
    <w:p w14:paraId="11CDAE98" w14:textId="7528080E" w:rsidR="00D85AC0" w:rsidRPr="005E2D07" w:rsidRDefault="00D85AC0" w:rsidP="00D85AC0">
      <w:pPr>
        <w:pStyle w:val="Titre3"/>
      </w:pPr>
      <w:bookmarkStart w:id="150" w:name="_Toc227409268"/>
      <w:r w:rsidRPr="005E2D07">
        <w:lastRenderedPageBreak/>
        <w:t>Appréciation de l’efficacité du financement</w:t>
      </w:r>
      <w:bookmarkEnd w:id="150"/>
    </w:p>
    <w:p w14:paraId="0F5AC88C" w14:textId="77777777" w:rsidR="00157680" w:rsidRPr="005E2D07" w:rsidRDefault="00157680" w:rsidP="00157680">
      <w:pPr>
        <w:jc w:val="both"/>
        <w:rPr>
          <w:lang w:eastAsia="en-US"/>
        </w:rPr>
      </w:pPr>
      <w:r w:rsidRPr="005E2D07">
        <w:rPr>
          <w:lang w:eastAsia="en-US"/>
        </w:rPr>
        <w:t>L’analyse de la mobilisation financière sur la période 2021-2025 met en évidence un écart significatif entre les besoins identifiés et les ressources effectivement mobilisées. Trois facteurs principaux permettent d’expliquer cette situation.</w:t>
      </w:r>
    </w:p>
    <w:p w14:paraId="4C580B19" w14:textId="34CF8893" w:rsidR="00157680" w:rsidRPr="005E2D07" w:rsidRDefault="00157680" w:rsidP="00157680">
      <w:pPr>
        <w:jc w:val="both"/>
        <w:rPr>
          <w:lang w:eastAsia="en-US"/>
        </w:rPr>
      </w:pPr>
      <w:r w:rsidRPr="005E2D07">
        <w:rPr>
          <w:lang w:eastAsia="en-US"/>
        </w:rPr>
        <w:t>En premier lieu, le contexte macro-politique exceptionnel qu’a traversé le Mali entre 2021 et 2025 a constitué un frein majeur à la mobilisation des financements. Les sanctions économiques de la CEDEAO (2022), la crise sécuritaire au Centre et au Nord du pays, ainsi que les répercussions de la pandémie de COVID-19 ont fortement perturbé les cycles de mobilisation et de décaissement.</w:t>
      </w:r>
    </w:p>
    <w:p w14:paraId="0E9F380C" w14:textId="1CC224F0" w:rsidR="00157680" w:rsidRPr="005E2D07" w:rsidRDefault="00157680" w:rsidP="00157680">
      <w:pPr>
        <w:jc w:val="both"/>
        <w:rPr>
          <w:lang w:eastAsia="en-US"/>
        </w:rPr>
      </w:pPr>
      <w:r w:rsidRPr="005E2D07">
        <w:rPr>
          <w:lang w:eastAsia="en-US"/>
        </w:rPr>
        <w:t>En deuxième lieu, le Plan d’investissement pour la mise en œuvre de la CDN révisée du Mali met en évidence plusieurs contraintes structurelles qui limitent l’efficacité de la mobilisation financière. Il souligne notamment le faible accès aux financements climatiques internationaux, en raison de la complexité et de la lourdeur des procédures, ainsi que la faible capacité du marché des capitaux au niveau national, qui restreint les possibilités de financement domestique. Le Plan met également en avant l’insuffisance d’un pipeline de projets climatiques bancables, ainsi que des lacunes en capacités techniques pour le montage et la structuration de projets conformes aux exigences des bailleurs. Ces contraintes expliquent en grande partie le décalage observé entre les besoins financiers identifiés dans la CDN et les financements effectivement mobilisés.</w:t>
      </w:r>
    </w:p>
    <w:p w14:paraId="3EEB04EB" w14:textId="77777777" w:rsidR="00441814" w:rsidRPr="005E2D07" w:rsidRDefault="00441814" w:rsidP="00D02572">
      <w:pPr>
        <w:jc w:val="both"/>
        <w:rPr>
          <w:lang w:eastAsia="en-US"/>
        </w:rPr>
      </w:pPr>
      <w:r w:rsidRPr="005E2D07">
        <w:rPr>
          <w:lang w:eastAsia="en-US"/>
        </w:rPr>
        <w:t xml:space="preserve">Enfin, au-delà des contraintes d’accès et de structuration, l’analyse </w:t>
      </w:r>
      <w:r w:rsidR="00157680" w:rsidRPr="005E2D07">
        <w:rPr>
          <w:lang w:eastAsia="en-US"/>
        </w:rPr>
        <w:t>montre</w:t>
      </w:r>
      <w:r w:rsidRPr="005E2D07">
        <w:rPr>
          <w:lang w:eastAsia="en-US"/>
        </w:rPr>
        <w:t xml:space="preserve"> que l’enjeu central réside dans la capacité à transformer les engagements financiers en financements effectivement mobilisés et décaissés. Les écarts observés entre besoins identifiés, financements annoncés et réalisations effectives traduisent des difficultés </w:t>
      </w:r>
      <w:r w:rsidR="00157680" w:rsidRPr="005E2D07">
        <w:rPr>
          <w:lang w:eastAsia="en-US"/>
        </w:rPr>
        <w:t>persistantes de sécurisation</w:t>
      </w:r>
      <w:r w:rsidRPr="005E2D07">
        <w:rPr>
          <w:lang w:eastAsia="en-US"/>
        </w:rPr>
        <w:t xml:space="preserve"> et </w:t>
      </w:r>
      <w:r w:rsidR="00157680" w:rsidRPr="005E2D07">
        <w:rPr>
          <w:lang w:eastAsia="en-US"/>
        </w:rPr>
        <w:t>d’exécution des</w:t>
      </w:r>
      <w:r w:rsidRPr="005E2D07">
        <w:rPr>
          <w:lang w:eastAsia="en-US"/>
        </w:rPr>
        <w:t xml:space="preserve"> ressources</w:t>
      </w:r>
      <w:r w:rsidR="00157680" w:rsidRPr="005E2D07">
        <w:rPr>
          <w:lang w:eastAsia="en-US"/>
        </w:rPr>
        <w:t>.</w:t>
      </w:r>
      <w:r w:rsidRPr="005E2D07">
        <w:rPr>
          <w:lang w:eastAsia="en-US"/>
        </w:rPr>
        <w:t xml:space="preserve"> Cela souligne l’importance, pour la suite, de renforcer non seulement la mobilisation des financements, mais aussi leur opérationnalisation, à travers des mécanismes de suivi, de coordination et de pilotage plus robustes, permettant d’assurer une meilleure conversion des intentions de financement en résultats concrets.</w:t>
      </w:r>
    </w:p>
    <w:p w14:paraId="23F92B42" w14:textId="72963644" w:rsidR="00330A9A" w:rsidRPr="005E2D07" w:rsidRDefault="00581AA6" w:rsidP="00D02572">
      <w:pPr>
        <w:jc w:val="both"/>
        <w:rPr>
          <w:lang w:eastAsia="en-US"/>
        </w:rPr>
      </w:pPr>
      <w:r w:rsidRPr="005E2D07">
        <w:rPr>
          <w:b/>
          <w:lang w:eastAsia="en-US"/>
        </w:rPr>
        <w:t>Point d’attention pour la CDN 3.0</w:t>
      </w:r>
      <w:r w:rsidRPr="005E2D07">
        <w:rPr>
          <w:lang w:eastAsia="en-US"/>
        </w:rPr>
        <w:t xml:space="preserve"> : </w:t>
      </w:r>
      <w:r w:rsidR="009E7DEF" w:rsidRPr="005E2D07">
        <w:rPr>
          <w:lang w:eastAsia="en-US"/>
        </w:rPr>
        <w:t xml:space="preserve">Au regard des constats précédents, plusieurs priorités structurantes en matière de financement devraient être intégrées dans la CDN 3.0, notamment : l’élaboration d’une stratégie nationale de financement climatique claire et opérationnelle, </w:t>
      </w:r>
      <w:r w:rsidR="00126565" w:rsidRPr="005E2D07">
        <w:rPr>
          <w:lang w:eastAsia="en-US"/>
        </w:rPr>
        <w:t>le renforcement</w:t>
      </w:r>
      <w:r w:rsidR="009E7DEF" w:rsidRPr="005E2D07">
        <w:rPr>
          <w:lang w:eastAsia="en-US"/>
        </w:rPr>
        <w:t xml:space="preserve"> du processus d’accréditation aux mécanismes internationaux, en particulier au Fonds vert pour le climat (FVC), le développement de mécanismes innovants de mobilisation des financements, </w:t>
      </w:r>
      <w:r w:rsidR="00F14AAB" w:rsidRPr="005E2D07">
        <w:rPr>
          <w:lang w:eastAsia="en-US"/>
        </w:rPr>
        <w:t>notamment dans le cadre de l’Article 6.2</w:t>
      </w:r>
      <w:r w:rsidR="00D91BA8" w:rsidRPr="005E2D07">
        <w:rPr>
          <w:lang w:eastAsia="en-US"/>
        </w:rPr>
        <w:t xml:space="preserve"> de l’Accord de Paris et des marchés volontaires du carbone, à travers l’identification d’un portefeuille de projets susceptibles de générer des réductions d’émissions valorisables et la structuration progressive des actions conditionnelles comme base d’un pipeline national de projets carbone.</w:t>
      </w:r>
      <w:r w:rsidR="00F14AAB" w:rsidRPr="005E2D07">
        <w:rPr>
          <w:lang w:eastAsia="en-US"/>
        </w:rPr>
        <w:t>, ainsi que le renforcement de l’ancrage budgétaire national de la CDN afin d’accroître la contribution des ressources domestiques.</w:t>
      </w:r>
    </w:p>
    <w:p w14:paraId="3D987658" w14:textId="212836F4" w:rsidR="00D02572" w:rsidRPr="005E2D07" w:rsidRDefault="00D02572" w:rsidP="00983703">
      <w:pPr>
        <w:pStyle w:val="Titre2"/>
      </w:pPr>
      <w:bookmarkStart w:id="151" w:name="_Toc227409269"/>
      <w:r w:rsidRPr="005E2D07">
        <w:t>Transfert de technologies</w:t>
      </w:r>
      <w:bookmarkEnd w:id="151"/>
    </w:p>
    <w:p w14:paraId="058AB4E1" w14:textId="145B154E" w:rsidR="00983703" w:rsidRPr="005E2D07" w:rsidRDefault="00983703" w:rsidP="002047B9">
      <w:pPr>
        <w:pStyle w:val="Titre3"/>
      </w:pPr>
      <w:bookmarkStart w:id="152" w:name="_Toc227409270"/>
      <w:r w:rsidRPr="005E2D07">
        <w:t>Technologies prioritaires et modalités de déploiement</w:t>
      </w:r>
      <w:bookmarkEnd w:id="152"/>
    </w:p>
    <w:p w14:paraId="642310FF" w14:textId="348E9BF1" w:rsidR="00445176" w:rsidRPr="005E2D07" w:rsidRDefault="00533A2A" w:rsidP="000519AF">
      <w:pPr>
        <w:jc w:val="both"/>
      </w:pPr>
      <w:r w:rsidRPr="005E2D07">
        <w:t xml:space="preserve">Le transfert de technologies constitue un levier clé de mise en œuvre de la CDN 2.0, en lien étroit avec les besoins en financement et en renforcement des capacités. Il recouvre l’ensemble des processus </w:t>
      </w:r>
      <w:r w:rsidRPr="005E2D07">
        <w:lastRenderedPageBreak/>
        <w:t>permettant l’introduction, l’adaptation, la diffusion et l’appropriation de solutions techniques adaptées au contexte national, qu’il s’agisse d’équipements, de pratiques ou de savoir-faire.</w:t>
      </w:r>
    </w:p>
    <w:p w14:paraId="0131E04E" w14:textId="23086862" w:rsidR="00485854" w:rsidRPr="005E2D07" w:rsidRDefault="000519AF" w:rsidP="000519AF">
      <w:pPr>
        <w:jc w:val="both"/>
      </w:pPr>
      <w:r w:rsidRPr="005E2D07">
        <w:t>La CDN 2.0 et ses moyens de soutien identifient le transfert de technologies comme une composante centrale de la mise en œuvre climatique, avec des besoins estimés à environ 2,5 milliards USD.</w:t>
      </w:r>
    </w:p>
    <w:p w14:paraId="4790EFD1" w14:textId="18B74712" w:rsidR="000519AF" w:rsidRPr="005E2D07" w:rsidRDefault="000519AF" w:rsidP="000519AF">
      <w:pPr>
        <w:jc w:val="both"/>
      </w:pPr>
      <w:r w:rsidRPr="005E2D07">
        <w:t>Les technologies prioritaires mentionnées couvrent, pour l’atténuation, l’hydroélectricité, le solaire photovoltaïque, les foyers améliorés, les biocarburants, le système de riziculture intensive (SRI), la microdose et le reboisement. Pour l’adaptation, elles couvrent notamment les cultures fourragères, l’aménagement des terres selon les courbes de niveau, les techniques agro-météorologiques, les variétés améliorées adaptées au climat, ainsi que les forages, petits barrages, mares surcreusées et puits à grand diamètre.</w:t>
      </w:r>
    </w:p>
    <w:p w14:paraId="0A3B3DDD" w14:textId="04C6D49C" w:rsidR="000519AF" w:rsidRPr="005E2D07" w:rsidRDefault="000519AF" w:rsidP="000519AF">
      <w:pPr>
        <w:jc w:val="both"/>
      </w:pPr>
      <w:r w:rsidRPr="005E2D07">
        <w:t>Sur la période 2021-2025, le niveau de transfert technologique observé est variable selon les secteurs. Dans le secteur de l’énergie, il peut être considéré comme le plus avancé. Des réalisations concrètes sont documentées dans le solaire photovoltaïque, l’hybridation des mini-réseaux et certaines centrales hybrides minières.</w:t>
      </w:r>
    </w:p>
    <w:p w14:paraId="71BC9420" w14:textId="77777777" w:rsidR="00DE79E3" w:rsidRPr="005E2D07" w:rsidRDefault="00DE79E3" w:rsidP="00DE79E3">
      <w:pPr>
        <w:jc w:val="both"/>
        <w:rPr>
          <w:bCs/>
          <w:color w:val="4C868E"/>
          <w:sz w:val="28"/>
          <w:szCs w:val="28"/>
        </w:rPr>
      </w:pPr>
      <w:r w:rsidRPr="005E2D07">
        <w:t>Dans les autres domaines, le transfert apparaît plus diffus et moins structuré. Les éléments disponibles suggèrent une diffusion progressive de pratiques et de solutions techniques, généralement portée par des projets spécifiques, mais dont l’ampleur, les modalités de déploiement et les résultats restent inégalement renseignés. Cette situation limite la capacité à apprécier de manière consolidée le niveau réel de transfert et d’appropriation des technologies, ainsi que leur mise à l’échelle au niveau national.</w:t>
      </w:r>
    </w:p>
    <w:p w14:paraId="33FE05F8" w14:textId="0AA6E7FD" w:rsidR="008C65AA" w:rsidRPr="005E2D07" w:rsidRDefault="008C65AA" w:rsidP="0011291B">
      <w:pPr>
        <w:pStyle w:val="Titre3"/>
      </w:pPr>
      <w:bookmarkStart w:id="153" w:name="_Toc227409271"/>
      <w:r w:rsidRPr="005E2D07">
        <w:t>Limites observées et opportunités pour la CDN 3.0</w:t>
      </w:r>
      <w:bookmarkEnd w:id="153"/>
    </w:p>
    <w:p w14:paraId="666FC894" w14:textId="22150202" w:rsidR="007612D1" w:rsidRPr="005E2D07" w:rsidRDefault="007612D1" w:rsidP="007612D1">
      <w:pPr>
        <w:jc w:val="both"/>
      </w:pPr>
      <w:r w:rsidRPr="005E2D07">
        <w:t>L’analyse met en évidence plusieurs limites structurelles qui affectent l’opérationnalisation du transfert de technologies dans le cadre de la CDN 2.0. En particulier, l’absence d’un cadre stratégique pleinement opérationnel limite la capacité à organiser de manière cohérente les priorités technologiques, les mécanismes de diffusion et les responsabilités institutionnelles.</w:t>
      </w:r>
    </w:p>
    <w:p w14:paraId="5A0B142C" w14:textId="00E43772" w:rsidR="007612D1" w:rsidRPr="005E2D07" w:rsidRDefault="007612D1" w:rsidP="007612D1">
      <w:pPr>
        <w:jc w:val="both"/>
      </w:pPr>
      <w:r w:rsidRPr="005E2D07">
        <w:t>La CDN mentionne l’élaboration d’un plan d’action technologique comme levier potentiel de structuration, en cohérence avec les approches promues au niveau international. Toutefois, les éléments disponibles ne permettent pas d’apprécier son niveau effectif de mise en œuvre ni son articulation avec les cadres de planification sectorielle, ce qui suggère une intégration encore limitée dans les processus opérationnels.</w:t>
      </w:r>
    </w:p>
    <w:p w14:paraId="22A0F06B" w14:textId="7611C661" w:rsidR="007612D1" w:rsidRPr="005E2D07" w:rsidRDefault="007612D1" w:rsidP="007612D1">
      <w:pPr>
        <w:jc w:val="both"/>
      </w:pPr>
      <w:r w:rsidRPr="005E2D07">
        <w:t>Par ailleurs, la faible explicitation des résultats attendus associés aux actions de transfert de technologies constitue une contrainte importante. Les initiatives identifiées sont encore rarement associées à des indicateurs ou à des éléments permettant d’apprécier leurs effets attendus, que ce soit en termes de réduction des émissions de GES ou d’amélioration de la résilience. Cette limite réduit leur lisibilité et leur capacité à mobiliser des financements, dans un contexte où les partenaires techniques et financiers accordent une importance croissante à la démonstration des résultats.</w:t>
      </w:r>
    </w:p>
    <w:p w14:paraId="1B5DBDC7" w14:textId="6D40326D" w:rsidR="007612D1" w:rsidRPr="005E2D07" w:rsidRDefault="00386CE8" w:rsidP="007612D1">
      <w:pPr>
        <w:jc w:val="both"/>
      </w:pPr>
      <w:r w:rsidRPr="005E2D07">
        <w:t>Dans cette perspective, la CDN 3.0 offre l’opportunité de renforcer la structuration du transfert de technologies, en l’inscrivant dans une approche plus opérationnelle, articulée autour de priorités claires, de mécanismes de diffusion définis et d’une meilleure intégration avec les dispositifs de financement et de suivi.</w:t>
      </w:r>
    </w:p>
    <w:p w14:paraId="23844E14" w14:textId="335FF3DD" w:rsidR="00A13079" w:rsidRPr="005E2D07" w:rsidRDefault="00A13079" w:rsidP="00A13079">
      <w:pPr>
        <w:pStyle w:val="Titre2"/>
      </w:pPr>
      <w:bookmarkStart w:id="154" w:name="_Toc227409272"/>
      <w:r w:rsidRPr="005E2D07">
        <w:lastRenderedPageBreak/>
        <w:t>Renforcement des capacités</w:t>
      </w:r>
      <w:bookmarkEnd w:id="154"/>
    </w:p>
    <w:p w14:paraId="301D7284" w14:textId="2FF60F3F" w:rsidR="00A13079" w:rsidRPr="005E2D07" w:rsidRDefault="00A13079" w:rsidP="00A13079">
      <w:pPr>
        <w:jc w:val="both"/>
      </w:pPr>
      <w:r w:rsidRPr="005E2D07">
        <w:t>La CDN 2.0 positionne le renforcement des capacités comme un levier transversal essentiel à la mise en œuvre effective de l’action climatique. Elle met en avant des besoins structurants en matière de formation, de coordination institutionnelle, de systèmes d’information, de suivi des données climatiques et d’intégration du genre, en soulignant la nécessité de renforcer les capacités des acteurs publics, des collectivités territoriales, des communautés et des porteurs sectoriels. L’objectif est d’améliorer la planification, la mise en œuvre et le suivi des politiques et actions climatiques, notamment à travers le développement de compétences techniques (inventaires GES, MRV, planification sectorielle) et le renforcement des dispositifs institutionnels de coordination. Au niveau du Plan d’investissement, le renforcement des capacités est intégré de manière transversale et identifié comme une dimension prioritaire de la mise en œuvre de la CDN, à travers les différents programmes sectoriels.</w:t>
      </w:r>
    </w:p>
    <w:p w14:paraId="03AB952D" w14:textId="003A4A27" w:rsidR="00A13079" w:rsidRPr="005E2D07" w:rsidRDefault="00A13079" w:rsidP="00A13079">
      <w:pPr>
        <w:jc w:val="both"/>
      </w:pPr>
      <w:r w:rsidRPr="005E2D07">
        <w:t xml:space="preserve">Au regard de l’état d’avancement des projets inscrits dans la CDN 2.0, la composante relative au renforcement des capacités n’a, pour une grande partie d’entre eux, pas été renseignée, ne permettant pas d’en apprécier ni la conception ni le niveau effectif de mise en œuvre. </w:t>
      </w:r>
      <w:r w:rsidR="007E0CEA" w:rsidRPr="005E2D07">
        <w:t>En l’état</w:t>
      </w:r>
      <w:r w:rsidRPr="005E2D07">
        <w:t xml:space="preserve"> des </w:t>
      </w:r>
      <w:r w:rsidR="007E0CEA" w:rsidRPr="005E2D07">
        <w:t>données disponibles, l’analyse s’appuie donc principalement sur les informations transmises par l’AMADER, qui constituent</w:t>
      </w:r>
      <w:r w:rsidRPr="005E2D07">
        <w:t xml:space="preserve"> la documentation </w:t>
      </w:r>
      <w:r w:rsidR="007E0CEA" w:rsidRPr="005E2D07">
        <w:t>la</w:t>
      </w:r>
      <w:r w:rsidRPr="005E2D07">
        <w:t xml:space="preserve"> plus </w:t>
      </w:r>
      <w:r w:rsidR="007E0CEA" w:rsidRPr="005E2D07">
        <w:t>complète sur ce volet parmi les structures consultées</w:t>
      </w:r>
      <w:r w:rsidRPr="005E2D07">
        <w:t>. Ces projets, qu'ils soient achevés, en cours ou suspendus, intègrent tous une composante dédiée au renforcement des capacités, ce qui témoigne d'une prise en compte systématique de cette dimension dans leur conception. Cette composante se décline généralement autour de la constitution de capacités et de l'assistance technique, du suivi-évaluation, de la formation et de la communication, ainsi que du renforcement institutionnel de l'AMADER elle-même et des opérateurs de l'électrification rurale. Là où les projets ont atteint un stade de mise en œuvre suffisant, des résultats tangibles ont pu être enregistrés, à titre d'illustration, les activités de formation réalisées dans le cadre du PERSHY-32 ont dépassé les cibles initiales avec 677 personnes formées pour un objectif de 420. En revanche, pour les projets dont la mise en œuvre a été suspendue ou n'a pas encore démarré, les composantes de renforcement des capacités, bien que prévues, n'ont pas pu être déployées.</w:t>
      </w:r>
    </w:p>
    <w:p w14:paraId="4E25A41A" w14:textId="520A5047" w:rsidR="009B1924" w:rsidRPr="005E2D07" w:rsidRDefault="009B1924" w:rsidP="00D0110E">
      <w:pPr>
        <w:pStyle w:val="Titre2"/>
      </w:pPr>
      <w:bookmarkStart w:id="155" w:name="_Toc227409273"/>
      <w:r w:rsidRPr="005E2D07">
        <w:t>Enseignements clés et implications pour la CDN 3.0</w:t>
      </w:r>
      <w:bookmarkEnd w:id="155"/>
    </w:p>
    <w:p w14:paraId="71C95F6B" w14:textId="4646D46D" w:rsidR="009B1924" w:rsidRPr="005E2D07" w:rsidRDefault="009B1924" w:rsidP="00D0110E">
      <w:pPr>
        <w:jc w:val="both"/>
      </w:pPr>
      <w:r w:rsidRPr="005E2D07">
        <w:t>L’évaluation de la CDN 2.0 montre que les trois piliers transversaux</w:t>
      </w:r>
      <w:r w:rsidR="00792657" w:rsidRPr="005E2D07">
        <w:t>,</w:t>
      </w:r>
      <w:r w:rsidRPr="005E2D07">
        <w:t xml:space="preserve"> financement, transfert de technologies et renforcement des capacités</w:t>
      </w:r>
      <w:r w:rsidR="00792657" w:rsidRPr="005E2D07">
        <w:t>,</w:t>
      </w:r>
      <w:r w:rsidRPr="005E2D07">
        <w:t xml:space="preserve"> ont constitué moins des fonctions d’appui périphériques que de véritables conditions de faisabilité de la contribution. Le bilan 2021-2025 confirme qu’un projet techniquement pertinent ne produit des résultats que lorsqu’il réunit simultanément : un financement effectivement décaissé, une technologie adaptée et déployable, ainsi qu’une capacité institutionnelle suffisante pour l’absorber, l’exécuter et en assurer le suivi.</w:t>
      </w:r>
    </w:p>
    <w:p w14:paraId="231D1586" w14:textId="2528CC3D" w:rsidR="009B1924" w:rsidRPr="005E2D07" w:rsidRDefault="009B1924" w:rsidP="00D0110E">
      <w:pPr>
        <w:jc w:val="both"/>
      </w:pPr>
      <w:r w:rsidRPr="005E2D07">
        <w:rPr>
          <w:b/>
          <w:bCs/>
        </w:rPr>
        <w:t>Sur le volet financement,</w:t>
      </w:r>
      <w:r w:rsidRPr="005E2D07">
        <w:t xml:space="preserve"> l’enseignement principal est que la question n’est pas uniquement celle du volume de ressources recherché, mais celle de leur mobilisation réelle, de leur sécurisation et de leur convertibilité en exécution. La CDN 3.0 gagnerait donc à distinguer plus clairement les projets déjà matures et finançables, les projets à structurer, et les projets encore au stade d’idée, afin d’éviter de placer sur le même plan des initiatives très différentes en termes d’exécutabilité.</w:t>
      </w:r>
    </w:p>
    <w:p w14:paraId="08E8165F" w14:textId="3163DB30" w:rsidR="009B1924" w:rsidRPr="005E2D07" w:rsidRDefault="009B1924" w:rsidP="00D0110E">
      <w:pPr>
        <w:jc w:val="both"/>
      </w:pPr>
      <w:r w:rsidRPr="005E2D07">
        <w:rPr>
          <w:b/>
          <w:bCs/>
        </w:rPr>
        <w:lastRenderedPageBreak/>
        <w:t>Sur le volet transfert de technologies</w:t>
      </w:r>
      <w:r w:rsidRPr="005E2D07">
        <w:t xml:space="preserve">, la CDN 3.0 devrait passer d’une logique descriptive à une logique opérationnelle, en reliant chaque technologie prioritaire à des projets concrets, à un canal de diffusion, à des </w:t>
      </w:r>
      <w:r w:rsidR="00E07C26" w:rsidRPr="005E2D07">
        <w:t>structures</w:t>
      </w:r>
      <w:r w:rsidRPr="005E2D07">
        <w:t xml:space="preserve"> responsables, à un mécanisme de financement et à un programme de formation associé.</w:t>
      </w:r>
    </w:p>
    <w:p w14:paraId="33AAB78F" w14:textId="34921F31" w:rsidR="009B1924" w:rsidRPr="005E2D07" w:rsidRDefault="009B1924" w:rsidP="00D0110E">
      <w:pPr>
        <w:jc w:val="both"/>
      </w:pPr>
      <w:r w:rsidRPr="005E2D07">
        <w:rPr>
          <w:b/>
          <w:bCs/>
        </w:rPr>
        <w:t>Sur le volet renforcement des capacités,</w:t>
      </w:r>
      <w:r w:rsidRPr="005E2D07">
        <w:t xml:space="preserve"> la principale implication pour la CDN 3.0 est la nécessité d’un passage d’approches ponctuelles, liées aux projets, vers une stratégie plus institutionnalisée, portant à la fois sur les compétences techniques sectorielles, la coordination interinstitutionnelle, les systèmes de données, le MRV/MNV et la territorialisation de l’action climatique.</w:t>
      </w:r>
    </w:p>
    <w:p w14:paraId="1EC1361A" w14:textId="3750AE09" w:rsidR="009B1924" w:rsidRPr="005E2D07" w:rsidRDefault="009B1924" w:rsidP="00D0110E">
      <w:pPr>
        <w:jc w:val="both"/>
      </w:pPr>
      <w:r w:rsidRPr="005E2D07">
        <w:t>En définitive, l’expérience de la CDN 2.0 suggère que la CDN 3.0 devra être construite non seulement comme un cadre d’ambition climatique, mais aussi comme un cadre de mise en œuvre réaliste, fondé sur un portefeuille hiérarchisé, des moyens de soutien traçables et une articulation beaucoup plus explicite entre objectifs, projets, financements, technologies et capacités.</w:t>
      </w:r>
    </w:p>
    <w:p w14:paraId="17838740" w14:textId="77777777" w:rsidR="00F45E7F" w:rsidRDefault="00F45E7F" w:rsidP="00D02572">
      <w:pPr>
        <w:pStyle w:val="Titre1"/>
      </w:pPr>
      <w:bookmarkStart w:id="156" w:name="_Toc227409274"/>
      <w:r>
        <w:t>I</w:t>
      </w:r>
      <w:r w:rsidRPr="00F45E7F">
        <w:t>NITIATIVES CLIMATIQUES NON INSCRITES DANS LA CDN 2.0</w:t>
      </w:r>
    </w:p>
    <w:p w14:paraId="4408525E" w14:textId="669DBDB6" w:rsidR="00373B42" w:rsidRPr="00373B42" w:rsidRDefault="00373B42" w:rsidP="00373B42">
      <w:pPr>
        <w:jc w:val="both"/>
      </w:pPr>
      <w:r w:rsidRPr="00373B42">
        <w:t>Dans le cadre d</w:t>
      </w:r>
      <w:r w:rsidR="007D454C">
        <w:t>e</w:t>
      </w:r>
      <w:r w:rsidRPr="00373B42">
        <w:t xml:space="preserve"> présent</w:t>
      </w:r>
      <w:r w:rsidR="007D454C">
        <w:t>e évaluation,</w:t>
      </w:r>
      <w:r w:rsidRPr="00373B42">
        <w:t xml:space="preserve"> certaines initiatives climatiques mises en œuvre au cours de la période 2021</w:t>
      </w:r>
      <w:r w:rsidR="007D454C">
        <w:t>-</w:t>
      </w:r>
      <w:r w:rsidRPr="00373B42">
        <w:t>2026, bien qu’elles ne soient pas inscrites dans la CDN 2.0 du Mali, sont également recensées et présentées à titre informatif.</w:t>
      </w:r>
    </w:p>
    <w:p w14:paraId="0E4CCA40" w14:textId="22D2834D" w:rsidR="00373B42" w:rsidRPr="00373B42" w:rsidRDefault="00373B42" w:rsidP="00373B42">
      <w:pPr>
        <w:jc w:val="both"/>
      </w:pPr>
      <w:r w:rsidRPr="00373B42">
        <w:t>Cette démarche vise à offrir une vision plus complète des efforts réellement engagés au niveau national sur la période considérée. Toutefois, ces initiatives ne sont pas considérées comme des résultats directs de la mise en œuvre de la CDN 2.0, dans la mesure où elles ne relèvent pas du périmètre initialement défini par celle-ci.</w:t>
      </w:r>
    </w:p>
    <w:p w14:paraId="3037A257" w14:textId="77777777" w:rsidR="006053EA" w:rsidRDefault="00373B42" w:rsidP="006053EA">
      <w:pPr>
        <w:jc w:val="both"/>
      </w:pPr>
      <w:r w:rsidRPr="00373B42">
        <w:t>Elles sont ainsi distinguées des mesures officiellement retenues dans la CDN 2.0 et présentées de manière complémentaire, afin d’éclairer l’analyse globale sans biaiser l’évaluation de la performance propre de la CDN</w:t>
      </w:r>
      <w:r w:rsidR="0074788F">
        <w:t xml:space="preserve"> 2.0.</w:t>
      </w:r>
    </w:p>
    <w:p w14:paraId="2832147D" w14:textId="2C642858" w:rsidR="00C40F9A" w:rsidRDefault="00C40F9A" w:rsidP="006053EA">
      <w:pPr>
        <w:jc w:val="both"/>
      </w:pPr>
      <w:r w:rsidRPr="00C40F9A">
        <w:t>Les sources mobilisées incluent les communiqués officiels des bailleurs (Banque mondiale, BAD/FAD, FIDA, PNUD, FAO, FVC, BOAD), les rapports annuels du Fonds Climat Mali (FCM), les pages des ministères sectoriels.</w:t>
      </w:r>
    </w:p>
    <w:p w14:paraId="7540302C" w14:textId="04DF3D21" w:rsidR="005417DD" w:rsidRPr="00A5286D" w:rsidRDefault="005417DD" w:rsidP="00A5286D">
      <w:pPr>
        <w:pStyle w:val="Titre2"/>
      </w:pPr>
      <w:r w:rsidRPr="00A5286D">
        <w:t>Mesures et initiatives du secteur de l’énergie mises en œuvre hors CDN 2.0 (2021–2026)</w:t>
      </w:r>
    </w:p>
    <w:p w14:paraId="3A85087D" w14:textId="46A25982" w:rsidR="005417DD" w:rsidRDefault="005417DD" w:rsidP="005417DD">
      <w:pPr>
        <w:jc w:val="both"/>
      </w:pPr>
      <w:r w:rsidRPr="00123668">
        <w:t xml:space="preserve">Les initiatives ci-après, </w:t>
      </w:r>
      <w:r w:rsidRPr="00A5286D">
        <w:t>non exhaustives</w:t>
      </w:r>
      <w:r w:rsidRPr="00123668">
        <w:t>, recensent des projets et programmes du secteur de l’énergie réalisés ou en cours sur la période 2021</w:t>
      </w:r>
      <w:r w:rsidR="00123668">
        <w:t>-</w:t>
      </w:r>
      <w:r w:rsidRPr="00123668">
        <w:t>2026, mais non explicitement inscrits dans la CDN 2.0.</w:t>
      </w:r>
    </w:p>
    <w:p w14:paraId="482BFA50" w14:textId="5E856B59" w:rsidR="00B5711D" w:rsidRPr="00A5286D" w:rsidRDefault="00B5711D" w:rsidP="00A5286D">
      <w:pPr>
        <w:pStyle w:val="Lgende"/>
        <w:keepNext/>
        <w:rPr>
          <w:sz w:val="20"/>
          <w:szCs w:val="20"/>
        </w:rPr>
      </w:pPr>
      <w:r w:rsidRPr="00A5286D">
        <w:rPr>
          <w:sz w:val="20"/>
          <w:szCs w:val="20"/>
        </w:rPr>
        <w:t xml:space="preserve">Tableau </w:t>
      </w:r>
      <w:r w:rsidRPr="00A5286D">
        <w:rPr>
          <w:sz w:val="20"/>
          <w:szCs w:val="20"/>
        </w:rPr>
        <w:fldChar w:fldCharType="begin"/>
      </w:r>
      <w:r w:rsidRPr="00A5286D">
        <w:rPr>
          <w:sz w:val="20"/>
          <w:szCs w:val="20"/>
        </w:rPr>
        <w:instrText xml:space="preserve"> SEQ Tableau \* ARABIC </w:instrText>
      </w:r>
      <w:r w:rsidRPr="00A5286D">
        <w:rPr>
          <w:sz w:val="20"/>
          <w:szCs w:val="20"/>
        </w:rPr>
        <w:fldChar w:fldCharType="separate"/>
      </w:r>
      <w:r w:rsidR="0087004C">
        <w:rPr>
          <w:noProof/>
          <w:sz w:val="20"/>
          <w:szCs w:val="20"/>
        </w:rPr>
        <w:t>38</w:t>
      </w:r>
      <w:r w:rsidRPr="00A5286D">
        <w:rPr>
          <w:sz w:val="20"/>
          <w:szCs w:val="20"/>
        </w:rPr>
        <w:fldChar w:fldCharType="end"/>
      </w:r>
      <w:r w:rsidRPr="00A5286D">
        <w:rPr>
          <w:sz w:val="20"/>
          <w:szCs w:val="20"/>
        </w:rPr>
        <w:t> :</w:t>
      </w:r>
      <w:r w:rsidR="005F7781" w:rsidRPr="005F7781">
        <w:t xml:space="preserve"> </w:t>
      </w:r>
      <w:r w:rsidR="005F7781" w:rsidRPr="005F7781">
        <w:rPr>
          <w:sz w:val="20"/>
          <w:szCs w:val="20"/>
        </w:rPr>
        <w:t>Synthèse non exhaustive des initiatives du secteur de l’énergie réalisées hors CDN 2.0</w:t>
      </w:r>
    </w:p>
    <w:tbl>
      <w:tblPr>
        <w:tblStyle w:val="Grilledutableau4"/>
        <w:tblW w:w="0" w:type="auto"/>
        <w:tblLook w:val="04A0" w:firstRow="1" w:lastRow="0" w:firstColumn="1" w:lastColumn="0" w:noHBand="0" w:noVBand="1"/>
      </w:tblPr>
      <w:tblGrid>
        <w:gridCol w:w="2798"/>
        <w:gridCol w:w="1315"/>
        <w:gridCol w:w="1065"/>
        <w:gridCol w:w="4230"/>
      </w:tblGrid>
      <w:tr w:rsidR="00287DE4" w:rsidRPr="00287DE4" w14:paraId="0343569F" w14:textId="77777777" w:rsidTr="00A5286D">
        <w:trPr>
          <w:tblHeader/>
        </w:trPr>
        <w:tc>
          <w:tcPr>
            <w:tcW w:w="0" w:type="auto"/>
            <w:shd w:val="clear" w:color="auto" w:fill="1F4E79"/>
            <w:hideMark/>
          </w:tcPr>
          <w:p w14:paraId="523EC650" w14:textId="77777777" w:rsidR="00287DE4" w:rsidRPr="00A5286D" w:rsidRDefault="00287DE4" w:rsidP="00287DE4">
            <w:pPr>
              <w:spacing w:after="160" w:line="259" w:lineRule="auto"/>
              <w:jc w:val="both"/>
              <w:rPr>
                <w:rFonts w:ascii="Calibri" w:hAnsi="Calibri" w:cs="Calibri"/>
                <w:b/>
                <w:bCs/>
                <w:color w:val="FFFFFF" w:themeColor="background1"/>
              </w:rPr>
            </w:pPr>
            <w:r w:rsidRPr="00A5286D">
              <w:rPr>
                <w:b/>
                <w:bCs/>
                <w:color w:val="FFFFFF" w:themeColor="background1"/>
              </w:rPr>
              <w:t>Projet / Programme</w:t>
            </w:r>
          </w:p>
        </w:tc>
        <w:tc>
          <w:tcPr>
            <w:tcW w:w="0" w:type="auto"/>
            <w:shd w:val="clear" w:color="auto" w:fill="1F4E79"/>
            <w:hideMark/>
          </w:tcPr>
          <w:p w14:paraId="4D4ABCF5" w14:textId="77777777" w:rsidR="00287DE4" w:rsidRPr="00A5286D" w:rsidRDefault="00287DE4" w:rsidP="00287DE4">
            <w:pPr>
              <w:spacing w:after="160" w:line="259" w:lineRule="auto"/>
              <w:jc w:val="both"/>
              <w:rPr>
                <w:rFonts w:ascii="Calibri" w:hAnsi="Calibri" w:cs="Calibri"/>
                <w:b/>
                <w:bCs/>
                <w:color w:val="FFFFFF" w:themeColor="background1"/>
              </w:rPr>
            </w:pPr>
            <w:r w:rsidRPr="00A5286D">
              <w:rPr>
                <w:b/>
                <w:bCs/>
                <w:color w:val="FFFFFF" w:themeColor="background1"/>
              </w:rPr>
              <w:t>Porteur</w:t>
            </w:r>
          </w:p>
        </w:tc>
        <w:tc>
          <w:tcPr>
            <w:tcW w:w="0" w:type="auto"/>
            <w:shd w:val="clear" w:color="auto" w:fill="1F4E79"/>
            <w:hideMark/>
          </w:tcPr>
          <w:p w14:paraId="473FF14C" w14:textId="77777777" w:rsidR="00287DE4" w:rsidRPr="00A5286D" w:rsidRDefault="00287DE4" w:rsidP="00287DE4">
            <w:pPr>
              <w:spacing w:after="160" w:line="259" w:lineRule="auto"/>
              <w:jc w:val="both"/>
              <w:rPr>
                <w:rFonts w:ascii="Calibri" w:hAnsi="Calibri" w:cs="Calibri"/>
                <w:b/>
                <w:bCs/>
                <w:color w:val="FFFFFF" w:themeColor="background1"/>
              </w:rPr>
            </w:pPr>
            <w:r w:rsidRPr="00A5286D">
              <w:rPr>
                <w:b/>
                <w:bCs/>
                <w:color w:val="FFFFFF" w:themeColor="background1"/>
              </w:rPr>
              <w:t>Période</w:t>
            </w:r>
          </w:p>
        </w:tc>
        <w:tc>
          <w:tcPr>
            <w:tcW w:w="0" w:type="auto"/>
            <w:shd w:val="clear" w:color="auto" w:fill="1F4E79"/>
            <w:hideMark/>
          </w:tcPr>
          <w:p w14:paraId="7B18D8D5" w14:textId="77777777" w:rsidR="00287DE4" w:rsidRPr="00A5286D" w:rsidRDefault="00287DE4" w:rsidP="00287DE4">
            <w:pPr>
              <w:spacing w:after="160" w:line="259" w:lineRule="auto"/>
              <w:jc w:val="both"/>
              <w:rPr>
                <w:rFonts w:ascii="Calibri" w:hAnsi="Calibri" w:cs="Calibri"/>
                <w:b/>
                <w:bCs/>
                <w:color w:val="FFFFFF" w:themeColor="background1"/>
              </w:rPr>
            </w:pPr>
            <w:r w:rsidRPr="00A5286D">
              <w:rPr>
                <w:b/>
                <w:bCs/>
                <w:color w:val="FFFFFF" w:themeColor="background1"/>
              </w:rPr>
              <w:t>Principales réalisations / objectifs</w:t>
            </w:r>
          </w:p>
        </w:tc>
      </w:tr>
      <w:tr w:rsidR="00287DE4" w:rsidRPr="00287DE4" w14:paraId="42BE064E" w14:textId="77777777" w:rsidTr="00A5286D">
        <w:tc>
          <w:tcPr>
            <w:tcW w:w="0" w:type="auto"/>
            <w:hideMark/>
          </w:tcPr>
          <w:p w14:paraId="495ED353" w14:textId="77777777" w:rsidR="00287DE4" w:rsidRPr="00A5286D" w:rsidRDefault="00287DE4" w:rsidP="00287DE4">
            <w:pPr>
              <w:spacing w:after="160" w:line="259" w:lineRule="auto"/>
              <w:jc w:val="both"/>
              <w:rPr>
                <w:rFonts w:ascii="Calibri" w:hAnsi="Calibri" w:cs="Calibri"/>
                <w:lang w:val="en-US"/>
              </w:rPr>
            </w:pPr>
            <w:r w:rsidRPr="00A5286D">
              <w:rPr>
                <w:lang w:val="en-US"/>
              </w:rPr>
              <w:t>Initiative « Desert to Power » (PIEMM)</w:t>
            </w:r>
          </w:p>
        </w:tc>
        <w:tc>
          <w:tcPr>
            <w:tcW w:w="0" w:type="auto"/>
            <w:hideMark/>
          </w:tcPr>
          <w:p w14:paraId="55DDEE85" w14:textId="77777777" w:rsidR="00287DE4" w:rsidRPr="00A5286D" w:rsidRDefault="00287DE4" w:rsidP="00287DE4">
            <w:pPr>
              <w:spacing w:after="160" w:line="259" w:lineRule="auto"/>
              <w:jc w:val="both"/>
              <w:rPr>
                <w:rFonts w:ascii="Calibri" w:hAnsi="Calibri" w:cs="Calibri"/>
              </w:rPr>
            </w:pPr>
            <w:r w:rsidRPr="00287DE4">
              <w:t>EDM</w:t>
            </w:r>
          </w:p>
        </w:tc>
        <w:tc>
          <w:tcPr>
            <w:tcW w:w="0" w:type="auto"/>
            <w:hideMark/>
          </w:tcPr>
          <w:p w14:paraId="3E144D37" w14:textId="2D8D8FA3" w:rsidR="00287DE4" w:rsidRPr="00A5286D" w:rsidRDefault="00287DE4" w:rsidP="00287DE4">
            <w:pPr>
              <w:spacing w:after="160" w:line="259" w:lineRule="auto"/>
              <w:jc w:val="both"/>
              <w:rPr>
                <w:rFonts w:ascii="Calibri" w:hAnsi="Calibri" w:cs="Calibri"/>
              </w:rPr>
            </w:pPr>
            <w:r w:rsidRPr="00287DE4">
              <w:t>2020</w:t>
            </w:r>
            <w:r w:rsidR="00515059">
              <w:rPr>
                <w:rFonts w:ascii="Calibri" w:hAnsi="Calibri" w:cs="Calibri"/>
              </w:rPr>
              <w:t>-</w:t>
            </w:r>
            <w:r w:rsidRPr="00287DE4">
              <w:t>2027</w:t>
            </w:r>
          </w:p>
        </w:tc>
        <w:tc>
          <w:tcPr>
            <w:tcW w:w="0" w:type="auto"/>
            <w:hideMark/>
          </w:tcPr>
          <w:p w14:paraId="2BE31C36" w14:textId="77777777" w:rsidR="00287DE4" w:rsidRPr="00A5286D" w:rsidRDefault="00287DE4" w:rsidP="00287DE4">
            <w:pPr>
              <w:spacing w:after="160" w:line="259" w:lineRule="auto"/>
              <w:jc w:val="both"/>
              <w:rPr>
                <w:rFonts w:ascii="Calibri" w:hAnsi="Calibri" w:cs="Calibri"/>
              </w:rPr>
            </w:pPr>
            <w:r w:rsidRPr="00287DE4">
              <w:t>Ligne HT 225 kV Kayes–Yélimané, réseaux MT/BT, raccordement de ménages, amélioration de l’accès à l’électricité.</w:t>
            </w:r>
          </w:p>
        </w:tc>
      </w:tr>
      <w:tr w:rsidR="00287DE4" w:rsidRPr="00287DE4" w14:paraId="1C166462" w14:textId="77777777" w:rsidTr="00A5286D">
        <w:tc>
          <w:tcPr>
            <w:tcW w:w="0" w:type="auto"/>
            <w:hideMark/>
          </w:tcPr>
          <w:p w14:paraId="0F04AB24" w14:textId="77777777" w:rsidR="00287DE4" w:rsidRPr="00A5286D" w:rsidRDefault="00287DE4" w:rsidP="00287DE4">
            <w:pPr>
              <w:spacing w:after="160" w:line="259" w:lineRule="auto"/>
              <w:jc w:val="both"/>
              <w:rPr>
                <w:rFonts w:ascii="Calibri" w:hAnsi="Calibri" w:cs="Calibri"/>
              </w:rPr>
            </w:pPr>
            <w:r w:rsidRPr="00287DE4">
              <w:lastRenderedPageBreak/>
              <w:t>Programme d’électrification rurale (P162925)</w:t>
            </w:r>
          </w:p>
        </w:tc>
        <w:tc>
          <w:tcPr>
            <w:tcW w:w="0" w:type="auto"/>
            <w:hideMark/>
          </w:tcPr>
          <w:p w14:paraId="41263E86" w14:textId="77777777" w:rsidR="00287DE4" w:rsidRPr="00A5286D" w:rsidRDefault="00287DE4" w:rsidP="00287DE4">
            <w:pPr>
              <w:spacing w:after="160" w:line="259" w:lineRule="auto"/>
              <w:jc w:val="both"/>
              <w:rPr>
                <w:rFonts w:ascii="Calibri" w:hAnsi="Calibri" w:cs="Calibri"/>
              </w:rPr>
            </w:pPr>
            <w:r w:rsidRPr="00287DE4">
              <w:t>AMADER</w:t>
            </w:r>
          </w:p>
        </w:tc>
        <w:tc>
          <w:tcPr>
            <w:tcW w:w="0" w:type="auto"/>
            <w:hideMark/>
          </w:tcPr>
          <w:p w14:paraId="7339683A" w14:textId="7FF84675" w:rsidR="00287DE4" w:rsidRPr="00A5286D" w:rsidRDefault="00287DE4" w:rsidP="00287DE4">
            <w:pPr>
              <w:spacing w:after="160" w:line="259" w:lineRule="auto"/>
              <w:jc w:val="both"/>
              <w:rPr>
                <w:rFonts w:ascii="Calibri" w:hAnsi="Calibri" w:cs="Calibri"/>
              </w:rPr>
            </w:pPr>
            <w:r w:rsidRPr="00287DE4">
              <w:t>2017</w:t>
            </w:r>
            <w:r w:rsidR="00515059">
              <w:rPr>
                <w:rFonts w:ascii="Calibri" w:hAnsi="Calibri" w:cs="Calibri"/>
              </w:rPr>
              <w:t>-</w:t>
            </w:r>
            <w:r w:rsidRPr="00287DE4">
              <w:t>2026</w:t>
            </w:r>
          </w:p>
        </w:tc>
        <w:tc>
          <w:tcPr>
            <w:tcW w:w="0" w:type="auto"/>
            <w:hideMark/>
          </w:tcPr>
          <w:p w14:paraId="7C607932" w14:textId="77777777" w:rsidR="00287DE4" w:rsidRPr="00A5286D" w:rsidRDefault="00287DE4" w:rsidP="00287DE4">
            <w:pPr>
              <w:spacing w:after="160" w:line="259" w:lineRule="auto"/>
              <w:jc w:val="both"/>
              <w:rPr>
                <w:rFonts w:ascii="Calibri" w:hAnsi="Calibri" w:cs="Calibri"/>
              </w:rPr>
            </w:pPr>
            <w:r w:rsidRPr="00287DE4">
              <w:t>Accès à l’énergie propre, notamment solaire hors réseau, au profit des ménages ruraux.</w:t>
            </w:r>
          </w:p>
        </w:tc>
      </w:tr>
      <w:tr w:rsidR="00287DE4" w:rsidRPr="00287DE4" w14:paraId="197E5D1D" w14:textId="77777777" w:rsidTr="00A5286D">
        <w:tc>
          <w:tcPr>
            <w:tcW w:w="0" w:type="auto"/>
            <w:hideMark/>
          </w:tcPr>
          <w:p w14:paraId="2215C8C3" w14:textId="77777777" w:rsidR="00287DE4" w:rsidRPr="00A5286D" w:rsidRDefault="00287DE4" w:rsidP="00287DE4">
            <w:pPr>
              <w:spacing w:after="160" w:line="259" w:lineRule="auto"/>
              <w:jc w:val="both"/>
              <w:rPr>
                <w:rFonts w:ascii="Calibri" w:hAnsi="Calibri" w:cs="Calibri"/>
              </w:rPr>
            </w:pPr>
            <w:r w:rsidRPr="00287DE4">
              <w:t>Projet d’amélioration du secteur de l’électricité au Mali (MESIP)</w:t>
            </w:r>
          </w:p>
        </w:tc>
        <w:tc>
          <w:tcPr>
            <w:tcW w:w="0" w:type="auto"/>
            <w:hideMark/>
          </w:tcPr>
          <w:p w14:paraId="38C3AD6B" w14:textId="77777777" w:rsidR="00287DE4" w:rsidRPr="00A5286D" w:rsidRDefault="00287DE4" w:rsidP="00287DE4">
            <w:pPr>
              <w:spacing w:after="160" w:line="259" w:lineRule="auto"/>
              <w:jc w:val="both"/>
              <w:rPr>
                <w:rFonts w:ascii="Calibri" w:hAnsi="Calibri" w:cs="Calibri"/>
              </w:rPr>
            </w:pPr>
            <w:r w:rsidRPr="00287DE4">
              <w:t>EDM</w:t>
            </w:r>
          </w:p>
        </w:tc>
        <w:tc>
          <w:tcPr>
            <w:tcW w:w="0" w:type="auto"/>
            <w:hideMark/>
          </w:tcPr>
          <w:p w14:paraId="45E0ADC6" w14:textId="1336554B" w:rsidR="00287DE4" w:rsidRPr="00A5286D" w:rsidRDefault="00287DE4" w:rsidP="00287DE4">
            <w:pPr>
              <w:spacing w:after="160" w:line="259" w:lineRule="auto"/>
              <w:jc w:val="both"/>
              <w:rPr>
                <w:rFonts w:ascii="Calibri" w:hAnsi="Calibri" w:cs="Calibri"/>
              </w:rPr>
            </w:pPr>
            <w:r w:rsidRPr="00287DE4">
              <w:t>2020</w:t>
            </w:r>
            <w:r w:rsidR="00515059">
              <w:rPr>
                <w:rFonts w:ascii="Calibri" w:hAnsi="Calibri" w:cs="Calibri"/>
              </w:rPr>
              <w:t>-</w:t>
            </w:r>
            <w:r w:rsidRPr="00287DE4">
              <w:t>2027</w:t>
            </w:r>
          </w:p>
        </w:tc>
        <w:tc>
          <w:tcPr>
            <w:tcW w:w="0" w:type="auto"/>
            <w:hideMark/>
          </w:tcPr>
          <w:p w14:paraId="57775ED8" w14:textId="77777777" w:rsidR="00287DE4" w:rsidRPr="00A5286D" w:rsidRDefault="00287DE4" w:rsidP="00287DE4">
            <w:pPr>
              <w:spacing w:after="160" w:line="259" w:lineRule="auto"/>
              <w:jc w:val="both"/>
              <w:rPr>
                <w:rFonts w:ascii="Calibri" w:hAnsi="Calibri" w:cs="Calibri"/>
              </w:rPr>
            </w:pPr>
            <w:r w:rsidRPr="00287DE4">
              <w:t>Amélioration de la fiabilité, de l’efficacité de l’approvisionnement et des performances d’EDM.</w:t>
            </w:r>
          </w:p>
        </w:tc>
      </w:tr>
      <w:tr w:rsidR="00287DE4" w:rsidRPr="00287DE4" w14:paraId="66E919A3" w14:textId="77777777" w:rsidTr="00A5286D">
        <w:tc>
          <w:tcPr>
            <w:tcW w:w="0" w:type="auto"/>
            <w:hideMark/>
          </w:tcPr>
          <w:p w14:paraId="1FC6D071" w14:textId="77777777" w:rsidR="00287DE4" w:rsidRPr="00A5286D" w:rsidRDefault="00287DE4" w:rsidP="00287DE4">
            <w:pPr>
              <w:spacing w:after="160" w:line="259" w:lineRule="auto"/>
              <w:jc w:val="both"/>
              <w:rPr>
                <w:rFonts w:ascii="Calibri" w:hAnsi="Calibri" w:cs="Calibri"/>
              </w:rPr>
            </w:pPr>
            <w:r w:rsidRPr="00287DE4">
              <w:t>Projet régional d’accès à l’électricité hors réseau (ROGEAP)</w:t>
            </w:r>
          </w:p>
        </w:tc>
        <w:tc>
          <w:tcPr>
            <w:tcW w:w="0" w:type="auto"/>
            <w:hideMark/>
          </w:tcPr>
          <w:p w14:paraId="29374DA7" w14:textId="77777777" w:rsidR="00287DE4" w:rsidRPr="00A5286D" w:rsidRDefault="00287DE4" w:rsidP="00287DE4">
            <w:pPr>
              <w:spacing w:after="160" w:line="259" w:lineRule="auto"/>
              <w:jc w:val="both"/>
              <w:rPr>
                <w:rFonts w:ascii="Calibri" w:hAnsi="Calibri" w:cs="Calibri"/>
              </w:rPr>
            </w:pPr>
            <w:r w:rsidRPr="00287DE4">
              <w:t>CEDEAO, BOAD</w:t>
            </w:r>
          </w:p>
        </w:tc>
        <w:tc>
          <w:tcPr>
            <w:tcW w:w="0" w:type="auto"/>
            <w:hideMark/>
          </w:tcPr>
          <w:p w14:paraId="49AAC7E6" w14:textId="2ED059C4" w:rsidR="00287DE4" w:rsidRPr="00A5286D" w:rsidRDefault="00287DE4" w:rsidP="00287DE4">
            <w:pPr>
              <w:spacing w:after="160" w:line="259" w:lineRule="auto"/>
              <w:jc w:val="both"/>
              <w:rPr>
                <w:rFonts w:ascii="Calibri" w:hAnsi="Calibri" w:cs="Calibri"/>
              </w:rPr>
            </w:pPr>
            <w:r w:rsidRPr="00287DE4">
              <w:t>2021</w:t>
            </w:r>
            <w:r w:rsidR="00515059">
              <w:rPr>
                <w:rFonts w:ascii="Calibri" w:hAnsi="Calibri" w:cs="Calibri"/>
              </w:rPr>
              <w:t>-</w:t>
            </w:r>
            <w:r w:rsidRPr="00287DE4">
              <w:t>2030</w:t>
            </w:r>
          </w:p>
        </w:tc>
        <w:tc>
          <w:tcPr>
            <w:tcW w:w="0" w:type="auto"/>
            <w:hideMark/>
          </w:tcPr>
          <w:p w14:paraId="37C3A04A" w14:textId="77777777" w:rsidR="00287DE4" w:rsidRPr="00A5286D" w:rsidRDefault="00287DE4" w:rsidP="00287DE4">
            <w:pPr>
              <w:spacing w:after="160" w:line="259" w:lineRule="auto"/>
              <w:jc w:val="both"/>
              <w:rPr>
                <w:rFonts w:ascii="Calibri" w:hAnsi="Calibri" w:cs="Calibri"/>
              </w:rPr>
            </w:pPr>
            <w:r w:rsidRPr="00287DE4">
              <w:t>Accès à l’électricité via des systèmes solaires autonomes modernes.</w:t>
            </w:r>
          </w:p>
        </w:tc>
      </w:tr>
      <w:tr w:rsidR="00287DE4" w:rsidRPr="00287DE4" w14:paraId="49AF6624" w14:textId="77777777" w:rsidTr="00A5286D">
        <w:tc>
          <w:tcPr>
            <w:tcW w:w="0" w:type="auto"/>
            <w:hideMark/>
          </w:tcPr>
          <w:p w14:paraId="17896B7E" w14:textId="77777777" w:rsidR="00287DE4" w:rsidRPr="00A5286D" w:rsidRDefault="00287DE4" w:rsidP="00287DE4">
            <w:pPr>
              <w:spacing w:after="160" w:line="259" w:lineRule="auto"/>
              <w:jc w:val="both"/>
              <w:rPr>
                <w:rFonts w:ascii="Calibri" w:hAnsi="Calibri" w:cs="Calibri"/>
              </w:rPr>
            </w:pPr>
            <w:r w:rsidRPr="00287DE4">
              <w:t>Centrales hydroélectriques de Baoulé III et IV</w:t>
            </w:r>
          </w:p>
        </w:tc>
        <w:tc>
          <w:tcPr>
            <w:tcW w:w="0" w:type="auto"/>
            <w:hideMark/>
          </w:tcPr>
          <w:p w14:paraId="0DED7C1F" w14:textId="77777777" w:rsidR="00287DE4" w:rsidRPr="00A5286D" w:rsidRDefault="00287DE4" w:rsidP="00287DE4">
            <w:pPr>
              <w:spacing w:after="160" w:line="259" w:lineRule="auto"/>
              <w:jc w:val="both"/>
              <w:rPr>
                <w:rFonts w:ascii="Calibri" w:hAnsi="Calibri" w:cs="Calibri"/>
              </w:rPr>
            </w:pPr>
            <w:r w:rsidRPr="00287DE4">
              <w:t>DNE</w:t>
            </w:r>
          </w:p>
        </w:tc>
        <w:tc>
          <w:tcPr>
            <w:tcW w:w="0" w:type="auto"/>
            <w:hideMark/>
          </w:tcPr>
          <w:p w14:paraId="6ABF5F57" w14:textId="1A213045" w:rsidR="00287DE4" w:rsidRPr="00A5286D" w:rsidRDefault="00287DE4" w:rsidP="00287DE4">
            <w:pPr>
              <w:spacing w:after="160" w:line="259" w:lineRule="auto"/>
              <w:jc w:val="both"/>
              <w:rPr>
                <w:rFonts w:ascii="Calibri" w:hAnsi="Calibri" w:cs="Calibri"/>
              </w:rPr>
            </w:pPr>
            <w:r w:rsidRPr="00287DE4">
              <w:t>2020</w:t>
            </w:r>
            <w:r w:rsidR="00515059">
              <w:rPr>
                <w:rFonts w:ascii="Calibri" w:hAnsi="Calibri" w:cs="Calibri"/>
              </w:rPr>
              <w:t>-</w:t>
            </w:r>
            <w:r w:rsidRPr="00287DE4">
              <w:t>2026</w:t>
            </w:r>
          </w:p>
        </w:tc>
        <w:tc>
          <w:tcPr>
            <w:tcW w:w="0" w:type="auto"/>
            <w:hideMark/>
          </w:tcPr>
          <w:p w14:paraId="4AB981A5" w14:textId="77777777" w:rsidR="00287DE4" w:rsidRPr="00A5286D" w:rsidRDefault="00287DE4" w:rsidP="00287DE4">
            <w:pPr>
              <w:spacing w:after="160" w:line="259" w:lineRule="auto"/>
              <w:jc w:val="both"/>
              <w:rPr>
                <w:rFonts w:ascii="Calibri" w:hAnsi="Calibri" w:cs="Calibri"/>
              </w:rPr>
            </w:pPr>
            <w:r w:rsidRPr="00287DE4">
              <w:t>Développement de 60 MW de capacité hydroélectrique supplémentaire.</w:t>
            </w:r>
          </w:p>
        </w:tc>
      </w:tr>
      <w:tr w:rsidR="00287DE4" w:rsidRPr="00287DE4" w14:paraId="32D12173" w14:textId="77777777" w:rsidTr="00A5286D">
        <w:tc>
          <w:tcPr>
            <w:tcW w:w="0" w:type="auto"/>
            <w:hideMark/>
          </w:tcPr>
          <w:p w14:paraId="68EE4CB1" w14:textId="77777777" w:rsidR="00287DE4" w:rsidRPr="00A5286D" w:rsidRDefault="00287DE4" w:rsidP="00287DE4">
            <w:pPr>
              <w:spacing w:after="160" w:line="259" w:lineRule="auto"/>
              <w:jc w:val="both"/>
              <w:rPr>
                <w:rFonts w:ascii="Calibri" w:hAnsi="Calibri" w:cs="Calibri"/>
              </w:rPr>
            </w:pPr>
            <w:r w:rsidRPr="00287DE4">
              <w:t>SRMI</w:t>
            </w:r>
          </w:p>
        </w:tc>
        <w:tc>
          <w:tcPr>
            <w:tcW w:w="0" w:type="auto"/>
            <w:hideMark/>
          </w:tcPr>
          <w:p w14:paraId="1901056F" w14:textId="380DEA9C" w:rsidR="00287DE4" w:rsidRPr="00A5286D" w:rsidRDefault="00515059" w:rsidP="00287DE4">
            <w:pPr>
              <w:spacing w:after="160" w:line="259" w:lineRule="auto"/>
              <w:jc w:val="both"/>
              <w:rPr>
                <w:rFonts w:ascii="Calibri" w:hAnsi="Calibri" w:cs="Calibri"/>
              </w:rPr>
            </w:pPr>
            <w:r>
              <w:rPr>
                <w:rFonts w:ascii="Calibri" w:hAnsi="Calibri" w:cs="Calibri"/>
              </w:rPr>
              <w:t>-</w:t>
            </w:r>
          </w:p>
        </w:tc>
        <w:tc>
          <w:tcPr>
            <w:tcW w:w="0" w:type="auto"/>
            <w:hideMark/>
          </w:tcPr>
          <w:p w14:paraId="573A32B6" w14:textId="4DE186CA" w:rsidR="00287DE4" w:rsidRPr="00A5286D" w:rsidRDefault="00287DE4" w:rsidP="00287DE4">
            <w:pPr>
              <w:spacing w:after="160" w:line="259" w:lineRule="auto"/>
              <w:jc w:val="both"/>
              <w:rPr>
                <w:rFonts w:ascii="Calibri" w:hAnsi="Calibri" w:cs="Calibri"/>
              </w:rPr>
            </w:pPr>
            <w:r w:rsidRPr="00287DE4">
              <w:t>2021</w:t>
            </w:r>
            <w:r w:rsidR="00515059">
              <w:rPr>
                <w:rFonts w:ascii="Calibri" w:hAnsi="Calibri" w:cs="Calibri"/>
              </w:rPr>
              <w:t>-</w:t>
            </w:r>
            <w:r w:rsidRPr="00287DE4">
              <w:t>2033</w:t>
            </w:r>
          </w:p>
        </w:tc>
        <w:tc>
          <w:tcPr>
            <w:tcW w:w="0" w:type="auto"/>
            <w:hideMark/>
          </w:tcPr>
          <w:p w14:paraId="6EB86394" w14:textId="77777777" w:rsidR="00287DE4" w:rsidRPr="00A5286D" w:rsidRDefault="00287DE4" w:rsidP="00287DE4">
            <w:pPr>
              <w:spacing w:after="160" w:line="259" w:lineRule="auto"/>
              <w:jc w:val="both"/>
              <w:rPr>
                <w:rFonts w:ascii="Calibri" w:hAnsi="Calibri" w:cs="Calibri"/>
              </w:rPr>
            </w:pPr>
            <w:r w:rsidRPr="00287DE4">
              <w:t>Accès à une électricité verte et fiable pour les populations ciblées.</w:t>
            </w:r>
          </w:p>
        </w:tc>
      </w:tr>
      <w:tr w:rsidR="00287DE4" w:rsidRPr="00287DE4" w14:paraId="4DEB05FF" w14:textId="77777777" w:rsidTr="00A5286D">
        <w:tc>
          <w:tcPr>
            <w:tcW w:w="0" w:type="auto"/>
            <w:hideMark/>
          </w:tcPr>
          <w:p w14:paraId="1BFCF5D9" w14:textId="77777777" w:rsidR="00287DE4" w:rsidRPr="00A5286D" w:rsidRDefault="00287DE4" w:rsidP="00287DE4">
            <w:pPr>
              <w:spacing w:after="160" w:line="259" w:lineRule="auto"/>
              <w:jc w:val="both"/>
              <w:rPr>
                <w:rFonts w:ascii="Calibri" w:hAnsi="Calibri" w:cs="Calibri"/>
                <w:lang w:val="en-US"/>
              </w:rPr>
            </w:pPr>
            <w:r w:rsidRPr="00A5286D">
              <w:rPr>
                <w:lang w:val="en-US"/>
              </w:rPr>
              <w:t>Desert to Power G5 Sahel</w:t>
            </w:r>
          </w:p>
        </w:tc>
        <w:tc>
          <w:tcPr>
            <w:tcW w:w="0" w:type="auto"/>
            <w:hideMark/>
          </w:tcPr>
          <w:p w14:paraId="52703ABB" w14:textId="7DDE7E3D" w:rsidR="00287DE4" w:rsidRPr="00A5286D" w:rsidRDefault="00515059" w:rsidP="00287DE4">
            <w:pPr>
              <w:spacing w:after="160" w:line="259" w:lineRule="auto"/>
              <w:jc w:val="both"/>
              <w:rPr>
                <w:rFonts w:ascii="Calibri" w:hAnsi="Calibri" w:cs="Calibri"/>
              </w:rPr>
            </w:pPr>
            <w:r>
              <w:rPr>
                <w:rFonts w:ascii="Calibri" w:hAnsi="Calibri" w:cs="Calibri"/>
              </w:rPr>
              <w:t>-</w:t>
            </w:r>
          </w:p>
        </w:tc>
        <w:tc>
          <w:tcPr>
            <w:tcW w:w="0" w:type="auto"/>
            <w:hideMark/>
          </w:tcPr>
          <w:p w14:paraId="3689FAEA" w14:textId="0BDF0C29" w:rsidR="00287DE4" w:rsidRPr="00A5286D" w:rsidRDefault="00287DE4" w:rsidP="00287DE4">
            <w:pPr>
              <w:spacing w:after="160" w:line="259" w:lineRule="auto"/>
              <w:jc w:val="both"/>
              <w:rPr>
                <w:rFonts w:ascii="Calibri" w:hAnsi="Calibri" w:cs="Calibri"/>
              </w:rPr>
            </w:pPr>
            <w:r w:rsidRPr="00287DE4">
              <w:t>2021</w:t>
            </w:r>
            <w:r w:rsidR="00515059">
              <w:rPr>
                <w:rFonts w:ascii="Calibri" w:hAnsi="Calibri" w:cs="Calibri"/>
              </w:rPr>
              <w:t>-</w:t>
            </w:r>
            <w:r w:rsidRPr="00287DE4">
              <w:t>2029</w:t>
            </w:r>
          </w:p>
        </w:tc>
        <w:tc>
          <w:tcPr>
            <w:tcW w:w="0" w:type="auto"/>
            <w:hideMark/>
          </w:tcPr>
          <w:p w14:paraId="666BBAD2" w14:textId="77777777" w:rsidR="00287DE4" w:rsidRPr="00A5286D" w:rsidRDefault="00287DE4" w:rsidP="00287DE4">
            <w:pPr>
              <w:spacing w:after="160" w:line="259" w:lineRule="auto"/>
              <w:jc w:val="both"/>
              <w:rPr>
                <w:rFonts w:ascii="Calibri" w:hAnsi="Calibri" w:cs="Calibri"/>
              </w:rPr>
            </w:pPr>
            <w:r w:rsidRPr="00287DE4">
              <w:t>Initiative régionale d’accès à l’énergie et de développement solaire.</w:t>
            </w:r>
          </w:p>
        </w:tc>
      </w:tr>
      <w:tr w:rsidR="00287DE4" w:rsidRPr="00287DE4" w14:paraId="43558544" w14:textId="77777777" w:rsidTr="00A5286D">
        <w:tc>
          <w:tcPr>
            <w:tcW w:w="0" w:type="auto"/>
            <w:hideMark/>
          </w:tcPr>
          <w:p w14:paraId="4C51DD34" w14:textId="77777777" w:rsidR="00287DE4" w:rsidRPr="00A5286D" w:rsidRDefault="00287DE4" w:rsidP="00287DE4">
            <w:pPr>
              <w:spacing w:after="160" w:line="259" w:lineRule="auto"/>
              <w:jc w:val="both"/>
              <w:rPr>
                <w:rFonts w:ascii="Calibri" w:hAnsi="Calibri" w:cs="Calibri"/>
              </w:rPr>
            </w:pPr>
            <w:r w:rsidRPr="00287DE4">
              <w:t>Programme solaire FP105</w:t>
            </w:r>
          </w:p>
        </w:tc>
        <w:tc>
          <w:tcPr>
            <w:tcW w:w="0" w:type="auto"/>
            <w:hideMark/>
          </w:tcPr>
          <w:p w14:paraId="7B9FFE5C" w14:textId="77777777" w:rsidR="00287DE4" w:rsidRPr="00A5286D" w:rsidRDefault="00287DE4" w:rsidP="00287DE4">
            <w:pPr>
              <w:spacing w:after="160" w:line="259" w:lineRule="auto"/>
              <w:jc w:val="both"/>
              <w:rPr>
                <w:rFonts w:ascii="Calibri" w:hAnsi="Calibri" w:cs="Calibri"/>
              </w:rPr>
            </w:pPr>
            <w:r w:rsidRPr="00287DE4">
              <w:t>BOAD</w:t>
            </w:r>
          </w:p>
        </w:tc>
        <w:tc>
          <w:tcPr>
            <w:tcW w:w="0" w:type="auto"/>
            <w:hideMark/>
          </w:tcPr>
          <w:p w14:paraId="43EE13E5" w14:textId="5221B822" w:rsidR="00287DE4" w:rsidRPr="00A5286D" w:rsidRDefault="00287DE4" w:rsidP="00287DE4">
            <w:pPr>
              <w:spacing w:after="160" w:line="259" w:lineRule="auto"/>
              <w:jc w:val="both"/>
              <w:rPr>
                <w:rFonts w:ascii="Calibri" w:hAnsi="Calibri" w:cs="Calibri"/>
              </w:rPr>
            </w:pPr>
            <w:r w:rsidRPr="00287DE4">
              <w:t>2019</w:t>
            </w:r>
            <w:r w:rsidR="00515059">
              <w:rPr>
                <w:rFonts w:ascii="Calibri" w:hAnsi="Calibri" w:cs="Calibri"/>
              </w:rPr>
              <w:t>-</w:t>
            </w:r>
            <w:r w:rsidRPr="00287DE4">
              <w:t>2027</w:t>
            </w:r>
          </w:p>
        </w:tc>
        <w:tc>
          <w:tcPr>
            <w:tcW w:w="0" w:type="auto"/>
            <w:hideMark/>
          </w:tcPr>
          <w:p w14:paraId="1F7E176D" w14:textId="77777777" w:rsidR="00287DE4" w:rsidRPr="00A5286D" w:rsidRDefault="00287DE4" w:rsidP="00287DE4">
            <w:pPr>
              <w:spacing w:after="160" w:line="259" w:lineRule="auto"/>
              <w:jc w:val="both"/>
              <w:rPr>
                <w:rFonts w:ascii="Calibri" w:hAnsi="Calibri" w:cs="Calibri"/>
              </w:rPr>
            </w:pPr>
            <w:r w:rsidRPr="00287DE4">
              <w:t>Accès à 215 MW d’énergie solaire dans les PMA d’Afrique de l’Ouest francophone.</w:t>
            </w:r>
          </w:p>
        </w:tc>
      </w:tr>
      <w:tr w:rsidR="00287DE4" w:rsidRPr="00287DE4" w14:paraId="09C7564D" w14:textId="77777777" w:rsidTr="00A5286D">
        <w:tc>
          <w:tcPr>
            <w:tcW w:w="0" w:type="auto"/>
            <w:hideMark/>
          </w:tcPr>
          <w:p w14:paraId="42E66548" w14:textId="77777777" w:rsidR="00287DE4" w:rsidRPr="00A5286D" w:rsidRDefault="00287DE4" w:rsidP="00287DE4">
            <w:pPr>
              <w:spacing w:after="160" w:line="259" w:lineRule="auto"/>
              <w:jc w:val="both"/>
              <w:rPr>
                <w:rFonts w:ascii="Calibri" w:hAnsi="Calibri" w:cs="Calibri"/>
              </w:rPr>
            </w:pPr>
            <w:r w:rsidRPr="00287DE4">
              <w:t>Yelen Sira (P176633)</w:t>
            </w:r>
          </w:p>
        </w:tc>
        <w:tc>
          <w:tcPr>
            <w:tcW w:w="0" w:type="auto"/>
            <w:hideMark/>
          </w:tcPr>
          <w:p w14:paraId="1BC8645C" w14:textId="77777777" w:rsidR="00287DE4" w:rsidRPr="00A5286D" w:rsidRDefault="00287DE4" w:rsidP="00287DE4">
            <w:pPr>
              <w:spacing w:after="160" w:line="259" w:lineRule="auto"/>
              <w:jc w:val="both"/>
              <w:rPr>
                <w:rFonts w:ascii="Calibri" w:hAnsi="Calibri" w:cs="Calibri"/>
              </w:rPr>
            </w:pPr>
            <w:r w:rsidRPr="00287DE4">
              <w:t>EDM, AMADER</w:t>
            </w:r>
          </w:p>
        </w:tc>
        <w:tc>
          <w:tcPr>
            <w:tcW w:w="0" w:type="auto"/>
            <w:hideMark/>
          </w:tcPr>
          <w:p w14:paraId="71BED1CB" w14:textId="51452C4C" w:rsidR="00287DE4" w:rsidRPr="00A5286D" w:rsidRDefault="00287DE4" w:rsidP="00287DE4">
            <w:pPr>
              <w:spacing w:after="160" w:line="259" w:lineRule="auto"/>
              <w:jc w:val="both"/>
              <w:rPr>
                <w:rFonts w:ascii="Calibri" w:hAnsi="Calibri" w:cs="Calibri"/>
              </w:rPr>
            </w:pPr>
            <w:r w:rsidRPr="00287DE4">
              <w:t>2023</w:t>
            </w:r>
            <w:r w:rsidR="00515059">
              <w:rPr>
                <w:rFonts w:ascii="Calibri" w:hAnsi="Calibri" w:cs="Calibri"/>
              </w:rPr>
              <w:t>-</w:t>
            </w:r>
            <w:r w:rsidRPr="00287DE4">
              <w:t>2028</w:t>
            </w:r>
          </w:p>
        </w:tc>
        <w:tc>
          <w:tcPr>
            <w:tcW w:w="0" w:type="auto"/>
            <w:hideMark/>
          </w:tcPr>
          <w:p w14:paraId="408357AD" w14:textId="77777777" w:rsidR="00287DE4" w:rsidRPr="00A5286D" w:rsidRDefault="00287DE4" w:rsidP="00287DE4">
            <w:pPr>
              <w:spacing w:after="160" w:line="259" w:lineRule="auto"/>
              <w:jc w:val="both"/>
              <w:rPr>
                <w:rFonts w:ascii="Calibri" w:hAnsi="Calibri" w:cs="Calibri"/>
              </w:rPr>
            </w:pPr>
            <w:r w:rsidRPr="00287DE4">
              <w:t>Renforcement du réseau, extension de l’accès et intégration des énergies renouvelables.</w:t>
            </w:r>
          </w:p>
        </w:tc>
      </w:tr>
      <w:tr w:rsidR="00287DE4" w:rsidRPr="00287DE4" w14:paraId="6F96EB29" w14:textId="77777777" w:rsidTr="00A5286D">
        <w:tc>
          <w:tcPr>
            <w:tcW w:w="0" w:type="auto"/>
            <w:hideMark/>
          </w:tcPr>
          <w:p w14:paraId="3F468244" w14:textId="77777777" w:rsidR="00287DE4" w:rsidRPr="00A5286D" w:rsidRDefault="00287DE4" w:rsidP="00287DE4">
            <w:pPr>
              <w:spacing w:after="160" w:line="259" w:lineRule="auto"/>
              <w:jc w:val="both"/>
              <w:rPr>
                <w:rFonts w:ascii="Calibri" w:hAnsi="Calibri" w:cs="Calibri"/>
              </w:rPr>
            </w:pPr>
            <w:r w:rsidRPr="00287DE4">
              <w:t>Interconnexion Guinée–Mali (P166042)</w:t>
            </w:r>
          </w:p>
        </w:tc>
        <w:tc>
          <w:tcPr>
            <w:tcW w:w="0" w:type="auto"/>
            <w:hideMark/>
          </w:tcPr>
          <w:p w14:paraId="0F0050AF" w14:textId="77777777" w:rsidR="00287DE4" w:rsidRPr="00A5286D" w:rsidRDefault="00287DE4" w:rsidP="00287DE4">
            <w:pPr>
              <w:spacing w:after="160" w:line="259" w:lineRule="auto"/>
              <w:jc w:val="both"/>
              <w:rPr>
                <w:rFonts w:ascii="Calibri" w:hAnsi="Calibri" w:cs="Calibri"/>
              </w:rPr>
            </w:pPr>
            <w:r w:rsidRPr="00287DE4">
              <w:t>EDG, EDM</w:t>
            </w:r>
          </w:p>
        </w:tc>
        <w:tc>
          <w:tcPr>
            <w:tcW w:w="0" w:type="auto"/>
            <w:hideMark/>
          </w:tcPr>
          <w:p w14:paraId="1A240538" w14:textId="115F2298" w:rsidR="00287DE4" w:rsidRPr="00A5286D" w:rsidRDefault="00287DE4" w:rsidP="00287DE4">
            <w:pPr>
              <w:spacing w:after="160" w:line="259" w:lineRule="auto"/>
              <w:jc w:val="both"/>
              <w:rPr>
                <w:rFonts w:ascii="Calibri" w:hAnsi="Calibri" w:cs="Calibri"/>
              </w:rPr>
            </w:pPr>
            <w:r w:rsidRPr="00287DE4">
              <w:t>2018</w:t>
            </w:r>
            <w:r w:rsidR="00515059">
              <w:rPr>
                <w:rFonts w:ascii="Calibri" w:hAnsi="Calibri" w:cs="Calibri"/>
              </w:rPr>
              <w:t>-</w:t>
            </w:r>
            <w:r w:rsidRPr="00287DE4">
              <w:t>2026</w:t>
            </w:r>
          </w:p>
        </w:tc>
        <w:tc>
          <w:tcPr>
            <w:tcW w:w="0" w:type="auto"/>
            <w:hideMark/>
          </w:tcPr>
          <w:p w14:paraId="72E8FF4C" w14:textId="77777777" w:rsidR="00287DE4" w:rsidRPr="00A5286D" w:rsidRDefault="00287DE4" w:rsidP="00287DE4">
            <w:pPr>
              <w:spacing w:after="160" w:line="259" w:lineRule="auto"/>
              <w:jc w:val="both"/>
              <w:rPr>
                <w:rFonts w:ascii="Calibri" w:hAnsi="Calibri" w:cs="Calibri"/>
              </w:rPr>
            </w:pPr>
            <w:r w:rsidRPr="00287DE4">
              <w:t>Interconnexion 225 kV favorable à l’import d’électricité bas-carbone.</w:t>
            </w:r>
          </w:p>
        </w:tc>
      </w:tr>
      <w:tr w:rsidR="00287DE4" w:rsidRPr="00287DE4" w14:paraId="3BB5921B" w14:textId="77777777" w:rsidTr="00A5286D">
        <w:tc>
          <w:tcPr>
            <w:tcW w:w="0" w:type="auto"/>
            <w:hideMark/>
          </w:tcPr>
          <w:p w14:paraId="0BC87B1C" w14:textId="77777777" w:rsidR="00287DE4" w:rsidRPr="00A5286D" w:rsidRDefault="00287DE4" w:rsidP="00287DE4">
            <w:pPr>
              <w:spacing w:after="160" w:line="259" w:lineRule="auto"/>
              <w:jc w:val="both"/>
              <w:rPr>
                <w:rFonts w:ascii="Calibri" w:hAnsi="Calibri" w:cs="Calibri"/>
              </w:rPr>
            </w:pPr>
            <w:r w:rsidRPr="00287DE4">
              <w:t>Mini-centrales hydro de Djenné et Talo</w:t>
            </w:r>
          </w:p>
        </w:tc>
        <w:tc>
          <w:tcPr>
            <w:tcW w:w="0" w:type="auto"/>
            <w:hideMark/>
          </w:tcPr>
          <w:p w14:paraId="2527945A" w14:textId="77777777" w:rsidR="00287DE4" w:rsidRPr="00A5286D" w:rsidRDefault="00287DE4" w:rsidP="00287DE4">
            <w:pPr>
              <w:spacing w:after="160" w:line="259" w:lineRule="auto"/>
              <w:jc w:val="both"/>
              <w:rPr>
                <w:rFonts w:ascii="Calibri" w:hAnsi="Calibri" w:cs="Calibri"/>
              </w:rPr>
            </w:pPr>
            <w:r w:rsidRPr="00287DE4">
              <w:t>DNE</w:t>
            </w:r>
          </w:p>
        </w:tc>
        <w:tc>
          <w:tcPr>
            <w:tcW w:w="0" w:type="auto"/>
            <w:hideMark/>
          </w:tcPr>
          <w:p w14:paraId="7A72F67E" w14:textId="14E889BD" w:rsidR="00287DE4" w:rsidRPr="00A5286D" w:rsidRDefault="00287DE4" w:rsidP="00287DE4">
            <w:pPr>
              <w:spacing w:after="160" w:line="259" w:lineRule="auto"/>
              <w:jc w:val="both"/>
              <w:rPr>
                <w:rFonts w:ascii="Calibri" w:hAnsi="Calibri" w:cs="Calibri"/>
              </w:rPr>
            </w:pPr>
            <w:r w:rsidRPr="00287DE4">
              <w:t>2023</w:t>
            </w:r>
            <w:r w:rsidR="00515059">
              <w:rPr>
                <w:rFonts w:ascii="Calibri" w:hAnsi="Calibri" w:cs="Calibri"/>
              </w:rPr>
              <w:t>-</w:t>
            </w:r>
            <w:r w:rsidRPr="00287DE4">
              <w:t>2026</w:t>
            </w:r>
          </w:p>
        </w:tc>
        <w:tc>
          <w:tcPr>
            <w:tcW w:w="0" w:type="auto"/>
            <w:hideMark/>
          </w:tcPr>
          <w:p w14:paraId="276729A6" w14:textId="77777777" w:rsidR="00287DE4" w:rsidRPr="00A5286D" w:rsidRDefault="00287DE4" w:rsidP="00287DE4">
            <w:pPr>
              <w:spacing w:after="160" w:line="259" w:lineRule="auto"/>
              <w:jc w:val="both"/>
              <w:rPr>
                <w:rFonts w:ascii="Calibri" w:hAnsi="Calibri" w:cs="Calibri"/>
              </w:rPr>
            </w:pPr>
            <w:r w:rsidRPr="00287DE4">
              <w:t>Développement de capacités hydroélectriques locales.</w:t>
            </w:r>
          </w:p>
        </w:tc>
      </w:tr>
      <w:tr w:rsidR="00287DE4" w:rsidRPr="00287DE4" w14:paraId="6003FC89" w14:textId="77777777" w:rsidTr="00A5286D">
        <w:tc>
          <w:tcPr>
            <w:tcW w:w="0" w:type="auto"/>
            <w:hideMark/>
          </w:tcPr>
          <w:p w14:paraId="3FB2F69E" w14:textId="77777777" w:rsidR="00287DE4" w:rsidRPr="00A5286D" w:rsidRDefault="00287DE4" w:rsidP="00287DE4">
            <w:pPr>
              <w:spacing w:after="160" w:line="259" w:lineRule="auto"/>
              <w:jc w:val="both"/>
              <w:rPr>
                <w:rFonts w:ascii="Calibri" w:hAnsi="Calibri" w:cs="Calibri"/>
              </w:rPr>
            </w:pPr>
            <w:r w:rsidRPr="00287DE4">
              <w:t>PRSEAM – mini-réseaux et solutions individuelles rurales</w:t>
            </w:r>
          </w:p>
        </w:tc>
        <w:tc>
          <w:tcPr>
            <w:tcW w:w="0" w:type="auto"/>
            <w:hideMark/>
          </w:tcPr>
          <w:p w14:paraId="4FABD8F3" w14:textId="77777777" w:rsidR="00287DE4" w:rsidRPr="00A5286D" w:rsidRDefault="00287DE4" w:rsidP="00287DE4">
            <w:pPr>
              <w:spacing w:after="160" w:line="259" w:lineRule="auto"/>
              <w:jc w:val="both"/>
              <w:rPr>
                <w:rFonts w:ascii="Calibri" w:hAnsi="Calibri" w:cs="Calibri"/>
              </w:rPr>
            </w:pPr>
            <w:r w:rsidRPr="00287DE4">
              <w:t>MMEE, AMADER</w:t>
            </w:r>
          </w:p>
        </w:tc>
        <w:tc>
          <w:tcPr>
            <w:tcW w:w="0" w:type="auto"/>
            <w:hideMark/>
          </w:tcPr>
          <w:p w14:paraId="0EAEBC0B" w14:textId="42899B54" w:rsidR="00287DE4" w:rsidRPr="00A5286D" w:rsidRDefault="00287DE4" w:rsidP="00287DE4">
            <w:pPr>
              <w:spacing w:after="160" w:line="259" w:lineRule="auto"/>
              <w:jc w:val="both"/>
              <w:rPr>
                <w:rFonts w:ascii="Calibri" w:hAnsi="Calibri" w:cs="Calibri"/>
              </w:rPr>
            </w:pPr>
            <w:r w:rsidRPr="00287DE4">
              <w:t>2023</w:t>
            </w:r>
            <w:r w:rsidR="00515059">
              <w:rPr>
                <w:rFonts w:ascii="Calibri" w:hAnsi="Calibri" w:cs="Calibri"/>
              </w:rPr>
              <w:t>-</w:t>
            </w:r>
            <w:r w:rsidRPr="00287DE4">
              <w:t>2026</w:t>
            </w:r>
          </w:p>
        </w:tc>
        <w:tc>
          <w:tcPr>
            <w:tcW w:w="0" w:type="auto"/>
            <w:hideMark/>
          </w:tcPr>
          <w:p w14:paraId="6070BCB3" w14:textId="77777777" w:rsidR="00287DE4" w:rsidRPr="00A5286D" w:rsidRDefault="00287DE4" w:rsidP="00287DE4">
            <w:pPr>
              <w:spacing w:after="160" w:line="259" w:lineRule="auto"/>
              <w:jc w:val="both"/>
              <w:rPr>
                <w:rFonts w:ascii="Calibri" w:hAnsi="Calibri" w:cs="Calibri"/>
              </w:rPr>
            </w:pPr>
            <w:r w:rsidRPr="00287DE4">
              <w:t>Développement de mini-réseaux et solutions individuelles en milieu rural.</w:t>
            </w:r>
          </w:p>
        </w:tc>
      </w:tr>
      <w:tr w:rsidR="00287DE4" w:rsidRPr="00287DE4" w14:paraId="0C4330F2" w14:textId="77777777" w:rsidTr="00A5286D">
        <w:tc>
          <w:tcPr>
            <w:tcW w:w="0" w:type="auto"/>
            <w:hideMark/>
          </w:tcPr>
          <w:p w14:paraId="13FC07FC" w14:textId="77777777" w:rsidR="00287DE4" w:rsidRPr="00A5286D" w:rsidRDefault="00287DE4" w:rsidP="00287DE4">
            <w:pPr>
              <w:spacing w:after="160" w:line="259" w:lineRule="auto"/>
              <w:jc w:val="both"/>
              <w:rPr>
                <w:rFonts w:ascii="Calibri" w:hAnsi="Calibri" w:cs="Calibri"/>
              </w:rPr>
            </w:pPr>
            <w:r w:rsidRPr="00287DE4">
              <w:t>Coopération AIEA, AFRA et AFCONE</w:t>
            </w:r>
          </w:p>
        </w:tc>
        <w:tc>
          <w:tcPr>
            <w:tcW w:w="0" w:type="auto"/>
            <w:hideMark/>
          </w:tcPr>
          <w:p w14:paraId="46CB1DD2" w14:textId="77777777" w:rsidR="00287DE4" w:rsidRPr="00A5286D" w:rsidRDefault="00287DE4" w:rsidP="00287DE4">
            <w:pPr>
              <w:spacing w:after="160" w:line="259" w:lineRule="auto"/>
              <w:jc w:val="both"/>
              <w:rPr>
                <w:rFonts w:ascii="Calibri" w:hAnsi="Calibri" w:cs="Calibri"/>
              </w:rPr>
            </w:pPr>
            <w:r w:rsidRPr="00287DE4">
              <w:t>DNE</w:t>
            </w:r>
          </w:p>
        </w:tc>
        <w:tc>
          <w:tcPr>
            <w:tcW w:w="0" w:type="auto"/>
            <w:hideMark/>
          </w:tcPr>
          <w:p w14:paraId="7943E1DE" w14:textId="51D6DD57" w:rsidR="00287DE4" w:rsidRPr="00A5286D" w:rsidRDefault="00287DE4" w:rsidP="00287DE4">
            <w:pPr>
              <w:spacing w:after="160" w:line="259" w:lineRule="auto"/>
              <w:jc w:val="both"/>
              <w:rPr>
                <w:rFonts w:ascii="Calibri" w:hAnsi="Calibri" w:cs="Calibri"/>
              </w:rPr>
            </w:pPr>
            <w:r w:rsidRPr="00287DE4">
              <w:t>2022</w:t>
            </w:r>
            <w:r w:rsidR="00515059">
              <w:rPr>
                <w:rFonts w:ascii="Calibri" w:hAnsi="Calibri" w:cs="Calibri"/>
              </w:rPr>
              <w:t>-</w:t>
            </w:r>
            <w:r w:rsidRPr="00287DE4">
              <w:t>2026</w:t>
            </w:r>
          </w:p>
        </w:tc>
        <w:tc>
          <w:tcPr>
            <w:tcW w:w="0" w:type="auto"/>
            <w:hideMark/>
          </w:tcPr>
          <w:p w14:paraId="3C3D0705" w14:textId="77777777" w:rsidR="00287DE4" w:rsidRPr="00A5286D" w:rsidRDefault="00287DE4" w:rsidP="00287DE4">
            <w:pPr>
              <w:spacing w:after="160" w:line="259" w:lineRule="auto"/>
              <w:jc w:val="both"/>
              <w:rPr>
                <w:rFonts w:ascii="Calibri" w:hAnsi="Calibri" w:cs="Calibri"/>
              </w:rPr>
            </w:pPr>
            <w:r w:rsidRPr="00287DE4">
              <w:t>Coopération technique dans le domaine de l’énergie.</w:t>
            </w:r>
          </w:p>
        </w:tc>
      </w:tr>
    </w:tbl>
    <w:p w14:paraId="7CE37F61" w14:textId="77777777" w:rsidR="00287DE4" w:rsidRDefault="00287DE4" w:rsidP="005417DD">
      <w:pPr>
        <w:jc w:val="both"/>
      </w:pPr>
    </w:p>
    <w:p w14:paraId="77F3F279" w14:textId="4975B0ED" w:rsidR="007A4F04" w:rsidRDefault="007A4F04" w:rsidP="007A4F04">
      <w:pPr>
        <w:pStyle w:val="Titre2"/>
      </w:pPr>
      <w:r w:rsidRPr="006C35AF">
        <w:lastRenderedPageBreak/>
        <w:t>Mesures et initiatives du secteur de l’</w:t>
      </w:r>
      <w:r>
        <w:t>agriculture</w:t>
      </w:r>
      <w:r w:rsidRPr="006C35AF">
        <w:t xml:space="preserve"> mises en œuvre hors CDN 2.0 (2021–2026)</w:t>
      </w:r>
    </w:p>
    <w:p w14:paraId="262B1BDE" w14:textId="13043D68" w:rsidR="00FE170D" w:rsidRPr="00F7671E" w:rsidRDefault="00FE170D" w:rsidP="00FE170D">
      <w:pPr>
        <w:rPr>
          <w:lang w:eastAsia="en-US"/>
        </w:rPr>
      </w:pPr>
      <w:r w:rsidRPr="00F7671E">
        <w:rPr>
          <w:lang w:eastAsia="en-US"/>
        </w:rPr>
        <w:t xml:space="preserve">Les initiatives présentées ci-après, </w:t>
      </w:r>
      <w:r w:rsidRPr="00A5286D">
        <w:rPr>
          <w:lang w:eastAsia="en-US"/>
        </w:rPr>
        <w:t>non exhaustives</w:t>
      </w:r>
      <w:r w:rsidRPr="00F7671E">
        <w:rPr>
          <w:lang w:eastAsia="en-US"/>
        </w:rPr>
        <w:t xml:space="preserve">, concernent des projets et programmes mis en œuvre sur la période 2021-2026 dans le secteur de l’agriculture, mais non explicitement inscrits dans la CDN 2.0. </w:t>
      </w:r>
    </w:p>
    <w:p w14:paraId="34EDBDB4" w14:textId="77777777" w:rsidR="00FE170D" w:rsidRPr="009F23C8" w:rsidRDefault="00FE170D" w:rsidP="00A5286D"/>
    <w:p w14:paraId="5A2C23C4" w14:textId="77777777" w:rsidR="007A4F04" w:rsidRDefault="007A4F04" w:rsidP="006053EA">
      <w:pPr>
        <w:jc w:val="both"/>
      </w:pPr>
    </w:p>
    <w:p w14:paraId="1732542D" w14:textId="3BCF5D02" w:rsidR="00F7671E" w:rsidRPr="00A5286D" w:rsidRDefault="00F7671E" w:rsidP="00A5286D">
      <w:pPr>
        <w:pStyle w:val="Lgende"/>
        <w:keepNext/>
        <w:rPr>
          <w:sz w:val="20"/>
          <w:szCs w:val="20"/>
        </w:rPr>
      </w:pPr>
      <w:r w:rsidRPr="00A5286D">
        <w:rPr>
          <w:sz w:val="20"/>
          <w:szCs w:val="20"/>
        </w:rPr>
        <w:t xml:space="preserve">Tableau </w:t>
      </w:r>
      <w:r w:rsidRPr="00A5286D">
        <w:rPr>
          <w:sz w:val="20"/>
          <w:szCs w:val="20"/>
        </w:rPr>
        <w:fldChar w:fldCharType="begin"/>
      </w:r>
      <w:r w:rsidRPr="00A5286D">
        <w:rPr>
          <w:sz w:val="20"/>
          <w:szCs w:val="20"/>
        </w:rPr>
        <w:instrText xml:space="preserve"> SEQ Tableau \* ARABIC </w:instrText>
      </w:r>
      <w:r w:rsidRPr="00A5286D">
        <w:rPr>
          <w:sz w:val="20"/>
          <w:szCs w:val="20"/>
        </w:rPr>
        <w:fldChar w:fldCharType="separate"/>
      </w:r>
      <w:r w:rsidR="0087004C">
        <w:rPr>
          <w:noProof/>
          <w:sz w:val="20"/>
          <w:szCs w:val="20"/>
        </w:rPr>
        <w:t>39</w:t>
      </w:r>
      <w:r w:rsidRPr="00A5286D">
        <w:rPr>
          <w:sz w:val="20"/>
          <w:szCs w:val="20"/>
        </w:rPr>
        <w:fldChar w:fldCharType="end"/>
      </w:r>
      <w:r w:rsidRPr="00A5286D">
        <w:rPr>
          <w:sz w:val="20"/>
          <w:szCs w:val="20"/>
        </w:rPr>
        <w:t> :</w:t>
      </w:r>
      <w:r w:rsidR="000B478D" w:rsidRPr="00A5286D">
        <w:rPr>
          <w:sz w:val="20"/>
          <w:szCs w:val="20"/>
        </w:rPr>
        <w:t xml:space="preserve"> Synthèse non exhaustive des initiatives du secteur de l’agriculture réalisées hors CDN 2.0 (2021–2026)</w:t>
      </w:r>
    </w:p>
    <w:tbl>
      <w:tblPr>
        <w:tblStyle w:val="TableGrid1"/>
        <w:tblW w:w="5000" w:type="pct"/>
        <w:tblLook w:val="04A0" w:firstRow="1" w:lastRow="0" w:firstColumn="1" w:lastColumn="0" w:noHBand="0" w:noVBand="1"/>
      </w:tblPr>
      <w:tblGrid>
        <w:gridCol w:w="2530"/>
        <w:gridCol w:w="1627"/>
        <w:gridCol w:w="1079"/>
        <w:gridCol w:w="4172"/>
      </w:tblGrid>
      <w:tr w:rsidR="007A4F04" w14:paraId="1C6C07CA" w14:textId="77777777" w:rsidTr="00A5286D">
        <w:trPr>
          <w:tblHeader/>
        </w:trPr>
        <w:tc>
          <w:tcPr>
            <w:tcW w:w="1350" w:type="pct"/>
            <w:shd w:val="clear" w:color="auto" w:fill="1F4E79"/>
          </w:tcPr>
          <w:p w14:paraId="3D404D92" w14:textId="77777777" w:rsidR="007A4F04" w:rsidRDefault="007A4F04" w:rsidP="00062874">
            <w:pPr>
              <w:jc w:val="center"/>
            </w:pPr>
            <w:r>
              <w:rPr>
                <w:rFonts w:ascii="Calibri" w:eastAsia="Calibri" w:hAnsi="Calibri" w:cs="Calibri"/>
                <w:b/>
                <w:bCs/>
                <w:color w:val="FFFFFF"/>
              </w:rPr>
              <w:t>Projet / Programme</w:t>
            </w:r>
          </w:p>
        </w:tc>
        <w:tc>
          <w:tcPr>
            <w:tcW w:w="849" w:type="pct"/>
            <w:shd w:val="clear" w:color="auto" w:fill="1F4E79"/>
          </w:tcPr>
          <w:p w14:paraId="66ECAE42" w14:textId="77777777" w:rsidR="007A4F04" w:rsidRDefault="007A4F04" w:rsidP="00062874">
            <w:pPr>
              <w:jc w:val="center"/>
            </w:pPr>
            <w:r>
              <w:rPr>
                <w:rFonts w:ascii="Calibri" w:eastAsia="Calibri" w:hAnsi="Calibri" w:cs="Calibri"/>
                <w:b/>
                <w:bCs/>
                <w:color w:val="FFFFFF"/>
              </w:rPr>
              <w:t>Porteur / Bailleurs</w:t>
            </w:r>
          </w:p>
        </w:tc>
        <w:tc>
          <w:tcPr>
            <w:tcW w:w="579" w:type="pct"/>
            <w:shd w:val="clear" w:color="auto" w:fill="1F4E79"/>
          </w:tcPr>
          <w:p w14:paraId="20E5FA1D" w14:textId="77777777" w:rsidR="007A4F04" w:rsidRDefault="007A4F04" w:rsidP="00062874">
            <w:pPr>
              <w:jc w:val="center"/>
            </w:pPr>
            <w:r>
              <w:rPr>
                <w:rFonts w:ascii="Calibri" w:eastAsia="Calibri" w:hAnsi="Calibri" w:cs="Calibri"/>
                <w:b/>
                <w:bCs/>
                <w:color w:val="FFFFFF"/>
              </w:rPr>
              <w:t>Période</w:t>
            </w:r>
          </w:p>
        </w:tc>
        <w:tc>
          <w:tcPr>
            <w:tcW w:w="2222" w:type="pct"/>
            <w:shd w:val="clear" w:color="auto" w:fill="1F4E79"/>
          </w:tcPr>
          <w:p w14:paraId="31B8DFBC" w14:textId="77777777" w:rsidR="007A4F04" w:rsidRDefault="007A4F04" w:rsidP="00062874">
            <w:pPr>
              <w:jc w:val="center"/>
            </w:pPr>
            <w:r>
              <w:rPr>
                <w:rFonts w:ascii="Calibri" w:eastAsia="Calibri" w:hAnsi="Calibri" w:cs="Calibri"/>
                <w:b/>
                <w:bCs/>
                <w:color w:val="FFFFFF"/>
              </w:rPr>
              <w:t>Principales réalisations / objectifs</w:t>
            </w:r>
          </w:p>
        </w:tc>
      </w:tr>
      <w:tr w:rsidR="007A4F04" w:rsidRPr="0003607F" w14:paraId="0CE06DD3" w14:textId="77777777" w:rsidTr="00A5286D">
        <w:tc>
          <w:tcPr>
            <w:tcW w:w="1350" w:type="pct"/>
          </w:tcPr>
          <w:p w14:paraId="777397B6" w14:textId="77777777" w:rsidR="007A4F04" w:rsidRPr="00A5286D" w:rsidRDefault="007A4F04" w:rsidP="00062874">
            <w:pPr>
              <w:rPr>
                <w:rFonts w:cstheme="minorHAnsi"/>
                <w:color w:val="000000" w:themeColor="text1"/>
              </w:rPr>
            </w:pPr>
            <w:r w:rsidRPr="00A5286D">
              <w:rPr>
                <w:rFonts w:cstheme="minorHAnsi"/>
                <w:b/>
                <w:bCs/>
                <w:color w:val="000000" w:themeColor="text1"/>
              </w:rPr>
              <w:t>PARCB – Projet d'Appui au Renforcement de la Résilience des Communautés de Base</w:t>
            </w:r>
          </w:p>
        </w:tc>
        <w:tc>
          <w:tcPr>
            <w:tcW w:w="849" w:type="pct"/>
          </w:tcPr>
          <w:p w14:paraId="28901E53"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Banque africaine de développement (FAD)</w:t>
            </w:r>
          </w:p>
          <w:p w14:paraId="3BE81DB6" w14:textId="77777777" w:rsidR="007A4F04" w:rsidRPr="00A5286D" w:rsidRDefault="007A4F04" w:rsidP="00062874">
            <w:pPr>
              <w:rPr>
                <w:rFonts w:cstheme="minorHAnsi"/>
                <w:color w:val="000000" w:themeColor="text1"/>
              </w:rPr>
            </w:pPr>
            <w:r w:rsidRPr="00A5286D">
              <w:rPr>
                <w:rFonts w:cstheme="minorHAnsi"/>
                <w:color w:val="000000" w:themeColor="text1"/>
              </w:rPr>
              <w:t>Gouvernement du Mali</w:t>
            </w:r>
          </w:p>
        </w:tc>
        <w:tc>
          <w:tcPr>
            <w:tcW w:w="579" w:type="pct"/>
          </w:tcPr>
          <w:p w14:paraId="52C89480" w14:textId="18AA3B3E" w:rsidR="007A4F04" w:rsidRPr="00A5286D" w:rsidRDefault="007A4F04" w:rsidP="00A5286D">
            <w:pPr>
              <w:rPr>
                <w:rFonts w:cstheme="minorHAnsi"/>
                <w:color w:val="000000" w:themeColor="text1"/>
              </w:rPr>
            </w:pPr>
            <w:r w:rsidRPr="00A5286D">
              <w:rPr>
                <w:rFonts w:cstheme="minorHAnsi"/>
                <w:color w:val="000000" w:themeColor="text1"/>
              </w:rPr>
              <w:t>2022</w:t>
            </w:r>
            <w:r w:rsidR="00F645ED">
              <w:rPr>
                <w:rFonts w:eastAsia="Calibri" w:cstheme="minorHAnsi"/>
                <w:color w:val="000000" w:themeColor="text1"/>
              </w:rPr>
              <w:t>-</w:t>
            </w:r>
            <w:r w:rsidRPr="00A5286D">
              <w:rPr>
                <w:rFonts w:cstheme="minorHAnsi"/>
                <w:color w:val="000000" w:themeColor="text1"/>
              </w:rPr>
              <w:t xml:space="preserve"> 2027</w:t>
            </w:r>
          </w:p>
        </w:tc>
        <w:tc>
          <w:tcPr>
            <w:tcW w:w="2222" w:type="pct"/>
          </w:tcPr>
          <w:p w14:paraId="73F5D3FB" w14:textId="26EBA5E4" w:rsidR="007A4F04" w:rsidRPr="00A5286D" w:rsidRDefault="007A4F04" w:rsidP="00062874">
            <w:pPr>
              <w:spacing w:after="60"/>
              <w:rPr>
                <w:rFonts w:cstheme="minorHAnsi"/>
                <w:color w:val="000000" w:themeColor="text1"/>
              </w:rPr>
            </w:pPr>
            <w:r w:rsidRPr="00A5286D">
              <w:rPr>
                <w:rFonts w:cstheme="minorHAnsi"/>
                <w:color w:val="000000" w:themeColor="text1"/>
              </w:rPr>
              <w:t xml:space="preserve">• Financement : 53,75 M€ (FAD) </w:t>
            </w:r>
            <w:r w:rsidR="0003607F">
              <w:rPr>
                <w:rFonts w:eastAsia="Calibri" w:cstheme="minorHAnsi"/>
                <w:color w:val="000000" w:themeColor="text1"/>
              </w:rPr>
              <w:t>plus</w:t>
            </w:r>
            <w:r w:rsidRPr="00A5286D">
              <w:rPr>
                <w:rFonts w:cstheme="minorHAnsi"/>
                <w:color w:val="000000" w:themeColor="text1"/>
              </w:rPr>
              <w:t xml:space="preserve"> 5,26 M€ (État malien)</w:t>
            </w:r>
          </w:p>
          <w:p w14:paraId="38D22A16" w14:textId="3ED8FFD7" w:rsidR="007A4F04" w:rsidRPr="00A5286D" w:rsidRDefault="007A4F04" w:rsidP="00062874">
            <w:pPr>
              <w:spacing w:after="60"/>
              <w:rPr>
                <w:rFonts w:cstheme="minorHAnsi"/>
                <w:color w:val="000000" w:themeColor="text1"/>
              </w:rPr>
            </w:pPr>
            <w:r w:rsidRPr="00A5286D">
              <w:rPr>
                <w:rFonts w:cstheme="minorHAnsi"/>
                <w:color w:val="000000" w:themeColor="text1"/>
              </w:rPr>
              <w:t>• 18 communes ciblées</w:t>
            </w:r>
            <w:r w:rsidR="00712AA2">
              <w:rPr>
                <w:rFonts w:eastAsia="Calibri" w:cstheme="minorHAnsi"/>
                <w:color w:val="000000" w:themeColor="text1"/>
              </w:rPr>
              <w:t>,</w:t>
            </w:r>
            <w:r w:rsidRPr="00A5286D">
              <w:rPr>
                <w:rFonts w:cstheme="minorHAnsi"/>
                <w:color w:val="000000" w:themeColor="text1"/>
              </w:rPr>
              <w:t xml:space="preserve"> 829 685 habitants bénéficiaires</w:t>
            </w:r>
          </w:p>
          <w:p w14:paraId="71A56907"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Développement des chaînes de valeur agricoles (filières végétale, animale, aquacole)</w:t>
            </w:r>
          </w:p>
          <w:p w14:paraId="71BB25FB"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Création estimée de 346 800 emplois directs et indirects</w:t>
            </w:r>
          </w:p>
          <w:p w14:paraId="33ACF283" w14:textId="77777777" w:rsidR="007A4F04" w:rsidRPr="00A5286D" w:rsidRDefault="007A4F04" w:rsidP="00062874">
            <w:pPr>
              <w:rPr>
                <w:rFonts w:cstheme="minorHAnsi"/>
                <w:color w:val="000000" w:themeColor="text1"/>
              </w:rPr>
            </w:pPr>
            <w:r w:rsidRPr="00A5286D">
              <w:rPr>
                <w:rFonts w:cstheme="minorHAnsi"/>
                <w:color w:val="000000" w:themeColor="text1"/>
              </w:rPr>
              <w:t>• Souscription à une assurance souveraine contre la sécheresse</w:t>
            </w:r>
          </w:p>
        </w:tc>
      </w:tr>
      <w:tr w:rsidR="007A4F04" w:rsidRPr="0003607F" w14:paraId="504CA0A2" w14:textId="77777777" w:rsidTr="00A5286D">
        <w:tc>
          <w:tcPr>
            <w:tcW w:w="1350" w:type="pct"/>
          </w:tcPr>
          <w:p w14:paraId="18E1F027" w14:textId="77777777" w:rsidR="007A4F04" w:rsidRPr="00A5286D" w:rsidRDefault="007A4F04" w:rsidP="00062874">
            <w:pPr>
              <w:rPr>
                <w:rFonts w:cstheme="minorHAnsi"/>
                <w:color w:val="000000" w:themeColor="text1"/>
              </w:rPr>
            </w:pPr>
            <w:r w:rsidRPr="00A5286D">
              <w:rPr>
                <w:rFonts w:cstheme="minorHAnsi"/>
                <w:b/>
                <w:bCs/>
                <w:color w:val="000000" w:themeColor="text1"/>
              </w:rPr>
              <w:t>PDAZAM – Projet de Développement de la Productivité et de la Diversification Agricole des Zones Arides et Semi-Arides</w:t>
            </w:r>
          </w:p>
        </w:tc>
        <w:tc>
          <w:tcPr>
            <w:tcW w:w="849" w:type="pct"/>
          </w:tcPr>
          <w:p w14:paraId="2EC6B9FF"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Banque mondiale (IDA)</w:t>
            </w:r>
          </w:p>
          <w:p w14:paraId="18DA3D76" w14:textId="77777777" w:rsidR="007A4F04" w:rsidRPr="00A5286D" w:rsidRDefault="007A4F04" w:rsidP="00062874">
            <w:pPr>
              <w:rPr>
                <w:rFonts w:cstheme="minorHAnsi"/>
                <w:color w:val="000000" w:themeColor="text1"/>
              </w:rPr>
            </w:pPr>
            <w:r w:rsidRPr="00A5286D">
              <w:rPr>
                <w:rFonts w:cstheme="minorHAnsi"/>
                <w:color w:val="000000" w:themeColor="text1"/>
              </w:rPr>
              <w:t>Ministère de l'Agriculture</w:t>
            </w:r>
          </w:p>
        </w:tc>
        <w:tc>
          <w:tcPr>
            <w:tcW w:w="579" w:type="pct"/>
          </w:tcPr>
          <w:p w14:paraId="077498D5" w14:textId="2946BA12" w:rsidR="007A4F04" w:rsidRPr="00A5286D" w:rsidRDefault="007A4F04" w:rsidP="00A5286D">
            <w:pPr>
              <w:rPr>
                <w:rFonts w:cstheme="minorHAnsi"/>
                <w:color w:val="000000" w:themeColor="text1"/>
              </w:rPr>
            </w:pPr>
            <w:r w:rsidRPr="00A5286D">
              <w:rPr>
                <w:rFonts w:cstheme="minorHAnsi"/>
                <w:color w:val="000000" w:themeColor="text1"/>
              </w:rPr>
              <w:t xml:space="preserve">2018 </w:t>
            </w:r>
            <w:r w:rsidR="00F645ED">
              <w:rPr>
                <w:rFonts w:eastAsia="Calibri" w:cstheme="minorHAnsi"/>
                <w:color w:val="000000" w:themeColor="text1"/>
              </w:rPr>
              <w:t>-</w:t>
            </w:r>
            <w:r w:rsidRPr="00A5286D">
              <w:rPr>
                <w:rFonts w:cstheme="minorHAnsi"/>
                <w:color w:val="000000" w:themeColor="text1"/>
              </w:rPr>
              <w:t>2025</w:t>
            </w:r>
          </w:p>
        </w:tc>
        <w:tc>
          <w:tcPr>
            <w:tcW w:w="2222" w:type="pct"/>
          </w:tcPr>
          <w:p w14:paraId="1F17E95D"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Financement Banque mondiale : &gt; 9 milliards FCFA</w:t>
            </w:r>
          </w:p>
          <w:p w14:paraId="73606149"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Amélioration de la productivité agricole et résilience des ménages en zones arides</w:t>
            </w:r>
          </w:p>
          <w:p w14:paraId="538118D1"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Distribution d'engrais subventionnés (50 kg à 14 000 FCFA)</w:t>
            </w:r>
          </w:p>
          <w:p w14:paraId="1AA1E7F7" w14:textId="77777777" w:rsidR="007A4F04" w:rsidRPr="00A5286D" w:rsidRDefault="007A4F04" w:rsidP="00062874">
            <w:pPr>
              <w:rPr>
                <w:rFonts w:cstheme="minorHAnsi"/>
                <w:color w:val="000000" w:themeColor="text1"/>
              </w:rPr>
            </w:pPr>
            <w:r w:rsidRPr="00A5286D">
              <w:rPr>
                <w:rFonts w:cstheme="minorHAnsi"/>
                <w:color w:val="000000" w:themeColor="text1"/>
              </w:rPr>
              <w:t>• Financement d'infrastructures rurales et appui aux coopératives (filière manioc à Doubabougou, etc.)</w:t>
            </w:r>
          </w:p>
        </w:tc>
      </w:tr>
      <w:tr w:rsidR="007A4F04" w:rsidRPr="0003607F" w14:paraId="14376504" w14:textId="77777777" w:rsidTr="00A5286D">
        <w:tc>
          <w:tcPr>
            <w:tcW w:w="1350" w:type="pct"/>
          </w:tcPr>
          <w:p w14:paraId="26BB3FA5" w14:textId="77777777" w:rsidR="007A4F04" w:rsidRPr="00A5286D" w:rsidRDefault="007A4F04" w:rsidP="00062874">
            <w:pPr>
              <w:rPr>
                <w:rFonts w:cstheme="minorHAnsi"/>
                <w:color w:val="000000" w:themeColor="text1"/>
              </w:rPr>
            </w:pPr>
            <w:r w:rsidRPr="00A5286D">
              <w:rPr>
                <w:rFonts w:cstheme="minorHAnsi"/>
                <w:b/>
                <w:bCs/>
                <w:color w:val="000000" w:themeColor="text1"/>
              </w:rPr>
              <w:t>MERIT – Projet Multi-Énergies pour la Résilience et la Gestion Intégrée des Terroirs</w:t>
            </w:r>
          </w:p>
        </w:tc>
        <w:tc>
          <w:tcPr>
            <w:tcW w:w="849" w:type="pct"/>
          </w:tcPr>
          <w:p w14:paraId="788559C8"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FIDA</w:t>
            </w:r>
          </w:p>
          <w:p w14:paraId="2ED23A61"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FEM (GEF)</w:t>
            </w:r>
          </w:p>
          <w:p w14:paraId="5216644B" w14:textId="77777777" w:rsidR="007A4F04" w:rsidRPr="00A5286D" w:rsidRDefault="007A4F04" w:rsidP="00062874">
            <w:pPr>
              <w:rPr>
                <w:rFonts w:cstheme="minorHAnsi"/>
                <w:color w:val="000000" w:themeColor="text1"/>
              </w:rPr>
            </w:pPr>
            <w:r w:rsidRPr="00A5286D">
              <w:rPr>
                <w:rFonts w:cstheme="minorHAnsi"/>
                <w:color w:val="000000" w:themeColor="text1"/>
              </w:rPr>
              <w:t>État du Mali</w:t>
            </w:r>
          </w:p>
        </w:tc>
        <w:tc>
          <w:tcPr>
            <w:tcW w:w="579" w:type="pct"/>
          </w:tcPr>
          <w:p w14:paraId="40126EE8" w14:textId="2CE3FCBD" w:rsidR="007A4F04" w:rsidRPr="00A5286D" w:rsidRDefault="007A4F04" w:rsidP="00A5286D">
            <w:pPr>
              <w:rPr>
                <w:rFonts w:cstheme="minorHAnsi"/>
                <w:color w:val="000000" w:themeColor="text1"/>
              </w:rPr>
            </w:pPr>
            <w:r w:rsidRPr="00A5286D">
              <w:rPr>
                <w:rFonts w:cstheme="minorHAnsi"/>
                <w:color w:val="000000" w:themeColor="text1"/>
              </w:rPr>
              <w:t xml:space="preserve">2022 </w:t>
            </w:r>
            <w:r w:rsidR="00F645ED">
              <w:rPr>
                <w:rFonts w:eastAsia="Calibri" w:cstheme="minorHAnsi"/>
                <w:color w:val="000000" w:themeColor="text1"/>
              </w:rPr>
              <w:t>-</w:t>
            </w:r>
            <w:r w:rsidRPr="00A5286D">
              <w:rPr>
                <w:rFonts w:cstheme="minorHAnsi"/>
                <w:color w:val="000000" w:themeColor="text1"/>
              </w:rPr>
              <w:t>2028</w:t>
            </w:r>
          </w:p>
        </w:tc>
        <w:tc>
          <w:tcPr>
            <w:tcW w:w="2222" w:type="pct"/>
          </w:tcPr>
          <w:p w14:paraId="1E359612" w14:textId="00D5B4E3" w:rsidR="007A4F04" w:rsidRPr="00A5286D" w:rsidRDefault="007A4F04" w:rsidP="00062874">
            <w:pPr>
              <w:spacing w:after="60"/>
              <w:rPr>
                <w:rFonts w:cstheme="minorHAnsi"/>
                <w:color w:val="000000" w:themeColor="text1"/>
              </w:rPr>
            </w:pPr>
            <w:r w:rsidRPr="00A5286D">
              <w:rPr>
                <w:rFonts w:cstheme="minorHAnsi"/>
                <w:color w:val="000000" w:themeColor="text1"/>
              </w:rPr>
              <w:t>• Coût total : 50,8 M USD (</w:t>
            </w:r>
            <w:r w:rsidR="00712AA2">
              <w:rPr>
                <w:rFonts w:eastAsia="Calibri" w:cstheme="minorHAnsi"/>
                <w:color w:val="000000" w:themeColor="text1"/>
              </w:rPr>
              <w:t xml:space="preserve">environ </w:t>
            </w:r>
            <w:r w:rsidRPr="00A5286D">
              <w:rPr>
                <w:rFonts w:cstheme="minorHAnsi"/>
                <w:color w:val="000000" w:themeColor="text1"/>
              </w:rPr>
              <w:t>29 milliards FCFA)</w:t>
            </w:r>
          </w:p>
          <w:p w14:paraId="08CAF793" w14:textId="48C8F189" w:rsidR="007A4F04" w:rsidRPr="00A5286D" w:rsidRDefault="007A4F04" w:rsidP="00062874">
            <w:pPr>
              <w:spacing w:after="60"/>
              <w:rPr>
                <w:rFonts w:cstheme="minorHAnsi"/>
                <w:color w:val="000000" w:themeColor="text1"/>
              </w:rPr>
            </w:pPr>
            <w:r w:rsidRPr="00A5286D">
              <w:rPr>
                <w:rFonts w:cstheme="minorHAnsi"/>
                <w:color w:val="000000" w:themeColor="text1"/>
              </w:rPr>
              <w:t>• 42 000 ménages cibles (420 000 bénéficiaires indirects), zones soudaniennes (Kayes, Sikasso)</w:t>
            </w:r>
          </w:p>
          <w:p w14:paraId="6D887D5E"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Promotion de biodigesteurs, énergies renouvelables, gestion durable des terres</w:t>
            </w:r>
          </w:p>
          <w:p w14:paraId="283E7D7B"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Émissions de GES évitées attendues : 5 933 577 tCO₂</w:t>
            </w:r>
          </w:p>
          <w:p w14:paraId="006094C1" w14:textId="77777777" w:rsidR="007A4F04" w:rsidRPr="00A5286D" w:rsidRDefault="007A4F04" w:rsidP="00062874">
            <w:pPr>
              <w:rPr>
                <w:rFonts w:cstheme="minorHAnsi"/>
                <w:color w:val="000000" w:themeColor="text1"/>
              </w:rPr>
            </w:pPr>
            <w:r w:rsidRPr="00A5286D">
              <w:rPr>
                <w:rFonts w:cstheme="minorHAnsi"/>
                <w:color w:val="000000" w:themeColor="text1"/>
              </w:rPr>
              <w:t>• Au moins 50 % de femmes et 30 % de jeunes parmi les bénéficiaires</w:t>
            </w:r>
          </w:p>
        </w:tc>
      </w:tr>
      <w:tr w:rsidR="007A4F04" w:rsidRPr="0003607F" w14:paraId="711A61C1" w14:textId="77777777" w:rsidTr="00A5286D">
        <w:tc>
          <w:tcPr>
            <w:tcW w:w="1350" w:type="pct"/>
          </w:tcPr>
          <w:p w14:paraId="2C2B0713" w14:textId="77777777" w:rsidR="007A4F04" w:rsidRPr="00A5286D" w:rsidRDefault="007A4F04" w:rsidP="00062874">
            <w:pPr>
              <w:rPr>
                <w:rFonts w:cstheme="minorHAnsi"/>
                <w:color w:val="000000" w:themeColor="text1"/>
              </w:rPr>
            </w:pPr>
            <w:r w:rsidRPr="00A5286D">
              <w:rPr>
                <w:rFonts w:cstheme="minorHAnsi"/>
                <w:b/>
                <w:bCs/>
                <w:color w:val="000000" w:themeColor="text1"/>
              </w:rPr>
              <w:lastRenderedPageBreak/>
              <w:t>INCLUSIF – Projet de services financiers inclusifs dans la filière agricole</w:t>
            </w:r>
          </w:p>
        </w:tc>
        <w:tc>
          <w:tcPr>
            <w:tcW w:w="849" w:type="pct"/>
          </w:tcPr>
          <w:p w14:paraId="09BB23BA"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FIDA</w:t>
            </w:r>
          </w:p>
          <w:p w14:paraId="6B56489F"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Danemark (DANIDA)</w:t>
            </w:r>
          </w:p>
          <w:p w14:paraId="682CE27C" w14:textId="77777777" w:rsidR="007A4F04" w:rsidRPr="00A5286D" w:rsidRDefault="007A4F04" w:rsidP="00062874">
            <w:pPr>
              <w:rPr>
                <w:rFonts w:cstheme="minorHAnsi"/>
                <w:color w:val="000000" w:themeColor="text1"/>
              </w:rPr>
            </w:pPr>
            <w:r w:rsidRPr="00A5286D">
              <w:rPr>
                <w:rFonts w:cstheme="minorHAnsi"/>
                <w:color w:val="000000" w:themeColor="text1"/>
              </w:rPr>
              <w:t>Canada</w:t>
            </w:r>
          </w:p>
        </w:tc>
        <w:tc>
          <w:tcPr>
            <w:tcW w:w="579" w:type="pct"/>
          </w:tcPr>
          <w:p w14:paraId="1CF9B073" w14:textId="32F12E5B" w:rsidR="007A4F04" w:rsidRPr="00A5286D" w:rsidRDefault="007A4F04" w:rsidP="00A5286D">
            <w:pPr>
              <w:rPr>
                <w:rFonts w:cstheme="minorHAnsi"/>
                <w:color w:val="000000" w:themeColor="text1"/>
              </w:rPr>
            </w:pPr>
            <w:r w:rsidRPr="00A5286D">
              <w:rPr>
                <w:rFonts w:cstheme="minorHAnsi"/>
                <w:color w:val="000000" w:themeColor="text1"/>
              </w:rPr>
              <w:t xml:space="preserve">2018 </w:t>
            </w:r>
            <w:r w:rsidR="00F645ED">
              <w:rPr>
                <w:rFonts w:eastAsia="Calibri" w:cstheme="minorHAnsi"/>
                <w:color w:val="000000" w:themeColor="text1"/>
              </w:rPr>
              <w:t>-</w:t>
            </w:r>
            <w:r w:rsidRPr="00A5286D">
              <w:rPr>
                <w:rFonts w:cstheme="minorHAnsi"/>
                <w:color w:val="000000" w:themeColor="text1"/>
              </w:rPr>
              <w:t>2024</w:t>
            </w:r>
          </w:p>
        </w:tc>
        <w:tc>
          <w:tcPr>
            <w:tcW w:w="2222" w:type="pct"/>
          </w:tcPr>
          <w:p w14:paraId="31F2F9DB"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Cible : 440 000 bénéficiaires (petits exploitants et PME agroalimentaires)</w:t>
            </w:r>
          </w:p>
          <w:p w14:paraId="51680460"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Inclusion financière, accès aux services d'information climatique</w:t>
            </w:r>
          </w:p>
          <w:p w14:paraId="1E7CAB19"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Indicateurs sur l'épargne, organisations de producteurs et services aux entreprises atteints/dépassés (oct. 2023)</w:t>
            </w:r>
          </w:p>
          <w:p w14:paraId="2FBC97DA" w14:textId="77777777" w:rsidR="007A4F04" w:rsidRPr="00A5286D" w:rsidRDefault="007A4F04" w:rsidP="00062874">
            <w:pPr>
              <w:rPr>
                <w:rFonts w:cstheme="minorHAnsi"/>
                <w:color w:val="000000" w:themeColor="text1"/>
              </w:rPr>
            </w:pPr>
            <w:r w:rsidRPr="00A5286D">
              <w:rPr>
                <w:rFonts w:cstheme="minorHAnsi"/>
                <w:color w:val="000000" w:themeColor="text1"/>
              </w:rPr>
              <w:t>• Financement additionnel annoncé en 2022 par le FIDA</w:t>
            </w:r>
          </w:p>
        </w:tc>
      </w:tr>
      <w:tr w:rsidR="007A4F04" w:rsidRPr="0003607F" w14:paraId="438F3D55" w14:textId="77777777" w:rsidTr="00A5286D">
        <w:tc>
          <w:tcPr>
            <w:tcW w:w="1350" w:type="pct"/>
          </w:tcPr>
          <w:p w14:paraId="1C2527F8" w14:textId="77777777" w:rsidR="007A4F04" w:rsidRPr="00A5286D" w:rsidRDefault="007A4F04" w:rsidP="00062874">
            <w:pPr>
              <w:rPr>
                <w:rFonts w:cstheme="minorHAnsi"/>
                <w:color w:val="000000" w:themeColor="text1"/>
              </w:rPr>
            </w:pPr>
            <w:r w:rsidRPr="00A5286D">
              <w:rPr>
                <w:rFonts w:cstheme="minorHAnsi"/>
                <w:b/>
                <w:bCs/>
                <w:color w:val="000000" w:themeColor="text1"/>
              </w:rPr>
              <w:t>FIER 2 – Projet de Formation professionnelle, Insertion et Appui à l'Entrepreneuriat des jeunes Ruraux (phase 2)</w:t>
            </w:r>
          </w:p>
        </w:tc>
        <w:tc>
          <w:tcPr>
            <w:tcW w:w="849" w:type="pct"/>
          </w:tcPr>
          <w:p w14:paraId="587B1C80"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FIDA</w:t>
            </w:r>
          </w:p>
          <w:p w14:paraId="06013850" w14:textId="77777777" w:rsidR="007A4F04" w:rsidRPr="00A5286D" w:rsidRDefault="007A4F04" w:rsidP="00062874">
            <w:pPr>
              <w:rPr>
                <w:rFonts w:cstheme="minorHAnsi"/>
                <w:color w:val="000000" w:themeColor="text1"/>
              </w:rPr>
            </w:pPr>
            <w:r w:rsidRPr="00A5286D">
              <w:rPr>
                <w:rFonts w:cstheme="minorHAnsi"/>
                <w:color w:val="000000" w:themeColor="text1"/>
              </w:rPr>
              <w:t>Gouvernement du Mali</w:t>
            </w:r>
          </w:p>
        </w:tc>
        <w:tc>
          <w:tcPr>
            <w:tcW w:w="579" w:type="pct"/>
          </w:tcPr>
          <w:p w14:paraId="77DA186C" w14:textId="4E56CAA8" w:rsidR="007A4F04" w:rsidRPr="00A5286D" w:rsidRDefault="007A4F04" w:rsidP="00A5286D">
            <w:pPr>
              <w:rPr>
                <w:rFonts w:cstheme="minorHAnsi"/>
                <w:color w:val="000000" w:themeColor="text1"/>
              </w:rPr>
            </w:pPr>
            <w:r w:rsidRPr="00A5286D">
              <w:rPr>
                <w:rFonts w:cstheme="minorHAnsi"/>
                <w:color w:val="000000" w:themeColor="text1"/>
              </w:rPr>
              <w:t xml:space="preserve">2023 </w:t>
            </w:r>
            <w:r w:rsidR="00F645ED">
              <w:rPr>
                <w:rFonts w:eastAsia="Calibri" w:cstheme="minorHAnsi"/>
                <w:color w:val="000000" w:themeColor="text1"/>
              </w:rPr>
              <w:t>-</w:t>
            </w:r>
            <w:r w:rsidRPr="00A5286D">
              <w:rPr>
                <w:rFonts w:cstheme="minorHAnsi"/>
                <w:color w:val="000000" w:themeColor="text1"/>
              </w:rPr>
              <w:t>2029</w:t>
            </w:r>
          </w:p>
        </w:tc>
        <w:tc>
          <w:tcPr>
            <w:tcW w:w="2222" w:type="pct"/>
          </w:tcPr>
          <w:p w14:paraId="04E7CC64"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Accord de prêt signé en février 2023 : 38,665 M€</w:t>
            </w:r>
          </w:p>
          <w:p w14:paraId="4B98D432"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Insertion économique et professionnelle des jeunes ruraux maliens</w:t>
            </w:r>
          </w:p>
          <w:p w14:paraId="41116106"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Promotion des technologies climato-compatibles et pratiques agroécologiques</w:t>
            </w:r>
          </w:p>
          <w:p w14:paraId="52C3FB5F" w14:textId="77777777" w:rsidR="007A4F04" w:rsidRPr="00A5286D" w:rsidRDefault="007A4F04" w:rsidP="00062874">
            <w:pPr>
              <w:rPr>
                <w:rFonts w:cstheme="minorHAnsi"/>
                <w:color w:val="000000" w:themeColor="text1"/>
              </w:rPr>
            </w:pPr>
            <w:r w:rsidRPr="00A5286D">
              <w:rPr>
                <w:rFonts w:cstheme="minorHAnsi"/>
                <w:color w:val="000000" w:themeColor="text1"/>
              </w:rPr>
              <w:t>• Soutien à l'entrepreneuriat vert et création d'emplois non agricoles</w:t>
            </w:r>
          </w:p>
        </w:tc>
      </w:tr>
      <w:tr w:rsidR="007A4F04" w:rsidRPr="0003607F" w14:paraId="03F70DBA" w14:textId="77777777" w:rsidTr="00A5286D">
        <w:tc>
          <w:tcPr>
            <w:tcW w:w="1350" w:type="pct"/>
          </w:tcPr>
          <w:p w14:paraId="6930CD34" w14:textId="77777777" w:rsidR="007A4F04" w:rsidRPr="00A5286D" w:rsidRDefault="007A4F04" w:rsidP="00062874">
            <w:pPr>
              <w:rPr>
                <w:rFonts w:cstheme="minorHAnsi"/>
                <w:color w:val="000000" w:themeColor="text1"/>
              </w:rPr>
            </w:pPr>
            <w:r w:rsidRPr="00A5286D">
              <w:rPr>
                <w:rFonts w:cstheme="minorHAnsi"/>
                <w:b/>
                <w:bCs/>
                <w:color w:val="000000" w:themeColor="text1"/>
              </w:rPr>
              <w:t>PARIIS – Projet d'Appui Régional à l'Initiative pour l'Irrigation au Sahel</w:t>
            </w:r>
          </w:p>
        </w:tc>
        <w:tc>
          <w:tcPr>
            <w:tcW w:w="849" w:type="pct"/>
          </w:tcPr>
          <w:p w14:paraId="103D303D"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Banque mondiale</w:t>
            </w:r>
          </w:p>
          <w:p w14:paraId="167060AA"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CILSS</w:t>
            </w:r>
          </w:p>
          <w:p w14:paraId="70391EB0" w14:textId="77777777" w:rsidR="007A4F04" w:rsidRPr="00A5286D" w:rsidRDefault="007A4F04" w:rsidP="00062874">
            <w:pPr>
              <w:rPr>
                <w:rFonts w:cstheme="minorHAnsi"/>
                <w:color w:val="000000" w:themeColor="text1"/>
              </w:rPr>
            </w:pPr>
            <w:r w:rsidRPr="00A5286D">
              <w:rPr>
                <w:rFonts w:cstheme="minorHAnsi"/>
                <w:color w:val="000000" w:themeColor="text1"/>
              </w:rPr>
              <w:t>Ministère de l'Agriculture</w:t>
            </w:r>
          </w:p>
        </w:tc>
        <w:tc>
          <w:tcPr>
            <w:tcW w:w="579" w:type="pct"/>
          </w:tcPr>
          <w:p w14:paraId="5A5B4A56" w14:textId="27B633CB" w:rsidR="007A4F04" w:rsidRPr="00A5286D" w:rsidRDefault="007A4F04" w:rsidP="00A5286D">
            <w:pPr>
              <w:rPr>
                <w:rFonts w:cstheme="minorHAnsi"/>
                <w:color w:val="000000" w:themeColor="text1"/>
              </w:rPr>
            </w:pPr>
            <w:r w:rsidRPr="00A5286D">
              <w:rPr>
                <w:rFonts w:cstheme="minorHAnsi"/>
                <w:color w:val="000000" w:themeColor="text1"/>
              </w:rPr>
              <w:t xml:space="preserve">2018 </w:t>
            </w:r>
            <w:r w:rsidR="00F645ED">
              <w:rPr>
                <w:rFonts w:eastAsia="Calibri" w:cstheme="minorHAnsi"/>
                <w:color w:val="000000" w:themeColor="text1"/>
              </w:rPr>
              <w:t>-</w:t>
            </w:r>
            <w:r w:rsidRPr="00A5286D">
              <w:rPr>
                <w:rFonts w:cstheme="minorHAnsi"/>
                <w:color w:val="000000" w:themeColor="text1"/>
              </w:rPr>
              <w:t>2025</w:t>
            </w:r>
          </w:p>
        </w:tc>
        <w:tc>
          <w:tcPr>
            <w:tcW w:w="2222" w:type="pct"/>
          </w:tcPr>
          <w:p w14:paraId="7B3F9D94"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Aménagement de bas-fonds et périmètres maraîchers (Ségou, Dioïla, Koulikoro)</w:t>
            </w:r>
          </w:p>
          <w:p w14:paraId="528D3CE3" w14:textId="2049F4A3" w:rsidR="007A4F04" w:rsidRPr="00A5286D" w:rsidRDefault="007A4F04" w:rsidP="00062874">
            <w:pPr>
              <w:spacing w:after="60"/>
              <w:rPr>
                <w:rFonts w:cstheme="minorHAnsi"/>
                <w:color w:val="000000" w:themeColor="text1"/>
              </w:rPr>
            </w:pPr>
            <w:r w:rsidRPr="00A5286D">
              <w:rPr>
                <w:rFonts w:cstheme="minorHAnsi"/>
                <w:color w:val="000000" w:themeColor="text1"/>
              </w:rPr>
              <w:t>• Études de faisabilité de reconversion en maîtrise totale (Soké II et Dioro I, 4 650 ha)</w:t>
            </w:r>
          </w:p>
          <w:p w14:paraId="0F65AFB4"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Mise en place du Groupe de Partage des Connaissances National (GPCN) en 2021</w:t>
            </w:r>
          </w:p>
          <w:p w14:paraId="4B123AB2"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Formation des acteurs sur la GIRE et les solutions d'irrigation</w:t>
            </w:r>
          </w:p>
          <w:p w14:paraId="1562A23F" w14:textId="77777777" w:rsidR="007A4F04" w:rsidRPr="00A5286D" w:rsidRDefault="007A4F04" w:rsidP="00062874">
            <w:pPr>
              <w:rPr>
                <w:rFonts w:cstheme="minorHAnsi"/>
                <w:color w:val="000000" w:themeColor="text1"/>
              </w:rPr>
            </w:pPr>
            <w:r w:rsidRPr="00A5286D">
              <w:rPr>
                <w:rFonts w:cstheme="minorHAnsi"/>
                <w:color w:val="000000" w:themeColor="text1"/>
              </w:rPr>
              <w:t>• Participation au 9ᵉ Forum mondial de l'eau (Dakar 2022)</w:t>
            </w:r>
          </w:p>
        </w:tc>
      </w:tr>
      <w:tr w:rsidR="007A4F04" w:rsidRPr="0003607F" w14:paraId="56BA2C3D" w14:textId="77777777" w:rsidTr="00A5286D">
        <w:tc>
          <w:tcPr>
            <w:tcW w:w="1350" w:type="pct"/>
          </w:tcPr>
          <w:p w14:paraId="37D64CF2" w14:textId="77777777" w:rsidR="007A4F04" w:rsidRPr="00A5286D" w:rsidRDefault="007A4F04" w:rsidP="00062874">
            <w:pPr>
              <w:rPr>
                <w:rFonts w:cstheme="minorHAnsi"/>
                <w:color w:val="000000" w:themeColor="text1"/>
              </w:rPr>
            </w:pPr>
            <w:r w:rsidRPr="00A5286D">
              <w:rPr>
                <w:rFonts w:cstheme="minorHAnsi"/>
                <w:b/>
                <w:bCs/>
                <w:color w:val="000000" w:themeColor="text1"/>
              </w:rPr>
              <w:t>Réactivation du CCASA – Cadre de Coordination de l'Agriculture Intelligente face au Climat</w:t>
            </w:r>
          </w:p>
        </w:tc>
        <w:tc>
          <w:tcPr>
            <w:tcW w:w="849" w:type="pct"/>
          </w:tcPr>
          <w:p w14:paraId="3352B87B" w14:textId="77777777" w:rsidR="007A4F04" w:rsidRPr="00A5286D" w:rsidRDefault="007A4F04" w:rsidP="00062874">
            <w:pPr>
              <w:spacing w:after="60"/>
              <w:rPr>
                <w:rFonts w:cstheme="minorHAnsi"/>
                <w:color w:val="000000" w:themeColor="text1"/>
                <w:lang w:val="en-US"/>
              </w:rPr>
            </w:pPr>
            <w:r w:rsidRPr="00A5286D">
              <w:rPr>
                <w:rFonts w:cstheme="minorHAnsi"/>
                <w:color w:val="000000" w:themeColor="text1"/>
                <w:lang w:val="en-US"/>
              </w:rPr>
              <w:t>Alliance Bioversity-CIAT</w:t>
            </w:r>
          </w:p>
          <w:p w14:paraId="077C14FD" w14:textId="77777777" w:rsidR="007A4F04" w:rsidRPr="00A5286D" w:rsidRDefault="007A4F04" w:rsidP="00062874">
            <w:pPr>
              <w:spacing w:after="60"/>
              <w:rPr>
                <w:rFonts w:cstheme="minorHAnsi"/>
                <w:color w:val="000000" w:themeColor="text1"/>
                <w:lang w:val="en-US"/>
              </w:rPr>
            </w:pPr>
            <w:r w:rsidRPr="00A5286D">
              <w:rPr>
                <w:rFonts w:cstheme="minorHAnsi"/>
                <w:color w:val="000000" w:themeColor="text1"/>
                <w:lang w:val="en-US"/>
              </w:rPr>
              <w:t>AEDD</w:t>
            </w:r>
          </w:p>
          <w:p w14:paraId="3E3DDA45" w14:textId="77777777" w:rsidR="007A4F04" w:rsidRPr="00A5286D" w:rsidRDefault="007A4F04" w:rsidP="00062874">
            <w:pPr>
              <w:rPr>
                <w:rFonts w:cstheme="minorHAnsi"/>
                <w:color w:val="000000" w:themeColor="text1"/>
                <w:lang w:val="en-US"/>
              </w:rPr>
            </w:pPr>
            <w:r w:rsidRPr="00A5286D">
              <w:rPr>
                <w:rFonts w:cstheme="minorHAnsi"/>
                <w:color w:val="000000" w:themeColor="text1"/>
                <w:lang w:val="en-US"/>
              </w:rPr>
              <w:t>TARSPro</w:t>
            </w:r>
          </w:p>
        </w:tc>
        <w:tc>
          <w:tcPr>
            <w:tcW w:w="579" w:type="pct"/>
          </w:tcPr>
          <w:p w14:paraId="65EB50EC" w14:textId="5ED9772C" w:rsidR="007A4F04" w:rsidRPr="00A5286D" w:rsidRDefault="007A4F04" w:rsidP="00A5286D">
            <w:pPr>
              <w:rPr>
                <w:rFonts w:cstheme="minorHAnsi"/>
                <w:color w:val="000000" w:themeColor="text1"/>
              </w:rPr>
            </w:pPr>
            <w:r w:rsidRPr="00A5286D">
              <w:rPr>
                <w:rFonts w:cstheme="minorHAnsi"/>
                <w:color w:val="000000" w:themeColor="text1"/>
              </w:rPr>
              <w:t xml:space="preserve">2025 </w:t>
            </w:r>
            <w:r w:rsidR="00F645ED">
              <w:rPr>
                <w:rFonts w:eastAsia="Calibri" w:cstheme="minorHAnsi"/>
                <w:color w:val="000000" w:themeColor="text1"/>
              </w:rPr>
              <w:t>-</w:t>
            </w:r>
            <w:r w:rsidRPr="00A5286D">
              <w:rPr>
                <w:rFonts w:cstheme="minorHAnsi"/>
                <w:color w:val="000000" w:themeColor="text1"/>
              </w:rPr>
              <w:t>2027</w:t>
            </w:r>
          </w:p>
        </w:tc>
        <w:tc>
          <w:tcPr>
            <w:tcW w:w="2222" w:type="pct"/>
          </w:tcPr>
          <w:p w14:paraId="0F8C4EFF"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Relance officielle le 26 février 2025 à Bamako</w:t>
            </w:r>
          </w:p>
          <w:p w14:paraId="14BF3746"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Objectif : mobiliser 4 M USD (Fonds Climat Mali, Fonds d'Adaptation, FEM) d'ici 2027</w:t>
            </w:r>
          </w:p>
          <w:p w14:paraId="06B83979"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Agroforesterie villageoise, restauration des sols, assurance indexée sur la sécheresse</w:t>
            </w:r>
          </w:p>
          <w:p w14:paraId="64817D8B" w14:textId="009E61B5" w:rsidR="007A4F04" w:rsidRPr="00A5286D" w:rsidRDefault="007A4F04" w:rsidP="00062874">
            <w:pPr>
              <w:rPr>
                <w:rFonts w:cstheme="minorHAnsi"/>
                <w:color w:val="000000" w:themeColor="text1"/>
              </w:rPr>
            </w:pPr>
            <w:r w:rsidRPr="00A5286D">
              <w:rPr>
                <w:rFonts w:cstheme="minorHAnsi"/>
                <w:color w:val="000000" w:themeColor="text1"/>
              </w:rPr>
              <w:t>• Système participatif de S&amp;E avec 5 000 agriculteurs (questionnaires SMS KoboToolbox)</w:t>
            </w:r>
          </w:p>
        </w:tc>
      </w:tr>
      <w:tr w:rsidR="007A4F04" w:rsidRPr="0003607F" w14:paraId="4094A24F" w14:textId="77777777" w:rsidTr="00A5286D">
        <w:tc>
          <w:tcPr>
            <w:tcW w:w="1350" w:type="pct"/>
          </w:tcPr>
          <w:p w14:paraId="3F400BD5" w14:textId="77777777" w:rsidR="007A4F04" w:rsidRPr="00A5286D" w:rsidRDefault="007A4F04" w:rsidP="00062874">
            <w:pPr>
              <w:rPr>
                <w:rFonts w:cstheme="minorHAnsi"/>
                <w:color w:val="000000" w:themeColor="text1"/>
              </w:rPr>
            </w:pPr>
            <w:r w:rsidRPr="00A5286D">
              <w:rPr>
                <w:rFonts w:cstheme="minorHAnsi"/>
                <w:b/>
                <w:bCs/>
                <w:color w:val="000000" w:themeColor="text1"/>
              </w:rPr>
              <w:t>Projet Nyèsigi (« Construisons notre avenir »)</w:t>
            </w:r>
          </w:p>
        </w:tc>
        <w:tc>
          <w:tcPr>
            <w:tcW w:w="849" w:type="pct"/>
          </w:tcPr>
          <w:p w14:paraId="1712C4E5"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Helvetas Mali</w:t>
            </w:r>
          </w:p>
          <w:p w14:paraId="461848DA" w14:textId="77777777" w:rsidR="007A4F04" w:rsidRPr="00A5286D" w:rsidRDefault="007A4F04" w:rsidP="00062874">
            <w:pPr>
              <w:rPr>
                <w:rFonts w:cstheme="minorHAnsi"/>
                <w:color w:val="000000" w:themeColor="text1"/>
              </w:rPr>
            </w:pPr>
            <w:r w:rsidRPr="00A5286D">
              <w:rPr>
                <w:rFonts w:cstheme="minorHAnsi"/>
                <w:color w:val="000000" w:themeColor="text1"/>
              </w:rPr>
              <w:t>DDC suisse</w:t>
            </w:r>
          </w:p>
        </w:tc>
        <w:tc>
          <w:tcPr>
            <w:tcW w:w="579" w:type="pct"/>
          </w:tcPr>
          <w:p w14:paraId="2CAFADDC" w14:textId="5343C7DF" w:rsidR="007A4F04" w:rsidRPr="00A5286D" w:rsidRDefault="007A4F04" w:rsidP="00A5286D">
            <w:pPr>
              <w:rPr>
                <w:rFonts w:cstheme="minorHAnsi"/>
                <w:color w:val="000000" w:themeColor="text1"/>
              </w:rPr>
            </w:pPr>
            <w:r w:rsidRPr="00A5286D">
              <w:rPr>
                <w:rFonts w:cstheme="minorHAnsi"/>
                <w:color w:val="000000" w:themeColor="text1"/>
              </w:rPr>
              <w:t xml:space="preserve">2021 </w:t>
            </w:r>
            <w:r w:rsidR="00F645ED">
              <w:rPr>
                <w:rFonts w:eastAsia="Calibri" w:cstheme="minorHAnsi"/>
                <w:color w:val="000000" w:themeColor="text1"/>
              </w:rPr>
              <w:t>-</w:t>
            </w:r>
            <w:r w:rsidRPr="00A5286D">
              <w:rPr>
                <w:rFonts w:cstheme="minorHAnsi"/>
                <w:color w:val="000000" w:themeColor="text1"/>
              </w:rPr>
              <w:t>2025</w:t>
            </w:r>
          </w:p>
        </w:tc>
        <w:tc>
          <w:tcPr>
            <w:tcW w:w="2222" w:type="pct"/>
          </w:tcPr>
          <w:p w14:paraId="6AADA284"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Réhabilitation de barrages et augmentation de la disponibilité d'eau (agriculture, élevage, pêche)</w:t>
            </w:r>
          </w:p>
          <w:p w14:paraId="22409ABD"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t>• Promotion d'équipements solaires (pompes pour périmètres maraîchers)</w:t>
            </w:r>
          </w:p>
          <w:p w14:paraId="237D1702" w14:textId="77777777" w:rsidR="007A4F04" w:rsidRPr="00A5286D" w:rsidRDefault="007A4F04" w:rsidP="00062874">
            <w:pPr>
              <w:spacing w:after="60"/>
              <w:rPr>
                <w:rFonts w:cstheme="minorHAnsi"/>
                <w:color w:val="000000" w:themeColor="text1"/>
              </w:rPr>
            </w:pPr>
            <w:r w:rsidRPr="00A5286D">
              <w:rPr>
                <w:rFonts w:cstheme="minorHAnsi"/>
                <w:color w:val="000000" w:themeColor="text1"/>
              </w:rPr>
              <w:lastRenderedPageBreak/>
              <w:t>• Diffusion de foyers et fours améliorés (réduction du bois de chauffe)</w:t>
            </w:r>
          </w:p>
          <w:p w14:paraId="10E8731C" w14:textId="77777777" w:rsidR="007A4F04" w:rsidRPr="00A5286D" w:rsidRDefault="007A4F04" w:rsidP="00062874">
            <w:pPr>
              <w:rPr>
                <w:rFonts w:cstheme="minorHAnsi"/>
                <w:color w:val="000000" w:themeColor="text1"/>
              </w:rPr>
            </w:pPr>
            <w:r w:rsidRPr="00A5286D">
              <w:rPr>
                <w:rFonts w:cstheme="minorHAnsi"/>
                <w:color w:val="000000" w:themeColor="text1"/>
              </w:rPr>
              <w:t>• Appui à l'intégration de l'adaptation climatique dans les Plans de Développement Communaux</w:t>
            </w:r>
          </w:p>
        </w:tc>
      </w:tr>
    </w:tbl>
    <w:p w14:paraId="02EEC4B1" w14:textId="77777777" w:rsidR="007A4F04" w:rsidRPr="00A5286D" w:rsidRDefault="007A4F04" w:rsidP="006053EA">
      <w:pPr>
        <w:jc w:val="both"/>
        <w:rPr>
          <w:rFonts w:asciiTheme="minorHAnsi" w:hAnsiTheme="minorHAnsi" w:cstheme="minorHAnsi"/>
          <w:color w:val="000000" w:themeColor="text1"/>
        </w:rPr>
      </w:pPr>
    </w:p>
    <w:p w14:paraId="74207846" w14:textId="6FCDC3CF" w:rsidR="00373B42" w:rsidRDefault="00712AA2" w:rsidP="00062874">
      <w:pPr>
        <w:pStyle w:val="Titre2"/>
      </w:pPr>
      <w:r w:rsidRPr="006C35AF">
        <w:t xml:space="preserve">Mesures et initiatives du secteur de </w:t>
      </w:r>
      <w:r w:rsidR="005A14AF">
        <w:t>la forêt</w:t>
      </w:r>
      <w:r w:rsidRPr="006C35AF">
        <w:t xml:space="preserve"> mises en œuvre hors CDN 2.0 (2021–2026)</w:t>
      </w:r>
    </w:p>
    <w:p w14:paraId="310F9095" w14:textId="78FB5710" w:rsidR="00F044AF" w:rsidRPr="00A5286D" w:rsidRDefault="00F044AF" w:rsidP="00A5286D">
      <w:pPr>
        <w:rPr>
          <w:lang w:eastAsia="en-US"/>
        </w:rPr>
      </w:pPr>
      <w:r w:rsidRPr="00F044AF">
        <w:rPr>
          <w:lang w:eastAsia="en-US"/>
        </w:rPr>
        <w:t>Les initiatives présentées ci-après, non exhaustives, concernent des projets et programmes mis en œuvre sur la période 2021–2026 dans le secteur forestier, mais non explicitement inscrits dans la CDN 2.0.</w:t>
      </w:r>
    </w:p>
    <w:p w14:paraId="3341A340" w14:textId="1324B0A5" w:rsidR="00F044AF" w:rsidRPr="00A5286D" w:rsidRDefault="00F044AF" w:rsidP="00A5286D">
      <w:pPr>
        <w:pStyle w:val="Lgende"/>
        <w:keepNext/>
        <w:rPr>
          <w:sz w:val="20"/>
          <w:szCs w:val="20"/>
        </w:rPr>
      </w:pPr>
      <w:r w:rsidRPr="00A5286D">
        <w:rPr>
          <w:sz w:val="20"/>
          <w:szCs w:val="20"/>
        </w:rPr>
        <w:t xml:space="preserve">Tableau </w:t>
      </w:r>
      <w:r w:rsidRPr="00A5286D">
        <w:rPr>
          <w:sz w:val="20"/>
          <w:szCs w:val="20"/>
        </w:rPr>
        <w:fldChar w:fldCharType="begin"/>
      </w:r>
      <w:r w:rsidRPr="00A5286D">
        <w:rPr>
          <w:sz w:val="20"/>
          <w:szCs w:val="20"/>
        </w:rPr>
        <w:instrText xml:space="preserve"> SEQ Tableau \* ARABIC </w:instrText>
      </w:r>
      <w:r w:rsidRPr="00A5286D">
        <w:rPr>
          <w:sz w:val="20"/>
          <w:szCs w:val="20"/>
        </w:rPr>
        <w:fldChar w:fldCharType="separate"/>
      </w:r>
      <w:r w:rsidR="0087004C">
        <w:rPr>
          <w:noProof/>
          <w:sz w:val="20"/>
          <w:szCs w:val="20"/>
        </w:rPr>
        <w:t>40</w:t>
      </w:r>
      <w:r w:rsidRPr="00A5286D">
        <w:rPr>
          <w:sz w:val="20"/>
          <w:szCs w:val="20"/>
        </w:rPr>
        <w:fldChar w:fldCharType="end"/>
      </w:r>
      <w:r w:rsidRPr="00A5286D">
        <w:rPr>
          <w:sz w:val="20"/>
          <w:szCs w:val="20"/>
        </w:rPr>
        <w:t> :</w:t>
      </w:r>
      <w:r w:rsidR="00025C02" w:rsidRPr="00A5286D">
        <w:rPr>
          <w:sz w:val="20"/>
          <w:szCs w:val="20"/>
        </w:rPr>
        <w:t xml:space="preserve"> Synthèse non exhaustive des initiatives du secteur de la forêt réalisées hors CDN 2.0 (2021–2026)</w:t>
      </w:r>
    </w:p>
    <w:tbl>
      <w:tblPr>
        <w:tblStyle w:val="TableGrid1"/>
        <w:tblW w:w="5000" w:type="pct"/>
        <w:tblLook w:val="04A0" w:firstRow="1" w:lastRow="0" w:firstColumn="1" w:lastColumn="0" w:noHBand="0" w:noVBand="1"/>
      </w:tblPr>
      <w:tblGrid>
        <w:gridCol w:w="2541"/>
        <w:gridCol w:w="1597"/>
        <w:gridCol w:w="1089"/>
        <w:gridCol w:w="4181"/>
      </w:tblGrid>
      <w:tr w:rsidR="0003607F" w:rsidRPr="002F0BCC" w14:paraId="61112A6A" w14:textId="77777777" w:rsidTr="00A5286D">
        <w:trPr>
          <w:tblHeader/>
        </w:trPr>
        <w:tc>
          <w:tcPr>
            <w:tcW w:w="1350" w:type="pct"/>
            <w:shd w:val="clear" w:color="auto" w:fill="1F4E79"/>
          </w:tcPr>
          <w:p w14:paraId="64325A69" w14:textId="77777777" w:rsidR="0003607F" w:rsidRPr="00A5286D" w:rsidRDefault="0003607F" w:rsidP="00062874">
            <w:pPr>
              <w:jc w:val="center"/>
              <w:rPr>
                <w:rFonts w:cstheme="minorHAnsi"/>
                <w:color w:val="FFFFFF" w:themeColor="background1"/>
              </w:rPr>
            </w:pPr>
            <w:r w:rsidRPr="00A5286D">
              <w:rPr>
                <w:rFonts w:cstheme="minorHAnsi"/>
                <w:b/>
                <w:bCs/>
                <w:color w:val="FFFFFF" w:themeColor="background1"/>
              </w:rPr>
              <w:t>Projet / Programme</w:t>
            </w:r>
          </w:p>
        </w:tc>
        <w:tc>
          <w:tcPr>
            <w:tcW w:w="849" w:type="pct"/>
            <w:shd w:val="clear" w:color="auto" w:fill="1F4E79"/>
          </w:tcPr>
          <w:p w14:paraId="7AC34A87" w14:textId="77777777" w:rsidR="0003607F" w:rsidRPr="00A5286D" w:rsidRDefault="0003607F" w:rsidP="00062874">
            <w:pPr>
              <w:jc w:val="center"/>
              <w:rPr>
                <w:rFonts w:cstheme="minorHAnsi"/>
                <w:color w:val="FFFFFF" w:themeColor="background1"/>
              </w:rPr>
            </w:pPr>
            <w:r w:rsidRPr="00A5286D">
              <w:rPr>
                <w:rFonts w:cstheme="minorHAnsi"/>
                <w:b/>
                <w:bCs/>
                <w:color w:val="FFFFFF" w:themeColor="background1"/>
              </w:rPr>
              <w:t>Porteur / Bailleurs</w:t>
            </w:r>
          </w:p>
        </w:tc>
        <w:tc>
          <w:tcPr>
            <w:tcW w:w="579" w:type="pct"/>
            <w:shd w:val="clear" w:color="auto" w:fill="1F4E79"/>
          </w:tcPr>
          <w:p w14:paraId="310F1BD3" w14:textId="77777777" w:rsidR="0003607F" w:rsidRPr="00A5286D" w:rsidRDefault="0003607F" w:rsidP="00062874">
            <w:pPr>
              <w:jc w:val="center"/>
              <w:rPr>
                <w:rFonts w:cstheme="minorHAnsi"/>
                <w:color w:val="FFFFFF" w:themeColor="background1"/>
              </w:rPr>
            </w:pPr>
            <w:r w:rsidRPr="00A5286D">
              <w:rPr>
                <w:rFonts w:cstheme="minorHAnsi"/>
                <w:b/>
                <w:bCs/>
                <w:color w:val="FFFFFF" w:themeColor="background1"/>
              </w:rPr>
              <w:t>Période</w:t>
            </w:r>
          </w:p>
        </w:tc>
        <w:tc>
          <w:tcPr>
            <w:tcW w:w="2222" w:type="pct"/>
            <w:shd w:val="clear" w:color="auto" w:fill="1F4E79"/>
          </w:tcPr>
          <w:p w14:paraId="2BAB2E04" w14:textId="77777777" w:rsidR="0003607F" w:rsidRPr="00A5286D" w:rsidRDefault="0003607F" w:rsidP="00062874">
            <w:pPr>
              <w:jc w:val="center"/>
              <w:rPr>
                <w:rFonts w:cstheme="minorHAnsi"/>
                <w:color w:val="FFFFFF" w:themeColor="background1"/>
              </w:rPr>
            </w:pPr>
            <w:r w:rsidRPr="00A5286D">
              <w:rPr>
                <w:rFonts w:cstheme="minorHAnsi"/>
                <w:b/>
                <w:bCs/>
                <w:color w:val="FFFFFF" w:themeColor="background1"/>
              </w:rPr>
              <w:t>Principales réalisations / objectifs</w:t>
            </w:r>
          </w:p>
        </w:tc>
      </w:tr>
      <w:tr w:rsidR="0003607F" w:rsidRPr="002F0BCC" w14:paraId="49BA281D" w14:textId="77777777" w:rsidTr="00A5286D">
        <w:tc>
          <w:tcPr>
            <w:tcW w:w="1350" w:type="pct"/>
          </w:tcPr>
          <w:p w14:paraId="6A9511FA" w14:textId="77777777" w:rsidR="0003607F" w:rsidRPr="00A5286D" w:rsidRDefault="0003607F" w:rsidP="00062874">
            <w:pPr>
              <w:rPr>
                <w:rFonts w:cstheme="minorHAnsi"/>
                <w:color w:val="000000" w:themeColor="text1"/>
              </w:rPr>
            </w:pPr>
            <w:r w:rsidRPr="00A5286D">
              <w:rPr>
                <w:rFonts w:cstheme="minorHAnsi"/>
                <w:b/>
                <w:bCs/>
                <w:color w:val="000000" w:themeColor="text1"/>
              </w:rPr>
              <w:t>PRTD-Mali – Projet de Restauration des Terres Dégradées au Mali</w:t>
            </w:r>
          </w:p>
        </w:tc>
        <w:tc>
          <w:tcPr>
            <w:tcW w:w="849" w:type="pct"/>
          </w:tcPr>
          <w:p w14:paraId="73DF8C1E"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Banque mondiale (IDA)</w:t>
            </w:r>
          </w:p>
          <w:p w14:paraId="620F551B" w14:textId="77777777" w:rsidR="0003607F" w:rsidRPr="00A5286D" w:rsidRDefault="0003607F" w:rsidP="00062874">
            <w:pPr>
              <w:rPr>
                <w:rFonts w:cstheme="minorHAnsi"/>
                <w:color w:val="000000" w:themeColor="text1"/>
              </w:rPr>
            </w:pPr>
            <w:r w:rsidRPr="00A5286D">
              <w:rPr>
                <w:rFonts w:cstheme="minorHAnsi"/>
                <w:color w:val="000000" w:themeColor="text1"/>
              </w:rPr>
              <w:t>MEADD / AEDD</w:t>
            </w:r>
          </w:p>
        </w:tc>
        <w:tc>
          <w:tcPr>
            <w:tcW w:w="579" w:type="pct"/>
          </w:tcPr>
          <w:p w14:paraId="0140D08B" w14:textId="761BE4EA" w:rsidR="0003607F" w:rsidRPr="00A5286D" w:rsidRDefault="0003607F" w:rsidP="00A5286D">
            <w:pPr>
              <w:rPr>
                <w:rFonts w:cstheme="minorHAnsi"/>
                <w:color w:val="000000" w:themeColor="text1"/>
              </w:rPr>
            </w:pPr>
            <w:r w:rsidRPr="00A5286D">
              <w:rPr>
                <w:rFonts w:cstheme="minorHAnsi"/>
                <w:color w:val="000000" w:themeColor="text1"/>
              </w:rPr>
              <w:t xml:space="preserve">2024 </w:t>
            </w:r>
            <w:r w:rsidR="00780F99">
              <w:rPr>
                <w:rFonts w:eastAsia="Calibri" w:cstheme="minorHAnsi"/>
                <w:color w:val="000000" w:themeColor="text1"/>
              </w:rPr>
              <w:t>-</w:t>
            </w:r>
            <w:r w:rsidRPr="00A5286D">
              <w:rPr>
                <w:rFonts w:cstheme="minorHAnsi"/>
                <w:color w:val="000000" w:themeColor="text1"/>
              </w:rPr>
              <w:t>2030</w:t>
            </w:r>
          </w:p>
        </w:tc>
        <w:tc>
          <w:tcPr>
            <w:tcW w:w="2222" w:type="pct"/>
          </w:tcPr>
          <w:p w14:paraId="2E8D0EE8"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Accord signé le 7 juin 2023 ; mise en vigueur effective le 10 janvier 2024</w:t>
            </w:r>
          </w:p>
          <w:p w14:paraId="7481ACC7"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Financement : 150 M USD (≈ 130 M€, soit &gt; 90 milliards FCFA)</w:t>
            </w:r>
          </w:p>
          <w:p w14:paraId="2DCE331C"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87 communes ciblées sur le tracé malien de la Grande Muraille Verte</w:t>
            </w:r>
          </w:p>
          <w:p w14:paraId="5A8B8F1D"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Approche intégrée : nexus dégradation des ressources – climat – conflits sociaux</w:t>
            </w:r>
          </w:p>
          <w:p w14:paraId="36FE327D"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Élaboration du cadre de gouvernance d'un marché carbone (Article 6 de l'Accord de Paris)</w:t>
            </w:r>
          </w:p>
          <w:p w14:paraId="50E3AEEA" w14:textId="77777777" w:rsidR="0003607F" w:rsidRPr="00A5286D" w:rsidRDefault="0003607F" w:rsidP="00062874">
            <w:pPr>
              <w:rPr>
                <w:rFonts w:cstheme="minorHAnsi"/>
                <w:color w:val="000000" w:themeColor="text1"/>
              </w:rPr>
            </w:pPr>
            <w:r w:rsidRPr="00A5286D">
              <w:rPr>
                <w:rFonts w:cstheme="minorHAnsi"/>
                <w:color w:val="000000" w:themeColor="text1"/>
              </w:rPr>
              <w:t>• Appui à l'élaboration du Rapport national 2023 sur l'état de l'environnement (9ᵉ édition)</w:t>
            </w:r>
          </w:p>
        </w:tc>
      </w:tr>
      <w:tr w:rsidR="0003607F" w:rsidRPr="002F0BCC" w14:paraId="529A2D7D" w14:textId="77777777" w:rsidTr="00A5286D">
        <w:tc>
          <w:tcPr>
            <w:tcW w:w="1350" w:type="pct"/>
          </w:tcPr>
          <w:p w14:paraId="05A1C9F7" w14:textId="77777777" w:rsidR="0003607F" w:rsidRPr="00A5286D" w:rsidRDefault="0003607F" w:rsidP="00062874">
            <w:pPr>
              <w:rPr>
                <w:rFonts w:cstheme="minorHAnsi"/>
                <w:color w:val="000000" w:themeColor="text1"/>
              </w:rPr>
            </w:pPr>
            <w:r w:rsidRPr="00A5286D">
              <w:rPr>
                <w:rFonts w:cstheme="minorHAnsi"/>
                <w:b/>
                <w:bCs/>
                <w:color w:val="000000" w:themeColor="text1"/>
              </w:rPr>
              <w:t>Projet Sécurité Climatique et Gestion Durable des Ressources Naturelles dans les Régions du Centre</w:t>
            </w:r>
          </w:p>
        </w:tc>
        <w:tc>
          <w:tcPr>
            <w:tcW w:w="849" w:type="pct"/>
          </w:tcPr>
          <w:p w14:paraId="2ACDABA6"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PNUD</w:t>
            </w:r>
          </w:p>
          <w:p w14:paraId="2F3ECB82"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FEM (GEF)</w:t>
            </w:r>
          </w:p>
          <w:p w14:paraId="171209A7" w14:textId="77777777" w:rsidR="0003607F" w:rsidRPr="00A5286D" w:rsidRDefault="0003607F" w:rsidP="00062874">
            <w:pPr>
              <w:rPr>
                <w:rFonts w:cstheme="minorHAnsi"/>
                <w:color w:val="000000" w:themeColor="text1"/>
              </w:rPr>
            </w:pPr>
            <w:r w:rsidRPr="00A5286D">
              <w:rPr>
                <w:rFonts w:cstheme="minorHAnsi"/>
                <w:color w:val="000000" w:themeColor="text1"/>
              </w:rPr>
              <w:t>AEDD</w:t>
            </w:r>
          </w:p>
        </w:tc>
        <w:tc>
          <w:tcPr>
            <w:tcW w:w="579" w:type="pct"/>
          </w:tcPr>
          <w:p w14:paraId="2A0913D3" w14:textId="68F237A1" w:rsidR="0003607F" w:rsidRPr="00A5286D" w:rsidRDefault="0003607F" w:rsidP="00A5286D">
            <w:pPr>
              <w:rPr>
                <w:rFonts w:cstheme="minorHAnsi"/>
                <w:color w:val="000000" w:themeColor="text1"/>
              </w:rPr>
            </w:pPr>
            <w:r w:rsidRPr="00A5286D">
              <w:rPr>
                <w:rFonts w:cstheme="minorHAnsi"/>
                <w:color w:val="000000" w:themeColor="text1"/>
              </w:rPr>
              <w:t xml:space="preserve">2023 </w:t>
            </w:r>
            <w:r w:rsidR="00780F99">
              <w:rPr>
                <w:rFonts w:eastAsia="Calibri" w:cstheme="minorHAnsi"/>
                <w:color w:val="000000" w:themeColor="text1"/>
              </w:rPr>
              <w:t>-</w:t>
            </w:r>
            <w:r w:rsidRPr="00A5286D">
              <w:rPr>
                <w:rFonts w:cstheme="minorHAnsi"/>
                <w:color w:val="000000" w:themeColor="text1"/>
              </w:rPr>
              <w:t>2029</w:t>
            </w:r>
          </w:p>
        </w:tc>
        <w:tc>
          <w:tcPr>
            <w:tcW w:w="2222" w:type="pct"/>
          </w:tcPr>
          <w:p w14:paraId="394A5C6C"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Lancement officiel le 8 juin 2023 au Parc National du Mali</w:t>
            </w:r>
          </w:p>
          <w:p w14:paraId="74C85BBF"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Financement : 9 M USD</w:t>
            </w:r>
          </w:p>
          <w:p w14:paraId="45749749"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Régions ciblées : Bandiagara, Douentza, Mopti, San</w:t>
            </w:r>
          </w:p>
          <w:p w14:paraId="24DCB0C0"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Solutions fondées sur la nature, gestion pacifique des ressources naturelles</w:t>
            </w:r>
          </w:p>
          <w:p w14:paraId="41757870" w14:textId="77777777" w:rsidR="0003607F" w:rsidRPr="00A5286D" w:rsidRDefault="0003607F" w:rsidP="00062874">
            <w:pPr>
              <w:rPr>
                <w:rFonts w:cstheme="minorHAnsi"/>
                <w:color w:val="000000" w:themeColor="text1"/>
              </w:rPr>
            </w:pPr>
            <w:r w:rsidRPr="00A5286D">
              <w:rPr>
                <w:rFonts w:cstheme="minorHAnsi"/>
                <w:color w:val="000000" w:themeColor="text1"/>
              </w:rPr>
              <w:t>• Restauration des paysages de pâturage, agriculture, pêche – contribution à la NDT (Neutralité de la Dégradation des Terres)</w:t>
            </w:r>
          </w:p>
        </w:tc>
      </w:tr>
      <w:tr w:rsidR="0003607F" w:rsidRPr="002F0BCC" w14:paraId="3419DE54" w14:textId="77777777" w:rsidTr="00A5286D">
        <w:tc>
          <w:tcPr>
            <w:tcW w:w="1350" w:type="pct"/>
          </w:tcPr>
          <w:p w14:paraId="7FCFF537" w14:textId="77777777" w:rsidR="0003607F" w:rsidRPr="00A5286D" w:rsidRDefault="0003607F" w:rsidP="00062874">
            <w:pPr>
              <w:rPr>
                <w:rFonts w:cstheme="minorHAnsi"/>
                <w:color w:val="000000" w:themeColor="text1"/>
              </w:rPr>
            </w:pPr>
            <w:r w:rsidRPr="00A5286D">
              <w:rPr>
                <w:rFonts w:cstheme="minorHAnsi"/>
                <w:b/>
                <w:bCs/>
                <w:color w:val="000000" w:themeColor="text1"/>
              </w:rPr>
              <w:lastRenderedPageBreak/>
              <w:t>Initiative Grande Muraille Verte – Accélérateur (volet Mali)</w:t>
            </w:r>
          </w:p>
        </w:tc>
        <w:tc>
          <w:tcPr>
            <w:tcW w:w="849" w:type="pct"/>
          </w:tcPr>
          <w:p w14:paraId="67FF32E4"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APGMV</w:t>
            </w:r>
          </w:p>
          <w:p w14:paraId="44505508"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AFD, Banque mondiale, UE</w:t>
            </w:r>
          </w:p>
          <w:p w14:paraId="58DAE594" w14:textId="187AE07C" w:rsidR="0003607F" w:rsidRPr="00A5286D" w:rsidRDefault="00DD1CC5" w:rsidP="00062874">
            <w:pPr>
              <w:rPr>
                <w:rFonts w:cstheme="minorHAnsi"/>
                <w:color w:val="000000" w:themeColor="text1"/>
              </w:rPr>
            </w:pPr>
            <w:r>
              <w:rPr>
                <w:rFonts w:cstheme="minorHAnsi"/>
                <w:color w:val="000000" w:themeColor="text1"/>
              </w:rPr>
              <w:t>D</w:t>
            </w:r>
            <w:r w:rsidR="00605591">
              <w:rPr>
                <w:rFonts w:cstheme="minorHAnsi"/>
                <w:color w:val="000000" w:themeColor="text1"/>
              </w:rPr>
              <w:t>GEF (</w:t>
            </w:r>
            <w:r w:rsidR="009E3F04">
              <w:rPr>
                <w:rFonts w:cstheme="minorHAnsi"/>
                <w:color w:val="000000" w:themeColor="text1"/>
              </w:rPr>
              <w:t xml:space="preserve">ex – </w:t>
            </w:r>
            <w:r w:rsidR="0003607F" w:rsidRPr="00A5286D">
              <w:rPr>
                <w:rFonts w:cstheme="minorHAnsi"/>
                <w:color w:val="000000" w:themeColor="text1"/>
              </w:rPr>
              <w:t>DNEF</w:t>
            </w:r>
            <w:r w:rsidR="009E3F04">
              <w:rPr>
                <w:rFonts w:cstheme="minorHAnsi"/>
                <w:color w:val="000000" w:themeColor="text1"/>
              </w:rPr>
              <w:t>)</w:t>
            </w:r>
          </w:p>
        </w:tc>
        <w:tc>
          <w:tcPr>
            <w:tcW w:w="579" w:type="pct"/>
          </w:tcPr>
          <w:p w14:paraId="60A63827" w14:textId="732D5017" w:rsidR="0003607F" w:rsidRPr="00A5286D" w:rsidRDefault="0003607F" w:rsidP="00A5286D">
            <w:pPr>
              <w:rPr>
                <w:rFonts w:cstheme="minorHAnsi"/>
                <w:color w:val="000000" w:themeColor="text1"/>
              </w:rPr>
            </w:pPr>
            <w:r w:rsidRPr="00A5286D">
              <w:rPr>
                <w:rFonts w:cstheme="minorHAnsi"/>
                <w:color w:val="000000" w:themeColor="text1"/>
              </w:rPr>
              <w:t xml:space="preserve">2021 </w:t>
            </w:r>
            <w:r w:rsidR="00025C02">
              <w:rPr>
                <w:rFonts w:eastAsia="Calibri" w:cstheme="minorHAnsi"/>
                <w:color w:val="000000" w:themeColor="text1"/>
              </w:rPr>
              <w:t>-</w:t>
            </w:r>
            <w:r w:rsidRPr="00A5286D">
              <w:rPr>
                <w:rFonts w:cstheme="minorHAnsi"/>
                <w:color w:val="000000" w:themeColor="text1"/>
              </w:rPr>
              <w:t>2025</w:t>
            </w:r>
          </w:p>
        </w:tc>
        <w:tc>
          <w:tcPr>
            <w:tcW w:w="2222" w:type="pct"/>
          </w:tcPr>
          <w:p w14:paraId="63C524C1"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Mali parmi les 11 pays de la GMV ; ≈ 14 milliards € mobilisés sur 2021-2025 (régional)</w:t>
            </w:r>
          </w:p>
          <w:p w14:paraId="1D1FF23B"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Plantations annuelles le long du tracé (isohyètes 400-100 mm)</w:t>
            </w:r>
          </w:p>
          <w:p w14:paraId="6D9C8D69"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Choix participatif d'essences locales à usages multiples avec les populations</w:t>
            </w:r>
          </w:p>
          <w:p w14:paraId="29E9D607"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Mali identifié comme pays en retard avec quelques milliers d'hectares reboisés</w:t>
            </w:r>
          </w:p>
          <w:p w14:paraId="0AC49F24" w14:textId="77777777" w:rsidR="0003607F" w:rsidRPr="00A5286D" w:rsidRDefault="0003607F" w:rsidP="00062874">
            <w:pPr>
              <w:rPr>
                <w:rFonts w:cstheme="minorHAnsi"/>
                <w:color w:val="000000" w:themeColor="text1"/>
              </w:rPr>
            </w:pPr>
            <w:r w:rsidRPr="00A5286D">
              <w:rPr>
                <w:rFonts w:cstheme="minorHAnsi"/>
                <w:color w:val="000000" w:themeColor="text1"/>
              </w:rPr>
              <w:t>• Financement complémentaire via Tree Aid / Forêt Olympique CIO (589 000 arbres au Mali et Sénégal, 200 000 tCO₂eq sur 25 ans)</w:t>
            </w:r>
          </w:p>
        </w:tc>
      </w:tr>
      <w:tr w:rsidR="0003607F" w:rsidRPr="002F0BCC" w14:paraId="0F58DF40" w14:textId="77777777" w:rsidTr="00A5286D">
        <w:tc>
          <w:tcPr>
            <w:tcW w:w="1350" w:type="pct"/>
          </w:tcPr>
          <w:p w14:paraId="5F730379" w14:textId="77777777" w:rsidR="0003607F" w:rsidRPr="00A5286D" w:rsidRDefault="0003607F" w:rsidP="00062874">
            <w:pPr>
              <w:rPr>
                <w:rFonts w:cstheme="minorHAnsi"/>
                <w:color w:val="000000" w:themeColor="text1"/>
                <w:lang w:val="en-US"/>
              </w:rPr>
            </w:pPr>
            <w:r w:rsidRPr="00A5286D">
              <w:rPr>
                <w:rFonts w:cstheme="minorHAnsi"/>
                <w:b/>
                <w:bCs/>
                <w:color w:val="000000" w:themeColor="text1"/>
                <w:lang w:val="en-US"/>
              </w:rPr>
              <w:t>Programme Climate Resilience for Rural Africa (volet Mali)</w:t>
            </w:r>
          </w:p>
        </w:tc>
        <w:tc>
          <w:tcPr>
            <w:tcW w:w="849" w:type="pct"/>
          </w:tcPr>
          <w:p w14:paraId="5A591352" w14:textId="77777777" w:rsidR="0003607F" w:rsidRPr="00A5286D" w:rsidRDefault="0003607F" w:rsidP="00062874">
            <w:pPr>
              <w:rPr>
                <w:rFonts w:cstheme="minorHAnsi"/>
                <w:color w:val="000000" w:themeColor="text1"/>
              </w:rPr>
            </w:pPr>
            <w:r w:rsidRPr="00A5286D">
              <w:rPr>
                <w:rFonts w:cstheme="minorHAnsi"/>
                <w:color w:val="000000" w:themeColor="text1"/>
              </w:rPr>
              <w:t>AFD</w:t>
            </w:r>
          </w:p>
        </w:tc>
        <w:tc>
          <w:tcPr>
            <w:tcW w:w="579" w:type="pct"/>
          </w:tcPr>
          <w:p w14:paraId="26470CE1" w14:textId="3E4F1787" w:rsidR="0003607F" w:rsidRPr="00A5286D" w:rsidRDefault="0003607F" w:rsidP="00A5286D">
            <w:pPr>
              <w:rPr>
                <w:rFonts w:cstheme="minorHAnsi"/>
                <w:color w:val="000000" w:themeColor="text1"/>
              </w:rPr>
            </w:pPr>
            <w:r w:rsidRPr="00A5286D">
              <w:rPr>
                <w:rFonts w:cstheme="minorHAnsi"/>
                <w:color w:val="000000" w:themeColor="text1"/>
              </w:rPr>
              <w:t xml:space="preserve">2021 </w:t>
            </w:r>
            <w:r w:rsidR="00025C02">
              <w:rPr>
                <w:rFonts w:eastAsia="Calibri" w:cstheme="minorHAnsi"/>
                <w:color w:val="000000" w:themeColor="text1"/>
              </w:rPr>
              <w:t>-</w:t>
            </w:r>
            <w:r w:rsidRPr="00A5286D">
              <w:rPr>
                <w:rFonts w:cstheme="minorHAnsi"/>
                <w:color w:val="000000" w:themeColor="text1"/>
              </w:rPr>
              <w:t>2025</w:t>
            </w:r>
          </w:p>
        </w:tc>
        <w:tc>
          <w:tcPr>
            <w:tcW w:w="2222" w:type="pct"/>
          </w:tcPr>
          <w:p w14:paraId="0EC5D049"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Programme régional pour 15 pays (Sahel, Golfe de Guinée, Corne de l'Afrique)</w:t>
            </w:r>
          </w:p>
          <w:p w14:paraId="55D42B01"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Enveloppe AFD : ≈ 600 M€ sur 2021-2025</w:t>
            </w:r>
          </w:p>
          <w:p w14:paraId="47829ED4"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Promotion de l'agroécologie, gestion durable des ressources naturelles</w:t>
            </w:r>
          </w:p>
          <w:p w14:paraId="79140035" w14:textId="77777777" w:rsidR="0003607F" w:rsidRPr="00A5286D" w:rsidRDefault="0003607F" w:rsidP="00062874">
            <w:pPr>
              <w:rPr>
                <w:rFonts w:cstheme="minorHAnsi"/>
                <w:color w:val="000000" w:themeColor="text1"/>
              </w:rPr>
            </w:pPr>
            <w:r w:rsidRPr="00A5286D">
              <w:rPr>
                <w:rFonts w:cstheme="minorHAnsi"/>
                <w:color w:val="000000" w:themeColor="text1"/>
              </w:rPr>
              <w:t>• Soutien aux acteurs locaux dans la planification d'investissements (mares, zones pastorales, forêts)</w:t>
            </w:r>
          </w:p>
        </w:tc>
      </w:tr>
      <w:tr w:rsidR="0003607F" w:rsidRPr="002F0BCC" w14:paraId="2A74D6E7" w14:textId="77777777" w:rsidTr="00A5286D">
        <w:tc>
          <w:tcPr>
            <w:tcW w:w="1350" w:type="pct"/>
          </w:tcPr>
          <w:p w14:paraId="5F79669A" w14:textId="77777777" w:rsidR="0003607F" w:rsidRPr="00A5286D" w:rsidRDefault="0003607F" w:rsidP="00062874">
            <w:pPr>
              <w:rPr>
                <w:rFonts w:cstheme="minorHAnsi"/>
                <w:color w:val="000000" w:themeColor="text1"/>
              </w:rPr>
            </w:pPr>
            <w:r w:rsidRPr="00A5286D">
              <w:rPr>
                <w:rFonts w:cstheme="minorHAnsi"/>
                <w:b/>
                <w:bCs/>
                <w:color w:val="000000" w:themeColor="text1"/>
              </w:rPr>
              <w:t>Projet UNESCO – Fonds Climat Mali (Kolokani / Yanfolila)</w:t>
            </w:r>
          </w:p>
        </w:tc>
        <w:tc>
          <w:tcPr>
            <w:tcW w:w="849" w:type="pct"/>
          </w:tcPr>
          <w:p w14:paraId="4F61FF4E"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UNESCO</w:t>
            </w:r>
          </w:p>
          <w:p w14:paraId="7D8C399C" w14:textId="77777777" w:rsidR="0003607F" w:rsidRPr="00A5286D" w:rsidRDefault="0003607F" w:rsidP="00062874">
            <w:pPr>
              <w:rPr>
                <w:rFonts w:cstheme="minorHAnsi"/>
                <w:color w:val="000000" w:themeColor="text1"/>
              </w:rPr>
            </w:pPr>
            <w:r w:rsidRPr="00A5286D">
              <w:rPr>
                <w:rFonts w:cstheme="minorHAnsi"/>
                <w:color w:val="000000" w:themeColor="text1"/>
              </w:rPr>
              <w:t>Fonds Climat Mali</w:t>
            </w:r>
          </w:p>
        </w:tc>
        <w:tc>
          <w:tcPr>
            <w:tcW w:w="579" w:type="pct"/>
          </w:tcPr>
          <w:p w14:paraId="078B138E" w14:textId="1D8F8BD9" w:rsidR="0003607F" w:rsidRPr="00A5286D" w:rsidRDefault="0003607F" w:rsidP="00A5286D">
            <w:pPr>
              <w:rPr>
                <w:rFonts w:cstheme="minorHAnsi"/>
                <w:color w:val="000000" w:themeColor="text1"/>
              </w:rPr>
            </w:pPr>
            <w:r w:rsidRPr="00A5286D">
              <w:rPr>
                <w:rFonts w:cstheme="minorHAnsi"/>
                <w:color w:val="000000" w:themeColor="text1"/>
              </w:rPr>
              <w:t xml:space="preserve">2022 </w:t>
            </w:r>
            <w:r w:rsidR="00025C02">
              <w:rPr>
                <w:rFonts w:eastAsia="Calibri" w:cstheme="minorHAnsi"/>
                <w:color w:val="000000" w:themeColor="text1"/>
              </w:rPr>
              <w:t>-</w:t>
            </w:r>
            <w:r w:rsidRPr="00A5286D">
              <w:rPr>
                <w:rFonts w:cstheme="minorHAnsi"/>
                <w:color w:val="000000" w:themeColor="text1"/>
              </w:rPr>
              <w:t>2024</w:t>
            </w:r>
          </w:p>
        </w:tc>
        <w:tc>
          <w:tcPr>
            <w:tcW w:w="2222" w:type="pct"/>
          </w:tcPr>
          <w:p w14:paraId="7D79E80D"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Financement FCM : ≈ 900 000 USD</w:t>
            </w:r>
          </w:p>
          <w:p w14:paraId="48C84723"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8 communes du cercle de Kolokani + commune de Wassoulou Ballé (cercle de Yanfolila)</w:t>
            </w:r>
          </w:p>
          <w:p w14:paraId="465DF2D7"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Cible : 400 ménages – accès à l'eau potable pour 1 400 personnes</w:t>
            </w:r>
          </w:p>
          <w:p w14:paraId="1D39F5E1"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Restauration de 150 ha par Régénération Naturelle Assistée (RNA) et autres pratiques agro-écologiques</w:t>
            </w:r>
          </w:p>
          <w:p w14:paraId="539A6F0F"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Formation de 600 paysans à l'agriculture climato-intelligente</w:t>
            </w:r>
          </w:p>
          <w:p w14:paraId="66A386BC" w14:textId="77777777" w:rsidR="0003607F" w:rsidRPr="00A5286D" w:rsidRDefault="0003607F" w:rsidP="00062874">
            <w:pPr>
              <w:rPr>
                <w:rFonts w:cstheme="minorHAnsi"/>
                <w:color w:val="000000" w:themeColor="text1"/>
              </w:rPr>
            </w:pPr>
            <w:r w:rsidRPr="00A5286D">
              <w:rPr>
                <w:rFonts w:cstheme="minorHAnsi"/>
                <w:color w:val="000000" w:themeColor="text1"/>
              </w:rPr>
              <w:t>• Diffusion de foyers améliorés (réduction du bois de chauffe et émissions)</w:t>
            </w:r>
          </w:p>
        </w:tc>
      </w:tr>
      <w:tr w:rsidR="0003607F" w:rsidRPr="002F0BCC" w14:paraId="38605982" w14:textId="77777777" w:rsidTr="00A5286D">
        <w:tc>
          <w:tcPr>
            <w:tcW w:w="1350" w:type="pct"/>
          </w:tcPr>
          <w:p w14:paraId="5F653861" w14:textId="77777777" w:rsidR="0003607F" w:rsidRPr="00A5286D" w:rsidRDefault="0003607F" w:rsidP="00062874">
            <w:pPr>
              <w:rPr>
                <w:rFonts w:cstheme="minorHAnsi"/>
                <w:color w:val="000000" w:themeColor="text1"/>
              </w:rPr>
            </w:pPr>
            <w:r w:rsidRPr="00A5286D">
              <w:rPr>
                <w:rFonts w:cstheme="minorHAnsi"/>
                <w:b/>
                <w:bCs/>
                <w:color w:val="000000" w:themeColor="text1"/>
              </w:rPr>
              <w:t>Campagnes nationales annuelles de reboisement (31ᵉ édition et suivantes)</w:t>
            </w:r>
          </w:p>
        </w:tc>
        <w:tc>
          <w:tcPr>
            <w:tcW w:w="849" w:type="pct"/>
          </w:tcPr>
          <w:p w14:paraId="4930C09F" w14:textId="00845AFC" w:rsidR="0003607F" w:rsidRPr="00A5286D" w:rsidRDefault="0003607F" w:rsidP="00062874">
            <w:pPr>
              <w:spacing w:after="60"/>
              <w:rPr>
                <w:rFonts w:cstheme="minorHAnsi"/>
                <w:color w:val="000000" w:themeColor="text1"/>
              </w:rPr>
            </w:pPr>
            <w:r w:rsidRPr="00A5286D">
              <w:rPr>
                <w:rFonts w:cstheme="minorHAnsi"/>
                <w:color w:val="000000" w:themeColor="text1"/>
              </w:rPr>
              <w:t xml:space="preserve">MEADD / </w:t>
            </w:r>
            <w:r w:rsidR="00427720">
              <w:rPr>
                <w:rFonts w:cstheme="minorHAnsi"/>
                <w:color w:val="000000" w:themeColor="text1"/>
              </w:rPr>
              <w:t>DGEF</w:t>
            </w:r>
            <w:r w:rsidR="00CE591A">
              <w:rPr>
                <w:rFonts w:cstheme="minorHAnsi"/>
                <w:color w:val="000000" w:themeColor="text1"/>
              </w:rPr>
              <w:t>(</w:t>
            </w:r>
            <w:r w:rsidR="008A2094">
              <w:rPr>
                <w:rFonts w:cstheme="minorHAnsi"/>
                <w:color w:val="000000" w:themeColor="text1"/>
              </w:rPr>
              <w:t xml:space="preserve">ex – </w:t>
            </w:r>
            <w:r w:rsidRPr="00A5286D">
              <w:rPr>
                <w:rFonts w:cstheme="minorHAnsi"/>
                <w:color w:val="000000" w:themeColor="text1"/>
              </w:rPr>
              <w:t>DNEF</w:t>
            </w:r>
            <w:r w:rsidR="008A2094">
              <w:rPr>
                <w:rFonts w:cstheme="minorHAnsi"/>
                <w:color w:val="000000" w:themeColor="text1"/>
              </w:rPr>
              <w:t>)</w:t>
            </w:r>
          </w:p>
          <w:p w14:paraId="6E5A765D" w14:textId="77777777" w:rsidR="0003607F" w:rsidRPr="00A5286D" w:rsidRDefault="0003607F" w:rsidP="00062874">
            <w:pPr>
              <w:rPr>
                <w:rFonts w:cstheme="minorHAnsi"/>
                <w:color w:val="000000" w:themeColor="text1"/>
              </w:rPr>
            </w:pPr>
            <w:r w:rsidRPr="00A5286D">
              <w:rPr>
                <w:rFonts w:cstheme="minorHAnsi"/>
                <w:color w:val="000000" w:themeColor="text1"/>
              </w:rPr>
              <w:t>Collectivités territoriales</w:t>
            </w:r>
          </w:p>
        </w:tc>
        <w:tc>
          <w:tcPr>
            <w:tcW w:w="579" w:type="pct"/>
          </w:tcPr>
          <w:p w14:paraId="1F7BCF7D" w14:textId="5D3C3F10" w:rsidR="0003607F" w:rsidRPr="00A5286D" w:rsidRDefault="0003607F" w:rsidP="00A5286D">
            <w:pPr>
              <w:rPr>
                <w:rFonts w:cstheme="minorHAnsi"/>
                <w:color w:val="000000" w:themeColor="text1"/>
              </w:rPr>
            </w:pPr>
            <w:r w:rsidRPr="00A5286D">
              <w:rPr>
                <w:rFonts w:cstheme="minorHAnsi"/>
                <w:color w:val="000000" w:themeColor="text1"/>
              </w:rPr>
              <w:t xml:space="preserve">2021 </w:t>
            </w:r>
            <w:r w:rsidR="00025C02">
              <w:rPr>
                <w:rFonts w:eastAsia="Calibri" w:cstheme="minorHAnsi"/>
                <w:color w:val="000000" w:themeColor="text1"/>
              </w:rPr>
              <w:t>-</w:t>
            </w:r>
            <w:r w:rsidRPr="00A5286D">
              <w:rPr>
                <w:rFonts w:cstheme="minorHAnsi"/>
                <w:color w:val="000000" w:themeColor="text1"/>
              </w:rPr>
              <w:t>2025</w:t>
            </w:r>
          </w:p>
        </w:tc>
        <w:tc>
          <w:tcPr>
            <w:tcW w:w="2222" w:type="pct"/>
          </w:tcPr>
          <w:p w14:paraId="6BD3B211"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Campagne 2024 : « Reboiser pour restaurer les terres et lutter contre la désertification »</w:t>
            </w:r>
          </w:p>
          <w:p w14:paraId="33633734"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Plantation de millions de pieds chaque année à l'échelle nationale</w:t>
            </w:r>
          </w:p>
          <w:p w14:paraId="004997A4"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Mobilisation des élus, jeunes, écoles, services techniques (Eaux et Forêts)</w:t>
            </w:r>
          </w:p>
          <w:p w14:paraId="224B2893" w14:textId="77777777" w:rsidR="0003607F" w:rsidRPr="00A5286D" w:rsidRDefault="0003607F" w:rsidP="00062874">
            <w:pPr>
              <w:rPr>
                <w:rFonts w:cstheme="minorHAnsi"/>
                <w:color w:val="000000" w:themeColor="text1"/>
              </w:rPr>
            </w:pPr>
            <w:r w:rsidRPr="00A5286D">
              <w:rPr>
                <w:rFonts w:cstheme="minorHAnsi"/>
                <w:color w:val="000000" w:themeColor="text1"/>
              </w:rPr>
              <w:t>• Couplage avec la lutte contre l'avancée du désert (PNLCD)</w:t>
            </w:r>
          </w:p>
        </w:tc>
      </w:tr>
      <w:tr w:rsidR="0003607F" w:rsidRPr="002F0BCC" w14:paraId="682B7B09" w14:textId="77777777" w:rsidTr="00A5286D">
        <w:tc>
          <w:tcPr>
            <w:tcW w:w="1350" w:type="pct"/>
          </w:tcPr>
          <w:p w14:paraId="6356AABD" w14:textId="77777777" w:rsidR="0003607F" w:rsidRPr="00A5286D" w:rsidRDefault="0003607F" w:rsidP="00062874">
            <w:pPr>
              <w:rPr>
                <w:rFonts w:cstheme="minorHAnsi"/>
                <w:color w:val="000000" w:themeColor="text1"/>
              </w:rPr>
            </w:pPr>
            <w:r w:rsidRPr="00A5286D">
              <w:rPr>
                <w:rFonts w:cstheme="minorHAnsi"/>
                <w:b/>
                <w:bCs/>
                <w:color w:val="000000" w:themeColor="text1"/>
              </w:rPr>
              <w:lastRenderedPageBreak/>
              <w:t>Projet ENR / Sahel Eco (Énergies Renouvelables – résilience climatique)</w:t>
            </w:r>
          </w:p>
        </w:tc>
        <w:tc>
          <w:tcPr>
            <w:tcW w:w="849" w:type="pct"/>
          </w:tcPr>
          <w:p w14:paraId="0EE0FEB0"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Sahel Eco</w:t>
            </w:r>
          </w:p>
          <w:p w14:paraId="68975A3C" w14:textId="77777777" w:rsidR="0003607F" w:rsidRPr="00A5286D" w:rsidRDefault="0003607F" w:rsidP="00062874">
            <w:pPr>
              <w:rPr>
                <w:rFonts w:cstheme="minorHAnsi"/>
                <w:color w:val="000000" w:themeColor="text1"/>
              </w:rPr>
            </w:pPr>
            <w:r w:rsidRPr="00A5286D">
              <w:rPr>
                <w:rFonts w:cstheme="minorHAnsi"/>
                <w:color w:val="000000" w:themeColor="text1"/>
              </w:rPr>
              <w:t>Fonds Climat Mali</w:t>
            </w:r>
          </w:p>
        </w:tc>
        <w:tc>
          <w:tcPr>
            <w:tcW w:w="579" w:type="pct"/>
          </w:tcPr>
          <w:p w14:paraId="116DA7C3" w14:textId="05718922" w:rsidR="0003607F" w:rsidRPr="00A5286D" w:rsidRDefault="0003607F" w:rsidP="00A5286D">
            <w:pPr>
              <w:rPr>
                <w:rFonts w:cstheme="minorHAnsi"/>
                <w:color w:val="000000" w:themeColor="text1"/>
              </w:rPr>
            </w:pPr>
            <w:r w:rsidRPr="00A5286D">
              <w:rPr>
                <w:rFonts w:cstheme="minorHAnsi"/>
                <w:color w:val="000000" w:themeColor="text1"/>
              </w:rPr>
              <w:t xml:space="preserve">Déc. 2021 </w:t>
            </w:r>
            <w:r w:rsidR="00025C02">
              <w:rPr>
                <w:rFonts w:eastAsia="Calibri" w:cstheme="minorHAnsi"/>
                <w:color w:val="000000" w:themeColor="text1"/>
              </w:rPr>
              <w:t>-</w:t>
            </w:r>
            <w:r w:rsidRPr="00A5286D">
              <w:rPr>
                <w:rFonts w:cstheme="minorHAnsi"/>
                <w:color w:val="000000" w:themeColor="text1"/>
              </w:rPr>
              <w:t>Mars 2024</w:t>
            </w:r>
          </w:p>
        </w:tc>
        <w:tc>
          <w:tcPr>
            <w:tcW w:w="2222" w:type="pct"/>
          </w:tcPr>
          <w:p w14:paraId="36C98FE6"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10 communes rurales (cercles de Yorosso, Tominian, Djenné, Bandiagara, Mopti)</w:t>
            </w:r>
          </w:p>
          <w:p w14:paraId="6DA23CE6"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Diversification des ressources alimentaires et des sources de revenus</w:t>
            </w:r>
          </w:p>
          <w:p w14:paraId="0407354D"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Promotion de technologies innovantes pour la sécurité énergétique</w:t>
            </w:r>
          </w:p>
          <w:p w14:paraId="23947443" w14:textId="77777777" w:rsidR="0003607F" w:rsidRPr="00A5286D" w:rsidRDefault="0003607F" w:rsidP="00062874">
            <w:pPr>
              <w:spacing w:after="60"/>
              <w:rPr>
                <w:rFonts w:cstheme="minorHAnsi"/>
                <w:color w:val="000000" w:themeColor="text1"/>
              </w:rPr>
            </w:pPr>
            <w:r w:rsidRPr="00A5286D">
              <w:rPr>
                <w:rFonts w:cstheme="minorHAnsi"/>
                <w:color w:val="000000" w:themeColor="text1"/>
              </w:rPr>
              <w:t>• Création de 47 groupes Épargne Pour le Changement (EPC) en 2023 (vs 30 prévus, taux 156,66 %)</w:t>
            </w:r>
          </w:p>
          <w:p w14:paraId="113CE50A" w14:textId="77777777" w:rsidR="0003607F" w:rsidRPr="00A5286D" w:rsidRDefault="0003607F" w:rsidP="00062874">
            <w:pPr>
              <w:rPr>
                <w:rFonts w:cstheme="minorHAnsi"/>
                <w:color w:val="000000" w:themeColor="text1"/>
              </w:rPr>
            </w:pPr>
            <w:r w:rsidRPr="00A5286D">
              <w:rPr>
                <w:rFonts w:cstheme="minorHAnsi"/>
                <w:color w:val="000000" w:themeColor="text1"/>
              </w:rPr>
              <w:t>• Formation de 27 jeunes électriciens, appui aux chaînes de valeur agroforestières</w:t>
            </w:r>
          </w:p>
        </w:tc>
      </w:tr>
    </w:tbl>
    <w:p w14:paraId="39B0BCF2" w14:textId="77777777" w:rsidR="0003607F" w:rsidRDefault="0003607F" w:rsidP="00D0110E">
      <w:pPr>
        <w:jc w:val="both"/>
      </w:pPr>
    </w:p>
    <w:p w14:paraId="44520829" w14:textId="0101419F" w:rsidR="00714D4F" w:rsidRPr="006053EA" w:rsidRDefault="00714D4F" w:rsidP="00714D4F">
      <w:pPr>
        <w:pStyle w:val="Titre2"/>
      </w:pPr>
      <w:r w:rsidRPr="006C35AF">
        <w:t xml:space="preserve">Mesures et initiatives du secteur </w:t>
      </w:r>
      <w:r w:rsidR="00EE6DEA">
        <w:t xml:space="preserve">des </w:t>
      </w:r>
      <w:r w:rsidRPr="006C35AF">
        <w:t>d</w:t>
      </w:r>
      <w:r>
        <w:t>échet</w:t>
      </w:r>
      <w:r w:rsidR="00EE6DEA">
        <w:t>s</w:t>
      </w:r>
      <w:r w:rsidRPr="006C35AF">
        <w:t xml:space="preserve"> mises en œuvre hors CDN 2.0 (2021–2026)</w:t>
      </w:r>
    </w:p>
    <w:p w14:paraId="601AA223" w14:textId="50EEE8FD" w:rsidR="0003607F" w:rsidRDefault="00AE4711" w:rsidP="00D0110E">
      <w:pPr>
        <w:jc w:val="both"/>
      </w:pPr>
      <w:r w:rsidRPr="00AE4711">
        <w:t>Les initiatives présentées ci-après, non exhaustives, concernent des projets et programmes mis en œuvre sur la période 2021</w:t>
      </w:r>
      <w:r w:rsidR="00C70610">
        <w:t>-</w:t>
      </w:r>
      <w:r w:rsidRPr="00AE4711">
        <w:t>2026 dans le secteur des déchets, mais non explicitement inscrits dans la CDN 2.0.</w:t>
      </w:r>
    </w:p>
    <w:p w14:paraId="7F200908" w14:textId="60052929" w:rsidR="00AE4711" w:rsidRPr="00A5286D" w:rsidRDefault="00AE4711" w:rsidP="00A5286D">
      <w:pPr>
        <w:pStyle w:val="Lgende"/>
        <w:keepNext/>
        <w:rPr>
          <w:sz w:val="20"/>
          <w:szCs w:val="20"/>
        </w:rPr>
      </w:pPr>
      <w:r w:rsidRPr="00A5286D">
        <w:rPr>
          <w:sz w:val="20"/>
          <w:szCs w:val="20"/>
        </w:rPr>
        <w:t xml:space="preserve">Tableau </w:t>
      </w:r>
      <w:r w:rsidRPr="00A5286D">
        <w:rPr>
          <w:sz w:val="20"/>
          <w:szCs w:val="20"/>
        </w:rPr>
        <w:fldChar w:fldCharType="begin"/>
      </w:r>
      <w:r w:rsidRPr="00A5286D">
        <w:rPr>
          <w:sz w:val="20"/>
          <w:szCs w:val="20"/>
        </w:rPr>
        <w:instrText xml:space="preserve"> SEQ Tableau \* ARABIC </w:instrText>
      </w:r>
      <w:r w:rsidRPr="00A5286D">
        <w:rPr>
          <w:sz w:val="20"/>
          <w:szCs w:val="20"/>
        </w:rPr>
        <w:fldChar w:fldCharType="separate"/>
      </w:r>
      <w:r w:rsidR="0087004C">
        <w:rPr>
          <w:noProof/>
          <w:sz w:val="20"/>
          <w:szCs w:val="20"/>
        </w:rPr>
        <w:t>41</w:t>
      </w:r>
      <w:r w:rsidRPr="00A5286D">
        <w:rPr>
          <w:sz w:val="20"/>
          <w:szCs w:val="20"/>
        </w:rPr>
        <w:fldChar w:fldCharType="end"/>
      </w:r>
      <w:r w:rsidRPr="00A5286D">
        <w:rPr>
          <w:sz w:val="20"/>
          <w:szCs w:val="20"/>
        </w:rPr>
        <w:t> :</w:t>
      </w:r>
      <w:r w:rsidR="00C70610" w:rsidRPr="00A5286D">
        <w:rPr>
          <w:sz w:val="20"/>
          <w:szCs w:val="20"/>
        </w:rPr>
        <w:t xml:space="preserve"> Synthèse non exhaustive des initiatives du secteur des déchets réalisées hors CDN 2.0 (2021–2026)</w:t>
      </w:r>
    </w:p>
    <w:tbl>
      <w:tblPr>
        <w:tblStyle w:val="TableGrid1"/>
        <w:tblW w:w="5000" w:type="pct"/>
        <w:tblLook w:val="04A0" w:firstRow="1" w:lastRow="0" w:firstColumn="1" w:lastColumn="0" w:noHBand="0" w:noVBand="1"/>
      </w:tblPr>
      <w:tblGrid>
        <w:gridCol w:w="2530"/>
        <w:gridCol w:w="1627"/>
        <w:gridCol w:w="1079"/>
        <w:gridCol w:w="4172"/>
      </w:tblGrid>
      <w:tr w:rsidR="0060293E" w:rsidRPr="0060293E" w14:paraId="4506A10B" w14:textId="77777777" w:rsidTr="00A5286D">
        <w:trPr>
          <w:tblHeader/>
        </w:trPr>
        <w:tc>
          <w:tcPr>
            <w:tcW w:w="1350" w:type="pct"/>
            <w:shd w:val="clear" w:color="auto" w:fill="1F4E79"/>
          </w:tcPr>
          <w:p w14:paraId="3FE7DC07" w14:textId="77777777" w:rsidR="0060293E" w:rsidRPr="00A5286D" w:rsidRDefault="0060293E" w:rsidP="00062874">
            <w:pPr>
              <w:jc w:val="center"/>
              <w:rPr>
                <w:rFonts w:cstheme="minorHAnsi"/>
                <w:color w:val="FFFFFF" w:themeColor="background1"/>
              </w:rPr>
            </w:pPr>
            <w:r w:rsidRPr="00A5286D">
              <w:rPr>
                <w:rFonts w:cstheme="minorHAnsi"/>
                <w:b/>
                <w:bCs/>
                <w:color w:val="FFFFFF" w:themeColor="background1"/>
              </w:rPr>
              <w:t>Projet / Programme</w:t>
            </w:r>
          </w:p>
        </w:tc>
        <w:tc>
          <w:tcPr>
            <w:tcW w:w="849" w:type="pct"/>
            <w:shd w:val="clear" w:color="auto" w:fill="1F4E79"/>
          </w:tcPr>
          <w:p w14:paraId="3CF0D5E7" w14:textId="77777777" w:rsidR="0060293E" w:rsidRPr="00A5286D" w:rsidRDefault="0060293E" w:rsidP="00062874">
            <w:pPr>
              <w:jc w:val="center"/>
              <w:rPr>
                <w:rFonts w:cstheme="minorHAnsi"/>
                <w:color w:val="FFFFFF" w:themeColor="background1"/>
              </w:rPr>
            </w:pPr>
            <w:r w:rsidRPr="00A5286D">
              <w:rPr>
                <w:rFonts w:cstheme="minorHAnsi"/>
                <w:b/>
                <w:bCs/>
                <w:color w:val="FFFFFF" w:themeColor="background1"/>
              </w:rPr>
              <w:t>Porteur / Bailleurs</w:t>
            </w:r>
          </w:p>
        </w:tc>
        <w:tc>
          <w:tcPr>
            <w:tcW w:w="579" w:type="pct"/>
            <w:shd w:val="clear" w:color="auto" w:fill="1F4E79"/>
          </w:tcPr>
          <w:p w14:paraId="7E4AE531" w14:textId="77777777" w:rsidR="0060293E" w:rsidRPr="00A5286D" w:rsidRDefault="0060293E" w:rsidP="00062874">
            <w:pPr>
              <w:jc w:val="center"/>
              <w:rPr>
                <w:rFonts w:cstheme="minorHAnsi"/>
                <w:color w:val="FFFFFF" w:themeColor="background1"/>
              </w:rPr>
            </w:pPr>
            <w:r w:rsidRPr="00A5286D">
              <w:rPr>
                <w:rFonts w:cstheme="minorHAnsi"/>
                <w:b/>
                <w:bCs/>
                <w:color w:val="FFFFFF" w:themeColor="background1"/>
              </w:rPr>
              <w:t>Période</w:t>
            </w:r>
          </w:p>
        </w:tc>
        <w:tc>
          <w:tcPr>
            <w:tcW w:w="2222" w:type="pct"/>
            <w:shd w:val="clear" w:color="auto" w:fill="1F4E79"/>
          </w:tcPr>
          <w:p w14:paraId="1A4786AF" w14:textId="77777777" w:rsidR="0060293E" w:rsidRPr="00A5286D" w:rsidRDefault="0060293E" w:rsidP="00062874">
            <w:pPr>
              <w:jc w:val="center"/>
              <w:rPr>
                <w:rFonts w:cstheme="minorHAnsi"/>
                <w:color w:val="FFFFFF" w:themeColor="background1"/>
              </w:rPr>
            </w:pPr>
            <w:r w:rsidRPr="00A5286D">
              <w:rPr>
                <w:rFonts w:cstheme="minorHAnsi"/>
                <w:b/>
                <w:bCs/>
                <w:color w:val="FFFFFF" w:themeColor="background1"/>
              </w:rPr>
              <w:t>Principales réalisations / objectifs</w:t>
            </w:r>
          </w:p>
        </w:tc>
      </w:tr>
      <w:tr w:rsidR="0060293E" w:rsidRPr="0060293E" w14:paraId="64C31E3C" w14:textId="77777777" w:rsidTr="00A5286D">
        <w:tc>
          <w:tcPr>
            <w:tcW w:w="1350" w:type="pct"/>
          </w:tcPr>
          <w:p w14:paraId="2A5D090D" w14:textId="6D83F559" w:rsidR="0060293E" w:rsidRPr="00A5286D" w:rsidRDefault="0060293E" w:rsidP="00062874">
            <w:pPr>
              <w:rPr>
                <w:rFonts w:cstheme="minorHAnsi"/>
                <w:color w:val="000000" w:themeColor="text1"/>
              </w:rPr>
            </w:pPr>
            <w:r w:rsidRPr="00A5286D">
              <w:rPr>
                <w:rFonts w:cstheme="minorHAnsi"/>
                <w:b/>
                <w:bCs/>
                <w:color w:val="000000" w:themeColor="text1"/>
              </w:rPr>
              <w:t xml:space="preserve">PRUBA </w:t>
            </w:r>
            <w:r w:rsidR="001F7BE6">
              <w:rPr>
                <w:rFonts w:eastAsia="Calibri" w:cstheme="minorHAnsi"/>
                <w:b/>
                <w:bCs/>
                <w:color w:val="000000" w:themeColor="text1"/>
              </w:rPr>
              <w:t xml:space="preserve">- </w:t>
            </w:r>
            <w:r w:rsidRPr="00A5286D">
              <w:rPr>
                <w:rFonts w:cstheme="minorHAnsi"/>
                <w:b/>
                <w:bCs/>
                <w:color w:val="000000" w:themeColor="text1"/>
              </w:rPr>
              <w:t>Projet de Résilience Urbaine de Bamako (composante Gestion des déchets solides)</w:t>
            </w:r>
          </w:p>
        </w:tc>
        <w:tc>
          <w:tcPr>
            <w:tcW w:w="849" w:type="pct"/>
          </w:tcPr>
          <w:p w14:paraId="4E30FA55"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Banque mondiale (IDA)</w:t>
            </w:r>
          </w:p>
          <w:p w14:paraId="48007B13"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MAFUH</w:t>
            </w:r>
          </w:p>
          <w:p w14:paraId="557E6CD4" w14:textId="77777777" w:rsidR="0060293E" w:rsidRPr="00A5286D" w:rsidRDefault="0060293E" w:rsidP="00062874">
            <w:pPr>
              <w:rPr>
                <w:rFonts w:cstheme="minorHAnsi"/>
                <w:color w:val="000000" w:themeColor="text1"/>
              </w:rPr>
            </w:pPr>
            <w:r w:rsidRPr="00A5286D">
              <w:rPr>
                <w:rFonts w:cstheme="minorHAnsi"/>
                <w:color w:val="000000" w:themeColor="text1"/>
              </w:rPr>
              <w:t>District de Bamako</w:t>
            </w:r>
          </w:p>
        </w:tc>
        <w:tc>
          <w:tcPr>
            <w:tcW w:w="579" w:type="pct"/>
          </w:tcPr>
          <w:p w14:paraId="6E21F48D" w14:textId="76452959" w:rsidR="0060293E" w:rsidRPr="00A5286D" w:rsidRDefault="0060293E" w:rsidP="00A5286D">
            <w:pPr>
              <w:rPr>
                <w:rFonts w:cstheme="minorHAnsi"/>
                <w:color w:val="000000" w:themeColor="text1"/>
              </w:rPr>
            </w:pPr>
            <w:r w:rsidRPr="00A5286D">
              <w:rPr>
                <w:rFonts w:cstheme="minorHAnsi"/>
                <w:color w:val="000000" w:themeColor="text1"/>
              </w:rPr>
              <w:t xml:space="preserve">2022 </w:t>
            </w:r>
            <w:r w:rsidR="00C70610">
              <w:rPr>
                <w:rFonts w:eastAsia="Calibri" w:cstheme="minorHAnsi"/>
                <w:color w:val="000000" w:themeColor="text1"/>
              </w:rPr>
              <w:t>-</w:t>
            </w:r>
            <w:r w:rsidRPr="00A5286D">
              <w:rPr>
                <w:rFonts w:cstheme="minorHAnsi"/>
                <w:color w:val="000000" w:themeColor="text1"/>
              </w:rPr>
              <w:t>2028</w:t>
            </w:r>
          </w:p>
        </w:tc>
        <w:tc>
          <w:tcPr>
            <w:tcW w:w="2222" w:type="pct"/>
          </w:tcPr>
          <w:p w14:paraId="27AFC8E0"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Crédit IDA : 250 M USD (toutes composantes confondues)</w:t>
            </w:r>
          </w:p>
          <w:p w14:paraId="1DB9F266"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Réaménagement de la décharge de Noumoubougou en centre moderne d'enfouissement technique</w:t>
            </w:r>
          </w:p>
          <w:p w14:paraId="0194EF4D"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Aménagement d'un second site à Mountougoula (capacité 20 ans pour le Grand Bamako)</w:t>
            </w:r>
          </w:p>
          <w:p w14:paraId="49AD11F2"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Équipements pour la valorisation des déchets</w:t>
            </w:r>
          </w:p>
          <w:p w14:paraId="0F965ADE"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Réduction d'émissions de GES estimée : 4 390 258 tCO₂eq</w:t>
            </w:r>
          </w:p>
          <w:p w14:paraId="1628AF72"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Captage et brûlage des gaz de décharge ; réglementation contre le brûlage à l'air libre</w:t>
            </w:r>
          </w:p>
          <w:p w14:paraId="31DF761E" w14:textId="77777777" w:rsidR="0060293E" w:rsidRPr="00A5286D" w:rsidRDefault="0060293E" w:rsidP="00062874">
            <w:pPr>
              <w:rPr>
                <w:rFonts w:cstheme="minorHAnsi"/>
                <w:color w:val="000000" w:themeColor="text1"/>
              </w:rPr>
            </w:pPr>
            <w:r w:rsidRPr="00A5286D">
              <w:rPr>
                <w:rFonts w:cstheme="minorHAnsi"/>
                <w:color w:val="000000" w:themeColor="text1"/>
              </w:rPr>
              <w:t>• Optimisation des itinéraires de collecte</w:t>
            </w:r>
          </w:p>
        </w:tc>
      </w:tr>
      <w:tr w:rsidR="0060293E" w:rsidRPr="0060293E" w14:paraId="7491DE3C" w14:textId="77777777" w:rsidTr="00A5286D">
        <w:tc>
          <w:tcPr>
            <w:tcW w:w="1350" w:type="pct"/>
          </w:tcPr>
          <w:p w14:paraId="2C6BCCA0" w14:textId="77777777" w:rsidR="0060293E" w:rsidRPr="00A5286D" w:rsidRDefault="0060293E" w:rsidP="00062874">
            <w:pPr>
              <w:rPr>
                <w:rFonts w:cstheme="minorHAnsi"/>
                <w:color w:val="000000" w:themeColor="text1"/>
              </w:rPr>
            </w:pPr>
            <w:r w:rsidRPr="00A5286D">
              <w:rPr>
                <w:rFonts w:cstheme="minorHAnsi"/>
                <w:b/>
                <w:bCs/>
                <w:color w:val="000000" w:themeColor="text1"/>
              </w:rPr>
              <w:t>Bamako Zéro Plastique</w:t>
            </w:r>
          </w:p>
        </w:tc>
        <w:tc>
          <w:tcPr>
            <w:tcW w:w="849" w:type="pct"/>
          </w:tcPr>
          <w:p w14:paraId="3E95CE06"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MINUSMA (Unité Genre et FORCE)</w:t>
            </w:r>
          </w:p>
          <w:p w14:paraId="140D82FD" w14:textId="77777777" w:rsidR="0060293E" w:rsidRPr="00A5286D" w:rsidRDefault="0060293E" w:rsidP="00062874">
            <w:pPr>
              <w:rPr>
                <w:rFonts w:cstheme="minorHAnsi"/>
                <w:color w:val="000000" w:themeColor="text1"/>
              </w:rPr>
            </w:pPr>
            <w:r w:rsidRPr="00A5286D">
              <w:rPr>
                <w:rFonts w:cstheme="minorHAnsi"/>
                <w:color w:val="000000" w:themeColor="text1"/>
              </w:rPr>
              <w:t xml:space="preserve">Fondation Princesse </w:t>
            </w:r>
            <w:r w:rsidRPr="00A5286D">
              <w:rPr>
                <w:rFonts w:cstheme="minorHAnsi"/>
                <w:color w:val="000000" w:themeColor="text1"/>
              </w:rPr>
              <w:lastRenderedPageBreak/>
              <w:t>Esther Kamatari</w:t>
            </w:r>
          </w:p>
        </w:tc>
        <w:tc>
          <w:tcPr>
            <w:tcW w:w="579" w:type="pct"/>
          </w:tcPr>
          <w:p w14:paraId="6566F056" w14:textId="5B99CF01" w:rsidR="0060293E" w:rsidRPr="00A5286D" w:rsidRDefault="0060293E" w:rsidP="00A5286D">
            <w:pPr>
              <w:rPr>
                <w:rFonts w:cstheme="minorHAnsi"/>
                <w:color w:val="000000" w:themeColor="text1"/>
              </w:rPr>
            </w:pPr>
            <w:r w:rsidRPr="00A5286D">
              <w:rPr>
                <w:rFonts w:cstheme="minorHAnsi"/>
                <w:color w:val="000000" w:themeColor="text1"/>
              </w:rPr>
              <w:lastRenderedPageBreak/>
              <w:t xml:space="preserve">2021 </w:t>
            </w:r>
            <w:r w:rsidR="00C70610">
              <w:rPr>
                <w:rFonts w:eastAsia="Calibri" w:cstheme="minorHAnsi"/>
                <w:color w:val="000000" w:themeColor="text1"/>
              </w:rPr>
              <w:t>-</w:t>
            </w:r>
            <w:r w:rsidRPr="00A5286D">
              <w:rPr>
                <w:rFonts w:cstheme="minorHAnsi"/>
                <w:color w:val="000000" w:themeColor="text1"/>
              </w:rPr>
              <w:t>2023</w:t>
            </w:r>
          </w:p>
        </w:tc>
        <w:tc>
          <w:tcPr>
            <w:tcW w:w="2222" w:type="pct"/>
          </w:tcPr>
          <w:p w14:paraId="391EF792" w14:textId="2C59DEC6" w:rsidR="0060293E" w:rsidRPr="00A5286D" w:rsidRDefault="0060293E" w:rsidP="00062874">
            <w:pPr>
              <w:spacing w:after="60"/>
              <w:rPr>
                <w:rFonts w:cstheme="minorHAnsi"/>
                <w:color w:val="000000" w:themeColor="text1"/>
              </w:rPr>
            </w:pPr>
            <w:r w:rsidRPr="00A5286D">
              <w:rPr>
                <w:rFonts w:cstheme="minorHAnsi"/>
                <w:color w:val="000000" w:themeColor="text1"/>
              </w:rPr>
              <w:t xml:space="preserve">• Financement MINUSMA : 100 000 USD ( 53,5 M FCFA  volets Bamako </w:t>
            </w:r>
            <w:r w:rsidR="001F7BE6">
              <w:rPr>
                <w:rFonts w:eastAsia="Calibri" w:cstheme="minorHAnsi"/>
                <w:color w:val="000000" w:themeColor="text1"/>
              </w:rPr>
              <w:t>et</w:t>
            </w:r>
            <w:r w:rsidRPr="00A5286D">
              <w:rPr>
                <w:rFonts w:cstheme="minorHAnsi"/>
                <w:color w:val="000000" w:themeColor="text1"/>
              </w:rPr>
              <w:t xml:space="preserve"> Mopti)</w:t>
            </w:r>
          </w:p>
          <w:p w14:paraId="740C7E31"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Ramassage, stockage et recyclage des déchets plastiques noirs en pavés</w:t>
            </w:r>
          </w:p>
          <w:p w14:paraId="1E521C0F"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lastRenderedPageBreak/>
              <w:t>• Site pilote en Commune VI : parcours sportif et aire de repos en pavés recyclés</w:t>
            </w:r>
          </w:p>
          <w:p w14:paraId="4F0B2179"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Sensibilisation des populations à la réduction de l'usage des sachets plastiques</w:t>
            </w:r>
          </w:p>
          <w:p w14:paraId="790FF75F" w14:textId="77777777" w:rsidR="0060293E" w:rsidRPr="00A5286D" w:rsidRDefault="0060293E" w:rsidP="00062874">
            <w:pPr>
              <w:rPr>
                <w:rFonts w:cstheme="minorHAnsi"/>
                <w:color w:val="000000" w:themeColor="text1"/>
              </w:rPr>
            </w:pPr>
            <w:r w:rsidRPr="00A5286D">
              <w:rPr>
                <w:rFonts w:cstheme="minorHAnsi"/>
                <w:color w:val="000000" w:themeColor="text1"/>
              </w:rPr>
              <w:t>• Phase 2 : extension à Mopti</w:t>
            </w:r>
          </w:p>
        </w:tc>
      </w:tr>
      <w:tr w:rsidR="0060293E" w:rsidRPr="0060293E" w14:paraId="2597AB91" w14:textId="77777777" w:rsidTr="00A5286D">
        <w:tc>
          <w:tcPr>
            <w:tcW w:w="1350" w:type="pct"/>
          </w:tcPr>
          <w:p w14:paraId="1B07A533" w14:textId="77777777" w:rsidR="0060293E" w:rsidRPr="00A5286D" w:rsidRDefault="0060293E" w:rsidP="00062874">
            <w:pPr>
              <w:rPr>
                <w:rFonts w:cstheme="minorHAnsi"/>
                <w:color w:val="000000" w:themeColor="text1"/>
              </w:rPr>
            </w:pPr>
            <w:r w:rsidRPr="00A5286D">
              <w:rPr>
                <w:rFonts w:cstheme="minorHAnsi"/>
                <w:b/>
                <w:bCs/>
                <w:color w:val="000000" w:themeColor="text1"/>
              </w:rPr>
              <w:lastRenderedPageBreak/>
              <w:t>Stations de Traitement des Boues de Vidange (STBF) à Bamako</w:t>
            </w:r>
          </w:p>
        </w:tc>
        <w:tc>
          <w:tcPr>
            <w:tcW w:w="849" w:type="pct"/>
          </w:tcPr>
          <w:p w14:paraId="0F5963AE"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Banque mondiale (PRUBA)</w:t>
            </w:r>
          </w:p>
          <w:p w14:paraId="7351CEFE"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SOMAGEP / SOMAPEP</w:t>
            </w:r>
          </w:p>
          <w:p w14:paraId="247EDCBD" w14:textId="77777777" w:rsidR="0060293E" w:rsidRPr="00A5286D" w:rsidRDefault="0060293E" w:rsidP="00062874">
            <w:pPr>
              <w:rPr>
                <w:rFonts w:cstheme="minorHAnsi"/>
                <w:color w:val="000000" w:themeColor="text1"/>
              </w:rPr>
            </w:pPr>
            <w:r w:rsidRPr="00A5286D">
              <w:rPr>
                <w:rFonts w:cstheme="minorHAnsi"/>
                <w:color w:val="000000" w:themeColor="text1"/>
              </w:rPr>
              <w:t>ANGESEM</w:t>
            </w:r>
          </w:p>
        </w:tc>
        <w:tc>
          <w:tcPr>
            <w:tcW w:w="579" w:type="pct"/>
          </w:tcPr>
          <w:p w14:paraId="31E6F8E1" w14:textId="648D7AAD" w:rsidR="0060293E" w:rsidRPr="00A5286D" w:rsidRDefault="0060293E" w:rsidP="00A5286D">
            <w:pPr>
              <w:rPr>
                <w:rFonts w:cstheme="minorHAnsi"/>
                <w:color w:val="000000" w:themeColor="text1"/>
              </w:rPr>
            </w:pPr>
            <w:r w:rsidRPr="00A5286D">
              <w:rPr>
                <w:rFonts w:cstheme="minorHAnsi"/>
                <w:color w:val="000000" w:themeColor="text1"/>
              </w:rPr>
              <w:t xml:space="preserve">2023 </w:t>
            </w:r>
            <w:r w:rsidR="00E03B67">
              <w:rPr>
                <w:rFonts w:eastAsia="Calibri" w:cstheme="minorHAnsi"/>
                <w:color w:val="000000" w:themeColor="text1"/>
              </w:rPr>
              <w:t>-</w:t>
            </w:r>
            <w:r w:rsidRPr="00A5286D">
              <w:rPr>
                <w:rFonts w:cstheme="minorHAnsi"/>
                <w:color w:val="000000" w:themeColor="text1"/>
              </w:rPr>
              <w:t>2027</w:t>
            </w:r>
          </w:p>
        </w:tc>
        <w:tc>
          <w:tcPr>
            <w:tcW w:w="2222" w:type="pct"/>
          </w:tcPr>
          <w:p w14:paraId="04E6AEC0"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2 stations de traitement par lagunage (boues fécales)</w:t>
            </w:r>
          </w:p>
          <w:p w14:paraId="20CABB84"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Évaluation environnementale et sociale publiée en mai 2021</w:t>
            </w:r>
          </w:p>
          <w:p w14:paraId="1C888089"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Solution d'élimination respectueuse de l'environnement pour les transporteurs de matières fécales</w:t>
            </w:r>
          </w:p>
          <w:p w14:paraId="3BB7C97B"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Valorisation possible des boues séchées pour les agriculteurs</w:t>
            </w:r>
          </w:p>
          <w:p w14:paraId="14B958FD" w14:textId="77777777" w:rsidR="0060293E" w:rsidRPr="00A5286D" w:rsidRDefault="0060293E" w:rsidP="00062874">
            <w:pPr>
              <w:rPr>
                <w:rFonts w:cstheme="minorHAnsi"/>
                <w:color w:val="000000" w:themeColor="text1"/>
              </w:rPr>
            </w:pPr>
            <w:r w:rsidRPr="00A5286D">
              <w:rPr>
                <w:rFonts w:cstheme="minorHAnsi"/>
                <w:color w:val="000000" w:themeColor="text1"/>
              </w:rPr>
              <w:t>• Construction de routes d'accès pour chaque STBF</w:t>
            </w:r>
          </w:p>
        </w:tc>
      </w:tr>
      <w:tr w:rsidR="0060293E" w:rsidRPr="0060293E" w14:paraId="66299992" w14:textId="77777777" w:rsidTr="00A5286D">
        <w:tc>
          <w:tcPr>
            <w:tcW w:w="1350" w:type="pct"/>
          </w:tcPr>
          <w:p w14:paraId="469DA25B" w14:textId="77777777" w:rsidR="0060293E" w:rsidRPr="00A5286D" w:rsidRDefault="0060293E" w:rsidP="00062874">
            <w:pPr>
              <w:rPr>
                <w:rFonts w:cstheme="minorHAnsi"/>
                <w:color w:val="000000" w:themeColor="text1"/>
              </w:rPr>
            </w:pPr>
            <w:r w:rsidRPr="00A5286D">
              <w:rPr>
                <w:rFonts w:cstheme="minorHAnsi"/>
                <w:b/>
                <w:bCs/>
                <w:color w:val="000000" w:themeColor="text1"/>
              </w:rPr>
              <w:t>Renforcement des GIE de pré-collecte des déchets solides ménagers</w:t>
            </w:r>
          </w:p>
        </w:tc>
        <w:tc>
          <w:tcPr>
            <w:tcW w:w="849" w:type="pct"/>
          </w:tcPr>
          <w:p w14:paraId="286A5E3E"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Mairies / Communes</w:t>
            </w:r>
          </w:p>
          <w:p w14:paraId="13AE3A8E"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GIE locaux</w:t>
            </w:r>
          </w:p>
          <w:p w14:paraId="1E091EBF" w14:textId="77777777" w:rsidR="0060293E" w:rsidRPr="00A5286D" w:rsidRDefault="0060293E" w:rsidP="00062874">
            <w:pPr>
              <w:rPr>
                <w:rFonts w:cstheme="minorHAnsi"/>
                <w:color w:val="000000" w:themeColor="text1"/>
              </w:rPr>
            </w:pPr>
            <w:r w:rsidRPr="00A5286D">
              <w:rPr>
                <w:rFonts w:cstheme="minorHAnsi"/>
                <w:color w:val="000000" w:themeColor="text1"/>
              </w:rPr>
              <w:t>Coopération décentralisée</w:t>
            </w:r>
          </w:p>
        </w:tc>
        <w:tc>
          <w:tcPr>
            <w:tcW w:w="579" w:type="pct"/>
          </w:tcPr>
          <w:p w14:paraId="5EED51F6" w14:textId="17AB30BC" w:rsidR="0060293E" w:rsidRPr="00A5286D" w:rsidRDefault="0060293E" w:rsidP="00A5286D">
            <w:pPr>
              <w:rPr>
                <w:rFonts w:cstheme="minorHAnsi"/>
                <w:color w:val="000000" w:themeColor="text1"/>
              </w:rPr>
            </w:pPr>
            <w:r w:rsidRPr="00A5286D">
              <w:rPr>
                <w:rFonts w:cstheme="minorHAnsi"/>
                <w:color w:val="000000" w:themeColor="text1"/>
              </w:rPr>
              <w:t xml:space="preserve">2021 </w:t>
            </w:r>
            <w:r w:rsidR="00E03B67">
              <w:rPr>
                <w:rFonts w:eastAsia="Calibri" w:cstheme="minorHAnsi"/>
                <w:color w:val="000000" w:themeColor="text1"/>
              </w:rPr>
              <w:t>-</w:t>
            </w:r>
            <w:r w:rsidRPr="00A5286D">
              <w:rPr>
                <w:rFonts w:cstheme="minorHAnsi"/>
                <w:color w:val="000000" w:themeColor="text1"/>
              </w:rPr>
              <w:t>2025</w:t>
            </w:r>
          </w:p>
        </w:tc>
        <w:tc>
          <w:tcPr>
            <w:tcW w:w="2222" w:type="pct"/>
          </w:tcPr>
          <w:p w14:paraId="516E3CA2"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8 GIE fonctionnels recensés à Kalaban-coro (étude 2024)</w:t>
            </w:r>
          </w:p>
          <w:p w14:paraId="0D18ECC5"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Tarification moyenne d'enlèvement : 2 475 FCFA/ménage/mois</w:t>
            </w:r>
          </w:p>
          <w:p w14:paraId="103FF3D9"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62,69 % des ménages utilisent des poubelles ; 57,31 % abonnés à un GIE</w:t>
            </w:r>
          </w:p>
          <w:p w14:paraId="007A7ABE" w14:textId="434E7570" w:rsidR="0060293E" w:rsidRPr="00A5286D" w:rsidRDefault="0060293E" w:rsidP="00062874">
            <w:pPr>
              <w:spacing w:after="60"/>
              <w:rPr>
                <w:rFonts w:cstheme="minorHAnsi"/>
                <w:color w:val="000000" w:themeColor="text1"/>
              </w:rPr>
            </w:pPr>
            <w:r w:rsidRPr="00A5286D">
              <w:rPr>
                <w:rFonts w:cstheme="minorHAnsi"/>
                <w:color w:val="000000" w:themeColor="text1"/>
              </w:rPr>
              <w:t>• Production estimée à 536,5 kg/jour ( 2,06 kg/ménage/jour) à Kalaban-coro</w:t>
            </w:r>
          </w:p>
          <w:p w14:paraId="75C37342" w14:textId="77777777" w:rsidR="0060293E" w:rsidRPr="00A5286D" w:rsidRDefault="0060293E" w:rsidP="00062874">
            <w:pPr>
              <w:rPr>
                <w:rFonts w:cstheme="minorHAnsi"/>
                <w:color w:val="000000" w:themeColor="text1"/>
              </w:rPr>
            </w:pPr>
            <w:r w:rsidRPr="00A5286D">
              <w:rPr>
                <w:rFonts w:cstheme="minorHAnsi"/>
                <w:color w:val="000000" w:themeColor="text1"/>
              </w:rPr>
              <w:t>• Faible structuration de la filière – appui institutionnel à renforcer</w:t>
            </w:r>
          </w:p>
        </w:tc>
      </w:tr>
      <w:tr w:rsidR="0060293E" w:rsidRPr="0060293E" w14:paraId="173FC239" w14:textId="77777777" w:rsidTr="00A5286D">
        <w:tc>
          <w:tcPr>
            <w:tcW w:w="1350" w:type="pct"/>
          </w:tcPr>
          <w:p w14:paraId="64F55F50" w14:textId="77777777" w:rsidR="0060293E" w:rsidRPr="00A5286D" w:rsidRDefault="0060293E" w:rsidP="00062874">
            <w:pPr>
              <w:rPr>
                <w:rFonts w:cstheme="minorHAnsi"/>
                <w:color w:val="000000" w:themeColor="text1"/>
              </w:rPr>
            </w:pPr>
            <w:r w:rsidRPr="00A5286D">
              <w:rPr>
                <w:rFonts w:cstheme="minorHAnsi"/>
                <w:b/>
                <w:bCs/>
                <w:color w:val="000000" w:themeColor="text1"/>
              </w:rPr>
              <w:t>Projet d'assainissement de la ville de Bamako (volet boues de vidange)</w:t>
            </w:r>
          </w:p>
        </w:tc>
        <w:tc>
          <w:tcPr>
            <w:tcW w:w="849" w:type="pct"/>
          </w:tcPr>
          <w:p w14:paraId="345661C5"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Banque africaine de développement</w:t>
            </w:r>
          </w:p>
          <w:p w14:paraId="70F19702" w14:textId="77777777" w:rsidR="0060293E" w:rsidRPr="00A5286D" w:rsidRDefault="0060293E" w:rsidP="00062874">
            <w:pPr>
              <w:rPr>
                <w:rFonts w:cstheme="minorHAnsi"/>
                <w:color w:val="000000" w:themeColor="text1"/>
              </w:rPr>
            </w:pPr>
            <w:r w:rsidRPr="00A5286D">
              <w:rPr>
                <w:rFonts w:cstheme="minorHAnsi"/>
                <w:color w:val="000000" w:themeColor="text1"/>
              </w:rPr>
              <w:t>DNACPN / SOMAPEP</w:t>
            </w:r>
          </w:p>
        </w:tc>
        <w:tc>
          <w:tcPr>
            <w:tcW w:w="579" w:type="pct"/>
          </w:tcPr>
          <w:p w14:paraId="7F3B1CC3" w14:textId="258877B6" w:rsidR="0060293E" w:rsidRPr="00A5286D" w:rsidRDefault="0060293E" w:rsidP="00A5286D">
            <w:pPr>
              <w:rPr>
                <w:rFonts w:cstheme="minorHAnsi"/>
                <w:color w:val="000000" w:themeColor="text1"/>
              </w:rPr>
            </w:pPr>
            <w:r w:rsidRPr="00A5286D">
              <w:rPr>
                <w:rFonts w:cstheme="minorHAnsi"/>
                <w:color w:val="000000" w:themeColor="text1"/>
              </w:rPr>
              <w:t xml:space="preserve">2021 </w:t>
            </w:r>
            <w:r w:rsidR="00E03B67">
              <w:rPr>
                <w:rFonts w:eastAsia="Calibri" w:cstheme="minorHAnsi"/>
                <w:color w:val="000000" w:themeColor="text1"/>
              </w:rPr>
              <w:t>-</w:t>
            </w:r>
            <w:r w:rsidRPr="00A5286D">
              <w:rPr>
                <w:rFonts w:cstheme="minorHAnsi"/>
                <w:color w:val="000000" w:themeColor="text1"/>
              </w:rPr>
              <w:t>2025</w:t>
            </w:r>
          </w:p>
        </w:tc>
        <w:tc>
          <w:tcPr>
            <w:tcW w:w="2222" w:type="pct"/>
          </w:tcPr>
          <w:p w14:paraId="19CB5A8E"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Mise en place de stations de dépotage et de traitement des boues de vidange domestiques</w:t>
            </w:r>
          </w:p>
          <w:p w14:paraId="295DBADA" w14:textId="77777777" w:rsidR="0060293E" w:rsidRPr="00A5286D" w:rsidRDefault="0060293E" w:rsidP="00062874">
            <w:pPr>
              <w:spacing w:after="60"/>
              <w:rPr>
                <w:rFonts w:cstheme="minorHAnsi"/>
                <w:color w:val="000000" w:themeColor="text1"/>
              </w:rPr>
            </w:pPr>
            <w:r w:rsidRPr="00A5286D">
              <w:rPr>
                <w:rFonts w:cstheme="minorHAnsi"/>
                <w:color w:val="000000" w:themeColor="text1"/>
              </w:rPr>
              <w:t>• Lutte contre la prolifération des sites de dépotage anarchiques</w:t>
            </w:r>
          </w:p>
          <w:p w14:paraId="0BD5F8B1" w14:textId="04CE0C53" w:rsidR="0060293E" w:rsidRPr="00A5286D" w:rsidRDefault="0060293E" w:rsidP="00062874">
            <w:pPr>
              <w:spacing w:after="60"/>
              <w:rPr>
                <w:rFonts w:cstheme="minorHAnsi"/>
                <w:color w:val="000000" w:themeColor="text1"/>
              </w:rPr>
            </w:pPr>
            <w:r w:rsidRPr="00A5286D">
              <w:rPr>
                <w:rFonts w:cstheme="minorHAnsi"/>
                <w:color w:val="000000" w:themeColor="text1"/>
              </w:rPr>
              <w:t>• Réponse à la pollution de l'air (PM10 moyenne quotidienne 72 µg/m³ contre 40 µg/m³ valeur limite OMS)</w:t>
            </w:r>
          </w:p>
          <w:p w14:paraId="2AB25A52" w14:textId="77777777" w:rsidR="0060293E" w:rsidRPr="00A5286D" w:rsidRDefault="0060293E" w:rsidP="00062874">
            <w:pPr>
              <w:rPr>
                <w:rFonts w:cstheme="minorHAnsi"/>
                <w:color w:val="000000" w:themeColor="text1"/>
              </w:rPr>
            </w:pPr>
            <w:r w:rsidRPr="00A5286D">
              <w:rPr>
                <w:rFonts w:cstheme="minorHAnsi"/>
                <w:color w:val="000000" w:themeColor="text1"/>
              </w:rPr>
              <w:t>• Préparation du passage à l'assainissement collectif à long terme</w:t>
            </w:r>
          </w:p>
        </w:tc>
      </w:tr>
    </w:tbl>
    <w:p w14:paraId="4C1758FF" w14:textId="77777777" w:rsidR="0060293E" w:rsidRDefault="0060293E" w:rsidP="00D0110E">
      <w:pPr>
        <w:jc w:val="both"/>
      </w:pPr>
    </w:p>
    <w:p w14:paraId="431FE37F" w14:textId="3CAB6942" w:rsidR="00D02572" w:rsidRPr="005E2D07" w:rsidRDefault="00D02572" w:rsidP="00D02572">
      <w:pPr>
        <w:pStyle w:val="Titre1"/>
      </w:pPr>
      <w:r w:rsidRPr="005E2D07">
        <w:lastRenderedPageBreak/>
        <w:t>SYNTHESE DES LACUNES, OPPORTUNITES ET PRIORITES DE RELEVEMENT DE L’AMBITION</w:t>
      </w:r>
      <w:bookmarkEnd w:id="156"/>
      <w:r w:rsidRPr="005E2D07">
        <w:tab/>
      </w:r>
    </w:p>
    <w:p w14:paraId="602DCF5E" w14:textId="6120FCBA" w:rsidR="003E75B6" w:rsidRPr="005E2D07" w:rsidRDefault="003E75B6" w:rsidP="004C32A3">
      <w:pPr>
        <w:jc w:val="both"/>
        <w:rPr>
          <w:lang w:eastAsia="en-US"/>
        </w:rPr>
      </w:pPr>
      <w:r w:rsidRPr="005E2D07">
        <w:rPr>
          <w:lang w:eastAsia="en-US"/>
        </w:rPr>
        <w:t>La présente section consolide les enseignements issus de l'évaluation de la CDN 2.0 sur l'ensemble des volets examinés atténuation, adaptation, gouvernance, transparence, financement, transfert de technologies et renforcement des capacités. Elle vise à fournir une lecture stratégique directement exploitable pour la formulation de la CDN 3.0.</w:t>
      </w:r>
    </w:p>
    <w:p w14:paraId="2377414E" w14:textId="77777777" w:rsidR="00BA3F17" w:rsidRPr="005E2D07" w:rsidRDefault="00BA3F17" w:rsidP="0050684C">
      <w:pPr>
        <w:pStyle w:val="Titre2"/>
      </w:pPr>
      <w:bookmarkStart w:id="157" w:name="_Toc227409275"/>
      <w:r w:rsidRPr="005E2D07">
        <w:t>Principales lacunes de la CDN 2.0</w:t>
      </w:r>
      <w:bookmarkEnd w:id="157"/>
    </w:p>
    <w:p w14:paraId="311105FC" w14:textId="77777777" w:rsidR="00BA3F17" w:rsidRPr="005E2D07" w:rsidRDefault="00BA3F17" w:rsidP="00BA3F17">
      <w:pPr>
        <w:jc w:val="both"/>
        <w:rPr>
          <w:lang w:eastAsia="en-US"/>
        </w:rPr>
      </w:pPr>
      <w:r w:rsidRPr="005E2D07">
        <w:rPr>
          <w:lang w:eastAsia="en-US"/>
        </w:rPr>
        <w:t>L'évaluation met en évidence quatre catégories de lacunes structurantes.</w:t>
      </w:r>
    </w:p>
    <w:p w14:paraId="2665879F" w14:textId="6E54F896" w:rsidR="00BA3F17" w:rsidRPr="005E2D07" w:rsidRDefault="00BA3F17" w:rsidP="00FC7AD9">
      <w:pPr>
        <w:pStyle w:val="Titre3"/>
      </w:pPr>
      <w:bookmarkStart w:id="158" w:name="_Toc227409276"/>
      <w:r w:rsidRPr="005E2D07">
        <w:t>Lacunes de structuration du portefeuille</w:t>
      </w:r>
      <w:bookmarkEnd w:id="158"/>
    </w:p>
    <w:p w14:paraId="2010B8E7" w14:textId="0750A8E7" w:rsidR="00BA3F17" w:rsidRPr="005E2D07" w:rsidRDefault="00BA3F17" w:rsidP="00BA3F17">
      <w:pPr>
        <w:jc w:val="both"/>
        <w:rPr>
          <w:lang w:eastAsia="en-US"/>
        </w:rPr>
      </w:pPr>
      <w:r w:rsidRPr="005E2D07">
        <w:rPr>
          <w:lang w:eastAsia="en-US"/>
        </w:rPr>
        <w:t xml:space="preserve">Les objectifs d'atténuation sont présentés de manière agrégée par secteur, sans ventilation par mesure. Pour l'énergie, l'agrégation des potentiels d'atténuation des projets renseignés (1,45 MtCO₂e/an) représente seulement </w:t>
      </w:r>
      <w:r w:rsidRPr="005E2D07">
        <w:rPr>
          <w:b/>
          <w:bCs/>
          <w:lang w:eastAsia="en-US"/>
        </w:rPr>
        <w:t>13 % de l'objectif sectoriel affiché</w:t>
      </w:r>
      <w:r w:rsidRPr="005E2D07">
        <w:rPr>
          <w:lang w:eastAsia="en-US"/>
        </w:rPr>
        <w:t xml:space="preserve"> (11 MtCO₂e/an en 2030), sans explication de l'écart. Plusieurs mesures sont formulées comme des cadres programmatiques larges </w:t>
      </w:r>
      <w:r w:rsidR="008138E5" w:rsidRPr="005E2D07">
        <w:rPr>
          <w:lang w:eastAsia="en-US"/>
        </w:rPr>
        <w:t>sans</w:t>
      </w:r>
      <w:r w:rsidRPr="005E2D07">
        <w:rPr>
          <w:lang w:eastAsia="en-US"/>
        </w:rPr>
        <w:t xml:space="preserve"> porteur identifié, de calendrier, de budget ou d'indicateurs</w:t>
      </w:r>
      <w:r w:rsidR="00046422" w:rsidRPr="005E2D07">
        <w:rPr>
          <w:lang w:eastAsia="en-US"/>
        </w:rPr>
        <w:t xml:space="preserve"> climatiques</w:t>
      </w:r>
      <w:r w:rsidRPr="005E2D07">
        <w:rPr>
          <w:lang w:eastAsia="en-US"/>
        </w:rPr>
        <w:t>.</w:t>
      </w:r>
    </w:p>
    <w:p w14:paraId="3C923D1A" w14:textId="12BFF77B" w:rsidR="00BA3F17" w:rsidRPr="005E2D07" w:rsidRDefault="00BA3F17" w:rsidP="00BA3F17">
      <w:pPr>
        <w:jc w:val="both"/>
        <w:rPr>
          <w:lang w:eastAsia="en-US"/>
        </w:rPr>
      </w:pPr>
      <w:r w:rsidRPr="005E2D07">
        <w:rPr>
          <w:lang w:eastAsia="en-US"/>
        </w:rPr>
        <w:t xml:space="preserve">Dans le </w:t>
      </w:r>
      <w:r w:rsidRPr="005E2D07">
        <w:rPr>
          <w:b/>
          <w:bCs/>
          <w:lang w:eastAsia="en-US"/>
        </w:rPr>
        <w:t>secteur forêt</w:t>
      </w:r>
      <w:r w:rsidRPr="005E2D07">
        <w:rPr>
          <w:lang w:eastAsia="en-US"/>
        </w:rPr>
        <w:t xml:space="preserve">, les trois mesures inscrites sont des idées de projets conditionnées à un financement international non mobilisé, alors que les activités régaliennes de reboisement effectivement réalisées par la </w:t>
      </w:r>
      <w:r w:rsidR="006E5B2B">
        <w:rPr>
          <w:lang w:eastAsia="en-US"/>
        </w:rPr>
        <w:t>DGEF</w:t>
      </w:r>
      <w:r w:rsidRPr="005E2D07">
        <w:rPr>
          <w:lang w:eastAsia="en-US"/>
        </w:rPr>
        <w:t xml:space="preserve"> (</w:t>
      </w:r>
      <w:r w:rsidR="00AA32E1" w:rsidRPr="005E2D07">
        <w:rPr>
          <w:lang w:eastAsia="en-US"/>
        </w:rPr>
        <w:t xml:space="preserve">environ </w:t>
      </w:r>
      <w:r w:rsidRPr="005E2D07">
        <w:rPr>
          <w:lang w:eastAsia="en-US"/>
        </w:rPr>
        <w:t>33 000 ha sur 2021</w:t>
      </w:r>
      <w:r w:rsidR="008C524C" w:rsidRPr="005E2D07">
        <w:rPr>
          <w:lang w:eastAsia="en-US"/>
        </w:rPr>
        <w:t>-</w:t>
      </w:r>
      <w:r w:rsidRPr="005E2D07">
        <w:rPr>
          <w:lang w:eastAsia="en-US"/>
        </w:rPr>
        <w:t>2022) n'ont pas été intégrées à la CDN 2.0 et ne peuvent donc être comptabilisées dans son bilan.</w:t>
      </w:r>
    </w:p>
    <w:p w14:paraId="513ED75A" w14:textId="7F433767" w:rsidR="00BA3F17" w:rsidRPr="005E2D07" w:rsidRDefault="00BA3F17" w:rsidP="00847F3C">
      <w:pPr>
        <w:pStyle w:val="Titre3"/>
      </w:pPr>
      <w:bookmarkStart w:id="159" w:name="_Toc227409277"/>
      <w:r w:rsidRPr="005E2D07">
        <w:t>Lacunes de mise en œuvre sectorielle</w:t>
      </w:r>
      <w:bookmarkEnd w:id="159"/>
    </w:p>
    <w:p w14:paraId="2BC15E7D" w14:textId="6F3089DF" w:rsidR="00B866BB" w:rsidRPr="005E2D07" w:rsidRDefault="00B866BB" w:rsidP="00C579FB">
      <w:pPr>
        <w:jc w:val="both"/>
      </w:pPr>
      <w:r w:rsidRPr="005E2D07">
        <w:t>Dans l’ensemble, la mise en œuvre de la CDN 2.0 demeure partielle, avec certaines avancées notables, mais un niveau global d’opérationnalisation et de suivi qui reste à renforcer</w:t>
      </w:r>
      <w:r w:rsidR="006A79DA" w:rsidRPr="005E2D07">
        <w:t> :</w:t>
      </w:r>
    </w:p>
    <w:p w14:paraId="6059A52B" w14:textId="1C58C242" w:rsidR="00475D3D" w:rsidRPr="005E2D07" w:rsidRDefault="00475D3D" w:rsidP="00475D3D">
      <w:r w:rsidRPr="005E2D07">
        <w:rPr>
          <w:b/>
          <w:u w:val="single"/>
        </w:rPr>
        <w:t>Atténuation :</w:t>
      </w:r>
      <w:r w:rsidR="008E200C" w:rsidRPr="005E2D07">
        <w:t xml:space="preserve"> </w:t>
      </w:r>
    </w:p>
    <w:p w14:paraId="6A224573" w14:textId="6DF8E491" w:rsidR="00475D3D" w:rsidRPr="005E2D07" w:rsidRDefault="00475D3D" w:rsidP="009F59B4">
      <w:pPr>
        <w:pStyle w:val="Paragraphedeliste"/>
        <w:numPr>
          <w:ilvl w:val="0"/>
          <w:numId w:val="68"/>
        </w:numPr>
        <w:jc w:val="both"/>
      </w:pPr>
      <w:r w:rsidRPr="005E2D07">
        <w:rPr>
          <w:b/>
        </w:rPr>
        <w:t>Énergie :</w:t>
      </w:r>
      <w:r w:rsidRPr="005E2D07">
        <w:t xml:space="preserve"> sur 54 projets répertoriés, 9 sont déclarés réalisés, dont 3 correspondent à des études. Les projets réalisés et en cours totalisent 5</w:t>
      </w:r>
      <w:r w:rsidR="00D02F69">
        <w:t>79</w:t>
      </w:r>
      <w:r w:rsidRPr="005E2D07">
        <w:t xml:space="preserve"> ktCO₂e</w:t>
      </w:r>
      <w:r w:rsidR="006A79DA" w:rsidRPr="005E2D07">
        <w:t>q</w:t>
      </w:r>
      <w:r w:rsidRPr="005E2D07">
        <w:t xml:space="preserve">/an, soit </w:t>
      </w:r>
      <w:r w:rsidR="00866C58">
        <w:t>5</w:t>
      </w:r>
      <w:r w:rsidRPr="005E2D07">
        <w:t>,</w:t>
      </w:r>
      <w:r w:rsidR="006E13B6">
        <w:t>26</w:t>
      </w:r>
      <w:r w:rsidRPr="005E2D07">
        <w:t xml:space="preserve"> % </w:t>
      </w:r>
      <w:r w:rsidR="00524E8F">
        <w:t>de la cible</w:t>
      </w:r>
      <w:r w:rsidR="006E13B6">
        <w:t xml:space="preserve"> d’atténuation</w:t>
      </w:r>
      <w:r w:rsidR="00CD4FF3">
        <w:t xml:space="preserve"> (soit 1,63% par rapport à la ligne de base)</w:t>
      </w:r>
      <w:r w:rsidRPr="005E2D07">
        <w:t>. Le secteur des transports, principal poste d’émissions (40 %), ne fait l’objet d’aucune mesure spécifique.</w:t>
      </w:r>
    </w:p>
    <w:p w14:paraId="3FCF3D05" w14:textId="0FDA94E0" w:rsidR="00475D3D" w:rsidRPr="005E2D07" w:rsidRDefault="00475D3D" w:rsidP="009F59B4">
      <w:pPr>
        <w:pStyle w:val="Paragraphedeliste"/>
        <w:numPr>
          <w:ilvl w:val="0"/>
          <w:numId w:val="68"/>
        </w:numPr>
        <w:jc w:val="both"/>
      </w:pPr>
      <w:r w:rsidRPr="005E2D07">
        <w:rPr>
          <w:b/>
        </w:rPr>
        <w:t>Agriculture :</w:t>
      </w:r>
      <w:r w:rsidRPr="005E2D07">
        <w:t xml:space="preserve"> </w:t>
      </w:r>
      <w:r w:rsidR="00062D33">
        <w:t xml:space="preserve">Pas de données </w:t>
      </w:r>
      <w:r w:rsidRPr="005E2D07">
        <w:t>exploitable</w:t>
      </w:r>
      <w:r w:rsidR="00062D33">
        <w:t>s pour évaluer l’état de mise en œuvre</w:t>
      </w:r>
      <w:r w:rsidRPr="005E2D07">
        <w:t xml:space="preserve">. </w:t>
      </w:r>
    </w:p>
    <w:p w14:paraId="0C64C668" w14:textId="4F8E1896" w:rsidR="00475D3D" w:rsidRPr="005E2D07" w:rsidRDefault="00475D3D" w:rsidP="009F59B4">
      <w:pPr>
        <w:pStyle w:val="Paragraphedeliste"/>
        <w:numPr>
          <w:ilvl w:val="0"/>
          <w:numId w:val="68"/>
        </w:numPr>
        <w:jc w:val="both"/>
      </w:pPr>
      <w:r w:rsidRPr="005E2D07">
        <w:rPr>
          <w:b/>
        </w:rPr>
        <w:t>Forêt :</w:t>
      </w:r>
      <w:r w:rsidRPr="005E2D07">
        <w:t xml:space="preserve"> aucune des trois mesures prévues n’a été mise en œuvre.</w:t>
      </w:r>
    </w:p>
    <w:p w14:paraId="01C01951" w14:textId="195209B6" w:rsidR="00475D3D" w:rsidRPr="005E2D07" w:rsidRDefault="00475D3D" w:rsidP="009F59B4">
      <w:pPr>
        <w:pStyle w:val="Paragraphedeliste"/>
        <w:numPr>
          <w:ilvl w:val="0"/>
          <w:numId w:val="68"/>
        </w:numPr>
        <w:jc w:val="both"/>
      </w:pPr>
      <w:r w:rsidRPr="005E2D07">
        <w:rPr>
          <w:b/>
        </w:rPr>
        <w:t>Déchets :</w:t>
      </w:r>
      <w:r w:rsidRPr="005E2D07">
        <w:t xml:space="preserve"> sur 7 mesures, une seule est renseignée comme réalisée (recyclage des plastiques à Gao), </w:t>
      </w:r>
      <w:r w:rsidR="00524E8F">
        <w:t xml:space="preserve">données manquantes pour quantifier les émissions évitées </w:t>
      </w:r>
      <w:r w:rsidRPr="005E2D07">
        <w:t>.</w:t>
      </w:r>
    </w:p>
    <w:p w14:paraId="7D52E24E" w14:textId="01354A32" w:rsidR="00475D3D" w:rsidRPr="005E2D07" w:rsidRDefault="00475D3D" w:rsidP="00D84F92">
      <w:pPr>
        <w:jc w:val="both"/>
      </w:pPr>
      <w:r w:rsidRPr="005E2D07">
        <w:rPr>
          <w:b/>
          <w:bCs/>
          <w:u w:val="single"/>
        </w:rPr>
        <w:t>Adaptation :</w:t>
      </w:r>
      <w:r w:rsidR="005224D0" w:rsidRPr="005E2D07">
        <w:rPr>
          <w:b/>
        </w:rPr>
        <w:t xml:space="preserve"> </w:t>
      </w:r>
      <w:r w:rsidR="008E200C" w:rsidRPr="005E2D07">
        <w:t>Au total, seuls 3 projets sur 29 ont été effectivement réalisés à l’échelle du portefeuille Adaptation.</w:t>
      </w:r>
    </w:p>
    <w:p w14:paraId="6FC0B2DC" w14:textId="2AE08772" w:rsidR="00475D3D" w:rsidRPr="005E2D07" w:rsidRDefault="00475D3D" w:rsidP="009F59B4">
      <w:pPr>
        <w:pStyle w:val="Paragraphedeliste"/>
        <w:numPr>
          <w:ilvl w:val="0"/>
          <w:numId w:val="69"/>
        </w:numPr>
        <w:jc w:val="both"/>
      </w:pPr>
      <w:r w:rsidRPr="005E2D07">
        <w:rPr>
          <w:b/>
        </w:rPr>
        <w:lastRenderedPageBreak/>
        <w:t>Météorologie :</w:t>
      </w:r>
      <w:r w:rsidRPr="005E2D07">
        <w:t xml:space="preserve"> le programme de renforcement des capacités techniques, de collecte et de traitement des données climatiques (</w:t>
      </w:r>
      <w:r w:rsidR="00C03620" w:rsidRPr="005E2D07">
        <w:t>MALI-METEO</w:t>
      </w:r>
      <w:r w:rsidRPr="005E2D07">
        <w:t>) est réalisé, avec une extension des activités jusqu’en novembre 2026.</w:t>
      </w:r>
    </w:p>
    <w:p w14:paraId="4E9A8ABF" w14:textId="77777777" w:rsidR="00475D3D" w:rsidRPr="005E2D07" w:rsidRDefault="00475D3D" w:rsidP="009F59B4">
      <w:pPr>
        <w:pStyle w:val="Paragraphedeliste"/>
        <w:numPr>
          <w:ilvl w:val="0"/>
          <w:numId w:val="69"/>
        </w:numPr>
        <w:jc w:val="both"/>
      </w:pPr>
      <w:r w:rsidRPr="005E2D07">
        <w:rPr>
          <w:b/>
        </w:rPr>
        <w:t>Énergie :</w:t>
      </w:r>
      <w:r w:rsidRPr="005E2D07">
        <w:t xml:space="preserve"> le projet MERIT (Multi-Énergies pour la Résilience et la Gestion Intégrée des Terroirs) est en cours de mise en œuvre, avec un état d’avancement jugé satisfaisant sur la base des informations disponibles.</w:t>
      </w:r>
    </w:p>
    <w:p w14:paraId="2F90DC57" w14:textId="19C99FB9" w:rsidR="00475D3D" w:rsidRPr="005E2D07" w:rsidRDefault="00475D3D" w:rsidP="009F59B4">
      <w:pPr>
        <w:pStyle w:val="Paragraphedeliste"/>
        <w:numPr>
          <w:ilvl w:val="0"/>
          <w:numId w:val="69"/>
        </w:numPr>
        <w:jc w:val="both"/>
      </w:pPr>
      <w:r w:rsidRPr="005E2D07">
        <w:rPr>
          <w:b/>
        </w:rPr>
        <w:t xml:space="preserve">Renforcement des capacités / société civile et collectivités territoriales : </w:t>
      </w:r>
      <w:r w:rsidRPr="005E2D07">
        <w:t>le programme sous-régional de plaidoyer et de renforcement des capacités (« Voie des citoyens pour les changements climatiques ») est globalement réalisé, avec une dernière activité en cours.</w:t>
      </w:r>
    </w:p>
    <w:p w14:paraId="444A38BE" w14:textId="77777777" w:rsidR="00333994" w:rsidRPr="005E2D07" w:rsidRDefault="00333994" w:rsidP="00333994">
      <w:pPr>
        <w:pStyle w:val="Titre3"/>
      </w:pPr>
      <w:bookmarkStart w:id="160" w:name="_Toc227409278"/>
      <w:r w:rsidRPr="005E2D07">
        <w:t>Lacunes méthodologiques et de données</w:t>
      </w:r>
      <w:bookmarkEnd w:id="160"/>
    </w:p>
    <w:p w14:paraId="1A586940" w14:textId="48C0FEAA" w:rsidR="002831DD" w:rsidRPr="005E2D07" w:rsidRDefault="002831DD" w:rsidP="00333994">
      <w:pPr>
        <w:jc w:val="both"/>
        <w:rPr>
          <w:lang w:eastAsia="en-US"/>
        </w:rPr>
      </w:pPr>
      <w:r w:rsidRPr="005E2D07">
        <w:rPr>
          <w:lang w:eastAsia="en-US"/>
        </w:rPr>
        <w:t>Les hypothèses sous-jacentes au scénario de référence, notamment celles relatives aux trajectoires de croissance sectorielle, à l’évolution du mix énergétique, aux dynamiques de déforestation et à la productivité agricole, ne sont pas explicitement détaillées dans la CDN 2.0. Cette absence d’information limite la traçabilité des projections et rend plus difficile l’appréciation de leur cohérence dans le cadre de la préparation de la CDN 3.0.</w:t>
      </w:r>
    </w:p>
    <w:p w14:paraId="6E6FBC9E" w14:textId="397E9A1B" w:rsidR="00333994" w:rsidRPr="005E2D07" w:rsidRDefault="00333994" w:rsidP="00333994">
      <w:pPr>
        <w:jc w:val="both"/>
        <w:rPr>
          <w:lang w:eastAsia="en-US"/>
        </w:rPr>
      </w:pPr>
      <w:r w:rsidRPr="005E2D07">
        <w:rPr>
          <w:lang w:eastAsia="en-US"/>
        </w:rPr>
        <w:t xml:space="preserve">Le modèle LEAP transmis ne couvre que la période 2004-2020 et produit pour 2020 une valeur des émissions de GES de 6,82 MtCO₂e pour la ligne de base incompatible avec les ordres de grandeur de la CDN 2.0, </w:t>
      </w:r>
      <w:r w:rsidR="001B19EC" w:rsidRPr="005E2D07">
        <w:rPr>
          <w:lang w:eastAsia="en-US"/>
        </w:rPr>
        <w:t>ce qui limite la possibilité de reconstituer les trajectoires BAU.</w:t>
      </w:r>
    </w:p>
    <w:p w14:paraId="4A0E10B7" w14:textId="207A17F4" w:rsidR="00AC4A1C" w:rsidRPr="005E2D07" w:rsidRDefault="00AC4A1C" w:rsidP="00333994">
      <w:pPr>
        <w:jc w:val="both"/>
        <w:rPr>
          <w:lang w:eastAsia="en-US"/>
        </w:rPr>
      </w:pPr>
      <w:r w:rsidRPr="005E2D07">
        <w:rPr>
          <w:lang w:eastAsia="en-US"/>
        </w:rPr>
        <w:t>Des écarts chiffrés importants sont observés dans le secteur forestier. La section sectorielle indique des émissions de GES, pour le scénario d’atténuation à l’horizon 2030, de 463 456 kt éq-CO₂, tandis que le tableau de synthèse agrégé présente une valeur de -391 030 kt éq-CO₂. Ces divergences conduisent à des niveaux d’atténuation différents pour un même secteur, estimés respectivement à 39 % et 17 %, ce qui appelle à une clarification des données.</w:t>
      </w:r>
    </w:p>
    <w:p w14:paraId="5AE11EB6" w14:textId="557BDD92" w:rsidR="00BA3F17" w:rsidRPr="005E2D07" w:rsidRDefault="00BA3F17" w:rsidP="00714310">
      <w:pPr>
        <w:pStyle w:val="Titre3"/>
      </w:pPr>
      <w:bookmarkStart w:id="161" w:name="_Toc227409279"/>
      <w:r w:rsidRPr="005E2D07">
        <w:t>Lacunes de financement</w:t>
      </w:r>
      <w:bookmarkEnd w:id="161"/>
      <w:r w:rsidRPr="005E2D07">
        <w:t xml:space="preserve"> </w:t>
      </w:r>
    </w:p>
    <w:p w14:paraId="559685B1" w14:textId="3F2DECBE" w:rsidR="00056BC9" w:rsidRPr="005E2D07" w:rsidRDefault="00056BC9" w:rsidP="00056BC9">
      <w:pPr>
        <w:tabs>
          <w:tab w:val="left" w:pos="2120"/>
        </w:tabs>
        <w:spacing w:after="120"/>
      </w:pPr>
      <w:r w:rsidRPr="005E2D07">
        <w:t>L’analyse met en évidence plusieurs lacunes structurelles en matière de financement, qui limitent la mise en œuvre effective de la CDN 2.0 :</w:t>
      </w:r>
    </w:p>
    <w:p w14:paraId="5F727E93" w14:textId="7B847E3C" w:rsidR="00056BC9" w:rsidRPr="005E2D07" w:rsidRDefault="00805477" w:rsidP="00504149">
      <w:pPr>
        <w:pStyle w:val="Paragraphedeliste"/>
        <w:numPr>
          <w:ilvl w:val="0"/>
          <w:numId w:val="70"/>
        </w:numPr>
        <w:tabs>
          <w:tab w:val="left" w:pos="2120"/>
        </w:tabs>
        <w:spacing w:after="120"/>
        <w:contextualSpacing w:val="0"/>
        <w:jc w:val="both"/>
      </w:pPr>
      <w:r w:rsidRPr="005E2D07">
        <w:t>Le pipeline de projets bancables pourrait être davantage renforcé. Plusieurs mesures de la CDN 2.0 présentent encore un niveau de maturité variable, notamment en matière de préparation technique et de structuration financière. Des efforts supplémentaires en termes de montage de projets, d’analyses de faisabilité, de gestion des risques et de mobilisation de cofinancements contribueraient à améliorer l’accès aux financements et à renforcer la capacité de mobilisation des ressources à l’échelle du portefeuille.</w:t>
      </w:r>
    </w:p>
    <w:p w14:paraId="315E7476" w14:textId="220C596B" w:rsidR="005E08B7" w:rsidRPr="005E2D07" w:rsidRDefault="00056BC9" w:rsidP="00504149">
      <w:pPr>
        <w:pStyle w:val="Paragraphedeliste"/>
        <w:numPr>
          <w:ilvl w:val="0"/>
          <w:numId w:val="70"/>
        </w:numPr>
        <w:tabs>
          <w:tab w:val="left" w:pos="2120"/>
        </w:tabs>
        <w:spacing w:after="120"/>
        <w:contextualSpacing w:val="0"/>
        <w:jc w:val="both"/>
      </w:pPr>
      <w:r w:rsidRPr="005E2D07">
        <w:t>Difficultés d’opérationnalisation des financements mobilisés. Au-delà de leur mobilisation, la transformation des financements en réalisations effectives reste contrainte, traduisant des enjeux d’exécution, de coordination et de capacité d’absorption.</w:t>
      </w:r>
    </w:p>
    <w:p w14:paraId="2A1F4B8C" w14:textId="77777777" w:rsidR="0026419C" w:rsidRPr="005E2D07" w:rsidRDefault="0026419C" w:rsidP="0026419C">
      <w:pPr>
        <w:pStyle w:val="Titre3"/>
      </w:pPr>
      <w:bookmarkStart w:id="162" w:name="_Toc227409280"/>
      <w:r w:rsidRPr="005E2D07">
        <w:lastRenderedPageBreak/>
        <w:t>Lacunes en matière de genre et d'inclusion sociale</w:t>
      </w:r>
      <w:bookmarkEnd w:id="162"/>
    </w:p>
    <w:p w14:paraId="5A7EFB0A" w14:textId="0DA213B4" w:rsidR="0026419C" w:rsidRPr="005E2D07" w:rsidRDefault="0026419C" w:rsidP="0026419C">
      <w:pPr>
        <w:tabs>
          <w:tab w:val="left" w:pos="2120"/>
        </w:tabs>
        <w:spacing w:after="120"/>
        <w:jc w:val="both"/>
      </w:pPr>
      <w:r w:rsidRPr="005E2D07">
        <w:t>L'évaluation met en évidence une intégration inégale de la dimension genre dans la CDN 2.0. Si le document mentionne le genre comme composante transversale, sa traduction opérationnelle demeure limitée : la majorité des projets ne disposent pas de budgétisation sensible au genre, les données désagrégées par sexe sont insuffisantes voire absentes dans la plupart des secteurs, et la participation effective des femmes dans les instances de gouvernance climatique reste à renforcer. Par ailleurs, les fiches-projets intégrées dans la CDN 2.0 n'intègrent pas systématiquement d'analyse genre en amont, ce qui limite la prise en compte des besoins différenciés dans la conception et le suivi des mesures. Ces lacunes réduisent la capacité à mesurer l'impact genre de l'action climatique et à garantir une mise en œuvre inclusive. Pour la CDN 3.0, il est recommandé de systématiser les analyses genre, d'intégrer des indicateurs désagrégés conformes aux standards SMART et de renforcer l'ancrage institutionnel du genre dans les dispositifs de suivi et de gouvernance de la CDN.</w:t>
      </w:r>
    </w:p>
    <w:p w14:paraId="6FFC8782" w14:textId="0ABAF1F1" w:rsidR="00A86D83" w:rsidRPr="005E2D07" w:rsidRDefault="00A86D83" w:rsidP="00A86D83">
      <w:pPr>
        <w:pStyle w:val="Titre2"/>
      </w:pPr>
      <w:bookmarkStart w:id="163" w:name="_Toc227409281"/>
      <w:r w:rsidRPr="005E2D07">
        <w:t>Analyse SWOT de la mise en œuvre de la CDN 2.0</w:t>
      </w:r>
      <w:bookmarkEnd w:id="163"/>
    </w:p>
    <w:p w14:paraId="45E77ABD" w14:textId="2C03201E" w:rsidR="00A86D83" w:rsidRPr="005E2D07" w:rsidRDefault="00A86D83" w:rsidP="00706121">
      <w:pPr>
        <w:pStyle w:val="Titre3"/>
        <w:rPr>
          <w:rFonts w:eastAsia="Times New Roman"/>
        </w:rPr>
      </w:pPr>
      <w:bookmarkStart w:id="164" w:name="_Toc227409282"/>
      <w:r w:rsidRPr="005E2D07">
        <w:rPr>
          <w:rFonts w:eastAsia="Times New Roman"/>
        </w:rPr>
        <w:t>Matrice SWOT</w:t>
      </w:r>
      <w:bookmarkEnd w:id="164"/>
    </w:p>
    <w:tbl>
      <w:tblPr>
        <w:tblW w:w="5000" w:type="pct"/>
        <w:tblCellMar>
          <w:top w:w="15" w:type="dxa"/>
          <w:left w:w="15" w:type="dxa"/>
          <w:bottom w:w="15" w:type="dxa"/>
          <w:right w:w="15" w:type="dxa"/>
        </w:tblCellMar>
        <w:tblLook w:val="04A0" w:firstRow="1" w:lastRow="0" w:firstColumn="1" w:lastColumn="0" w:noHBand="0" w:noVBand="1"/>
      </w:tblPr>
      <w:tblGrid>
        <w:gridCol w:w="4699"/>
        <w:gridCol w:w="4699"/>
      </w:tblGrid>
      <w:tr w:rsidR="00A86D83" w:rsidRPr="005E2D07" w14:paraId="6608A82B" w14:textId="77777777" w:rsidTr="00E95279">
        <w:trPr>
          <w:trHeight w:val="392"/>
        </w:trPr>
        <w:tc>
          <w:tcPr>
            <w:tcW w:w="0" w:type="auto"/>
            <w:gridSpan w:val="2"/>
            <w:tcBorders>
              <w:top w:val="single" w:sz="8" w:space="0" w:color="1B4F72"/>
              <w:left w:val="single" w:sz="8" w:space="0" w:color="1B4F72"/>
              <w:bottom w:val="single" w:sz="8" w:space="0" w:color="1B4F72"/>
              <w:right w:val="single" w:sz="8" w:space="0" w:color="1B4F72"/>
            </w:tcBorders>
            <w:shd w:val="clear" w:color="auto" w:fill="1B4F72"/>
            <w:tcMar>
              <w:top w:w="160" w:type="dxa"/>
              <w:left w:w="120" w:type="dxa"/>
              <w:bottom w:w="160" w:type="dxa"/>
              <w:right w:w="120" w:type="dxa"/>
            </w:tcMar>
            <w:vAlign w:val="center"/>
            <w:hideMark/>
          </w:tcPr>
          <w:p w14:paraId="5C5C8FE2" w14:textId="77777777" w:rsidR="00A86D83" w:rsidRPr="005E2D07" w:rsidRDefault="00A86D83" w:rsidP="00E95279">
            <w:pPr>
              <w:spacing w:after="0"/>
              <w:jc w:val="center"/>
              <w:rPr>
                <w:rFonts w:eastAsia="Times New Roman"/>
                <w:b/>
                <w:bCs/>
                <w:color w:val="FFFFFF"/>
              </w:rPr>
            </w:pPr>
            <w:r w:rsidRPr="005E2D07">
              <w:rPr>
                <w:rFonts w:eastAsia="Times New Roman"/>
                <w:b/>
                <w:bCs/>
                <w:color w:val="FFFFFF"/>
              </w:rPr>
              <w:t>FACTEURS INTERNES</w:t>
            </w:r>
          </w:p>
        </w:tc>
      </w:tr>
      <w:tr w:rsidR="00A86D83" w:rsidRPr="005E2D07" w14:paraId="508042CE" w14:textId="77777777">
        <w:tc>
          <w:tcPr>
            <w:tcW w:w="2500" w:type="pct"/>
            <w:tcBorders>
              <w:top w:val="single" w:sz="8" w:space="0" w:color="1B4F72"/>
              <w:left w:val="single" w:sz="8" w:space="0" w:color="1B4F72"/>
              <w:bottom w:val="single" w:sz="8" w:space="0" w:color="1B4F72"/>
              <w:right w:val="single" w:sz="8" w:space="0" w:color="1B4F72"/>
            </w:tcBorders>
            <w:shd w:val="clear" w:color="auto" w:fill="1E8449"/>
            <w:tcMar>
              <w:top w:w="160" w:type="dxa"/>
              <w:left w:w="120" w:type="dxa"/>
              <w:bottom w:w="160" w:type="dxa"/>
              <w:right w:w="120" w:type="dxa"/>
            </w:tcMar>
            <w:vAlign w:val="center"/>
            <w:hideMark/>
          </w:tcPr>
          <w:p w14:paraId="75285601" w14:textId="77777777" w:rsidR="00A86D83" w:rsidRPr="005E2D07" w:rsidRDefault="00A86D83" w:rsidP="00E95279">
            <w:pPr>
              <w:spacing w:after="0"/>
              <w:rPr>
                <w:rFonts w:eastAsia="Times New Roman"/>
                <w:b/>
                <w:bCs/>
                <w:color w:val="FFFFFF"/>
                <w:sz w:val="20"/>
                <w:szCs w:val="20"/>
              </w:rPr>
            </w:pPr>
            <w:r w:rsidRPr="005E2D07">
              <w:rPr>
                <w:rFonts w:eastAsia="Times New Roman"/>
                <w:b/>
                <w:bCs/>
                <w:color w:val="FFFFFF"/>
                <w:sz w:val="20"/>
                <w:szCs w:val="20"/>
              </w:rPr>
              <w:t>FORCES</w:t>
            </w:r>
          </w:p>
        </w:tc>
        <w:tc>
          <w:tcPr>
            <w:tcW w:w="2500" w:type="pct"/>
            <w:tcBorders>
              <w:top w:val="single" w:sz="8" w:space="0" w:color="1B4F72"/>
              <w:left w:val="single" w:sz="8" w:space="0" w:color="1B4F72"/>
              <w:bottom w:val="single" w:sz="8" w:space="0" w:color="1B4F72"/>
              <w:right w:val="single" w:sz="8" w:space="0" w:color="1B4F72"/>
            </w:tcBorders>
            <w:shd w:val="clear" w:color="auto" w:fill="C0392B"/>
            <w:tcMar>
              <w:top w:w="160" w:type="dxa"/>
              <w:left w:w="120" w:type="dxa"/>
              <w:bottom w:w="160" w:type="dxa"/>
              <w:right w:w="120" w:type="dxa"/>
            </w:tcMar>
            <w:vAlign w:val="center"/>
            <w:hideMark/>
          </w:tcPr>
          <w:p w14:paraId="27786325" w14:textId="77777777" w:rsidR="00A86D83" w:rsidRPr="005E2D07" w:rsidRDefault="00A86D83" w:rsidP="00E95279">
            <w:pPr>
              <w:spacing w:after="0"/>
              <w:rPr>
                <w:rFonts w:eastAsia="Times New Roman"/>
                <w:b/>
                <w:bCs/>
                <w:color w:val="FFFFFF"/>
                <w:sz w:val="20"/>
                <w:szCs w:val="20"/>
              </w:rPr>
            </w:pPr>
            <w:r w:rsidRPr="005E2D07">
              <w:rPr>
                <w:rFonts w:eastAsia="Times New Roman"/>
                <w:b/>
                <w:bCs/>
                <w:color w:val="FFFFFF"/>
                <w:sz w:val="20"/>
                <w:szCs w:val="20"/>
              </w:rPr>
              <w:t>FAIBLESSES</w:t>
            </w:r>
          </w:p>
        </w:tc>
      </w:tr>
      <w:tr w:rsidR="00A86D83" w:rsidRPr="005E2D07" w14:paraId="14392DBC"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638FB3CC" w14:textId="309DCF5E" w:rsidR="00A86D83" w:rsidRPr="005E2D07" w:rsidRDefault="00A86D83">
            <w:pPr>
              <w:pStyle w:val="NormalWeb"/>
              <w:rPr>
                <w:rFonts w:ascii="Calibri" w:eastAsiaTheme="minorEastAsia" w:hAnsi="Calibri" w:cs="Calibri"/>
                <w:color w:val="1A1A1A"/>
                <w:sz w:val="20"/>
                <w:szCs w:val="20"/>
              </w:rPr>
            </w:pPr>
            <w:r w:rsidRPr="005E2D07">
              <w:rPr>
                <w:rStyle w:val="lev"/>
                <w:rFonts w:ascii="Calibri" w:eastAsiaTheme="majorEastAsia" w:hAnsi="Calibri" w:cs="Calibri"/>
                <w:sz w:val="20"/>
                <w:szCs w:val="20"/>
              </w:rPr>
              <w:t>F1.</w:t>
            </w:r>
            <w:r w:rsidRPr="005E2D07">
              <w:rPr>
                <w:rFonts w:ascii="Calibri" w:hAnsi="Calibri" w:cs="Calibri"/>
                <w:color w:val="1A1A1A"/>
                <w:sz w:val="20"/>
                <w:szCs w:val="20"/>
              </w:rPr>
              <w:t xml:space="preserve"> Architecture institutionnelle </w:t>
            </w:r>
            <w:r w:rsidR="007D65AD" w:rsidRPr="005E2D07">
              <w:rPr>
                <w:rFonts w:ascii="Calibri" w:hAnsi="Calibri" w:cs="Calibri"/>
                <w:color w:val="1A1A1A"/>
                <w:sz w:val="20"/>
                <w:szCs w:val="20"/>
              </w:rPr>
              <w:t>opérationnelle</w:t>
            </w:r>
            <w:r w:rsidRPr="005E2D07">
              <w:rPr>
                <w:rFonts w:ascii="Calibri" w:hAnsi="Calibri" w:cs="Calibri"/>
                <w:color w:val="1A1A1A"/>
                <w:sz w:val="20"/>
                <w:szCs w:val="20"/>
              </w:rPr>
              <w:t xml:space="preserve"> : MEADD / AEDD / Unité CDN, comité de suivi, réseau de points focaux sectoriels</w:t>
            </w:r>
          </w:p>
          <w:p w14:paraId="1AF18695" w14:textId="7E6441F3"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F2.</w:t>
            </w:r>
            <w:r w:rsidRPr="005E2D07">
              <w:rPr>
                <w:rFonts w:ascii="Calibri" w:hAnsi="Calibri" w:cs="Calibri"/>
                <w:color w:val="1A1A1A"/>
                <w:sz w:val="20"/>
                <w:szCs w:val="20"/>
              </w:rPr>
              <w:t xml:space="preserve"> Objectif global d'atténuation quantifié (40 % </w:t>
            </w:r>
            <w:r w:rsidR="00052B9A" w:rsidRPr="005E2D07">
              <w:rPr>
                <w:rFonts w:ascii="Calibri" w:hAnsi="Calibri" w:cs="Calibri"/>
                <w:color w:val="1A1A1A"/>
                <w:sz w:val="20"/>
                <w:szCs w:val="20"/>
              </w:rPr>
              <w:t>par rapport</w:t>
            </w:r>
            <w:r w:rsidRPr="005E2D07">
              <w:rPr>
                <w:rFonts w:ascii="Calibri" w:hAnsi="Calibri" w:cs="Calibri"/>
                <w:color w:val="1A1A1A"/>
                <w:sz w:val="20"/>
                <w:szCs w:val="20"/>
              </w:rPr>
              <w:t xml:space="preserve"> BAU 2030) avec déclinaison sectorielle indicative</w:t>
            </w:r>
          </w:p>
          <w:p w14:paraId="3EC4C411" w14:textId="05F7C331"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F3.</w:t>
            </w:r>
            <w:r w:rsidRPr="005E2D07">
              <w:rPr>
                <w:rFonts w:ascii="Calibri" w:hAnsi="Calibri" w:cs="Calibri"/>
                <w:color w:val="1A1A1A"/>
                <w:sz w:val="20"/>
                <w:szCs w:val="20"/>
              </w:rPr>
              <w:t xml:space="preserve"> Élargissement du périmètre sectoriel </w:t>
            </w:r>
            <w:r w:rsidR="007D65AD" w:rsidRPr="005E2D07">
              <w:rPr>
                <w:rFonts w:ascii="Calibri" w:hAnsi="Calibri" w:cs="Calibri"/>
                <w:color w:val="1A1A1A"/>
                <w:sz w:val="20"/>
                <w:szCs w:val="20"/>
              </w:rPr>
              <w:t>par rapport à la CDN 1.0</w:t>
            </w:r>
            <w:r w:rsidRPr="005E2D07">
              <w:rPr>
                <w:rFonts w:ascii="Calibri" w:hAnsi="Calibri" w:cs="Calibri"/>
                <w:color w:val="1A1A1A"/>
                <w:sz w:val="20"/>
                <w:szCs w:val="20"/>
              </w:rPr>
              <w:t xml:space="preserve"> (intégration des déchets) et prise en compte des SLCP</w:t>
            </w:r>
          </w:p>
          <w:p w14:paraId="1DA29406"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F4.</w:t>
            </w:r>
            <w:r w:rsidRPr="005E2D07">
              <w:rPr>
                <w:rFonts w:ascii="Calibri" w:hAnsi="Calibri" w:cs="Calibri"/>
                <w:color w:val="1A1A1A"/>
                <w:sz w:val="20"/>
                <w:szCs w:val="20"/>
              </w:rPr>
              <w:t xml:space="preserve"> Projets réalisés démontrant la faisabilité technique : SHER (7,2 MWc, dépassement des cibles), centrales hybrides minières (53,9 MW), barrage de Gouina (140 MW)</w:t>
            </w:r>
          </w:p>
          <w:p w14:paraId="0115677A"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F5.</w:t>
            </w:r>
            <w:r w:rsidRPr="005E2D07">
              <w:rPr>
                <w:rFonts w:ascii="Calibri" w:hAnsi="Calibri" w:cs="Calibri"/>
                <w:color w:val="1A1A1A"/>
                <w:sz w:val="20"/>
                <w:szCs w:val="20"/>
              </w:rPr>
              <w:t xml:space="preserve"> Fonds Climat Mali (FCM) opérationnel comme instrument national de finance climatique</w:t>
            </w:r>
          </w:p>
          <w:p w14:paraId="2D2F56C3"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F6.</w:t>
            </w:r>
            <w:r w:rsidRPr="005E2D07">
              <w:rPr>
                <w:rFonts w:ascii="Calibri" w:hAnsi="Calibri" w:cs="Calibri"/>
                <w:color w:val="1A1A1A"/>
                <w:sz w:val="20"/>
                <w:szCs w:val="20"/>
              </w:rPr>
              <w:t xml:space="preserve"> Portage politique confirmé (MEADD + MEF) et intégration progressive de la CDN dans les instruments budgétaires nationaux</w:t>
            </w:r>
          </w:p>
          <w:p w14:paraId="0C204D76" w14:textId="16314506"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lastRenderedPageBreak/>
              <w:t>F7.</w:t>
            </w:r>
            <w:r w:rsidRPr="005E2D07">
              <w:rPr>
                <w:rFonts w:ascii="Calibri" w:hAnsi="Calibri" w:cs="Calibri"/>
                <w:color w:val="1A1A1A"/>
                <w:sz w:val="20"/>
                <w:szCs w:val="20"/>
              </w:rPr>
              <w:t xml:space="preserve"> Réseau de partenaires actifs : PNUD, NDC Partnership, BM, BAD, FAO, FIDA, GIZ, UE, ENABEL</w:t>
            </w:r>
            <w:r w:rsidR="006C5907" w:rsidRPr="005E2D07">
              <w:rPr>
                <w:rFonts w:ascii="Calibri" w:hAnsi="Calibri" w:cs="Calibri"/>
                <w:color w:val="1A1A1A"/>
                <w:sz w:val="20"/>
                <w:szCs w:val="20"/>
              </w:rPr>
              <w:t>,…</w:t>
            </w:r>
          </w:p>
          <w:p w14:paraId="31F0539C"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F8.</w:t>
            </w:r>
            <w:r w:rsidRPr="005E2D07">
              <w:rPr>
                <w:rFonts w:ascii="Calibri" w:hAnsi="Calibri" w:cs="Calibri"/>
                <w:color w:val="1A1A1A"/>
                <w:sz w:val="20"/>
                <w:szCs w:val="20"/>
              </w:rPr>
              <w:t xml:space="preserve"> Plan d'investissement CDN (2023) fournissant une base structurée de mobilisation</w:t>
            </w:r>
          </w:p>
          <w:p w14:paraId="4E4865F2" w14:textId="77777777" w:rsidR="00773FED" w:rsidRPr="005E2D07" w:rsidRDefault="00773FED">
            <w:pPr>
              <w:pStyle w:val="NormalWeb"/>
              <w:rPr>
                <w:rFonts w:ascii="Calibri" w:hAnsi="Calibri" w:cs="Calibri"/>
                <w:color w:val="1A1A1A"/>
                <w:sz w:val="20"/>
                <w:szCs w:val="20"/>
              </w:rPr>
            </w:pP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A7BCE57" w14:textId="5E044E49"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lastRenderedPageBreak/>
              <w:t>Fa1.</w:t>
            </w:r>
            <w:r w:rsidRPr="005E2D07">
              <w:rPr>
                <w:rFonts w:ascii="Calibri" w:hAnsi="Calibri" w:cs="Calibri"/>
                <w:color w:val="1A1A1A"/>
                <w:sz w:val="20"/>
                <w:szCs w:val="20"/>
              </w:rPr>
              <w:t xml:space="preserve"> </w:t>
            </w:r>
            <w:r w:rsidR="004C3001" w:rsidRPr="005E2D07">
              <w:rPr>
                <w:rFonts w:ascii="Calibri" w:hAnsi="Calibri" w:cs="Calibri"/>
                <w:color w:val="1A1A1A"/>
                <w:sz w:val="20"/>
                <w:szCs w:val="20"/>
              </w:rPr>
              <w:t>Reproductibilité du scénario BAU à renforcer, en lien avec la couverture du modèle LEAP, la documentation des hypothèses et la cohérence des données dans le secteur forestier.</w:t>
            </w:r>
          </w:p>
          <w:p w14:paraId="0AA7C476"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Fa2.</w:t>
            </w:r>
            <w:r w:rsidRPr="005E2D07">
              <w:rPr>
                <w:rFonts w:ascii="Calibri" w:hAnsi="Calibri" w:cs="Calibri"/>
                <w:color w:val="1A1A1A"/>
                <w:sz w:val="20"/>
                <w:szCs w:val="20"/>
              </w:rPr>
              <w:t xml:space="preserve"> Absence de distinction conditionnelle / inconditionnelle de l'objectif, empêchant d'évaluer l'engagement souverain</w:t>
            </w:r>
          </w:p>
          <w:p w14:paraId="6128A913" w14:textId="294D6450"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Fa3.</w:t>
            </w:r>
            <w:r w:rsidRPr="005E2D07">
              <w:rPr>
                <w:rFonts w:ascii="Calibri" w:hAnsi="Calibri" w:cs="Calibri"/>
                <w:color w:val="1A1A1A"/>
                <w:sz w:val="20"/>
                <w:szCs w:val="20"/>
              </w:rPr>
              <w:t xml:space="preserve"> </w:t>
            </w:r>
            <w:r w:rsidR="008F3E08" w:rsidRPr="005E2D07">
              <w:rPr>
                <w:rFonts w:ascii="Calibri" w:hAnsi="Calibri" w:cs="Calibri"/>
                <w:color w:val="1A1A1A"/>
                <w:sz w:val="20"/>
                <w:szCs w:val="20"/>
              </w:rPr>
              <w:t>Portefeuille de projets hétérogène, caractérisé par un mélange d’infrastructures, d’études, d’initiatives non encore maturées et de cadres programmatiques sans porteur clairement identifié.</w:t>
            </w:r>
          </w:p>
          <w:p w14:paraId="6FEB1F4E" w14:textId="3A20BF41"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Fa4.</w:t>
            </w:r>
            <w:r w:rsidRPr="005E2D07">
              <w:rPr>
                <w:rFonts w:ascii="Calibri" w:hAnsi="Calibri" w:cs="Calibri"/>
                <w:color w:val="1A1A1A"/>
                <w:sz w:val="20"/>
                <w:szCs w:val="20"/>
              </w:rPr>
              <w:t xml:space="preserve"> </w:t>
            </w:r>
            <w:r w:rsidR="00455A40" w:rsidRPr="005E2D07">
              <w:rPr>
                <w:rFonts w:ascii="Calibri" w:hAnsi="Calibri" w:cs="Calibri"/>
                <w:color w:val="1A1A1A"/>
                <w:sz w:val="20"/>
                <w:szCs w:val="20"/>
              </w:rPr>
              <w:t>Système MRV en cours de consolidation, SIFOR à renforcer et inventaire forestier national en cours d’achèvement.</w:t>
            </w:r>
          </w:p>
          <w:p w14:paraId="2A1CF8A3" w14:textId="23F85339"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Fa5.</w:t>
            </w:r>
            <w:r w:rsidRPr="005E2D07">
              <w:rPr>
                <w:rFonts w:ascii="Calibri" w:hAnsi="Calibri" w:cs="Calibri"/>
                <w:color w:val="1A1A1A"/>
                <w:sz w:val="20"/>
                <w:szCs w:val="20"/>
              </w:rPr>
              <w:t xml:space="preserve"> Taux de mise en œuvre effectif très faible : 17,8 % du potentiel énergie</w:t>
            </w:r>
            <w:r w:rsidR="000671F5" w:rsidRPr="005E2D07">
              <w:rPr>
                <w:rFonts w:ascii="Calibri" w:hAnsi="Calibri" w:cs="Calibri"/>
                <w:color w:val="1A1A1A"/>
                <w:sz w:val="20"/>
                <w:szCs w:val="20"/>
              </w:rPr>
              <w:t xml:space="preserve"> et </w:t>
            </w:r>
            <w:r w:rsidRPr="005E2D07">
              <w:rPr>
                <w:rFonts w:ascii="Calibri" w:hAnsi="Calibri" w:cs="Calibri"/>
                <w:color w:val="1A1A1A"/>
                <w:sz w:val="20"/>
                <w:szCs w:val="20"/>
              </w:rPr>
              <w:t>données parcellaires pour agriculture et déchets</w:t>
            </w:r>
          </w:p>
          <w:p w14:paraId="347B3E16"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lastRenderedPageBreak/>
              <w:t>Fa6.</w:t>
            </w:r>
            <w:r w:rsidRPr="005E2D07">
              <w:rPr>
                <w:rFonts w:ascii="Calibri" w:hAnsi="Calibri" w:cs="Calibri"/>
                <w:color w:val="1A1A1A"/>
                <w:sz w:val="20"/>
                <w:szCs w:val="20"/>
              </w:rPr>
              <w:t xml:space="preserve"> Transport (40 % des émissions énergie) non couvert par le portefeuille de mesures</w:t>
            </w:r>
          </w:p>
          <w:p w14:paraId="484B84F9" w14:textId="4D887686" w:rsidR="00A86D83" w:rsidRPr="005E2D07" w:rsidRDefault="00A86D83" w:rsidP="00F14D81">
            <w:pPr>
              <w:pStyle w:val="NormalWeb"/>
              <w:rPr>
                <w:rFonts w:ascii="Calibri" w:hAnsi="Calibri" w:cs="Calibri"/>
                <w:color w:val="1A1A1A"/>
                <w:sz w:val="20"/>
                <w:szCs w:val="20"/>
              </w:rPr>
            </w:pPr>
            <w:r w:rsidRPr="005E2D07">
              <w:rPr>
                <w:rStyle w:val="lev"/>
                <w:rFonts w:ascii="Calibri" w:eastAsiaTheme="majorEastAsia" w:hAnsi="Calibri" w:cs="Calibri"/>
                <w:sz w:val="20"/>
                <w:szCs w:val="20"/>
              </w:rPr>
              <w:t>Fa7.</w:t>
            </w:r>
            <w:r w:rsidRPr="005E2D07">
              <w:rPr>
                <w:rFonts w:ascii="Calibri" w:hAnsi="Calibri" w:cs="Calibri"/>
                <w:color w:val="1A1A1A"/>
                <w:sz w:val="20"/>
                <w:szCs w:val="20"/>
              </w:rPr>
              <w:t xml:space="preserve"> Remontée d'information déficiente : faible taux de réponse aux questionnaires, absence de documentation des causes de non-réalisation</w:t>
            </w:r>
          </w:p>
        </w:tc>
      </w:tr>
    </w:tbl>
    <w:p w14:paraId="709C40A3" w14:textId="77777777" w:rsidR="00A86D83" w:rsidRPr="005E2D07" w:rsidRDefault="00A86D83" w:rsidP="00A86D83">
      <w:pPr>
        <w:rPr>
          <w:rFonts w:eastAsia="Times New Roman"/>
          <w:vanish/>
          <w:color w:val="1A1A1A"/>
        </w:rPr>
      </w:pPr>
    </w:p>
    <w:tbl>
      <w:tblPr>
        <w:tblW w:w="5000" w:type="pct"/>
        <w:tblCellMar>
          <w:top w:w="15" w:type="dxa"/>
          <w:left w:w="15" w:type="dxa"/>
          <w:bottom w:w="15" w:type="dxa"/>
          <w:right w:w="15" w:type="dxa"/>
        </w:tblCellMar>
        <w:tblLook w:val="04A0" w:firstRow="1" w:lastRow="0" w:firstColumn="1" w:lastColumn="0" w:noHBand="0" w:noVBand="1"/>
      </w:tblPr>
      <w:tblGrid>
        <w:gridCol w:w="4699"/>
        <w:gridCol w:w="4699"/>
      </w:tblGrid>
      <w:tr w:rsidR="00A86D83" w:rsidRPr="005E2D07" w14:paraId="0B02BCEF" w14:textId="77777777">
        <w:tc>
          <w:tcPr>
            <w:tcW w:w="0" w:type="auto"/>
            <w:gridSpan w:val="2"/>
            <w:tcBorders>
              <w:top w:val="single" w:sz="8" w:space="0" w:color="1B4F72"/>
              <w:left w:val="single" w:sz="8" w:space="0" w:color="1B4F72"/>
              <w:bottom w:val="single" w:sz="8" w:space="0" w:color="1B4F72"/>
              <w:right w:val="single" w:sz="8" w:space="0" w:color="1B4F72"/>
            </w:tcBorders>
            <w:shd w:val="clear" w:color="auto" w:fill="1B4F72"/>
            <w:tcMar>
              <w:top w:w="160" w:type="dxa"/>
              <w:left w:w="120" w:type="dxa"/>
              <w:bottom w:w="160" w:type="dxa"/>
              <w:right w:w="120" w:type="dxa"/>
            </w:tcMar>
            <w:vAlign w:val="center"/>
            <w:hideMark/>
          </w:tcPr>
          <w:p w14:paraId="3568A806" w14:textId="77777777" w:rsidR="00A86D83" w:rsidRPr="005E2D07" w:rsidRDefault="00A86D83" w:rsidP="00135E2F">
            <w:pPr>
              <w:spacing w:after="0"/>
              <w:jc w:val="center"/>
              <w:rPr>
                <w:rFonts w:eastAsia="Times New Roman"/>
                <w:b/>
                <w:bCs/>
                <w:color w:val="FFFFFF"/>
                <w:sz w:val="24"/>
                <w:szCs w:val="24"/>
              </w:rPr>
            </w:pPr>
            <w:r w:rsidRPr="005E2D07">
              <w:rPr>
                <w:rFonts w:eastAsia="Times New Roman"/>
                <w:b/>
                <w:bCs/>
                <w:color w:val="FFFFFF"/>
              </w:rPr>
              <w:t>FACTEURS EXTERNES</w:t>
            </w:r>
          </w:p>
        </w:tc>
      </w:tr>
      <w:tr w:rsidR="00A86D83" w:rsidRPr="005E2D07" w14:paraId="697FADB0" w14:textId="77777777">
        <w:tc>
          <w:tcPr>
            <w:tcW w:w="2500" w:type="pct"/>
            <w:tcBorders>
              <w:top w:val="single" w:sz="8" w:space="0" w:color="1B4F72"/>
              <w:left w:val="single" w:sz="8" w:space="0" w:color="1B4F72"/>
              <w:bottom w:val="single" w:sz="8" w:space="0" w:color="1B4F72"/>
              <w:right w:val="single" w:sz="8" w:space="0" w:color="1B4F72"/>
            </w:tcBorders>
            <w:shd w:val="clear" w:color="auto" w:fill="2E86C1"/>
            <w:tcMar>
              <w:top w:w="160" w:type="dxa"/>
              <w:left w:w="120" w:type="dxa"/>
              <w:bottom w:w="160" w:type="dxa"/>
              <w:right w:w="120" w:type="dxa"/>
            </w:tcMar>
            <w:vAlign w:val="center"/>
            <w:hideMark/>
          </w:tcPr>
          <w:p w14:paraId="0316CCA2" w14:textId="77777777" w:rsidR="00A86D83" w:rsidRPr="005E2D07" w:rsidRDefault="00A86D83" w:rsidP="00135E2F">
            <w:pPr>
              <w:spacing w:after="0"/>
              <w:rPr>
                <w:rFonts w:eastAsia="Times New Roman"/>
                <w:b/>
                <w:bCs/>
                <w:color w:val="FFFFFF"/>
                <w:sz w:val="20"/>
                <w:szCs w:val="20"/>
              </w:rPr>
            </w:pPr>
            <w:r w:rsidRPr="005E2D07">
              <w:rPr>
                <w:rFonts w:eastAsia="Times New Roman"/>
                <w:b/>
                <w:bCs/>
                <w:color w:val="FFFFFF"/>
                <w:sz w:val="20"/>
                <w:szCs w:val="20"/>
              </w:rPr>
              <w:t>OPPORTUNITÉS</w:t>
            </w:r>
          </w:p>
        </w:tc>
        <w:tc>
          <w:tcPr>
            <w:tcW w:w="2500" w:type="pct"/>
            <w:tcBorders>
              <w:top w:val="single" w:sz="8" w:space="0" w:color="1B4F72"/>
              <w:left w:val="single" w:sz="8" w:space="0" w:color="1B4F72"/>
              <w:bottom w:val="single" w:sz="8" w:space="0" w:color="1B4F72"/>
              <w:right w:val="single" w:sz="8" w:space="0" w:color="1B4F72"/>
            </w:tcBorders>
            <w:shd w:val="clear" w:color="auto" w:fill="E67E22"/>
            <w:tcMar>
              <w:top w:w="160" w:type="dxa"/>
              <w:left w:w="120" w:type="dxa"/>
              <w:bottom w:w="160" w:type="dxa"/>
              <w:right w:w="120" w:type="dxa"/>
            </w:tcMar>
            <w:vAlign w:val="center"/>
            <w:hideMark/>
          </w:tcPr>
          <w:p w14:paraId="1CB511FC" w14:textId="77777777" w:rsidR="00A86D83" w:rsidRPr="005E2D07" w:rsidRDefault="00A86D83" w:rsidP="00135E2F">
            <w:pPr>
              <w:spacing w:after="0"/>
              <w:rPr>
                <w:rFonts w:eastAsia="Times New Roman"/>
                <w:b/>
                <w:bCs/>
                <w:color w:val="FFFFFF"/>
                <w:sz w:val="20"/>
                <w:szCs w:val="20"/>
              </w:rPr>
            </w:pPr>
            <w:r w:rsidRPr="005E2D07">
              <w:rPr>
                <w:rFonts w:eastAsia="Times New Roman"/>
                <w:b/>
                <w:bCs/>
                <w:color w:val="FFFFFF"/>
                <w:sz w:val="20"/>
                <w:szCs w:val="20"/>
              </w:rPr>
              <w:t>MENACES</w:t>
            </w:r>
          </w:p>
        </w:tc>
      </w:tr>
      <w:tr w:rsidR="00A86D83" w:rsidRPr="005E2D07" w14:paraId="4F1D3068"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6237322B" w14:textId="77777777" w:rsidR="00A86D83" w:rsidRPr="005E2D07" w:rsidRDefault="00A86D83">
            <w:pPr>
              <w:pStyle w:val="NormalWeb"/>
              <w:rPr>
                <w:rFonts w:ascii="Calibri" w:eastAsiaTheme="minorEastAsia" w:hAnsi="Calibri" w:cs="Calibri"/>
                <w:color w:val="1A1A1A"/>
                <w:sz w:val="20"/>
                <w:szCs w:val="20"/>
              </w:rPr>
            </w:pPr>
            <w:r w:rsidRPr="005E2D07">
              <w:rPr>
                <w:rStyle w:val="lev"/>
                <w:rFonts w:ascii="Calibri" w:eastAsiaTheme="majorEastAsia" w:hAnsi="Calibri" w:cs="Calibri"/>
                <w:sz w:val="20"/>
                <w:szCs w:val="20"/>
              </w:rPr>
              <w:t>O1.</w:t>
            </w:r>
            <w:r w:rsidRPr="005E2D07">
              <w:rPr>
                <w:rFonts w:ascii="Calibri" w:hAnsi="Calibri" w:cs="Calibri"/>
                <w:color w:val="1A1A1A"/>
                <w:sz w:val="20"/>
                <w:szCs w:val="20"/>
              </w:rPr>
              <w:t xml:space="preserve"> Mécanismes de l'Article 6 de l'Accord de Paris (6.2 : ITMOs bilatéraux ; 6.4 : mécanisme centralisé) permettant de valoriser les réductions certifiées</w:t>
            </w:r>
          </w:p>
          <w:p w14:paraId="7A8C97C6"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O2.</w:t>
            </w:r>
            <w:r w:rsidRPr="005E2D07">
              <w:rPr>
                <w:rFonts w:ascii="Calibri" w:hAnsi="Calibri" w:cs="Calibri"/>
                <w:color w:val="1A1A1A"/>
                <w:sz w:val="20"/>
                <w:szCs w:val="20"/>
              </w:rPr>
              <w:t xml:space="preserve"> Baisse continue des coûts du solaire PV et du stockage, rendant compétitifs des projets à grande échelle</w:t>
            </w:r>
          </w:p>
          <w:p w14:paraId="7EA7864E"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O3.</w:t>
            </w:r>
            <w:r w:rsidRPr="005E2D07">
              <w:rPr>
                <w:rFonts w:ascii="Calibri" w:hAnsi="Calibri" w:cs="Calibri"/>
                <w:color w:val="1A1A1A"/>
                <w:sz w:val="20"/>
                <w:szCs w:val="20"/>
              </w:rPr>
              <w:t xml:space="preserve"> Bilan mondial (Global Stocktake, COP28) créant un momentum politique pour le relèvement de l'ambition</w:t>
            </w:r>
          </w:p>
          <w:p w14:paraId="7BD85671" w14:textId="7B2BBEA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O4.</w:t>
            </w:r>
            <w:r w:rsidRPr="005E2D07">
              <w:rPr>
                <w:rFonts w:ascii="Calibri" w:hAnsi="Calibri" w:cs="Calibri"/>
                <w:color w:val="1A1A1A"/>
                <w:sz w:val="20"/>
                <w:szCs w:val="20"/>
              </w:rPr>
              <w:t xml:space="preserve"> Activités régaliennes de reboisement (</w:t>
            </w:r>
            <w:r w:rsidR="00884404" w:rsidRPr="005E2D07">
              <w:rPr>
                <w:rFonts w:ascii="Calibri" w:hAnsi="Calibri" w:cs="Calibri"/>
                <w:color w:val="1A1A1A"/>
                <w:sz w:val="20"/>
                <w:szCs w:val="20"/>
              </w:rPr>
              <w:t xml:space="preserve">environ </w:t>
            </w:r>
            <w:r w:rsidRPr="005E2D07">
              <w:rPr>
                <w:rFonts w:ascii="Calibri" w:hAnsi="Calibri" w:cs="Calibri"/>
                <w:color w:val="1A1A1A"/>
                <w:sz w:val="20"/>
                <w:szCs w:val="20"/>
              </w:rPr>
              <w:t>33 000 ha en 2021–2022) valorisables comme socle inconditionnel dans la CDN 3.0</w:t>
            </w:r>
          </w:p>
          <w:p w14:paraId="357933D9"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O5.</w:t>
            </w:r>
            <w:r w:rsidRPr="005E2D07">
              <w:rPr>
                <w:rFonts w:ascii="Calibri" w:hAnsi="Calibri" w:cs="Calibri"/>
                <w:color w:val="1A1A1A"/>
                <w:sz w:val="20"/>
                <w:szCs w:val="20"/>
              </w:rPr>
              <w:t xml:space="preserve"> Programmes CILSS actifs (PRAPS-2, P2RS) et MERIT offrant des bases concrètes pour les mesures d'adaptation</w:t>
            </w:r>
          </w:p>
          <w:p w14:paraId="05C6DCFC"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O6.</w:t>
            </w:r>
            <w:r w:rsidRPr="005E2D07">
              <w:rPr>
                <w:rFonts w:ascii="Calibri" w:hAnsi="Calibri" w:cs="Calibri"/>
                <w:color w:val="1A1A1A"/>
                <w:sz w:val="20"/>
                <w:szCs w:val="20"/>
              </w:rPr>
              <w:t xml:space="preserve"> Dynamique de l'investissement privé dans le solaire (mines : 53,9 MW réalisés) extensible à d'autres secteurs</w:t>
            </w:r>
          </w:p>
          <w:p w14:paraId="39185829" w14:textId="4DA90D3C"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O7.</w:t>
            </w:r>
            <w:r w:rsidRPr="005E2D07">
              <w:rPr>
                <w:rFonts w:ascii="Calibri" w:hAnsi="Calibri" w:cs="Calibri"/>
                <w:color w:val="1A1A1A"/>
                <w:sz w:val="20"/>
                <w:szCs w:val="20"/>
              </w:rPr>
              <w:t xml:space="preserve"> SNEDD 2024–2033</w:t>
            </w:r>
            <w:r w:rsidR="00792EE7" w:rsidRPr="005E2D07">
              <w:rPr>
                <w:rFonts w:ascii="Calibri" w:hAnsi="Calibri" w:cs="Calibri"/>
                <w:color w:val="1A1A1A"/>
                <w:sz w:val="20"/>
                <w:szCs w:val="20"/>
              </w:rPr>
              <w:t>,</w:t>
            </w:r>
            <w:r w:rsidR="00792EE7" w:rsidRPr="005E2D07">
              <w:t xml:space="preserve"> </w:t>
            </w:r>
            <w:r w:rsidR="00792EE7" w:rsidRPr="005E2D07">
              <w:rPr>
                <w:rFonts w:ascii="Calibri" w:hAnsi="Calibri" w:cs="Calibri"/>
                <w:color w:val="1A1A1A"/>
                <w:sz w:val="20"/>
                <w:szCs w:val="20"/>
              </w:rPr>
              <w:t>Politique Nationale sur les Changements Climatiques (PNCC),</w:t>
            </w:r>
            <w:r w:rsidRPr="005E2D07">
              <w:t xml:space="preserve"> </w:t>
            </w:r>
            <w:r w:rsidR="000F0654" w:rsidRPr="005E2D07">
              <w:rPr>
                <w:rFonts w:ascii="Calibri" w:hAnsi="Calibri" w:cs="Calibri"/>
                <w:color w:val="1A1A1A"/>
                <w:sz w:val="20"/>
                <w:szCs w:val="20"/>
              </w:rPr>
              <w:t>Politique Nationale de Protection de l'Environnement (PNPE),</w:t>
            </w:r>
            <w:r w:rsidR="00BA5455" w:rsidRPr="005E2D07">
              <w:t xml:space="preserve"> </w:t>
            </w:r>
            <w:r w:rsidR="00BA5455" w:rsidRPr="005E2D07">
              <w:rPr>
                <w:rFonts w:ascii="Calibri" w:hAnsi="Calibri" w:cs="Calibri"/>
                <w:color w:val="1A1A1A"/>
                <w:sz w:val="20"/>
                <w:szCs w:val="20"/>
              </w:rPr>
              <w:t>Stratégie Nationale en matière de Changements Climatiques (SNCC)</w:t>
            </w:r>
            <w:r w:rsidR="00334D60" w:rsidRPr="005E2D07">
              <w:rPr>
                <w:rFonts w:ascii="Calibri" w:hAnsi="Calibri" w:cs="Calibri"/>
                <w:color w:val="1A1A1A"/>
                <w:sz w:val="20"/>
                <w:szCs w:val="20"/>
              </w:rPr>
              <w:t xml:space="preserve"> </w:t>
            </w:r>
            <w:r w:rsidRPr="005E2D07">
              <w:rPr>
                <w:rFonts w:ascii="Calibri" w:hAnsi="Calibri" w:cs="Calibri"/>
                <w:color w:val="1A1A1A"/>
                <w:sz w:val="20"/>
                <w:szCs w:val="20"/>
              </w:rPr>
              <w:t>et Vision Mali 2063 offrant un cadre d'alignement CDN/développement</w:t>
            </w:r>
          </w:p>
          <w:p w14:paraId="1E21BDBB"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O8.</w:t>
            </w:r>
            <w:r w:rsidRPr="005E2D07">
              <w:rPr>
                <w:rFonts w:ascii="Calibri" w:hAnsi="Calibri" w:cs="Calibri"/>
                <w:color w:val="1A1A1A"/>
                <w:sz w:val="20"/>
                <w:szCs w:val="20"/>
              </w:rPr>
              <w:t xml:space="preserve"> Appui PNUE / PNUD / NDC Partnership pour l'opérationnalisation du MRV et la préparation du BTR</w:t>
            </w:r>
          </w:p>
          <w:p w14:paraId="75FAE19A" w14:textId="6759929E" w:rsidR="00BC4AE0" w:rsidRPr="005E2D07" w:rsidRDefault="00BC4AE0">
            <w:pPr>
              <w:pStyle w:val="NormalWeb"/>
              <w:rPr>
                <w:rFonts w:ascii="Calibri" w:hAnsi="Calibri" w:cs="Calibri"/>
                <w:color w:val="1A1A1A"/>
                <w:sz w:val="20"/>
                <w:szCs w:val="20"/>
              </w:rPr>
            </w:pPr>
            <w:r w:rsidRPr="005E2D07">
              <w:rPr>
                <w:rFonts w:ascii="Calibri" w:hAnsi="Calibri" w:cs="Calibri"/>
                <w:color w:val="1A1A1A"/>
                <w:sz w:val="20"/>
                <w:szCs w:val="20"/>
              </w:rPr>
              <w:t>Existence de fonds internationaux ?</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34ADC071"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M1.</w:t>
            </w:r>
            <w:r w:rsidRPr="005E2D07">
              <w:rPr>
                <w:rFonts w:ascii="Calibri" w:hAnsi="Calibri" w:cs="Calibri"/>
                <w:color w:val="1A1A1A"/>
                <w:sz w:val="20"/>
                <w:szCs w:val="20"/>
              </w:rPr>
              <w:t xml:space="preserve"> Instabilité sécuritaire limitant l'accès terrain et perturbant les cycles de projets, en particulier dans le Centre et le Nord</w:t>
            </w:r>
          </w:p>
          <w:p w14:paraId="08BC6D52"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M2.</w:t>
            </w:r>
            <w:r w:rsidRPr="005E2D07">
              <w:rPr>
                <w:rFonts w:ascii="Calibri" w:hAnsi="Calibri" w:cs="Calibri"/>
                <w:color w:val="1A1A1A"/>
                <w:sz w:val="20"/>
                <w:szCs w:val="20"/>
              </w:rPr>
              <w:t xml:space="preserve"> Contexte géopolitique ayant entraîné des sanctions (CEDEAO 2022), la suspension de certains financements et le retrait de PTF</w:t>
            </w:r>
          </w:p>
          <w:p w14:paraId="3FBA9418" w14:textId="026FA91E"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M3.</w:t>
            </w:r>
            <w:r w:rsidRPr="005E2D07">
              <w:rPr>
                <w:rFonts w:ascii="Calibri" w:hAnsi="Calibri" w:cs="Calibri"/>
                <w:color w:val="1A1A1A"/>
                <w:sz w:val="20"/>
                <w:szCs w:val="20"/>
              </w:rPr>
              <w:t xml:space="preserve"> Pression croissante sur les ressources forestières (</w:t>
            </w:r>
            <w:r w:rsidR="005938BC" w:rsidRPr="005E2D07">
              <w:rPr>
                <w:rFonts w:ascii="Calibri" w:hAnsi="Calibri" w:cs="Calibri"/>
                <w:color w:val="1A1A1A"/>
                <w:sz w:val="20"/>
                <w:szCs w:val="20"/>
              </w:rPr>
              <w:t xml:space="preserve">environ </w:t>
            </w:r>
            <w:r w:rsidRPr="005E2D07">
              <w:rPr>
                <w:rFonts w:ascii="Calibri" w:hAnsi="Calibri" w:cs="Calibri"/>
                <w:color w:val="1A1A1A"/>
                <w:sz w:val="20"/>
                <w:szCs w:val="20"/>
              </w:rPr>
              <w:t>26 000 ha/an perdus en 2024</w:t>
            </w:r>
            <w:r w:rsidR="00FC59EB" w:rsidRPr="005E2D07">
              <w:rPr>
                <w:rFonts w:ascii="Calibri" w:hAnsi="Calibri" w:cs="Calibri"/>
                <w:color w:val="1A1A1A"/>
                <w:sz w:val="20"/>
                <w:szCs w:val="20"/>
              </w:rPr>
              <w:t xml:space="preserve">, </w:t>
            </w:r>
            <w:r w:rsidR="006C51C3" w:rsidRPr="005E2D07">
              <w:rPr>
                <w:rFonts w:ascii="Calibri" w:hAnsi="Calibri" w:cs="Calibri"/>
                <w:color w:val="1A1A1A"/>
                <w:sz w:val="20"/>
                <w:szCs w:val="20"/>
              </w:rPr>
              <w:t>source : Global Forest Watch</w:t>
            </w:r>
            <w:r w:rsidRPr="005E2D07">
              <w:rPr>
                <w:rFonts w:ascii="Calibri" w:hAnsi="Calibri" w:cs="Calibri"/>
                <w:color w:val="1A1A1A"/>
                <w:sz w:val="20"/>
                <w:szCs w:val="20"/>
              </w:rPr>
              <w:t>), risquant de compromettre le statut de puits de carbone</w:t>
            </w:r>
          </w:p>
          <w:p w14:paraId="73D0241F"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M4.</w:t>
            </w:r>
            <w:r w:rsidRPr="005E2D07">
              <w:rPr>
                <w:rFonts w:ascii="Calibri" w:hAnsi="Calibri" w:cs="Calibri"/>
                <w:color w:val="1A1A1A"/>
                <w:sz w:val="20"/>
                <w:szCs w:val="20"/>
              </w:rPr>
              <w:t xml:space="preserve"> Lourdeur des procédures d'accès aux fonds climatiques internationaux (FVC, FEM), défavorable aux PMA</w:t>
            </w:r>
          </w:p>
          <w:p w14:paraId="1306BD70"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M5.</w:t>
            </w:r>
            <w:r w:rsidRPr="005E2D07">
              <w:rPr>
                <w:rFonts w:ascii="Calibri" w:hAnsi="Calibri" w:cs="Calibri"/>
                <w:color w:val="1A1A1A"/>
                <w:sz w:val="20"/>
                <w:szCs w:val="20"/>
              </w:rPr>
              <w:t xml:space="preserve"> Exigences croissantes du cadre de transparence renforcé (ETF) exposant le Mali à des insuffisances de rapportage si le MRV n'est pas opérationnalisé</w:t>
            </w:r>
          </w:p>
          <w:p w14:paraId="049E350D"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M6.</w:t>
            </w:r>
            <w:r w:rsidRPr="005E2D07">
              <w:rPr>
                <w:rFonts w:ascii="Calibri" w:hAnsi="Calibri" w:cs="Calibri"/>
                <w:color w:val="1A1A1A"/>
                <w:sz w:val="20"/>
                <w:szCs w:val="20"/>
              </w:rPr>
              <w:t xml:space="preserve"> Dépendance quasi totale aux financements extérieurs pour les mesures d'atténuation, fragilisant la souveraineté climatique</w:t>
            </w:r>
          </w:p>
          <w:p w14:paraId="4465F283"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M7.</w:t>
            </w:r>
            <w:r w:rsidRPr="005E2D07">
              <w:rPr>
                <w:rFonts w:ascii="Calibri" w:hAnsi="Calibri" w:cs="Calibri"/>
                <w:color w:val="1A1A1A"/>
                <w:sz w:val="20"/>
                <w:szCs w:val="20"/>
              </w:rPr>
              <w:t xml:space="preserve"> Vulnérabilité climatique croissante (sécheresses, inondations) susceptible de dépasser les capacités d'adaptation et d'absorber les ressources</w:t>
            </w:r>
          </w:p>
          <w:p w14:paraId="16156DAD" w14:textId="77777777" w:rsidR="00A86D83" w:rsidRPr="005E2D07" w:rsidRDefault="00A86D83">
            <w:pPr>
              <w:pStyle w:val="NormalWeb"/>
              <w:rPr>
                <w:rFonts w:ascii="Calibri" w:hAnsi="Calibri" w:cs="Calibri"/>
                <w:color w:val="1A1A1A"/>
                <w:sz w:val="20"/>
                <w:szCs w:val="20"/>
              </w:rPr>
            </w:pPr>
            <w:r w:rsidRPr="005E2D07">
              <w:rPr>
                <w:rStyle w:val="lev"/>
                <w:rFonts w:ascii="Calibri" w:eastAsiaTheme="majorEastAsia" w:hAnsi="Calibri" w:cs="Calibri"/>
                <w:sz w:val="20"/>
                <w:szCs w:val="20"/>
              </w:rPr>
              <w:t>M8.</w:t>
            </w:r>
            <w:r w:rsidRPr="005E2D07">
              <w:rPr>
                <w:rFonts w:ascii="Calibri" w:hAnsi="Calibri" w:cs="Calibri"/>
                <w:color w:val="1A1A1A"/>
                <w:sz w:val="20"/>
                <w:szCs w:val="20"/>
              </w:rPr>
              <w:t xml:space="preserve"> Faible capacité du marché local des capitaux limitant le financement endogène de projets climatiques</w:t>
            </w:r>
          </w:p>
        </w:tc>
      </w:tr>
    </w:tbl>
    <w:p w14:paraId="2DD6E637" w14:textId="0B3D3D32" w:rsidR="00A86D83" w:rsidRPr="005E2D07" w:rsidRDefault="00A86D83" w:rsidP="00A86D83">
      <w:pPr>
        <w:pStyle w:val="Titre3"/>
        <w:rPr>
          <w:rFonts w:eastAsia="Times New Roman"/>
        </w:rPr>
      </w:pPr>
      <w:bookmarkStart w:id="165" w:name="_Toc227409283"/>
      <w:r w:rsidRPr="005E2D07">
        <w:rPr>
          <w:rFonts w:eastAsia="Times New Roman"/>
        </w:rPr>
        <w:lastRenderedPageBreak/>
        <w:t>Lecture croisée et enseignements stratégiques</w:t>
      </w:r>
      <w:bookmarkEnd w:id="165"/>
    </w:p>
    <w:p w14:paraId="45A1E72B" w14:textId="77777777" w:rsidR="00584D0B" w:rsidRPr="005E2D07" w:rsidRDefault="00584D0B" w:rsidP="00584D0B">
      <w:pPr>
        <w:jc w:val="both"/>
      </w:pPr>
      <w:r w:rsidRPr="005E2D07">
        <w:rPr>
          <w:b/>
          <w:bCs/>
        </w:rPr>
        <w:t>Forces × Opportunités (stratégie offensive)</w:t>
      </w:r>
      <w:r w:rsidRPr="005E2D07">
        <w:t xml:space="preserve"> - Le Mali dispose d'un cadre institutionnel identifié (F1, F6), de réalisations concrètes dans l'énergie solaire et hybride (F4), et d'un potentiel forestier considérable. La conjonction de la baisse des coûts ENR (O2), des mécanismes Article 6 (O1) et des activités de reboisement existantes (O4) offre une base pour rehausser l'ambition de la CDN 3.0 tout en renforçant sa crédibilité par un socle d'engagements inconditionnels adossés à des réalisations vérifiables.</w:t>
      </w:r>
    </w:p>
    <w:p w14:paraId="6F2E4631" w14:textId="119E6568" w:rsidR="00584D0B" w:rsidRPr="005E2D07" w:rsidRDefault="00584D0B" w:rsidP="00584D0B">
      <w:pPr>
        <w:jc w:val="both"/>
      </w:pPr>
      <w:r w:rsidRPr="005E2D07">
        <w:rPr>
          <w:b/>
          <w:bCs/>
        </w:rPr>
        <w:t>Faiblesses × Opportunités (stratégie corrective)</w:t>
      </w:r>
      <w:r w:rsidRPr="005E2D07">
        <w:t xml:space="preserve"> - L'absence de couverture du transport (Fa6) peut être comblée en explorant les opportunités de mobilité durable dans le cadre des partenariats bilatéraux (O1, O6). Le défaut de structuration du portefeuille (Fa3) peut être traité en exploitant le plan d'investissement existant (F8) comme base d'un portefeuille hiérarchisé par niveau de maturité.</w:t>
      </w:r>
    </w:p>
    <w:p w14:paraId="5D47C361" w14:textId="77777777" w:rsidR="00584D0B" w:rsidRPr="005E2D07" w:rsidRDefault="00584D0B" w:rsidP="00584D0B">
      <w:pPr>
        <w:jc w:val="both"/>
      </w:pPr>
      <w:r w:rsidRPr="005E2D07">
        <w:rPr>
          <w:b/>
          <w:bCs/>
        </w:rPr>
        <w:t>Forces × Menaces (stratégie défensive)</w:t>
      </w:r>
      <w:r w:rsidRPr="005E2D07">
        <w:t xml:space="preserve"> - Le portage politique (F6) et le réseau de partenaires (F7) constituent des amortisseurs face à l'instabilité sécuritaire (M1) et aux risques de retrait de PTF (M2). Les projets réalisés avec le secteur privé minier (F4) démontrent la viabilité d'un modèle moins dépendant de l'aide publique, ce qui permet de mitiger la menace de la dépendance financière (M6).</w:t>
      </w:r>
    </w:p>
    <w:p w14:paraId="5A64EB29" w14:textId="77107075" w:rsidR="00BB3FC8" w:rsidRPr="005E2D07" w:rsidRDefault="00584D0B" w:rsidP="001128BB">
      <w:pPr>
        <w:jc w:val="both"/>
      </w:pPr>
      <w:r w:rsidRPr="005E2D07">
        <w:rPr>
          <w:b/>
          <w:bCs/>
        </w:rPr>
        <w:t>Faiblesses × Menaces (stratégie de survie)</w:t>
      </w:r>
      <w:r w:rsidRPr="005E2D07">
        <w:t xml:space="preserve"> - </w:t>
      </w:r>
      <w:r w:rsidR="00BB3FC8" w:rsidRPr="005E2D07">
        <w:t>La combinaison d’un système MRV en phase de consolidation (Fa4) avec le renforcement des exigences du Cadre de transparence renforcé (ETF) (M5) met en lumière un enjeu stratégique important</w:t>
      </w:r>
      <w:r w:rsidR="0020603F" w:rsidRPr="005E2D07">
        <w:t>. En l’absence d’un dispositif de suivi pleinement opérationnel, la capacité à documenter les progrès réalisés et à accéder à certains mécanismes, notamment ceux relevant de l’Article 6, pourrait être limitée.</w:t>
      </w:r>
    </w:p>
    <w:p w14:paraId="5F1E3C58" w14:textId="77777777" w:rsidR="008F7807" w:rsidRPr="005E2D07" w:rsidRDefault="008F7807" w:rsidP="008F7807">
      <w:pPr>
        <w:pStyle w:val="Titre3"/>
        <w:rPr>
          <w:rFonts w:eastAsia="Times New Roman"/>
        </w:rPr>
      </w:pPr>
      <w:bookmarkStart w:id="166" w:name="_Toc227409284"/>
      <w:r w:rsidRPr="005E2D07">
        <w:rPr>
          <w:rFonts w:eastAsia="Times New Roman"/>
        </w:rPr>
        <w:t>Recommandations issues de l'analyse SWOT</w:t>
      </w:r>
      <w:bookmarkEnd w:id="166"/>
    </w:p>
    <w:p w14:paraId="24792F36" w14:textId="7B4B4F13" w:rsidR="00EA2AE8" w:rsidRPr="005E2D07" w:rsidRDefault="00EA2AE8" w:rsidP="00EA2AE8">
      <w:pPr>
        <w:pStyle w:val="Lgende"/>
        <w:keepNext/>
      </w:pPr>
      <w:bookmarkStart w:id="167" w:name="_Toc227409752"/>
      <w:r w:rsidRPr="005E2D07">
        <w:t xml:space="preserve">Tableau </w:t>
      </w:r>
      <w:r w:rsidRPr="005E2D07">
        <w:fldChar w:fldCharType="begin"/>
      </w:r>
      <w:r w:rsidRPr="005E2D07">
        <w:instrText xml:space="preserve"> SEQ Tableau \* ARABIC </w:instrText>
      </w:r>
      <w:r w:rsidRPr="005E2D07">
        <w:fldChar w:fldCharType="separate"/>
      </w:r>
      <w:r w:rsidR="0087004C">
        <w:rPr>
          <w:noProof/>
        </w:rPr>
        <w:t>43</w:t>
      </w:r>
      <w:r w:rsidRPr="005E2D07">
        <w:fldChar w:fldCharType="end"/>
      </w:r>
      <w:r w:rsidRPr="005E2D07">
        <w:t xml:space="preserve"> : Recommandations stratégiques pour l’opérationnalisation de la CDN 3.0</w:t>
      </w:r>
      <w:bookmarkEnd w:id="167"/>
    </w:p>
    <w:tbl>
      <w:tblPr>
        <w:tblW w:w="5000" w:type="pct"/>
        <w:tblCellMar>
          <w:top w:w="15" w:type="dxa"/>
          <w:left w:w="15" w:type="dxa"/>
          <w:bottom w:w="15" w:type="dxa"/>
          <w:right w:w="15" w:type="dxa"/>
        </w:tblCellMar>
        <w:tblLook w:val="04A0" w:firstRow="1" w:lastRow="0" w:firstColumn="1" w:lastColumn="0" w:noHBand="0" w:noVBand="1"/>
      </w:tblPr>
      <w:tblGrid>
        <w:gridCol w:w="1879"/>
        <w:gridCol w:w="1880"/>
        <w:gridCol w:w="5639"/>
      </w:tblGrid>
      <w:tr w:rsidR="008F7807" w:rsidRPr="005E2D07" w14:paraId="268945EB" w14:textId="77777777" w:rsidTr="00612344">
        <w:trPr>
          <w:trHeight w:val="354"/>
          <w:tblHeader/>
        </w:trPr>
        <w:tc>
          <w:tcPr>
            <w:tcW w:w="1000" w:type="pct"/>
            <w:tcBorders>
              <w:top w:val="single" w:sz="8" w:space="0" w:color="1B4F72"/>
              <w:left w:val="single" w:sz="8" w:space="0" w:color="1B4F72"/>
              <w:bottom w:val="single" w:sz="8" w:space="0" w:color="1B4F72"/>
              <w:right w:val="single" w:sz="8" w:space="0" w:color="1B4F72"/>
            </w:tcBorders>
            <w:shd w:val="clear" w:color="auto" w:fill="1B4F72"/>
            <w:tcMar>
              <w:top w:w="160" w:type="dxa"/>
              <w:left w:w="120" w:type="dxa"/>
              <w:bottom w:w="160" w:type="dxa"/>
              <w:right w:w="120" w:type="dxa"/>
            </w:tcMar>
            <w:vAlign w:val="center"/>
            <w:hideMark/>
          </w:tcPr>
          <w:p w14:paraId="25FDD7C2" w14:textId="77777777" w:rsidR="008F7807" w:rsidRPr="005E2D07" w:rsidRDefault="008F7807" w:rsidP="002479DE">
            <w:pPr>
              <w:spacing w:after="0"/>
              <w:rPr>
                <w:rFonts w:eastAsia="Times New Roman"/>
                <w:b/>
                <w:bCs/>
                <w:color w:val="FFFFFF"/>
                <w:sz w:val="20"/>
                <w:szCs w:val="20"/>
              </w:rPr>
            </w:pPr>
            <w:r w:rsidRPr="005E2D07">
              <w:rPr>
                <w:rFonts w:eastAsia="Times New Roman"/>
                <w:b/>
                <w:bCs/>
                <w:color w:val="FFFFFF"/>
                <w:sz w:val="20"/>
                <w:szCs w:val="20"/>
              </w:rPr>
              <w:t>Axe stratégique</w:t>
            </w:r>
          </w:p>
        </w:tc>
        <w:tc>
          <w:tcPr>
            <w:tcW w:w="1000" w:type="pct"/>
            <w:tcBorders>
              <w:top w:val="single" w:sz="8" w:space="0" w:color="1B4F72"/>
              <w:left w:val="single" w:sz="8" w:space="0" w:color="1B4F72"/>
              <w:bottom w:val="single" w:sz="8" w:space="0" w:color="1B4F72"/>
              <w:right w:val="single" w:sz="8" w:space="0" w:color="1B4F72"/>
            </w:tcBorders>
            <w:shd w:val="clear" w:color="auto" w:fill="1B4F72"/>
            <w:tcMar>
              <w:top w:w="160" w:type="dxa"/>
              <w:left w:w="120" w:type="dxa"/>
              <w:bottom w:w="160" w:type="dxa"/>
              <w:right w:w="120" w:type="dxa"/>
            </w:tcMar>
            <w:vAlign w:val="center"/>
            <w:hideMark/>
          </w:tcPr>
          <w:p w14:paraId="164AF483" w14:textId="77777777" w:rsidR="008F7807" w:rsidRPr="005E2D07" w:rsidRDefault="008F7807" w:rsidP="002479DE">
            <w:pPr>
              <w:spacing w:after="0"/>
              <w:rPr>
                <w:rFonts w:eastAsia="Times New Roman"/>
                <w:b/>
                <w:bCs/>
                <w:color w:val="FFFFFF"/>
                <w:sz w:val="20"/>
                <w:szCs w:val="20"/>
              </w:rPr>
            </w:pPr>
            <w:r w:rsidRPr="005E2D07">
              <w:rPr>
                <w:rFonts w:eastAsia="Times New Roman"/>
                <w:b/>
                <w:bCs/>
                <w:color w:val="FFFFFF"/>
                <w:sz w:val="20"/>
                <w:szCs w:val="20"/>
              </w:rPr>
              <w:t>Levier SWOT</w:t>
            </w:r>
          </w:p>
        </w:tc>
        <w:tc>
          <w:tcPr>
            <w:tcW w:w="3000" w:type="pct"/>
            <w:tcBorders>
              <w:top w:val="single" w:sz="8" w:space="0" w:color="1B4F72"/>
              <w:left w:val="single" w:sz="8" w:space="0" w:color="1B4F72"/>
              <w:bottom w:val="single" w:sz="8" w:space="0" w:color="1B4F72"/>
              <w:right w:val="single" w:sz="8" w:space="0" w:color="1B4F72"/>
            </w:tcBorders>
            <w:shd w:val="clear" w:color="auto" w:fill="1B4F72"/>
            <w:tcMar>
              <w:top w:w="160" w:type="dxa"/>
              <w:left w:w="120" w:type="dxa"/>
              <w:bottom w:w="160" w:type="dxa"/>
              <w:right w:w="120" w:type="dxa"/>
            </w:tcMar>
            <w:vAlign w:val="center"/>
            <w:hideMark/>
          </w:tcPr>
          <w:p w14:paraId="5493008F" w14:textId="77777777" w:rsidR="008F7807" w:rsidRPr="005E2D07" w:rsidRDefault="008F7807" w:rsidP="002479DE">
            <w:pPr>
              <w:spacing w:after="0"/>
              <w:rPr>
                <w:rFonts w:eastAsia="Times New Roman"/>
                <w:b/>
                <w:bCs/>
                <w:color w:val="FFFFFF"/>
                <w:sz w:val="20"/>
                <w:szCs w:val="20"/>
              </w:rPr>
            </w:pPr>
            <w:r w:rsidRPr="005E2D07">
              <w:rPr>
                <w:rFonts w:eastAsia="Times New Roman"/>
                <w:b/>
                <w:bCs/>
                <w:color w:val="FFFFFF"/>
                <w:sz w:val="20"/>
                <w:szCs w:val="20"/>
              </w:rPr>
              <w:t>Action prioritaire CDN 3.0</w:t>
            </w:r>
          </w:p>
        </w:tc>
      </w:tr>
      <w:tr w:rsidR="008F7807" w:rsidRPr="005E2D07" w14:paraId="7AD52862" w14:textId="77777777" w:rsidTr="009B24F0">
        <w:trPr>
          <w:trHeight w:val="1780"/>
        </w:trPr>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7B4C0549"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t>Rigueur méthodologique</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2E73B536"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Fa1, Fa4 × O8</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27FB9D7A" w14:textId="44DCEE9B" w:rsidR="008F7807" w:rsidRPr="005E2D07" w:rsidRDefault="009B24F0">
            <w:pPr>
              <w:spacing w:before="240" w:after="240"/>
              <w:rPr>
                <w:rFonts w:eastAsia="Times New Roman"/>
                <w:color w:val="1A1A1A"/>
                <w:sz w:val="20"/>
                <w:szCs w:val="20"/>
              </w:rPr>
            </w:pPr>
            <w:r w:rsidRPr="005E2D07">
              <w:rPr>
                <w:rFonts w:eastAsia="Times New Roman"/>
                <w:color w:val="1A1A1A"/>
                <w:sz w:val="20"/>
                <w:szCs w:val="20"/>
              </w:rPr>
              <w:t>La reconstitution du modèle LEAP sur la période 2020-2035, la documentation complète des hypothèses BAU par secteur et la clarification des données du secteur forestier apparaissent comme des priorités pour renforcer la robustesse analytique de la CDN 3.0.</w:t>
            </w:r>
          </w:p>
        </w:tc>
      </w:tr>
      <w:tr w:rsidR="008F7807" w:rsidRPr="005E2D07" w14:paraId="77615368"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5E7B3A5A"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t>Structuration du portefeuille</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387A6730" w14:textId="507CCA28"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 xml:space="preserve">Fa2, Fa3 </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AD563C5"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Introduire la distinction conditionnelle/inconditionnelle. Désagréger les objectifs par mesure. Transformer chaque mesure en fiche-projet normalisée (porteur, budget, calendrier, potentiel d'atténuation, niveau de maturité).</w:t>
            </w:r>
          </w:p>
        </w:tc>
      </w:tr>
      <w:tr w:rsidR="008F7807" w:rsidRPr="005E2D07" w14:paraId="54FDBE7F"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6BC9AAA0"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lastRenderedPageBreak/>
              <w:t>Couverture sectorielle</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32A3A10E"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Fa6 × O2, O6</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A666356" w14:textId="13258271"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 xml:space="preserve">Intégrer le transport dans le portefeuille énergie (normes, carburants alternatifs, transport en commun urbain). Intégrer les activités de reboisement de la </w:t>
            </w:r>
            <w:r w:rsidR="00C409FC">
              <w:rPr>
                <w:rFonts w:eastAsia="Times New Roman"/>
                <w:color w:val="1A1A1A"/>
                <w:sz w:val="20"/>
                <w:szCs w:val="20"/>
              </w:rPr>
              <w:t>DGEF</w:t>
            </w:r>
            <w:r w:rsidRPr="005E2D07">
              <w:rPr>
                <w:rFonts w:eastAsia="Times New Roman"/>
                <w:color w:val="1A1A1A"/>
                <w:sz w:val="20"/>
                <w:szCs w:val="20"/>
              </w:rPr>
              <w:t xml:space="preserve"> comme socle inconditionnel du secteur forêt.</w:t>
            </w:r>
          </w:p>
        </w:tc>
      </w:tr>
      <w:tr w:rsidR="008F7807" w:rsidRPr="005E2D07" w14:paraId="355DB722"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2581E954"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t>MRV et transparence</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03E0F12B"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Fa4, Fa7 × O8, M5</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6790B431"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Opérationnaliser le système MRV national. Achever l'inventaire forestier via le SIFOR. Mettre en place un tableau de bord CDN interactif accessible aux parties prenantes.</w:t>
            </w:r>
          </w:p>
        </w:tc>
      </w:tr>
      <w:tr w:rsidR="008F7807" w:rsidRPr="005E2D07" w14:paraId="52488387"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67476C70"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t>Financement</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3A1803C4"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Fa5 × O1, O6, M6</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6555271" w14:textId="1F20F4D6"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Accélérer l'accréditation d'entités nationales auprès du FVC. Négocier des accords bilatéraux Article 6.2. Développer des mécanismes incitatifs pour le secteur privé.</w:t>
            </w:r>
          </w:p>
        </w:tc>
      </w:tr>
      <w:tr w:rsidR="008F7807" w:rsidRPr="005E2D07" w14:paraId="60618031"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2EAC103"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t>Gouvernance et coordination</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2FB6A4E"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Fa7 × F1, F6</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422A007D"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Renforcer l'opérationnalisation du comité de suivi CDN. Formaliser les obligations de reporting des points focaux sectoriels. Systématiser l'intégration de la CDN dans les PDSEC des collectivités territoriales.</w:t>
            </w:r>
          </w:p>
        </w:tc>
      </w:tr>
      <w:tr w:rsidR="008F7807" w:rsidRPr="005E2D07" w14:paraId="147F8143" w14:textId="77777777">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177FCE44" w14:textId="77777777" w:rsidR="008F7807" w:rsidRPr="005E2D07" w:rsidRDefault="008F7807">
            <w:pPr>
              <w:spacing w:before="240" w:after="240"/>
              <w:rPr>
                <w:rFonts w:eastAsia="Times New Roman"/>
                <w:color w:val="1A1A1A"/>
                <w:sz w:val="20"/>
                <w:szCs w:val="20"/>
              </w:rPr>
            </w:pPr>
            <w:r w:rsidRPr="005E2D07">
              <w:rPr>
                <w:rStyle w:val="lev"/>
                <w:rFonts w:eastAsia="Times New Roman"/>
                <w:sz w:val="20"/>
                <w:szCs w:val="20"/>
              </w:rPr>
              <w:t>Adaptation</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1D18C0DA" w14:textId="77777777"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F7 × O5, M7</w:t>
            </w:r>
          </w:p>
        </w:tc>
        <w:tc>
          <w:tcPr>
            <w:tcW w:w="0" w:type="auto"/>
            <w:tcBorders>
              <w:top w:val="single" w:sz="8" w:space="0" w:color="BDC3C7"/>
              <w:left w:val="single" w:sz="8" w:space="0" w:color="BDC3C7"/>
              <w:bottom w:val="single" w:sz="8" w:space="0" w:color="BDC3C7"/>
              <w:right w:val="single" w:sz="8" w:space="0" w:color="BDC3C7"/>
            </w:tcBorders>
            <w:tcMar>
              <w:top w:w="120" w:type="dxa"/>
              <w:left w:w="120" w:type="dxa"/>
              <w:bottom w:w="120" w:type="dxa"/>
              <w:right w:w="120" w:type="dxa"/>
            </w:tcMar>
            <w:hideMark/>
          </w:tcPr>
          <w:p w14:paraId="59AB1CDF" w14:textId="152D1010" w:rsidR="008F7807" w:rsidRPr="005E2D07" w:rsidRDefault="008F7807">
            <w:pPr>
              <w:spacing w:before="240" w:after="240"/>
              <w:rPr>
                <w:rFonts w:eastAsia="Times New Roman"/>
                <w:color w:val="1A1A1A"/>
                <w:sz w:val="20"/>
                <w:szCs w:val="20"/>
              </w:rPr>
            </w:pPr>
            <w:r w:rsidRPr="005E2D07">
              <w:rPr>
                <w:rFonts w:eastAsia="Times New Roman"/>
                <w:color w:val="1A1A1A"/>
                <w:sz w:val="20"/>
                <w:szCs w:val="20"/>
              </w:rPr>
              <w:t xml:space="preserve">Capitaliser les programmes CILSS (PRAPS-2, P2RS) et MERIT comme mesures inconditionnelles. Renforcer le dispositif météorologique (acquis </w:t>
            </w:r>
            <w:r w:rsidR="00121A26" w:rsidRPr="005E2D07">
              <w:rPr>
                <w:rFonts w:eastAsia="Times New Roman"/>
                <w:color w:val="1A1A1A"/>
                <w:sz w:val="20"/>
                <w:szCs w:val="20"/>
              </w:rPr>
              <w:t>MALI-METEO</w:t>
            </w:r>
            <w:r w:rsidRPr="005E2D07">
              <w:rPr>
                <w:rFonts w:eastAsia="Times New Roman"/>
                <w:color w:val="1A1A1A"/>
                <w:sz w:val="20"/>
                <w:szCs w:val="20"/>
              </w:rPr>
              <w:t>). Définir des indicateurs de suivi de l'adaptation par secteur.</w:t>
            </w:r>
          </w:p>
        </w:tc>
      </w:tr>
    </w:tbl>
    <w:p w14:paraId="3FDA9250" w14:textId="1C57BCC0" w:rsidR="002C4282" w:rsidRPr="005E2D07" w:rsidRDefault="002C4282" w:rsidP="00B3347D">
      <w:pPr>
        <w:pStyle w:val="Titre2"/>
        <w:rPr>
          <w:rFonts w:eastAsia="Times New Roman"/>
        </w:rPr>
      </w:pPr>
      <w:bookmarkStart w:id="168" w:name="_Toc227409285"/>
      <w:r w:rsidRPr="005E2D07">
        <w:rPr>
          <w:rFonts w:eastAsia="Times New Roman"/>
        </w:rPr>
        <w:t>Priorités de relèvement de l'ambition pour la CDN 3.0</w:t>
      </w:r>
      <w:bookmarkEnd w:id="168"/>
    </w:p>
    <w:p w14:paraId="3F2BD42A" w14:textId="77777777" w:rsidR="002C4282" w:rsidRPr="005E2D07" w:rsidRDefault="002C4282" w:rsidP="002C4282">
      <w:pPr>
        <w:pStyle w:val="Titre3"/>
        <w:rPr>
          <w:rFonts w:eastAsia="Times New Roman"/>
        </w:rPr>
      </w:pPr>
      <w:bookmarkStart w:id="169" w:name="_Toc227409286"/>
      <w:r w:rsidRPr="005E2D07">
        <w:rPr>
          <w:rFonts w:eastAsia="Times New Roman"/>
        </w:rPr>
        <w:t>Priorité 1 : Garantir la rigueur méthodologique et la transparence</w:t>
      </w:r>
      <w:bookmarkEnd w:id="169"/>
    </w:p>
    <w:p w14:paraId="0F772594" w14:textId="77777777" w:rsidR="002C4282" w:rsidRPr="005E2D07" w:rsidRDefault="002C4282" w:rsidP="00A81FF3">
      <w:pPr>
        <w:pStyle w:val="NormalWeb"/>
        <w:jc w:val="both"/>
        <w:rPr>
          <w:rFonts w:ascii="Calibri" w:eastAsiaTheme="minorEastAsia" w:hAnsi="Calibri" w:cs="Calibri"/>
          <w:color w:val="1A1A1A"/>
          <w:sz w:val="22"/>
          <w:szCs w:val="22"/>
        </w:rPr>
      </w:pPr>
      <w:r w:rsidRPr="005E2D07">
        <w:rPr>
          <w:rFonts w:ascii="Calibri" w:hAnsi="Calibri" w:cs="Calibri"/>
          <w:color w:val="1A1A1A"/>
          <w:sz w:val="22"/>
          <w:szCs w:val="22"/>
        </w:rPr>
        <w:t>Reconstituer une ligne de base complète et documentée, sur la base d'un modèle actualisé couvrant la période de projection de la CDN 3.0. Harmoniser les données sectorielles et agrégées pour éviter toute incohérence. Opérationnaliser le système MRV national comme condition préalable à la crédibilité des engagements et à l'accès aux mécanismes de l'Article 6.</w:t>
      </w:r>
    </w:p>
    <w:p w14:paraId="68E95BD4" w14:textId="77777777" w:rsidR="002C4282" w:rsidRPr="005E2D07" w:rsidRDefault="002C4282" w:rsidP="002C4282">
      <w:pPr>
        <w:pStyle w:val="Titre3"/>
        <w:rPr>
          <w:rFonts w:eastAsia="Times New Roman"/>
        </w:rPr>
      </w:pPr>
      <w:bookmarkStart w:id="170" w:name="_Toc227409287"/>
      <w:r w:rsidRPr="005E2D07">
        <w:rPr>
          <w:rFonts w:eastAsia="Times New Roman"/>
        </w:rPr>
        <w:lastRenderedPageBreak/>
        <w:t>Priorité 2 : Construire un portefeuille réaliste et hiérarchisé</w:t>
      </w:r>
      <w:bookmarkEnd w:id="170"/>
    </w:p>
    <w:p w14:paraId="5E85A926" w14:textId="2C478A8F" w:rsidR="006A658B" w:rsidRPr="005E2D07" w:rsidRDefault="006A658B" w:rsidP="00DB6050">
      <w:pPr>
        <w:pStyle w:val="NormalWeb"/>
        <w:jc w:val="both"/>
        <w:rPr>
          <w:rFonts w:ascii="Calibri" w:eastAsiaTheme="minorEastAsia" w:hAnsi="Calibri" w:cs="Calibri"/>
          <w:color w:val="1A1A1A"/>
          <w:sz w:val="22"/>
          <w:szCs w:val="22"/>
        </w:rPr>
      </w:pPr>
      <w:r w:rsidRPr="005E2D07">
        <w:rPr>
          <w:rFonts w:ascii="Calibri" w:eastAsiaTheme="minorEastAsia" w:hAnsi="Calibri" w:cs="Calibri"/>
          <w:color w:val="1A1A1A"/>
          <w:sz w:val="22"/>
          <w:szCs w:val="22"/>
        </w:rPr>
        <w:t>Clarifier la distinction entre composantes inconditionnelle et conditionnelle, en identifiant les mesures mobilisant des ressources nationales et celles nécessitant un appui extérieur. Intégrer dans la CDN des initiatives à différents niveaux de maturité, en veillant à documenter leur état d’avancement. Pour les mesures conditionnelles, développer des notes conceptuelles conformes aux standards des financements climatiques afin de faciliter leur mobilisation progressive.</w:t>
      </w:r>
    </w:p>
    <w:p w14:paraId="2C34D78F" w14:textId="77777777" w:rsidR="002C4282" w:rsidRPr="005E2D07" w:rsidRDefault="002C4282" w:rsidP="002C4282">
      <w:pPr>
        <w:pStyle w:val="Titre3"/>
        <w:rPr>
          <w:rFonts w:eastAsia="Times New Roman"/>
        </w:rPr>
      </w:pPr>
      <w:bookmarkStart w:id="171" w:name="_Toc227409288"/>
      <w:r w:rsidRPr="005E2D07">
        <w:rPr>
          <w:rFonts w:eastAsia="Times New Roman"/>
        </w:rPr>
        <w:t>Priorité 3 : Élargir et rééquilibrer la couverture sectorielle</w:t>
      </w:r>
      <w:bookmarkEnd w:id="171"/>
    </w:p>
    <w:p w14:paraId="023E60C5" w14:textId="77777777" w:rsidR="002C4282" w:rsidRPr="005E2D07" w:rsidRDefault="002C4282" w:rsidP="00015EA6">
      <w:pPr>
        <w:pStyle w:val="NormalWeb"/>
        <w:jc w:val="both"/>
        <w:rPr>
          <w:rFonts w:ascii="Calibri" w:eastAsiaTheme="minorEastAsia" w:hAnsi="Calibri" w:cs="Calibri"/>
          <w:color w:val="1A1A1A"/>
          <w:sz w:val="22"/>
          <w:szCs w:val="22"/>
        </w:rPr>
      </w:pPr>
      <w:r w:rsidRPr="005E2D07">
        <w:rPr>
          <w:rStyle w:val="lev"/>
          <w:rFonts w:ascii="Calibri" w:eastAsiaTheme="majorEastAsia" w:hAnsi="Calibri" w:cs="Calibri"/>
          <w:sz w:val="22"/>
          <w:szCs w:val="22"/>
        </w:rPr>
        <w:t>Énergie</w:t>
      </w:r>
      <w:r w:rsidRPr="005E2D07">
        <w:rPr>
          <w:rFonts w:ascii="Calibri" w:hAnsi="Calibri" w:cs="Calibri"/>
          <w:color w:val="1A1A1A"/>
          <w:sz w:val="22"/>
          <w:szCs w:val="22"/>
        </w:rPr>
        <w:t xml:space="preserve"> : maintenir les acquis en ENR et électrification rurale tout en intégrant des mesures sur le transport et l'efficacité énergétique dans le résidentiel et l'industrie.</w:t>
      </w:r>
    </w:p>
    <w:p w14:paraId="2E13148C" w14:textId="77777777" w:rsidR="002C4282" w:rsidRPr="005E2D07" w:rsidRDefault="002C4282" w:rsidP="00015EA6">
      <w:pPr>
        <w:pStyle w:val="NormalWeb"/>
        <w:jc w:val="both"/>
        <w:rPr>
          <w:rFonts w:ascii="Calibri" w:hAnsi="Calibri" w:cs="Calibri"/>
          <w:color w:val="1A1A1A"/>
          <w:sz w:val="22"/>
          <w:szCs w:val="22"/>
        </w:rPr>
      </w:pPr>
      <w:r w:rsidRPr="005E2D07">
        <w:rPr>
          <w:rStyle w:val="lev"/>
          <w:rFonts w:ascii="Calibri" w:eastAsiaTheme="majorEastAsia" w:hAnsi="Calibri" w:cs="Calibri"/>
          <w:sz w:val="22"/>
          <w:szCs w:val="22"/>
        </w:rPr>
        <w:t>Forêt</w:t>
      </w:r>
      <w:r w:rsidRPr="005E2D07">
        <w:rPr>
          <w:rFonts w:ascii="Calibri" w:hAnsi="Calibri" w:cs="Calibri"/>
          <w:color w:val="1A1A1A"/>
          <w:sz w:val="22"/>
          <w:szCs w:val="22"/>
        </w:rPr>
        <w:t xml:space="preserve"> : intégrer les activités régaliennes de reboisement et d'aménagement forestier comme socle inconditionnel ; positionner les programmes de grande envergure comme levier de montée en ambition conditionnelle.</w:t>
      </w:r>
    </w:p>
    <w:p w14:paraId="2D08146E" w14:textId="77777777" w:rsidR="002C4282" w:rsidRPr="005E2D07" w:rsidRDefault="002C4282" w:rsidP="00015EA6">
      <w:pPr>
        <w:pStyle w:val="NormalWeb"/>
        <w:jc w:val="both"/>
        <w:rPr>
          <w:rFonts w:ascii="Calibri" w:hAnsi="Calibri" w:cs="Calibri"/>
          <w:color w:val="1A1A1A"/>
          <w:sz w:val="22"/>
          <w:szCs w:val="22"/>
        </w:rPr>
      </w:pPr>
      <w:r w:rsidRPr="005E2D07">
        <w:rPr>
          <w:rStyle w:val="lev"/>
          <w:rFonts w:ascii="Calibri" w:eastAsiaTheme="majorEastAsia" w:hAnsi="Calibri" w:cs="Calibri"/>
          <w:sz w:val="22"/>
          <w:szCs w:val="22"/>
        </w:rPr>
        <w:t>Agriculture</w:t>
      </w:r>
      <w:r w:rsidRPr="005E2D07">
        <w:rPr>
          <w:rFonts w:ascii="Calibri" w:hAnsi="Calibri" w:cs="Calibri"/>
          <w:color w:val="1A1A1A"/>
          <w:sz w:val="22"/>
          <w:szCs w:val="22"/>
        </w:rPr>
        <w:t xml:space="preserve"> : désagréger les mesures, désigner des porteurs clairs et définir des méthodes de quantification ex ante et ex post.</w:t>
      </w:r>
    </w:p>
    <w:p w14:paraId="2A049B13" w14:textId="77777777" w:rsidR="002C4282" w:rsidRPr="005E2D07" w:rsidRDefault="002C4282" w:rsidP="00015EA6">
      <w:pPr>
        <w:pStyle w:val="NormalWeb"/>
        <w:jc w:val="both"/>
        <w:rPr>
          <w:rFonts w:ascii="Calibri" w:hAnsi="Calibri" w:cs="Calibri"/>
          <w:color w:val="1A1A1A"/>
          <w:sz w:val="22"/>
          <w:szCs w:val="22"/>
        </w:rPr>
      </w:pPr>
      <w:r w:rsidRPr="005E2D07">
        <w:rPr>
          <w:rStyle w:val="lev"/>
          <w:rFonts w:ascii="Calibri" w:eastAsiaTheme="majorEastAsia" w:hAnsi="Calibri" w:cs="Calibri"/>
          <w:sz w:val="22"/>
          <w:szCs w:val="22"/>
        </w:rPr>
        <w:t>Déchets</w:t>
      </w:r>
      <w:r w:rsidRPr="005E2D07">
        <w:rPr>
          <w:rFonts w:ascii="Calibri" w:hAnsi="Calibri" w:cs="Calibri"/>
          <w:color w:val="1A1A1A"/>
          <w:sz w:val="22"/>
          <w:szCs w:val="22"/>
        </w:rPr>
        <w:t xml:space="preserve"> : renforcer les mécanismes de suivi entre la DNACPN, les porteurs de projets et l'AEDD.</w:t>
      </w:r>
    </w:p>
    <w:p w14:paraId="0DBDFCF3" w14:textId="77777777" w:rsidR="002C4282" w:rsidRPr="005E2D07" w:rsidRDefault="002C4282" w:rsidP="002C4282">
      <w:pPr>
        <w:pStyle w:val="Titre3"/>
        <w:rPr>
          <w:rFonts w:eastAsia="Times New Roman"/>
        </w:rPr>
      </w:pPr>
      <w:bookmarkStart w:id="172" w:name="_Toc227409289"/>
      <w:r w:rsidRPr="005E2D07">
        <w:rPr>
          <w:rFonts w:eastAsia="Times New Roman"/>
        </w:rPr>
        <w:t>Priorité 4 : Sécuriser les moyens de mise en œuvre</w:t>
      </w:r>
      <w:bookmarkEnd w:id="172"/>
    </w:p>
    <w:p w14:paraId="4C9DAFF9" w14:textId="77777777" w:rsidR="002C4282" w:rsidRPr="005E2D07" w:rsidRDefault="002C4282" w:rsidP="006633B0">
      <w:pPr>
        <w:pStyle w:val="NormalWeb"/>
        <w:jc w:val="both"/>
        <w:rPr>
          <w:rFonts w:ascii="Calibri" w:eastAsiaTheme="minorEastAsia" w:hAnsi="Calibri" w:cs="Calibri"/>
          <w:color w:val="1A1A1A"/>
          <w:sz w:val="22"/>
          <w:szCs w:val="22"/>
        </w:rPr>
      </w:pPr>
      <w:r w:rsidRPr="005E2D07">
        <w:rPr>
          <w:rFonts w:ascii="Calibri" w:hAnsi="Calibri" w:cs="Calibri"/>
          <w:color w:val="1A1A1A"/>
          <w:sz w:val="22"/>
          <w:szCs w:val="22"/>
        </w:rPr>
        <w:t>Élaborer une stratégie nationale de financement climatique articulant ressources domestiques, financements concessionnels et mécanismes innovants (Article 6.2, marchés volontaires du carbone, PPP). Accélérer l'accréditation d'entités nationales auprès du FVC. Relier systématiquement chaque technologie prioritaire à un projet concret, un canal de diffusion et un programme de formation. Institutionnaliser le renforcement des capacités au-delà de la logique projet, en ciblant les compétences techniques sectorielles, la coordination interinstitutionnelle et les systèmes de données.</w:t>
      </w:r>
    </w:p>
    <w:p w14:paraId="5874B80D" w14:textId="77777777" w:rsidR="002C4282" w:rsidRPr="005E2D07" w:rsidRDefault="002C4282" w:rsidP="002C4282">
      <w:pPr>
        <w:pStyle w:val="Titre3"/>
        <w:rPr>
          <w:rFonts w:eastAsia="Times New Roman"/>
        </w:rPr>
      </w:pPr>
      <w:bookmarkStart w:id="173" w:name="_Toc227409290"/>
      <w:r w:rsidRPr="005E2D07">
        <w:rPr>
          <w:rFonts w:eastAsia="Times New Roman"/>
        </w:rPr>
        <w:t>Priorité 5 : Renforcer la gouvernance et l'appropriation</w:t>
      </w:r>
      <w:bookmarkEnd w:id="173"/>
    </w:p>
    <w:p w14:paraId="009CBA94" w14:textId="28BDE488" w:rsidR="00C10989" w:rsidRPr="005E2D07" w:rsidRDefault="00C10989" w:rsidP="00415300">
      <w:pPr>
        <w:pStyle w:val="NormalWeb"/>
        <w:jc w:val="both"/>
        <w:rPr>
          <w:rFonts w:ascii="Calibri" w:eastAsiaTheme="minorEastAsia" w:hAnsi="Calibri" w:cs="Calibri"/>
          <w:color w:val="1A1A1A"/>
          <w:sz w:val="22"/>
          <w:szCs w:val="22"/>
        </w:rPr>
      </w:pPr>
      <w:r w:rsidRPr="005E2D07">
        <w:rPr>
          <w:rFonts w:ascii="Calibri" w:eastAsiaTheme="minorEastAsia" w:hAnsi="Calibri" w:cs="Calibri"/>
          <w:color w:val="1A1A1A"/>
          <w:sz w:val="22"/>
          <w:szCs w:val="22"/>
        </w:rPr>
        <w:t>Consolider le comité de suivi de la CDN en renforçant les mécanismes de reporting sectoriel. Encourager une implication structurée du secteur privé et de la société civile dans les dispositifs de coordination et de suivi. Promouvoir la territorialisation de l’action climatique à travers l’intégration progressive des engagements de la CDN dans les PDSEC. Favoriser l’inscription des mesures de la CDN 3.0 dans les instruments budgétaires nationaux afin de renforcer l’ancrage domestique de la contribution.</w:t>
      </w:r>
    </w:p>
    <w:p w14:paraId="633157DC" w14:textId="77777777" w:rsidR="00415300" w:rsidRPr="005E2D07" w:rsidRDefault="00415300" w:rsidP="00415300">
      <w:pPr>
        <w:pStyle w:val="Titre3"/>
        <w:rPr>
          <w:rFonts w:eastAsia="Times New Roman"/>
        </w:rPr>
      </w:pPr>
      <w:bookmarkStart w:id="174" w:name="_Toc227409291"/>
      <w:r w:rsidRPr="005E2D07">
        <w:rPr>
          <w:rFonts w:eastAsia="Times New Roman"/>
        </w:rPr>
        <w:t>Priorité 6 : Opérationnaliser les engagements genre et inclusion sociale</w:t>
      </w:r>
      <w:bookmarkEnd w:id="174"/>
    </w:p>
    <w:p w14:paraId="1B8E0F07" w14:textId="1B19B631" w:rsidR="00720621" w:rsidRPr="00A5286D" w:rsidRDefault="006855A0" w:rsidP="00A5286D">
      <w:pPr>
        <w:jc w:val="both"/>
        <w:rPr>
          <w:b/>
        </w:rPr>
      </w:pPr>
      <w:r w:rsidRPr="005E2D07">
        <w:rPr>
          <w:lang w:eastAsia="en-US"/>
        </w:rPr>
        <w:t xml:space="preserve">La CDN 3.0 pourrait renforcer la prise en compte des dimensions genre et inclusion sociale (GESI), notamment à travers la systématisation des analyses genre en amont des projets, l’intégration progressive d’éléments budgétaires sensibles au genre, le développement d’indicateurs désagrégés par sexe </w:t>
      </w:r>
      <w:r w:rsidRPr="005E2D07">
        <w:rPr>
          <w:lang w:eastAsia="en-US"/>
        </w:rPr>
        <w:lastRenderedPageBreak/>
        <w:t>conformes aux standards SMART, ainsi que la promotion d’une participation accrue des femmes dans les instances de gouvernance climatique.</w:t>
      </w:r>
    </w:p>
    <w:p w14:paraId="0DCB4EC2" w14:textId="77777777" w:rsidR="00E7412A" w:rsidRDefault="00E7412A" w:rsidP="0011422A">
      <w:pPr>
        <w:jc w:val="both"/>
        <w:rPr>
          <w:lang w:eastAsia="en-US"/>
        </w:rPr>
      </w:pPr>
    </w:p>
    <w:sectPr w:rsidR="00E7412A" w:rsidSect="00296905">
      <w:headerReference w:type="default" r:id="rId43"/>
      <w:pgSz w:w="12240" w:h="15840"/>
      <w:pgMar w:top="1411" w:right="1411" w:bottom="1411" w:left="1411"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DA2BEE" w14:textId="77777777" w:rsidR="00125D55" w:rsidRPr="008F3344" w:rsidRDefault="00125D55">
      <w:pPr>
        <w:spacing w:after="0" w:line="240" w:lineRule="auto"/>
      </w:pPr>
      <w:r w:rsidRPr="008F3344">
        <w:separator/>
      </w:r>
    </w:p>
  </w:endnote>
  <w:endnote w:type="continuationSeparator" w:id="0">
    <w:p w14:paraId="5231FB0E" w14:textId="77777777" w:rsidR="00125D55" w:rsidRPr="008F3344" w:rsidRDefault="00125D55">
      <w:pPr>
        <w:spacing w:after="0" w:line="240" w:lineRule="auto"/>
      </w:pPr>
      <w:r w:rsidRPr="008F3344">
        <w:continuationSeparator/>
      </w:r>
    </w:p>
  </w:endnote>
  <w:endnote w:type="continuationNotice" w:id="1">
    <w:p w14:paraId="5C64EF47" w14:textId="77777777" w:rsidR="00125D55" w:rsidRPr="008F3344" w:rsidRDefault="00125D5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mbria"/>
    <w:charset w:val="00"/>
    <w:family w:val="auto"/>
    <w:pitch w:val="default"/>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Bold">
    <w:altName w:val="Calibri"/>
    <w:panose1 w:val="00000000000000000000"/>
    <w:charset w:val="00"/>
    <w:family w:val="roman"/>
    <w:notTrueType/>
    <w:pitch w:val="default"/>
  </w:font>
  <w:font w:name="SymbolMT">
    <w:altName w:val="Cambria"/>
    <w:charset w:val="A1"/>
    <w:family w:val="auto"/>
    <w:pitch w:val="default"/>
    <w:sig w:usb0="00000081" w:usb1="00000000" w:usb2="00000000" w:usb3="00000000" w:csb0="00000008" w:csb1="00000000"/>
  </w:font>
  <w:font w:name="Gill Sans MT">
    <w:panose1 w:val="020B0502020104020203"/>
    <w:charset w:val="00"/>
    <w:family w:val="swiss"/>
    <w:pitch w:val="variable"/>
    <w:sig w:usb0="00000007" w:usb1="00000000" w:usb2="00000000" w:usb3="00000000" w:csb0="00000003" w:csb1="00000000"/>
  </w:font>
  <w:font w:name="Arial Unicode MS">
    <w:panose1 w:val="020B0604020202020204"/>
    <w:charset w:val="80"/>
    <w:family w:val="swiss"/>
    <w:pitch w:val="variable"/>
    <w:sig w:usb0="F7FFAFFF" w:usb1="E9DFFFFF" w:usb2="0000003F" w:usb3="00000000" w:csb0="003F01FF" w:csb1="00000000"/>
  </w:font>
  <w:font w:name="Batang">
    <w:panose1 w:val="02030600000101010101"/>
    <w:charset w:val="81"/>
    <w:family w:val="roman"/>
    <w:pitch w:val="variable"/>
    <w:sig w:usb0="B00002AF" w:usb1="69D77CFB" w:usb2="00000030" w:usb3="00000000" w:csb0="0008009F" w:csb1="00000000"/>
  </w:font>
  <w:font w:name="MS Mincho">
    <w:panose1 w:val="02020609040205080304"/>
    <w:charset w:val="80"/>
    <w:family w:val="modern"/>
    <w:pitch w:val="fixed"/>
    <w:sig w:usb0="E00002FF" w:usb1="6AC7FDFB" w:usb2="08000012" w:usb3="00000000" w:csb0="0002009F" w:csb1="00000000"/>
  </w:font>
  <w:font w:name="Traditional Arabic">
    <w:panose1 w:val="02020603050405020304"/>
    <w:charset w:val="00"/>
    <w:family w:val="roman"/>
    <w:pitch w:val="variable"/>
    <w:sig w:usb0="00002003" w:usb1="80000000" w:usb2="00000008" w:usb3="00000000" w:csb0="00000041" w:csb1="00000000"/>
  </w:font>
  <w:font w:name="Gill Sans Nova">
    <w:charset w:val="00"/>
    <w:family w:val="swiss"/>
    <w:pitch w:val="variable"/>
    <w:sig w:usb0="80000287" w:usb1="00000002" w:usb2="00000000" w:usb3="00000000" w:csb0="0000009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E8CF4F" w14:textId="21239DCB" w:rsidR="005C7CE4" w:rsidRPr="005C7CE4" w:rsidRDefault="005C7CE4" w:rsidP="00E33553">
    <w:pPr>
      <w:spacing w:after="0"/>
      <w:jc w:val="right"/>
      <w:rPr>
        <w:sz w:val="20"/>
        <w:szCs w:val="20"/>
      </w:rPr>
    </w:pPr>
    <w:r w:rsidRPr="005C7CE4">
      <w:rPr>
        <w:spacing w:val="30"/>
        <w:sz w:val="20"/>
        <w:szCs w:val="20"/>
      </w:rPr>
      <w:t>Page</w:t>
    </w:r>
    <w:r w:rsidRPr="005C7CE4">
      <w:rPr>
        <w:sz w:val="20"/>
        <w:szCs w:val="20"/>
      </w:rPr>
      <w:t xml:space="preserve"> </w:t>
    </w:r>
    <w:r w:rsidRPr="005C7CE4">
      <w:rPr>
        <w:b/>
        <w:bCs/>
        <w:sz w:val="20"/>
        <w:szCs w:val="20"/>
      </w:rPr>
      <w:fldChar w:fldCharType="begin"/>
    </w:r>
    <w:r w:rsidRPr="005C7CE4">
      <w:rPr>
        <w:b/>
        <w:bCs/>
        <w:sz w:val="20"/>
        <w:szCs w:val="20"/>
      </w:rPr>
      <w:instrText>PAGE   \* MERGEFORMAT</w:instrText>
    </w:r>
    <w:r w:rsidRPr="005C7CE4">
      <w:rPr>
        <w:b/>
        <w:bCs/>
        <w:sz w:val="20"/>
        <w:szCs w:val="20"/>
      </w:rPr>
      <w:fldChar w:fldCharType="separate"/>
    </w:r>
    <w:r w:rsidRPr="005C7CE4">
      <w:rPr>
        <w:b/>
        <w:bCs/>
        <w:sz w:val="20"/>
        <w:szCs w:val="20"/>
      </w:rPr>
      <w:t>2</w:t>
    </w:r>
    <w:r w:rsidRPr="005C7CE4">
      <w:rPr>
        <w:b/>
        <w:bCs/>
        <w:sz w:val="20"/>
        <w:szCs w:val="20"/>
      </w:rPr>
      <w:fldChar w:fldCharType="end"/>
    </w:r>
    <w:r w:rsidRPr="005C7CE4">
      <w:rPr>
        <w:sz w:val="20"/>
        <w:szCs w:val="20"/>
      </w:rPr>
      <w:t xml:space="preserve"> | </w:t>
    </w:r>
    <w:r w:rsidRPr="005C7CE4">
      <w:rPr>
        <w:b/>
        <w:bCs/>
        <w:sz w:val="20"/>
        <w:szCs w:val="20"/>
      </w:rPr>
      <w:fldChar w:fldCharType="begin"/>
    </w:r>
    <w:r w:rsidRPr="005C7CE4">
      <w:rPr>
        <w:b/>
        <w:bCs/>
        <w:sz w:val="20"/>
        <w:szCs w:val="20"/>
      </w:rPr>
      <w:instrText>NUMPAGES  \* Arabic  \* MERGEFORMAT</w:instrText>
    </w:r>
    <w:r w:rsidRPr="005C7CE4">
      <w:rPr>
        <w:b/>
        <w:bCs/>
        <w:sz w:val="20"/>
        <w:szCs w:val="20"/>
      </w:rPr>
      <w:fldChar w:fldCharType="separate"/>
    </w:r>
    <w:r w:rsidRPr="005C7CE4">
      <w:rPr>
        <w:b/>
        <w:bCs/>
        <w:sz w:val="20"/>
        <w:szCs w:val="20"/>
      </w:rPr>
      <w:t>12</w:t>
    </w:r>
    <w:r w:rsidRPr="005C7CE4">
      <w:rPr>
        <w:b/>
        <w:bCs/>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0C0073" w14:textId="77777777" w:rsidR="00125D55" w:rsidRPr="008F3344" w:rsidRDefault="00125D55">
      <w:pPr>
        <w:spacing w:after="0" w:line="240" w:lineRule="auto"/>
      </w:pPr>
      <w:r w:rsidRPr="008F3344">
        <w:separator/>
      </w:r>
    </w:p>
  </w:footnote>
  <w:footnote w:type="continuationSeparator" w:id="0">
    <w:p w14:paraId="688800F9" w14:textId="77777777" w:rsidR="00125D55" w:rsidRPr="008F3344" w:rsidRDefault="00125D55">
      <w:pPr>
        <w:spacing w:after="0" w:line="240" w:lineRule="auto"/>
      </w:pPr>
      <w:r w:rsidRPr="008F3344">
        <w:continuationSeparator/>
      </w:r>
    </w:p>
  </w:footnote>
  <w:footnote w:type="continuationNotice" w:id="1">
    <w:p w14:paraId="6D96E644" w14:textId="77777777" w:rsidR="00125D55" w:rsidRPr="008F3344" w:rsidRDefault="00125D55">
      <w:pPr>
        <w:spacing w:after="0" w:line="240" w:lineRule="auto"/>
      </w:pPr>
    </w:p>
  </w:footnote>
  <w:footnote w:id="2">
    <w:p w14:paraId="6B353406" w14:textId="77777777" w:rsidR="00AE0634" w:rsidRDefault="00AE0634" w:rsidP="00AE0634">
      <w:pPr>
        <w:pStyle w:val="Notedebasdepage"/>
      </w:pPr>
      <w:r>
        <w:rPr>
          <w:rStyle w:val="Appelnotedebasdep"/>
        </w:rPr>
        <w:footnoteRef/>
      </w:r>
      <w:r>
        <w:t xml:space="preserve"> </w:t>
      </w:r>
      <w:r w:rsidRPr="00957F56">
        <w:t>1 USD = 560,85 FCFA</w:t>
      </w:r>
      <w:r>
        <w:t>, le montant indiqué prend en</w:t>
      </w:r>
      <w:r w:rsidRPr="00CE4343">
        <w:t xml:space="preserve"> compte </w:t>
      </w:r>
      <w:r>
        <w:t>l</w:t>
      </w:r>
      <w:r w:rsidRPr="00CE4343">
        <w:t>es projets en cours de mise en œuvre dans le secteur de l’énergie</w:t>
      </w:r>
    </w:p>
  </w:footnote>
  <w:footnote w:id="3">
    <w:p w14:paraId="06DC993B" w14:textId="77777777" w:rsidR="00023396" w:rsidRPr="00AB3A1D" w:rsidRDefault="00023396" w:rsidP="00023396">
      <w:pPr>
        <w:pStyle w:val="Notedebasdepage"/>
        <w:rPr>
          <w:sz w:val="18"/>
          <w:szCs w:val="18"/>
        </w:rPr>
      </w:pPr>
      <w:r w:rsidRPr="00AB3A1D">
        <w:rPr>
          <w:rStyle w:val="Appelnotedebasdep"/>
          <w:sz w:val="18"/>
          <w:szCs w:val="18"/>
        </w:rPr>
        <w:footnoteRef/>
      </w:r>
      <w:r w:rsidRPr="00AB3A1D">
        <w:rPr>
          <w:sz w:val="18"/>
          <w:szCs w:val="18"/>
        </w:rPr>
        <w:t xml:space="preserve"> </w:t>
      </w:r>
      <w:hyperlink r:id="rId1" w:history="1">
        <w:r w:rsidRPr="00AB3A1D">
          <w:rPr>
            <w:rStyle w:val="Lienhypertexte"/>
            <w:sz w:val="18"/>
            <w:szCs w:val="18"/>
          </w:rPr>
          <w:t>https://climateactiontransparency.org/resources/central-asia-guidance-document-of-ndc-reporting/</w:t>
        </w:r>
      </w:hyperlink>
    </w:p>
    <w:p w14:paraId="57EF320A" w14:textId="77777777" w:rsidR="00023396" w:rsidRDefault="00023396" w:rsidP="00023396">
      <w:pPr>
        <w:pStyle w:val="Notedebasdepage"/>
      </w:pPr>
    </w:p>
  </w:footnote>
  <w:footnote w:id="4">
    <w:p w14:paraId="12B65F3A" w14:textId="2BC74DBE" w:rsidR="00217544" w:rsidRDefault="00217544">
      <w:pPr>
        <w:pStyle w:val="Notedebasdepage"/>
      </w:pPr>
      <w:r>
        <w:rPr>
          <w:rStyle w:val="Appelnotedebasdep"/>
        </w:rPr>
        <w:footnoteRef/>
      </w:r>
      <w:r>
        <w:t xml:space="preserve"> </w:t>
      </w:r>
      <w:hyperlink r:id="rId2" w:history="1">
        <w:r w:rsidRPr="00D42BAC">
          <w:rPr>
            <w:rStyle w:val="Lienhypertexte"/>
            <w:sz w:val="16"/>
            <w:szCs w:val="16"/>
          </w:rPr>
          <w:t>https://unfccc.int/sites/default/files/NDC/2022-06/Second%20NDC%20of%20The%20Republic%20of%20The%20Gambia-16-12-2021.pdf</w:t>
        </w:r>
      </w:hyperlink>
    </w:p>
  </w:footnote>
  <w:footnote w:id="5">
    <w:p w14:paraId="6535F34C" w14:textId="6D1F15FB" w:rsidR="003B33BF" w:rsidRPr="003B33BF" w:rsidRDefault="003B33BF">
      <w:pPr>
        <w:pStyle w:val="Notedebasdepage"/>
        <w:rPr>
          <w:rStyle w:val="Lienhypertexte"/>
          <w:sz w:val="16"/>
          <w:szCs w:val="16"/>
        </w:rPr>
      </w:pPr>
      <w:r>
        <w:rPr>
          <w:rStyle w:val="Appelnotedebasdep"/>
        </w:rPr>
        <w:footnoteRef/>
      </w:r>
      <w:r>
        <w:t xml:space="preserve"> </w:t>
      </w:r>
      <w:hyperlink r:id="rId3" w:history="1">
        <w:r w:rsidRPr="003B33BF">
          <w:rPr>
            <w:rStyle w:val="Lienhypertexte"/>
            <w:sz w:val="16"/>
            <w:szCs w:val="16"/>
          </w:rPr>
          <w:t>https://climateactiontransparency.org/resources/central-asia-guidance-document-of-ndc-reporting/</w:t>
        </w:r>
      </w:hyperlink>
    </w:p>
    <w:p w14:paraId="45DD36F8" w14:textId="77777777" w:rsidR="003B33BF" w:rsidRDefault="003B33BF">
      <w:pPr>
        <w:pStyle w:val="Notedebasdepage"/>
      </w:pPr>
    </w:p>
  </w:footnote>
  <w:footnote w:id="6">
    <w:p w14:paraId="3B1DDF2C" w14:textId="6C5FDFD9" w:rsidR="00DA569B" w:rsidRDefault="00DA569B">
      <w:pPr>
        <w:pStyle w:val="Notedebasdepage"/>
      </w:pPr>
      <w:r>
        <w:rPr>
          <w:rStyle w:val="Appelnotedebasdep"/>
        </w:rPr>
        <w:footnoteRef/>
      </w:r>
      <w:r>
        <w:t xml:space="preserve"> </w:t>
      </w:r>
      <w:hyperlink r:id="rId4" w:history="1">
        <w:r w:rsidRPr="00DA569B">
          <w:rPr>
            <w:rStyle w:val="Lienhypertexte"/>
            <w:sz w:val="16"/>
            <w:szCs w:val="16"/>
          </w:rPr>
          <w:t>https://climateactiontransparency.org/resources/central-asia-guidance-document-of-ndc-reporting/</w:t>
        </w:r>
      </w:hyperlink>
    </w:p>
  </w:footnote>
  <w:footnote w:id="7">
    <w:p w14:paraId="727BA877" w14:textId="28942626" w:rsidR="005C5B05" w:rsidRPr="0080631B" w:rsidRDefault="005C5B05" w:rsidP="005C5B05">
      <w:pPr>
        <w:pStyle w:val="Notedebasdepage"/>
        <w:rPr>
          <w:sz w:val="18"/>
          <w:szCs w:val="18"/>
        </w:rPr>
      </w:pPr>
      <w:r w:rsidRPr="0080631B">
        <w:rPr>
          <w:rStyle w:val="Appelnotedebasdep"/>
          <w:sz w:val="18"/>
          <w:szCs w:val="18"/>
        </w:rPr>
        <w:footnoteRef/>
      </w:r>
      <w:r w:rsidRPr="0080631B">
        <w:rPr>
          <w:sz w:val="18"/>
          <w:szCs w:val="18"/>
        </w:rPr>
        <w:t xml:space="preserve"> Contribution Déterminée Nationale Révisée du Mali</w:t>
      </w:r>
    </w:p>
  </w:footnote>
  <w:footnote w:id="8">
    <w:p w14:paraId="564A8E39" w14:textId="522BD405" w:rsidR="00794FA4" w:rsidRPr="0075706E" w:rsidRDefault="00794FA4">
      <w:pPr>
        <w:pStyle w:val="Notedebasdepage"/>
        <w:rPr>
          <w:sz w:val="16"/>
          <w:szCs w:val="16"/>
        </w:rPr>
      </w:pPr>
      <w:r>
        <w:rPr>
          <w:rStyle w:val="Appelnotedebasdep"/>
        </w:rPr>
        <w:footnoteRef/>
      </w:r>
      <w:r>
        <w:t xml:space="preserve"> </w:t>
      </w:r>
      <w:r w:rsidR="006875AA" w:rsidRPr="0075706E">
        <w:rPr>
          <w:sz w:val="16"/>
          <w:szCs w:val="16"/>
        </w:rPr>
        <w:t>Contribution Déterminée Nationale (CDN 2.0) révisée du Mali</w:t>
      </w:r>
    </w:p>
  </w:footnote>
  <w:footnote w:id="9">
    <w:p w14:paraId="54EC7700" w14:textId="4734F4FA" w:rsidR="00117894" w:rsidRPr="002279F6" w:rsidRDefault="00117894" w:rsidP="00117894">
      <w:pPr>
        <w:pStyle w:val="Notedebasdepage"/>
        <w:rPr>
          <w:sz w:val="16"/>
          <w:szCs w:val="16"/>
        </w:rPr>
      </w:pPr>
      <w:r w:rsidRPr="002279F6">
        <w:rPr>
          <w:rStyle w:val="Appelnotedebasdep"/>
          <w:sz w:val="16"/>
          <w:szCs w:val="16"/>
        </w:rPr>
        <w:footnoteRef/>
      </w:r>
      <w:r w:rsidRPr="002279F6">
        <w:rPr>
          <w:sz w:val="16"/>
          <w:szCs w:val="16"/>
        </w:rPr>
        <w:t xml:space="preserve"> Contribution Déterminée Nationale (CDN</w:t>
      </w:r>
      <w:r w:rsidR="007A3293" w:rsidRPr="002279F6">
        <w:rPr>
          <w:sz w:val="16"/>
          <w:szCs w:val="16"/>
        </w:rPr>
        <w:t xml:space="preserve"> 2.0</w:t>
      </w:r>
      <w:r w:rsidRPr="002279F6">
        <w:rPr>
          <w:sz w:val="16"/>
          <w:szCs w:val="16"/>
        </w:rPr>
        <w:t>) révisée du Mali</w:t>
      </w:r>
    </w:p>
  </w:footnote>
  <w:footnote w:id="10">
    <w:p w14:paraId="3FD7D276" w14:textId="3A3A24F5" w:rsidR="0075706E" w:rsidRPr="0090415A" w:rsidRDefault="0075706E">
      <w:pPr>
        <w:pStyle w:val="Notedebasdepage"/>
      </w:pPr>
      <w:r>
        <w:rPr>
          <w:rStyle w:val="Appelnotedebasdep"/>
        </w:rPr>
        <w:footnoteRef/>
      </w:r>
      <w:r>
        <w:t xml:space="preserve"> </w:t>
      </w:r>
      <w:r w:rsidRPr="0075706E">
        <w:rPr>
          <w:sz w:val="16"/>
          <w:szCs w:val="16"/>
        </w:rPr>
        <w:t>Contribution Déterminée Nationale (CDN 2.0) révisée du Mali</w:t>
      </w:r>
    </w:p>
  </w:footnote>
  <w:footnote w:id="11">
    <w:p w14:paraId="0AF3CFE2" w14:textId="502CB970" w:rsidR="00F72F98" w:rsidRDefault="00F72F98">
      <w:pPr>
        <w:pStyle w:val="Notedebasdepage"/>
      </w:pPr>
      <w:r>
        <w:rPr>
          <w:rStyle w:val="Appelnotedebasdep"/>
        </w:rPr>
        <w:footnoteRef/>
      </w:r>
      <w:r>
        <w:t xml:space="preserve"> </w:t>
      </w:r>
      <w:hyperlink r:id="rId5" w:history="1">
        <w:r w:rsidRPr="00250108">
          <w:rPr>
            <w:rStyle w:val="Lienhypertexte"/>
          </w:rPr>
          <w:t>https://documents1.worldbank.org/curated/en/099335012062235999/pdf/P1758520d2574f000837a0ff7ef7c35f5f.pdf</w:t>
        </w:r>
      </w:hyperlink>
    </w:p>
  </w:footnote>
  <w:footnote w:id="12">
    <w:p w14:paraId="525FAE37" w14:textId="32C1AB47" w:rsidR="00C3210E" w:rsidRDefault="00C3210E" w:rsidP="00C3210E">
      <w:pPr>
        <w:pStyle w:val="Notedebasdepage"/>
      </w:pPr>
      <w:r>
        <w:rPr>
          <w:rStyle w:val="Appelnotedebasdep"/>
        </w:rPr>
        <w:footnoteRef/>
      </w:r>
      <w:r>
        <w:t xml:space="preserve"> </w:t>
      </w:r>
      <w:hyperlink r:id="rId6" w:history="1">
        <w:r w:rsidRPr="00EC0C8B">
          <w:rPr>
            <w:rStyle w:val="Lienhypertexte"/>
          </w:rPr>
          <w:t>https://www.fao.org/in-action/enteric-methane/countries/northern-africa/mali/en</w:t>
        </w:r>
      </w:hyperlink>
    </w:p>
  </w:footnote>
  <w:footnote w:id="13">
    <w:p w14:paraId="3BAB4B33" w14:textId="77777777" w:rsidR="00125545" w:rsidRDefault="00125545" w:rsidP="00125545">
      <w:pPr>
        <w:pStyle w:val="Notedebasdepage"/>
      </w:pPr>
      <w:r>
        <w:rPr>
          <w:rStyle w:val="Appelnotedebasdep"/>
        </w:rPr>
        <w:footnoteRef/>
      </w:r>
      <w:r>
        <w:t xml:space="preserve"> N.D : Non déterminé </w:t>
      </w:r>
    </w:p>
  </w:footnote>
  <w:footnote w:id="14">
    <w:p w14:paraId="3570A77D" w14:textId="77777777" w:rsidR="00C3210E" w:rsidRPr="008F3A4E" w:rsidRDefault="00C3210E" w:rsidP="00C3210E">
      <w:pPr>
        <w:pStyle w:val="Notedebasdepage"/>
        <w:rPr>
          <w:sz w:val="18"/>
          <w:szCs w:val="18"/>
        </w:rPr>
      </w:pPr>
      <w:r w:rsidRPr="008F3A4E">
        <w:rPr>
          <w:rStyle w:val="Appelnotedebasdep"/>
          <w:sz w:val="18"/>
          <w:szCs w:val="18"/>
        </w:rPr>
        <w:footnoteRef/>
      </w:r>
      <w:r w:rsidRPr="008F3A4E">
        <w:rPr>
          <w:sz w:val="18"/>
          <w:szCs w:val="18"/>
        </w:rPr>
        <w:t xml:space="preserve"> https://openknowledge.fao.org/server/api/core/bitstreams/4f085bb2-e69b-4651-b407-2534819455cf/content</w:t>
      </w:r>
    </w:p>
  </w:footnote>
  <w:footnote w:id="15">
    <w:p w14:paraId="3DD63695" w14:textId="10449981" w:rsidR="00C3210E" w:rsidRPr="00197C8C" w:rsidRDefault="00C3210E" w:rsidP="00C3210E">
      <w:pPr>
        <w:pStyle w:val="Notedebasdepage"/>
      </w:pPr>
      <w:r w:rsidRPr="008F3A4E">
        <w:rPr>
          <w:rStyle w:val="Appelnotedebasdep"/>
          <w:sz w:val="18"/>
          <w:szCs w:val="18"/>
        </w:rPr>
        <w:footnoteRef/>
      </w:r>
      <w:r w:rsidRPr="008F3A4E">
        <w:rPr>
          <w:sz w:val="18"/>
          <w:szCs w:val="18"/>
        </w:rPr>
        <w:t xml:space="preserve"> CLIMATE-SMART AGRICULTURE INVESTMENT PLAN MALI, </w:t>
      </w:r>
      <w:hyperlink r:id="rId7" w:history="1">
        <w:r w:rsidRPr="008F3A4E">
          <w:rPr>
            <w:rStyle w:val="Lienhypertexte"/>
            <w:sz w:val="18"/>
            <w:szCs w:val="18"/>
          </w:rPr>
          <w:t>https://aaainitiative.org/sites/default/files/2021-02/Climate-Smart-Agriculture-Investment-Plan-for-Mali.pdf</w:t>
        </w:r>
      </w:hyperlink>
    </w:p>
  </w:footnote>
  <w:footnote w:id="16">
    <w:p w14:paraId="5DF8D99A" w14:textId="12ACF520" w:rsidR="00C3210E" w:rsidRPr="00D94EE3" w:rsidRDefault="00C3210E" w:rsidP="00C3210E">
      <w:pPr>
        <w:pStyle w:val="Notedebasdepage"/>
      </w:pPr>
      <w:r>
        <w:rPr>
          <w:rStyle w:val="Appelnotedebasdep"/>
        </w:rPr>
        <w:footnoteRef/>
      </w:r>
      <w:r w:rsidRPr="00D94EE3">
        <w:t xml:space="preserve"> Rapport de diagnostic et de démarrage </w:t>
      </w:r>
      <w:r>
        <w:t>«</w:t>
      </w:r>
      <w:r w:rsidRPr="00DA3524">
        <w:t>Assistance technique relative à la Composante « Climat » du Projet d’appui au financement des activités de la BNDA</w:t>
      </w:r>
      <w:r>
        <w:t> » octoobre 2021,  </w:t>
      </w:r>
      <w:hyperlink r:id="rId8" w:history="1">
        <w:r w:rsidRPr="00EC0C8B">
          <w:rPr>
            <w:rStyle w:val="Lienhypertexte"/>
          </w:rPr>
          <w:t>https://www.salvaterra.fr/wp-content/uploads/2022/05/5724-Rapport-5724-Mali-AFD-Rapport-de-demarrage-de-lAT-a-la-BNDA-2021.pdf</w:t>
        </w:r>
      </w:hyperlink>
    </w:p>
  </w:footnote>
  <w:footnote w:id="17">
    <w:p w14:paraId="3B052BA8" w14:textId="77777777" w:rsidR="000B1658" w:rsidRPr="00411596" w:rsidRDefault="000B1658" w:rsidP="000B1658">
      <w:pPr>
        <w:pStyle w:val="Notedebasdepage"/>
        <w:rPr>
          <w:sz w:val="18"/>
          <w:szCs w:val="18"/>
        </w:rPr>
      </w:pPr>
      <w:r w:rsidRPr="00411596">
        <w:rPr>
          <w:rStyle w:val="Appelnotedebasdep"/>
          <w:sz w:val="18"/>
          <w:szCs w:val="18"/>
        </w:rPr>
        <w:footnoteRef/>
      </w:r>
      <w:r w:rsidRPr="00411596">
        <w:rPr>
          <w:sz w:val="18"/>
          <w:szCs w:val="18"/>
        </w:rPr>
        <w:t xml:space="preserve"> https://cmdt-mali.net/index.php?id=9&amp;view=category</w:t>
      </w:r>
    </w:p>
  </w:footnote>
  <w:footnote w:id="18">
    <w:p w14:paraId="210BFC59" w14:textId="61E453EF" w:rsidR="00C3210E" w:rsidRPr="00411596" w:rsidRDefault="00C3210E" w:rsidP="00C3210E">
      <w:pPr>
        <w:pStyle w:val="Notedebasdepage"/>
        <w:rPr>
          <w:sz w:val="18"/>
          <w:szCs w:val="18"/>
        </w:rPr>
      </w:pPr>
      <w:r w:rsidRPr="00411596">
        <w:rPr>
          <w:rStyle w:val="Appelnotedebasdep"/>
          <w:sz w:val="18"/>
          <w:szCs w:val="18"/>
        </w:rPr>
        <w:footnoteRef/>
      </w:r>
      <w:r w:rsidRPr="00411596">
        <w:rPr>
          <w:sz w:val="18"/>
          <w:szCs w:val="18"/>
        </w:rPr>
        <w:t xml:space="preserve"> CONCLUSIONS ET RECOMMANDATIONS DU PROJET Rapport préparé pour le Gouvernement du Mali par l’Organisation des Nations Unies pour l’alimentation et l’agriculture, </w:t>
      </w:r>
      <w:hyperlink r:id="rId9" w:history="1">
        <w:r w:rsidRPr="00411596">
          <w:rPr>
            <w:rStyle w:val="Lienhypertexte"/>
            <w:sz w:val="18"/>
            <w:szCs w:val="18"/>
          </w:rPr>
          <w:t>https://mptf.undp.org/sites/default/files/documents/40000/report_annuel_2019_project_104221.pdf</w:t>
        </w:r>
      </w:hyperlink>
    </w:p>
    <w:p w14:paraId="63DCB952" w14:textId="77777777" w:rsidR="00C3210E" w:rsidRDefault="00C3210E" w:rsidP="00C3210E">
      <w:pPr>
        <w:pStyle w:val="Notedebasdepage"/>
      </w:pPr>
    </w:p>
  </w:footnote>
  <w:footnote w:id="19">
    <w:p w14:paraId="25BE7A93" w14:textId="604C1591" w:rsidR="00C3210E" w:rsidRPr="002113C1" w:rsidRDefault="00C3210E" w:rsidP="00C3210E">
      <w:pPr>
        <w:pStyle w:val="Notedebasdepage"/>
        <w:rPr>
          <w:sz w:val="18"/>
          <w:szCs w:val="18"/>
        </w:rPr>
      </w:pPr>
      <w:r w:rsidRPr="002113C1">
        <w:rPr>
          <w:rStyle w:val="Appelnotedebasdep"/>
          <w:sz w:val="18"/>
          <w:szCs w:val="18"/>
        </w:rPr>
        <w:footnoteRef/>
      </w:r>
      <w:r w:rsidRPr="002113C1">
        <w:rPr>
          <w:sz w:val="18"/>
          <w:szCs w:val="18"/>
        </w:rPr>
        <w:t xml:space="preserve"> Lignes directrices du GIEC pour la quantification des émissions cultures, </w:t>
      </w:r>
      <w:hyperlink r:id="rId10" w:history="1">
        <w:r w:rsidRPr="002113C1">
          <w:rPr>
            <w:rStyle w:val="Lienhypertexte"/>
            <w:sz w:val="18"/>
            <w:szCs w:val="18"/>
          </w:rPr>
          <w:t>https://www.ipcc-nggip.iges.or.jp/public/2019rf/pdf/4_Volume4/19R_V4_Ch05_Cropland.pdf</w:t>
        </w:r>
      </w:hyperlink>
    </w:p>
  </w:footnote>
  <w:footnote w:id="20">
    <w:p w14:paraId="17710F94" w14:textId="77777777" w:rsidR="00C3210E" w:rsidRPr="002113C1" w:rsidRDefault="00C3210E" w:rsidP="00C3210E">
      <w:pPr>
        <w:pStyle w:val="Notedebasdepage"/>
        <w:rPr>
          <w:b/>
          <w:sz w:val="18"/>
          <w:szCs w:val="18"/>
        </w:rPr>
      </w:pPr>
      <w:r w:rsidRPr="002113C1">
        <w:rPr>
          <w:rStyle w:val="Appelnotedebasdep"/>
          <w:sz w:val="18"/>
          <w:szCs w:val="18"/>
        </w:rPr>
        <w:footnoteRef/>
      </w:r>
      <w:r w:rsidRPr="002113C1">
        <w:rPr>
          <w:sz w:val="18"/>
          <w:szCs w:val="18"/>
        </w:rPr>
        <w:t xml:space="preserve"> </w:t>
      </w:r>
      <w:r w:rsidRPr="002113C1">
        <w:rPr>
          <w:b/>
          <w:sz w:val="18"/>
          <w:szCs w:val="18"/>
        </w:rPr>
        <w:t xml:space="preserve">Rapport d’évaluation finale Projet d’Appui à la Filière Halieutique (PAFHa) au Mali </w:t>
      </w:r>
      <w:r w:rsidRPr="002113C1">
        <w:rPr>
          <w:sz w:val="18"/>
          <w:szCs w:val="18"/>
        </w:rPr>
        <w:t>Code Navision : MLI150441T</w:t>
      </w:r>
    </w:p>
    <w:p w14:paraId="676F60C1" w14:textId="65ED6BC3" w:rsidR="00C3210E" w:rsidRDefault="00C3210E" w:rsidP="00C3210E">
      <w:pPr>
        <w:pStyle w:val="Notedebasdepage"/>
      </w:pPr>
      <w:r w:rsidRPr="002113C1">
        <w:rPr>
          <w:sz w:val="18"/>
          <w:szCs w:val="18"/>
        </w:rPr>
        <w:t xml:space="preserve">Convention de délégation N° FED/2016/375-160 Pays Date de remise du rapport final : août 2024, </w:t>
      </w:r>
      <w:hyperlink r:id="rId11" w:history="1">
        <w:r w:rsidRPr="002113C1">
          <w:rPr>
            <w:rStyle w:val="Lienhypertexte"/>
            <w:sz w:val="18"/>
            <w:szCs w:val="18"/>
          </w:rPr>
          <w:t>https://open.enabel.be/en/evaluation/13/download/58</w:t>
        </w:r>
      </w:hyperlink>
    </w:p>
  </w:footnote>
  <w:footnote w:id="21">
    <w:p w14:paraId="36DFAA99" w14:textId="0FA5C7C4" w:rsidR="00C3210E" w:rsidRDefault="00C3210E" w:rsidP="00C3210E">
      <w:pPr>
        <w:pStyle w:val="Notedebasdepage"/>
      </w:pPr>
      <w:r w:rsidRPr="002113C1">
        <w:rPr>
          <w:rStyle w:val="Appelnotedebasdep"/>
          <w:sz w:val="18"/>
          <w:szCs w:val="18"/>
        </w:rPr>
        <w:footnoteRef/>
      </w:r>
      <w:r w:rsidRPr="002113C1">
        <w:rPr>
          <w:sz w:val="18"/>
          <w:szCs w:val="18"/>
        </w:rPr>
        <w:t xml:space="preserve"> RAPPORT DESCRIPTIF FINAL DU PROGRAMME PERIODE DU RAPPORT : MARS 2021 – JUIN 2024 </w:t>
      </w:r>
      <w:hyperlink r:id="rId12" w:history="1">
        <w:r w:rsidRPr="002113C1">
          <w:rPr>
            <w:rStyle w:val="Lienhypertexte"/>
            <w:sz w:val="18"/>
            <w:szCs w:val="18"/>
          </w:rPr>
          <w:t>https://mptf.undp.org/sites/default/files/documents/2025-09/00127489_rapport_final_pacp_vf.pdf</w:t>
        </w:r>
      </w:hyperlink>
    </w:p>
  </w:footnote>
  <w:footnote w:id="22">
    <w:p w14:paraId="3DA08B4B" w14:textId="07D4F41E" w:rsidR="00C3210E" w:rsidRPr="007E5EDC" w:rsidRDefault="00C3210E" w:rsidP="007E5EDC">
      <w:pPr>
        <w:spacing w:after="0"/>
        <w:rPr>
          <w:sz w:val="18"/>
          <w:szCs w:val="18"/>
        </w:rPr>
      </w:pPr>
      <w:r w:rsidRPr="007E5EDC">
        <w:rPr>
          <w:rStyle w:val="Appelnotedebasdep"/>
          <w:sz w:val="18"/>
          <w:szCs w:val="18"/>
        </w:rPr>
        <w:footnoteRef/>
      </w:r>
      <w:r w:rsidRPr="007E5EDC">
        <w:rPr>
          <w:sz w:val="18"/>
          <w:szCs w:val="18"/>
        </w:rPr>
        <w:t xml:space="preserve">   RAPPORT DE REVUE DU SECTEUR AGRICOLE VOLUME 1 Août 2022, </w:t>
      </w:r>
      <w:hyperlink r:id="rId13" w:history="1">
        <w:r w:rsidRPr="007E5EDC">
          <w:rPr>
            <w:rStyle w:val="Lienhypertexte"/>
            <w:sz w:val="18"/>
            <w:szCs w:val="18"/>
          </w:rPr>
          <w:t>https://documents1.worldbank.org/curated/en/099335012062235999/pdf/P1758520d2574f000837a0ff7ef7c35f5f.pdf</w:t>
        </w:r>
      </w:hyperlink>
    </w:p>
  </w:footnote>
  <w:footnote w:id="23">
    <w:p w14:paraId="530CA2AC" w14:textId="539EA2B6" w:rsidR="00C3210E" w:rsidRPr="004524A6" w:rsidRDefault="00C3210E" w:rsidP="00C3210E">
      <w:pPr>
        <w:pStyle w:val="Notedebasdepage"/>
        <w:rPr>
          <w:lang w:val="en-US"/>
        </w:rPr>
      </w:pPr>
      <w:r w:rsidRPr="007E5EDC">
        <w:rPr>
          <w:rStyle w:val="Appelnotedebasdep"/>
          <w:sz w:val="18"/>
          <w:szCs w:val="18"/>
        </w:rPr>
        <w:footnoteRef/>
      </w:r>
      <w:r w:rsidRPr="004524A6">
        <w:rPr>
          <w:sz w:val="18"/>
          <w:szCs w:val="18"/>
          <w:lang w:val="en-US"/>
        </w:rPr>
        <w:t xml:space="preserve"> CLIMATE CHANGE AND GENDER ACTION PLAN OF MALI – DRAFT 1 Ogwuike, Philomenaa, Dossou-Yovo Elliott Ronald, </w:t>
      </w:r>
      <w:hyperlink r:id="rId14" w:history="1">
        <w:r w:rsidRPr="004524A6">
          <w:rPr>
            <w:rStyle w:val="Lienhypertexte"/>
            <w:sz w:val="18"/>
            <w:szCs w:val="18"/>
            <w:lang w:val="en-US"/>
          </w:rPr>
          <w:t>https://cgspace.cgiar.org/server/api/core/bitstreams/02d4c426-3b48-4b7e-90f6-1e130b8a0cad/content</w:t>
        </w:r>
      </w:hyperlink>
    </w:p>
  </w:footnote>
  <w:footnote w:id="24">
    <w:p w14:paraId="3DFE28F6" w14:textId="7A3978E6" w:rsidR="00940BDE" w:rsidRPr="004524A6" w:rsidRDefault="00940BDE" w:rsidP="00940BDE">
      <w:pPr>
        <w:pStyle w:val="Notedebasdepage"/>
        <w:rPr>
          <w:sz w:val="18"/>
          <w:szCs w:val="18"/>
          <w:lang w:val="en-US"/>
        </w:rPr>
      </w:pPr>
      <w:r w:rsidRPr="00F00086">
        <w:rPr>
          <w:rStyle w:val="Appelnotedebasdep"/>
          <w:sz w:val="18"/>
          <w:szCs w:val="18"/>
        </w:rPr>
        <w:footnoteRef/>
      </w:r>
      <w:r w:rsidRPr="004524A6">
        <w:rPr>
          <w:sz w:val="18"/>
          <w:szCs w:val="18"/>
          <w:lang w:val="en-US"/>
        </w:rPr>
        <w:t xml:space="preserve"> Global Forest Watch (2024). Forest coverage and tree cover loss - Mali, </w:t>
      </w:r>
      <w:hyperlink r:id="rId15" w:history="1">
        <w:r w:rsidRPr="004524A6">
          <w:rPr>
            <w:rStyle w:val="Lienhypertexte"/>
            <w:sz w:val="18"/>
            <w:szCs w:val="18"/>
            <w:lang w:val="en-US"/>
          </w:rPr>
          <w:t>https://www.globalforestwatch.org/dashboards/country/MLI/?category=climate&amp;lang=fr&amp;map=eyJkYXRhc2V0cyI6W3siZGF0YXNldCI6InBvbGl0aWNhbC1ib3VuZGFyaWVzIiwibGF5ZXJzIjpbImRpc3B1dGVkLXBvbGl0aWNhbC1ib3VuZGFyaWVzIiwicG9saXRpY2FsLWJvdW5kYXJpZXMiXSwiYm91bmRhcnkiOnRydWUsIm9wYWNpdHkiOjEsInZpc2liaWxpdHkiOnRydWV9LHsiZGF0YXNldCI6Ik5ldC1DaGFuZ2UtU1RBR0lORyIsImxheWVycyI6WyJmb3Jlc3QtbmV0LWNoYW5nZSJdLCJvcGFjaXR5IjoxLCJ2aXNpYmlsaXR5Ijp0cnVlLCJwYXJhbXMiOnsidmlzaWJpbGl0eSI6dHJ1ZSwiYWRtX2xldmVsIjoiYWRtMCJ9fV0sImNhbkJvdW5kIjp0cnVlfQ%3D%3D&amp;showMap=true</w:t>
        </w:r>
      </w:hyperlink>
    </w:p>
  </w:footnote>
  <w:footnote w:id="25">
    <w:p w14:paraId="5A763743" w14:textId="77777777" w:rsidR="00940BDE" w:rsidRDefault="00940BDE" w:rsidP="00940BDE">
      <w:pPr>
        <w:pStyle w:val="Notedebasdepage"/>
      </w:pPr>
      <w:r w:rsidRPr="00F00086">
        <w:rPr>
          <w:rStyle w:val="Appelnotedebasdep"/>
          <w:sz w:val="18"/>
          <w:szCs w:val="18"/>
        </w:rPr>
        <w:footnoteRef/>
      </w:r>
      <w:r w:rsidRPr="00F00086">
        <w:rPr>
          <w:sz w:val="18"/>
          <w:szCs w:val="18"/>
        </w:rPr>
        <w:t xml:space="preserve"> Deuxième Communication Nationale du Mali à la CCNUCC.</w:t>
      </w:r>
    </w:p>
  </w:footnote>
  <w:footnote w:id="26">
    <w:p w14:paraId="0432F3A3" w14:textId="77777777" w:rsidR="00940BDE" w:rsidRPr="00F00086" w:rsidRDefault="00940BDE" w:rsidP="00940BDE">
      <w:pPr>
        <w:pStyle w:val="Notedebasdepage"/>
        <w:rPr>
          <w:sz w:val="18"/>
          <w:szCs w:val="18"/>
        </w:rPr>
      </w:pPr>
      <w:r w:rsidRPr="00100395">
        <w:rPr>
          <w:rStyle w:val="Appelnotedebasdep"/>
          <w:sz w:val="18"/>
          <w:szCs w:val="18"/>
        </w:rPr>
        <w:footnoteRef/>
      </w:r>
      <w:r w:rsidRPr="00100395">
        <w:rPr>
          <w:sz w:val="18"/>
          <w:szCs w:val="18"/>
        </w:rPr>
        <w:t xml:space="preserve"> Initiative for Climate Action Transparency - ICAT Résultats de GACMO pour les actions identifiées et indicateurs de suivi Livrable H, Septembre 2024, </w:t>
      </w:r>
      <w:hyperlink r:id="rId16" w:history="1">
        <w:r w:rsidRPr="00100395">
          <w:rPr>
            <w:rStyle w:val="Lienhypertexte"/>
            <w:sz w:val="18"/>
            <w:szCs w:val="18"/>
          </w:rPr>
          <w:t>https://climateactiontransparency.org/wp-content/uploads/2025/04/Livrable-H.docx.pdf</w:t>
        </w:r>
      </w:hyperlink>
    </w:p>
  </w:footnote>
  <w:footnote w:id="27">
    <w:p w14:paraId="31B97614" w14:textId="77777777" w:rsidR="00940BDE" w:rsidRPr="00EF3B7B" w:rsidRDefault="00940BDE" w:rsidP="00940BDE">
      <w:pPr>
        <w:pStyle w:val="Notedebasdepage"/>
        <w:rPr>
          <w:sz w:val="18"/>
          <w:szCs w:val="18"/>
        </w:rPr>
      </w:pPr>
      <w:r w:rsidRPr="00EF3B7B">
        <w:rPr>
          <w:rStyle w:val="Appelnotedebasdep"/>
          <w:sz w:val="18"/>
          <w:szCs w:val="18"/>
        </w:rPr>
        <w:footnoteRef/>
      </w:r>
      <w:r w:rsidRPr="00EF3B7B">
        <w:rPr>
          <w:sz w:val="18"/>
          <w:szCs w:val="18"/>
        </w:rPr>
        <w:t xml:space="preserve"> </w:t>
      </w:r>
      <w:hyperlink r:id="rId17" w:history="1">
        <w:r w:rsidRPr="00EF3B7B">
          <w:rPr>
            <w:rStyle w:val="Lienhypertexte"/>
            <w:sz w:val="18"/>
            <w:szCs w:val="18"/>
          </w:rPr>
          <w:t>https://documents1.worldbank.org/curated/en/099061825071021497/pdf/P177041-f1956f37-9d76-4936-bfcc-8111a197d265.pdf</w:t>
        </w:r>
      </w:hyperlink>
    </w:p>
  </w:footnote>
  <w:footnote w:id="28">
    <w:p w14:paraId="32F3AA25" w14:textId="77777777" w:rsidR="00940BDE" w:rsidRPr="00EF3B7B" w:rsidRDefault="00940BDE" w:rsidP="00940BDE">
      <w:pPr>
        <w:pStyle w:val="Notedebasdepage"/>
        <w:rPr>
          <w:sz w:val="18"/>
          <w:szCs w:val="18"/>
        </w:rPr>
      </w:pPr>
      <w:r w:rsidRPr="00EF3B7B">
        <w:rPr>
          <w:rStyle w:val="Appelnotedebasdep"/>
          <w:sz w:val="18"/>
          <w:szCs w:val="18"/>
        </w:rPr>
        <w:footnoteRef/>
      </w:r>
      <w:r w:rsidRPr="00EF3B7B">
        <w:rPr>
          <w:sz w:val="18"/>
          <w:szCs w:val="18"/>
        </w:rPr>
        <w:t xml:space="preserve"> Rapport d’évaluation, Evaluation environnementale intégrée du Mali PNUD 2022 </w:t>
      </w:r>
      <w:hyperlink r:id="rId18" w:history="1">
        <w:r w:rsidRPr="00EF3B7B">
          <w:rPr>
            <w:rStyle w:val="Lienhypertexte"/>
            <w:sz w:val="18"/>
            <w:szCs w:val="18"/>
          </w:rPr>
          <w:t>https://www.undp.org/sites/g/files/zskgke326/files/2023-01/Mali%20EEI%20Report_18122022-4.pdf</w:t>
        </w:r>
      </w:hyperlink>
    </w:p>
  </w:footnote>
  <w:footnote w:id="29">
    <w:p w14:paraId="63EDB0FD" w14:textId="576DB6FE" w:rsidR="00940BDE" w:rsidRPr="00100395" w:rsidRDefault="00940BDE" w:rsidP="00940BDE">
      <w:pPr>
        <w:pStyle w:val="Notedebasdepage"/>
        <w:rPr>
          <w:sz w:val="18"/>
          <w:szCs w:val="18"/>
        </w:rPr>
      </w:pPr>
      <w:r w:rsidRPr="00EF3B7B">
        <w:rPr>
          <w:rStyle w:val="Appelnotedebasdep"/>
          <w:sz w:val="18"/>
          <w:szCs w:val="18"/>
        </w:rPr>
        <w:footnoteRef/>
      </w:r>
      <w:r w:rsidRPr="00EF3B7B">
        <w:rPr>
          <w:sz w:val="18"/>
          <w:szCs w:val="18"/>
        </w:rPr>
        <w:t xml:space="preserve"> </w:t>
      </w:r>
      <w:hyperlink r:id="rId19" w:history="1">
        <w:r w:rsidRPr="00EF3B7B">
          <w:rPr>
            <w:rStyle w:val="Lienhypertexte"/>
            <w:sz w:val="18"/>
            <w:szCs w:val="18"/>
          </w:rPr>
          <w:t>https://documents1.worldbank.org/curated/en/099061825071021497/pdf/P177041-f1956f37-9d76-4936-bfcc-8111a197d265.pdf</w:t>
        </w:r>
      </w:hyperlink>
    </w:p>
  </w:footnote>
  <w:footnote w:id="30">
    <w:p w14:paraId="0803FD0A" w14:textId="0460CA02" w:rsidR="00017507" w:rsidRPr="001E2F81" w:rsidRDefault="00017507">
      <w:pPr>
        <w:pStyle w:val="Notedebasdepage"/>
        <w:rPr>
          <w:sz w:val="18"/>
          <w:szCs w:val="18"/>
        </w:rPr>
      </w:pPr>
      <w:r w:rsidRPr="001E2F81">
        <w:rPr>
          <w:rStyle w:val="Appelnotedebasdep"/>
          <w:sz w:val="18"/>
          <w:szCs w:val="18"/>
        </w:rPr>
        <w:footnoteRef/>
      </w:r>
      <w:r w:rsidRPr="001E2F81">
        <w:rPr>
          <w:sz w:val="18"/>
          <w:szCs w:val="18"/>
        </w:rPr>
        <w:t xml:space="preserve"> </w:t>
      </w:r>
      <w:hyperlink r:id="rId20" w:history="1">
        <w:r w:rsidRPr="001E2F81">
          <w:rPr>
            <w:rStyle w:val="Lienhypertexte"/>
            <w:sz w:val="18"/>
            <w:szCs w:val="18"/>
          </w:rPr>
          <w:t>https://prubamali.org/wp-content/uploads/2024/11/Avis-a-Manifestation-dInteret-pour-letude-Caracterisation-des-dechets-solides.pdf</w:t>
        </w:r>
      </w:hyperlink>
    </w:p>
  </w:footnote>
  <w:footnote w:id="31">
    <w:p w14:paraId="36FA730F" w14:textId="32BDA5CA" w:rsidR="00E209B2" w:rsidRPr="001E2F81" w:rsidRDefault="00E209B2">
      <w:pPr>
        <w:pStyle w:val="Notedebasdepage"/>
        <w:rPr>
          <w:sz w:val="18"/>
          <w:szCs w:val="18"/>
        </w:rPr>
      </w:pPr>
      <w:r w:rsidRPr="001E2F81">
        <w:rPr>
          <w:rStyle w:val="Appelnotedebasdep"/>
          <w:sz w:val="18"/>
          <w:szCs w:val="18"/>
        </w:rPr>
        <w:footnoteRef/>
      </w:r>
      <w:r w:rsidRPr="001E2F81">
        <w:rPr>
          <w:sz w:val="18"/>
          <w:szCs w:val="18"/>
        </w:rPr>
        <w:t xml:space="preserve"> </w:t>
      </w:r>
      <w:hyperlink r:id="rId21" w:history="1">
        <w:r w:rsidRPr="001E2F81">
          <w:rPr>
            <w:rStyle w:val="Lienhypertexte"/>
            <w:sz w:val="18"/>
            <w:szCs w:val="18"/>
          </w:rPr>
          <w:t>https://prubamali.org/wp-content/uploads/2025/12/EIES-CET-Noumoubougou_Mali_PRUBA_SSES_AGETIER_VP-_SERF-10122025-version-finale-15122025.pdf</w:t>
        </w:r>
      </w:hyperlink>
    </w:p>
  </w:footnote>
  <w:footnote w:id="32">
    <w:p w14:paraId="00294636" w14:textId="603B9C51" w:rsidR="00D27AB3" w:rsidRPr="00901B31" w:rsidRDefault="00D27AB3">
      <w:pPr>
        <w:pStyle w:val="Notedebasdepage"/>
      </w:pPr>
      <w:r w:rsidRPr="001E2F81">
        <w:rPr>
          <w:rStyle w:val="Appelnotedebasdep"/>
          <w:sz w:val="18"/>
          <w:szCs w:val="18"/>
        </w:rPr>
        <w:footnoteRef/>
      </w:r>
      <w:r w:rsidRPr="001E2F81">
        <w:rPr>
          <w:sz w:val="18"/>
          <w:szCs w:val="18"/>
        </w:rPr>
        <w:t xml:space="preserve"> </w:t>
      </w:r>
      <w:hyperlink r:id="rId22" w:history="1">
        <w:r w:rsidRPr="001E2F81">
          <w:rPr>
            <w:rStyle w:val="Lienhypertexte"/>
            <w:sz w:val="18"/>
            <w:szCs w:val="18"/>
          </w:rPr>
          <w:t>https://maliactu.net/mali-inspecteur-general-ousmane-sidibe-dnpcn-il-faut-quon-aille-vers-le-partenariat-public-prive-dans-la-transformation-des-dechets/</w:t>
        </w:r>
      </w:hyperlink>
    </w:p>
  </w:footnote>
  <w:footnote w:id="33">
    <w:p w14:paraId="03183D37" w14:textId="2676B145" w:rsidR="003819BB" w:rsidRDefault="003819BB">
      <w:pPr>
        <w:pStyle w:val="Notedebasdepage"/>
      </w:pPr>
      <w:r>
        <w:rPr>
          <w:rStyle w:val="Appelnotedebasdep"/>
        </w:rPr>
        <w:footnoteRef/>
      </w:r>
      <w:r>
        <w:t xml:space="preserve"> </w:t>
      </w:r>
      <w:r w:rsidRPr="00A5286D">
        <w:rPr>
          <w:sz w:val="18"/>
          <w:szCs w:val="18"/>
        </w:rPr>
        <w:t>https://pdazam.ml/prsa/wp-content/uploads/2023/11/Depliant-PRSA.pdf</w:t>
      </w:r>
    </w:p>
  </w:footnote>
  <w:footnote w:id="34">
    <w:p w14:paraId="30054CA0" w14:textId="77777777" w:rsidR="00A4264B" w:rsidRPr="004608E4" w:rsidRDefault="00A4264B" w:rsidP="00A4264B">
      <w:pPr>
        <w:pStyle w:val="Notedebasdepage"/>
        <w:rPr>
          <w:sz w:val="18"/>
          <w:szCs w:val="18"/>
        </w:rPr>
      </w:pPr>
      <w:r w:rsidRPr="004608E4">
        <w:rPr>
          <w:rStyle w:val="Appelnotedebasdep"/>
          <w:sz w:val="18"/>
          <w:szCs w:val="18"/>
        </w:rPr>
        <w:footnoteRef/>
      </w:r>
      <w:r w:rsidRPr="004608E4">
        <w:rPr>
          <w:sz w:val="18"/>
          <w:szCs w:val="18"/>
        </w:rPr>
        <w:t xml:space="preserve"> https://www.cilss.int/programmes-praps-2/</w:t>
      </w:r>
    </w:p>
  </w:footnote>
  <w:footnote w:id="35">
    <w:p w14:paraId="56596686" w14:textId="77777777" w:rsidR="00A4264B" w:rsidRDefault="00A4264B" w:rsidP="00A4264B">
      <w:pPr>
        <w:pStyle w:val="Notedebasdepage"/>
      </w:pPr>
      <w:r w:rsidRPr="004608E4">
        <w:rPr>
          <w:rStyle w:val="Appelnotedebasdep"/>
          <w:sz w:val="18"/>
          <w:szCs w:val="18"/>
        </w:rPr>
        <w:footnoteRef/>
      </w:r>
      <w:r w:rsidRPr="004608E4">
        <w:rPr>
          <w:sz w:val="18"/>
          <w:szCs w:val="18"/>
        </w:rPr>
        <w:t xml:space="preserve"> https://www.cilss.int/le-projet-p2rs/</w:t>
      </w:r>
    </w:p>
  </w:footnote>
  <w:footnote w:id="36">
    <w:p w14:paraId="3EBEF8B3" w14:textId="77777777" w:rsidR="00A4264B" w:rsidRDefault="00A4264B" w:rsidP="00A4264B">
      <w:pPr>
        <w:pStyle w:val="Notedebasdepage"/>
      </w:pPr>
      <w:r>
        <w:rPr>
          <w:rStyle w:val="Appelnotedebasdep"/>
        </w:rPr>
        <w:footnoteRef/>
      </w:r>
      <w:r>
        <w:t xml:space="preserve"> </w:t>
      </w:r>
      <w:r w:rsidRPr="00F458EF">
        <w:t>https://merit-mali.org/</w:t>
      </w:r>
    </w:p>
  </w:footnote>
  <w:footnote w:id="37">
    <w:p w14:paraId="3F57B296" w14:textId="77777777" w:rsidR="00A4264B" w:rsidRPr="004608E4" w:rsidRDefault="00A4264B" w:rsidP="00A4264B">
      <w:pPr>
        <w:pStyle w:val="Notedebasdepage"/>
        <w:rPr>
          <w:sz w:val="18"/>
          <w:szCs w:val="18"/>
        </w:rPr>
      </w:pPr>
      <w:r w:rsidRPr="004608E4">
        <w:rPr>
          <w:rStyle w:val="Appelnotedebasdep"/>
          <w:sz w:val="18"/>
          <w:szCs w:val="18"/>
        </w:rPr>
        <w:footnoteRef/>
      </w:r>
      <w:r w:rsidRPr="004608E4">
        <w:rPr>
          <w:sz w:val="18"/>
          <w:szCs w:val="18"/>
        </w:rPr>
        <w:t xml:space="preserve"> https://www.maliweb.net/environnement/environnement-paaccsahel-pour-limiter-les-effets-du-changement-climatique-139197.html</w:t>
      </w:r>
    </w:p>
  </w:footnote>
  <w:footnote w:id="38">
    <w:p w14:paraId="226AE9E1" w14:textId="77777777" w:rsidR="00A4264B" w:rsidRDefault="00A4264B" w:rsidP="00A4264B">
      <w:pPr>
        <w:pStyle w:val="Notedebasdepage"/>
      </w:pPr>
      <w:r w:rsidRPr="004608E4">
        <w:rPr>
          <w:rStyle w:val="Appelnotedebasdep"/>
          <w:sz w:val="18"/>
          <w:szCs w:val="18"/>
        </w:rPr>
        <w:footnoteRef/>
      </w:r>
      <w:r w:rsidRPr="004608E4">
        <w:rPr>
          <w:sz w:val="18"/>
          <w:szCs w:val="18"/>
        </w:rPr>
        <w:t xml:space="preserve"> https://maliactu.net/mali-assainissement-urbain-bamako-objet-des-attentions-du-seco-ong</w:t>
      </w:r>
    </w:p>
  </w:footnote>
  <w:footnote w:id="39">
    <w:p w14:paraId="7A9B17DA" w14:textId="77777777" w:rsidR="00A4264B" w:rsidRPr="00754DC9" w:rsidRDefault="00A4264B" w:rsidP="00A4264B">
      <w:pPr>
        <w:pStyle w:val="Notedebasdepage"/>
        <w:jc w:val="both"/>
        <w:rPr>
          <w:sz w:val="18"/>
          <w:szCs w:val="18"/>
        </w:rPr>
      </w:pPr>
      <w:r w:rsidRPr="00754DC9">
        <w:rPr>
          <w:rStyle w:val="Appelnotedebasdep"/>
          <w:sz w:val="18"/>
          <w:szCs w:val="18"/>
        </w:rPr>
        <w:footnoteRef/>
      </w:r>
      <w:r w:rsidRPr="00754DC9">
        <w:rPr>
          <w:sz w:val="18"/>
          <w:szCs w:val="18"/>
        </w:rPr>
        <w:t xml:space="preserve"> https://dgct.gouv.ml/dgctelaboration-ou-actualisation-des-programmes-de-developpement-economique-sociale-et-culturel-pdesc-des-communes-beneficiaires-du-projet-de-restauration-des-terres-degrades-au-mali-prtd-mali/</w:t>
      </w:r>
    </w:p>
  </w:footnote>
  <w:footnote w:id="40">
    <w:p w14:paraId="2AEF1276" w14:textId="77777777" w:rsidR="00A4264B" w:rsidRPr="00754DC9" w:rsidRDefault="00A4264B" w:rsidP="00A4264B">
      <w:pPr>
        <w:pStyle w:val="Notedebasdepage"/>
        <w:jc w:val="both"/>
        <w:rPr>
          <w:sz w:val="18"/>
          <w:szCs w:val="18"/>
        </w:rPr>
      </w:pPr>
      <w:r w:rsidRPr="00754DC9">
        <w:rPr>
          <w:rStyle w:val="Appelnotedebasdep"/>
          <w:sz w:val="18"/>
          <w:szCs w:val="18"/>
        </w:rPr>
        <w:footnoteRef/>
      </w:r>
      <w:r w:rsidRPr="00754DC9">
        <w:rPr>
          <w:sz w:val="18"/>
          <w:szCs w:val="18"/>
        </w:rPr>
        <w:t xml:space="preserve"> https://gouvernement.ml/dgct-ateliers-dappropriation-sur-les-thematiques-relatives-a-la-demarche-delaboration-des-pdesc/</w:t>
      </w:r>
    </w:p>
  </w:footnote>
  <w:footnote w:id="41">
    <w:p w14:paraId="30A413E8" w14:textId="77777777" w:rsidR="00A4264B" w:rsidRDefault="00A4264B" w:rsidP="00A4264B">
      <w:pPr>
        <w:pStyle w:val="Notedebasdepage"/>
        <w:jc w:val="both"/>
      </w:pPr>
      <w:r w:rsidRPr="00754DC9">
        <w:rPr>
          <w:rStyle w:val="Appelnotedebasdep"/>
          <w:sz w:val="18"/>
          <w:szCs w:val="18"/>
        </w:rPr>
        <w:footnoteRef/>
      </w:r>
      <w:r w:rsidRPr="00754DC9">
        <w:rPr>
          <w:sz w:val="18"/>
          <w:szCs w:val="18"/>
        </w:rPr>
        <w:t xml:space="preserve"> https://dgct.gouv.ml/latelier-national-de-validation-du-projet-de-guide-methodologique-delaboration-des-programmes-de-developpement-economique-social-et-culturel-pdesc-integrant-les-enjeux-des-objecti/</w:t>
      </w:r>
    </w:p>
  </w:footnote>
  <w:footnote w:id="42">
    <w:p w14:paraId="3E10EB3C" w14:textId="77777777" w:rsidR="0090162C" w:rsidRDefault="0090162C" w:rsidP="0090162C">
      <w:pPr>
        <w:pStyle w:val="Notedebasdepage"/>
      </w:pPr>
      <w:r>
        <w:rPr>
          <w:rStyle w:val="Appelnotedebasdep"/>
        </w:rPr>
        <w:footnoteRef/>
      </w:r>
      <w:r>
        <w:t xml:space="preserve"> Voir les priorités en lien avec l’égalité de genre à prendre en compte dans les analyses sectorielles.  </w:t>
      </w:r>
    </w:p>
  </w:footnote>
  <w:footnote w:id="43">
    <w:p w14:paraId="58077A8D" w14:textId="6463A75A" w:rsidR="00EF0C52" w:rsidRDefault="00EF0C52">
      <w:pPr>
        <w:pStyle w:val="Notedebasdepage"/>
      </w:pPr>
      <w:r>
        <w:rPr>
          <w:rStyle w:val="Appelnotedebasdep"/>
        </w:rPr>
        <w:footnoteRef/>
      </w:r>
      <w:r>
        <w:t xml:space="preserve"> </w:t>
      </w:r>
      <w:r w:rsidR="00957F56" w:rsidRPr="00957F56">
        <w:t>1 USD = 560,85 FCFA</w:t>
      </w:r>
      <w:r w:rsidR="00957F56">
        <w:t>,</w:t>
      </w:r>
      <w:r w:rsidR="00CE4343">
        <w:t xml:space="preserve"> le montant indiqué prend en</w:t>
      </w:r>
      <w:r w:rsidR="00CE4343" w:rsidRPr="00CE4343">
        <w:t xml:space="preserve"> compte </w:t>
      </w:r>
      <w:r w:rsidR="00CE4343">
        <w:t>l</w:t>
      </w:r>
      <w:r w:rsidR="00CE4343" w:rsidRPr="00CE4343">
        <w:t>es projets en cours de mise en œuvre dans le secteur de l’énergie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8C5D80" w14:textId="3E69C21D" w:rsidR="009E505F" w:rsidRPr="00E33553" w:rsidRDefault="00E33553" w:rsidP="00E33553">
    <w:pPr>
      <w:pBdr>
        <w:left w:val="single" w:sz="12" w:space="11" w:color="5B9BD5" w:themeColor="accent1"/>
      </w:pBdr>
      <w:tabs>
        <w:tab w:val="left" w:pos="7840"/>
      </w:tabs>
      <w:spacing w:after="0"/>
      <w:rPr>
        <w:rFonts w:eastAsiaTheme="majorEastAsia"/>
        <w:color w:val="2E74B5" w:themeColor="accent1" w:themeShade="BF"/>
      </w:rPr>
    </w:pPr>
    <w:r w:rsidRPr="00E92810">
      <w:rPr>
        <w:rFonts w:asciiTheme="majorHAnsi" w:eastAsiaTheme="majorEastAsia" w:hAnsiTheme="majorHAnsi" w:cstheme="majorBidi"/>
        <w:noProof/>
        <w:color w:val="2E74B5" w:themeColor="accent1" w:themeShade="BF"/>
        <w:sz w:val="26"/>
        <w:szCs w:val="26"/>
        <w14:ligatures w14:val="standardContextual"/>
      </w:rPr>
      <mc:AlternateContent>
        <mc:Choice Requires="wpg">
          <w:drawing>
            <wp:anchor distT="0" distB="0" distL="114300" distR="114300" simplePos="0" relativeHeight="251658240" behindDoc="1" locked="0" layoutInCell="1" allowOverlap="1" wp14:anchorId="2DE3830C" wp14:editId="0C271F9B">
              <wp:simplePos x="0" y="0"/>
              <wp:positionH relativeFrom="column">
                <wp:posOffset>5120005</wp:posOffset>
              </wp:positionH>
              <wp:positionV relativeFrom="paragraph">
                <wp:posOffset>-106680</wp:posOffset>
              </wp:positionV>
              <wp:extent cx="1003300" cy="387350"/>
              <wp:effectExtent l="0" t="0" r="0" b="0"/>
              <wp:wrapNone/>
              <wp:docPr id="264983979" name="Groupe 2"/>
              <wp:cNvGraphicFramePr/>
              <a:graphic xmlns:a="http://schemas.openxmlformats.org/drawingml/2006/main">
                <a:graphicData uri="http://schemas.microsoft.com/office/word/2010/wordprocessingGroup">
                  <wpg:wgp>
                    <wpg:cNvGrpSpPr/>
                    <wpg:grpSpPr>
                      <a:xfrm>
                        <a:off x="0" y="0"/>
                        <a:ext cx="1003300" cy="387350"/>
                        <a:chOff x="0" y="0"/>
                        <a:chExt cx="2291715" cy="1024890"/>
                      </a:xfrm>
                    </wpg:grpSpPr>
                    <pic:pic xmlns:pic="http://schemas.openxmlformats.org/drawingml/2006/picture">
                      <pic:nvPicPr>
                        <pic:cNvPr id="286821872" name="Picture 54" descr="A blue outline of a continent&#10;&#10;Description automatically generated"/>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842010" cy="1024890"/>
                        </a:xfrm>
                        <a:prstGeom prst="rect">
                          <a:avLst/>
                        </a:prstGeom>
                      </pic:spPr>
                    </pic:pic>
                    <pic:pic xmlns:pic="http://schemas.openxmlformats.org/drawingml/2006/picture">
                      <pic:nvPicPr>
                        <pic:cNvPr id="428805251" name="Picture 53" descr="Blue text on a black background&#10;&#10;Description automatically generated"/>
                        <pic:cNvPicPr>
                          <a:picLocks noChangeAspect="1"/>
                        </pic:cNvPicPr>
                      </pic:nvPicPr>
                      <pic:blipFill>
                        <a:blip r:embed="rId2">
                          <a:extLst>
                            <a:ext uri="{28A0092B-C50C-407E-A947-70E740481C1C}">
                              <a14:useLocalDpi xmlns:a14="http://schemas.microsoft.com/office/drawing/2010/main" val="0"/>
                            </a:ext>
                          </a:extLst>
                        </a:blip>
                        <a:stretch>
                          <a:fillRect/>
                        </a:stretch>
                      </pic:blipFill>
                      <pic:spPr>
                        <a:xfrm>
                          <a:off x="869950" y="120650"/>
                          <a:ext cx="1421765" cy="758825"/>
                        </a:xfrm>
                        <a:prstGeom prst="rect">
                          <a:avLst/>
                        </a:prstGeom>
                      </pic:spPr>
                    </pic:pic>
                  </wpg:wg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http://schemas.openxmlformats.org/drawingml/2006/main">
          <w:pict w14:anchorId="19AC0EBD">
            <v:group id="Groupe 2" style="position:absolute;margin-left:403.15pt;margin-top:-8.4pt;width:79pt;height:30.5pt;z-index:-251659264;mso-width-relative:margin;mso-height-relative:margin" coordsize="22917,10248" o:spid="_x0000_s1026" w14:anchorId="5EFE26D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chcwZxwIAAPkHAAAOAAAAZHJzL2Uyb0RvYy54bWzkVclu2zAQvRfoPxAq&#10;0FuixZYtq7GDtG6CAkFrdPkAmqIkItxAUl7+vkNKdpO4RYMgl6IH0xyRnHnz+GZ4cbkTHG2osUzJ&#10;eZSeJxGikqiKyWYe/fh+fVZEyDosK8yVpPNoT210uXj96mKrS5qpVvGKGgROpC23eh61zukyji1p&#10;qcD2XGkqYbFWRmAHpmniyuAteBc8zpJkEm+VqbRRhFoLX5f9YrQI/uuaEvelri11iM8jwObCaMK4&#10;9mO8uMBlY7BuGRlg4GegEJhJCHp0tcQOo86wE1eCEaOsqt05USJWdc0IDTlANmnyKJsbozodcmnK&#10;baOPNAG1j3h6tlvyeXNj9De9MsDEVjfARbB8LrvaCP8PKNEuULY/UkZ3DhH4mCbJaJQAswTWRsV0&#10;lA+ckhaIPzlG2o/DwSybpdM07w+mSTYuZuFkfIgbP0CjGSnhN1AAsxMK/i4VOOU6Q6PBiXiSD4HN&#10;XafP4LY0dmzNOHP7oDy4Fw9KblaMrExvAJsrg1g1j7JiUmRpMc0iJLEA4cMuHxzl4whV1BLQ4BVa&#10;844i1TnOJPzXCCOipANDurdvdlfvwrD0u5l2UGEId05BJTCCOd+jhkpqsKOVl7EH4+P3aLBn61aR&#10;O4uk+tBi2dArq6Ec4Mr87vjh9mA+SGXNmb5mnHsB+PlAGsB+JL3f8N7LeqlIJyCTvk4N5YBbSdsy&#10;bSNkSirWFIgyn6oACJfWGepI6wPWEPgrgPVA7y0ElL+A+RQsKPepWi3Gvsb+rDjgzFh3Q5VAfgLY&#10;AAJcMy7x5tYOYA5bBgr7+AEYwOlvASb/jE7HWVEkeZanJzodHXX63qvU+Yr3CgTRYnKH1jA00J9k&#10;9R8pNevfi5dUajGZzaBnImifaZZMDu3z2F/HWTqdDG1ymhdFlofyPXTJl9Bs6LTwvoRiG95C/4Dd&#10;t2F+/8Ve/AQAAP//AwBQSwMECgAAAAAAAAAhAIXSX09QDwAAUA8AABQAAABkcnMvbWVkaWEvaW1h&#10;Z2UxLnBuZ4lQTkcNChoKAAAADUlIRFIAAABFAAAAVAgGAAAA1Af6FwAAAAFzUkdCAK7OHOkAAAAE&#10;Z0FNQQAAsY8L/GEFAAAACXBIWXMAAAsTAAALEwEAmpwYAAAO5UlEQVR4Xu2cCXAU14GG+5runvvU&#10;jEYjkIQkZIEQRggQCIQXsFnwgY+FEOKKvWtvnIqzcbbA2FtebGe9TsXZxGGd+CAOGxMva3wFO4Qj&#10;3HcASwhJYARCQtdIaO6zp+/e6dmHgsIAYqQZSVt8Va9E//+bLvTr9Zv3Xr9uWJIk6A4DQcDPO1zD&#10;nVCScCeUJNwJJQnD0tGedLPzrkTYXBclObJUiHOBg9yhw9EgsMccQwrFRUv2v9/fvbODpybzkgIT&#10;OIQr1ZFnlxcoN64s1L2vQGAWVB1ToK+++ir45+3R4o+UrjgYOpmnRVr/uSD7+Wla5REB4clGF13Z&#10;SwkFJhzxwDjKmRWIF3xkzJBSS6n1sLOfOhA8mG8Qznx5b/YsIEP1QXbWW7Xu14/2sQunWckjU3V4&#10;Xb4Rby41Yg0qhSKMIhIv8hIe4iRdkOWMNIQqUQkSVIgYMRCYX61AQzoYDZi0sBeDIR6cNuPcdiif&#10;tFH/sO6rvo3lZuLYf823L9Uq4BCwErRHhMI/dYYeO+SMLY134zAHw9jXPqZCZBESEkWJxUQYFuM9&#10;PIJAoiBCJIZQVrWix0wifVYScelVUoBA8fA4UnG5Kle1b5IabQKnzhiDDoUVJeLlWv/bn18OPbXE&#10;qvl4/T2WVQgMxX+95LRGhJKjndS9MU7U4gRCxUSG8ERFh5uG7SFeNAYYwRBjRB0LQwqaF9WMyBEK&#10;Qs9rGSqEK2GGFiDCjCKuRydqNi1waP9gIWFXvI/iwOnTyqBCueRn73r2RN9nl/3c5GcmG15bPdX0&#10;MrBShhEkMixKOh8lZHlpwRpgRLMnErL4cLWZCfGkCIlkgIdMzV6mbKqVbHi8SPNmsR5vBh9PK7cM&#10;5biTr3lid/shjEDZl2aZVz+cp92kweAwsNMGJ0qKtjBX8uc+dhGB8NFHCnQfkihCAzu9yKHcqOx2&#10;hh4s2toiLdzefXF/d+z+MCtoeVFCk9VNR+EEUZFMT3dJKsrleHespvSjC9Li7c7zZ7z0DFGSEq1q&#10;NJX4JYh7aN6azBtKSXr5dIa5wgW7ey8VqJHWn1ZavzXNgp8E1ogTY3lViztQeorR/004GtFNMSpP&#10;Lcol/wjsYeG6uY8gQejTe3p2xK8R/uUy4/dGUyAyURHWfNqLPL2hoe/5Ok94/mQDXg+sYeO6UN4+&#10;6/+X9hg38aW5eWvn5ap3A3nUoMORwAQ1djFPBV++22w8YtcgTmANGwNC6Ynyjt9eCL8wb4J113IT&#10;twHIowoUhoUIL+gVWHwKgUO9QB5WBoQSD+SHvIgQ3y8hX1HiCgrIowoUhgSDEfHEv56jHSG6GMjD&#10;Sn8oHlbKOtwZXBaf9n82zYSfAvKohPdjsEtgc3kU03ztpacAedjoD+Vwb2yxm2dzvznB+CsgjVru&#10;G09u1RqgQLkeOyHACBafguDAGhb6Q/n0kv/puTnm7VV29DiQRi0OPdr9kF67aW8vs8xCIB4RHtgN&#10;DJXEyY5fYRY2eOhZyydo3k+oY4BVRfr3EQXH/6458BwJw3R8wo0Ca8gkQumJcuPLLera6Vn4sYQ6&#10;Rni53PJPTTF05pEr4UUoAglAHjKJUOZkk/uWF+l/o0LhaEIdI+SoFN2r7Oj6Lc2BHwRZwQDkIZMY&#10;5scnefKaBqnB0bTPftPB6+cj6w0S7H52kvr1+KQFhuNTOmClRKKlYAjMyYHIJ0yoY4zvFqpeczpD&#10;hU19sQo5EHlhD1gpkfjw5TBXfMpL17z3dfTFACMYE84Ywowj3gcqjZsOtDCPxjhJGf+lbrgiOBj+&#10;L5SAUNTYx85uZ9nSXZcCDyecMcYcI3nIaBGdu5yRFfLxUFp9IpTyLLy2g+YL9RLk6mSREneMz064&#10;Y4wVxcbfeqJCTkOQq5QvozgpBZMIxUIi7hV56vd6w0yBm+Ed605733FSwrhEjTEEgcL0ovGaz3ae&#10;D6/qjQk5MAyn1OEmQpGZYiZOf7tE/wuNUhHKJbHON8/4f+xjRAuwxwwFWqylxILV/q7FtwZIt01/&#10;KDIzbMqjd2erDuZrsdZ8Hdby80b/6/KtDWCPGR4p0v2PxKPQb5pDq4E0KK5ebgNCkVlmwz814lhf&#10;mYmoo1lRvbU9+i1gjSmemWp8zeNn7Sd6w/Pl4ygHqRPGNYRY0bCzm3nk45bAd7spIe/q5ZZ0jTbC&#10;CNpDbnapn+Is5310+YsVlue1ODLgTuBYoclLV3pZyWJTI1cuevjJ7bFoHgohUksAmcIKvNqAQr7q&#10;XNX2BQ7VThWGJEb0N7zvc8oVm3s+IFRyGEPcpzVvGZ8FdQArKRQvqSOcqBNECUMQWLAp0R5gjTht&#10;HmGiPyZkxUhB+bO60E/OemPTy83k6dUzDGuqzeQBUK2fpKHIN6JOuqia835xepUd3zfFQNQBq5/T&#10;XVzVwW56cbMQqewIiAVhjjfFh8aCRoIipSbiTIlB0Th3vHJvuY78CnxkxOmI8IX/etL7LsVzhpWF&#10;ug3Li3QbgTWApKHQgqR8oz7wRpBlzbNsmj3fKFR/IOtn/ez0/R2xpY0+ZkYM4wxqBA0QCBLNIlCX&#10;Q0202Uiot9hGnhVYUbH5YvT7H7eFnn6hzL72Hyfj/5E48QjiZPjcx7f3HkdRiH18kvmXD44jNptJ&#10;1APsAdzw8tnQ5Fn95nnmZ5LI8Qsd5B9ClGQQBJHMtxNna0zE3ul2zREbDl8B1a8jJkiqN8/4fvTf&#10;XsWaVydEn/xGkX0TsEaEZ454vzzdG53znTLtzx8tMmw047AbWNdxw1Bk3m4OrTvnoSpsJNprNysu&#10;P2jTbbarkNvqK9bV+t490UMt/HiRdbZJhY/IBp4NzcG1v6r3vfL4FN07K/L0G+JjmUvASo4cyq1K&#10;vPNEkumDKY1uevp9O7tbtnULjyXz010avMy0qq1d7ufq/J/WdwZnJqvz1+W6cUoybrYP5WZEREmr&#10;QmEKFiT2YLdvGZAzhihJyPqL7E9tJNy5xEZuKc/V1QLrpgwqlFQROBiFEVh6IF/90dleZlqmR8fv&#10;nHGtbfbTkx8o0n9SmUUeGuwfN62h6AkoIMQn8Y9N0G2qHqc4tCfILgVW2mkJC5M+7+K+U+3Q7avR&#10;CdvMOJT0myYZaQ1FpkiPX7Ar0a6Hco0fdDpjd1G8qAFWWnn7/JWXjCTqXWzHP5to1X8N5MGRrKNJ&#10;V3HHBGuMF5XJvOEsn1+iVtV80d751rnQj7ysYE5W52Yl7S3lWiwk4iJROAYO00JfjM/e3OZ9rsSq&#10;bZprQneYUtjHm9FQMsG+rtjDXlrMqrYSe6baVClNMf7fhVLnY6pLjWTTbBO2O9WhREZDoThJHeIk&#10;fVdAyOcFCAPysLGri3rkQiQ2dXa2en+RgUh5e2lGQ/FxkvmLLu7blxnmrtoIVQPkYYHlIXxHV3Bl&#10;Nq5w3mNXbEu1lchkNJRcFdI5XvBdOB2C5/hDkOmYi1oU7+xTvhVxLSf9TE0bxZTNyVLvGa/G24Cc&#10;EhnvU+4pzt5dYFBeaA0wJT4Osta5hOrhCGZHW3ClEcY9cx3ELiClzIh0tMuyoM1KpYJBohyfo5E6&#10;WFEY0qabM25helOIqqqwqA8XavELQE6ZjIbCihDuZyVTa4gr1pGIz9sVMuaosS4cRYf0sNSO9vA3&#10;IR5B5+SQf5L3xAE5ZTIaSq2Xqv7lGc+/f3Dev0bBi3RZmblR1uW7eYkKKeDhxKzmMFNRnk+emGrA&#10;BzULvhUZC4UXIaw9IE086oot1Klw74ws1bFpNtUJYKdMozNayUCIskJDHiIV8LA80JCxUERIQht9&#10;9EwMIrg52eR+hxrpGEoLucpXfn6+EhGocp162HZ0ZiwUDIa51iA3MaJlDAYOu+H66O1w2RedUO/j&#10;q8st2Kk8DTLga/iCl5v07FHXR190UauANGgyFoo8mKqxETuuRDlHRBB1QB4SF2Po1CjKaItxVYN8&#10;cx3I0BVOsj+5rWff3s7QytPOyD1uWrQBa1BktKOd51DtE33x6blSHJYh/lwbsWdxLvml3Yi1AwkS&#10;4zP/9Z09P/ErBfOaadYXHivW/5pAoNvra5KtJ6SreGnBUrG107etNfh3yfxUSpAR9Awv4VePT7bT&#10;c+/d23nx3+o8v6B4UXVt3cGWjLYUE4F4CrXEuVoPPRtIKdPoYypPh5gqHY4EcRTqH+ecoCMLtRwW&#10;eKLE8J9KFE7p+YKMhiJzvwP/pI0W75abOZBS4qAz+rcbm0Jrm/1c/978ICsYD3fyi5fkK7eMV6P9&#10;l9TtkvFQFo/X/B5HeaHRw1cA6baR7z5eDPB394VYex/LOYAMnfLyc2MMq6vKUh4EUkpkPJRsFeYs&#10;Uivrj3sji4F02xztoxddCnMlM+2qwzkk1glkqD4gTCcIgUclZEjThoyHIlPjUGxv9vLTg4yY0i7p&#10;JjczQ6OAww411mEhsT4gQx5/OF9vw92kgA5pHXhEQpmTpTusRRSe/WH2ISANmkCMNzaEhdkmAvXG&#10;Q2nXKpC/vJIEVUBmBu+xGAd/jycZIxKKTIWNOPrnTmZRjGWVQBoULSGu9IKXnpJDIl1qHA1iyF9e&#10;FPGAQ/nhVKOijsCGNgcasVDm2JB9EZozNoSQGUAaFA1+ahYJYZSKwELSXz3OMjuHPLwkV7MFR2AG&#10;SCkxYqHY1bizWqv844eX3T+kOFEF5FtS76KrzErJJQgwbiClAXMo+QURFhJ1gcOUGbFQZFaVqX+N&#10;kijzxIG+g7x069X9g13M/R4WcfhozqSKd7T5WrwVWMPKiIYCw5D0xqSsp8wqxLnupOc9IMeH2tev&#10;2R73sAvqPVRVgOHNVg3qmmcld+Jwel5vdNOdTJnCSfHjVh2LnViCd3zw4vyyl+L/o8QzO2GW0zWF&#10;hIoDPcyDXR66WMRgiJUE/HvT9D8uxsmzRhLxgVMMKyPaUq7iovgcpVIR7O52F8jHVxef2qLQXZvP&#10;RX5woNX/kIgr0Aqr8vgbM7KfnKlTHTYQiF+ukw5SflHVcGJRYi6YpqQuRF9sVOK+cRossWCEwBIf&#10;4HhbqVlzemUB9u6ScZrfxwdtEdmTm1K6GBWXj4y8Mfmtc8FXohykeTiP/LDcTH7FiBAhiJLCSGT2&#10;DWCjJpTRxKjoU0Ybd0JJwp1QknAnlCTcCeU6IOh/AcHdA4+orNjPAAAAAElFTkSuQmCCUEsDBAoA&#10;AAAAAAAAIQDaxwjU2iEAANohAAAUAAAAZHJzL21lZGlhL2ltYWdlMi5wbmeJUE5HDQoaCgAAAA1J&#10;SERSAAAAnQAAAFQIBgAAAJjBNaoAAAABc1JHQgCuzhzpAAAABGdBTUEAALGPC/xhBQAAAAlwSFlz&#10;AAALEwAACxMBAJqcGAAAIW9JREFUeF7tnQdUE0sXgFMhEHrvCqKiKCKiiEqxoliwPrEhdkXFhu1h&#10;x16xl6fYu+izPxUVQVSkSxEVQUTpvYe0f+86GwNJABX5RfOdMyd3ZybJZnN35t6Z2blkPp9PkiKl&#10;MaGgVylSGg2p0klpdKRKJ6XRkSqdlEZHqnRSGh2p0klpdOo1ZJL0Ia2N+/wV/6FDkmO3znfXL5kz&#10;Ex3Wm/epaWZ7j59fGR4d3wOOJ/41ZO+0sSO244UNAIfDoTuOnJJUVFKibt3e/OlxX5/+qEjKL0S9&#10;Wro7D4P+ysjOMSLS+X/vzCgqKVVFxfUiLT3TZOjkeS9v3g8cS3zOm6QUC1TcIJDJZD5TXraMzyfz&#10;GXKy5Shbyi9GvZTuwZNnQ5EoIDg0wgmJ9WLXP6fXlVdUKoKsq6X5cUDPHlewFvMOXthAUKlUzt0z&#10;h9uF3z2vtX+D90iULeUXo06lg641ISnFEh0KuB8kqoi1ERodZw+vWupqGVeP7eq6b8Pfowb1cbiA&#10;FzYgFAqZx5CVqYBXlCXlF6NOpXv0NHQwEqsR8jK6b1l5Bd5y1Qceh0uD19YtmseC4uGZ30AVmy0b&#10;GhXr8Dwipter1287o+xqYPYpOTwmvgfUSXj7viPKrhfR8W9s4H2QwmLi7OD7UFG9wVpyJnGOkOCG&#10;RUVShKjTkXCdtSQI/gRcdhlwJPbNu07xiUmd4PjwllUufey63gBZElsO+G2JiH3dLSYhsQuHzZVR&#10;VGAWtTQxiiOTKfzhA3qfch3S/x9UVQCbzZFZtG7b6dLySoUulubBhro6KTv+OeWTmpbeEsoZsvSK&#10;+MfX5fHKQoAj0cZxSCWPR6K0bdki6ubJvVaoSCLX7j50O3P1pkd0/FsblIVjYmjwplePLrcWTHdb&#10;CS0nyhYLnO+uo2fW3nkYPCotPaMFysZxsO18x2uG24q2rVpEoaw/nlqVLj0rx8hhxOT3PN6XVur5&#10;zTN6fuevLfznnL8XHI8Y2Pf4Vu8Fk0GWxKiZi55GvnrdHR1Ww23UkL2rF8z0RIcCKipZ8u16DStD&#10;hwLamJrEdGxv9rxFM8NE979cdqNsAaB0XQdP+FxQVKRpY2UReG7f5p6oSCx7/c6t8sWUBR2Shjv3&#10;OclgyJbfeRQ0qrCwRAPy2poaR188vKOHvBxD5HwAULhxnssfRmAtLBzDTTXUqecZuHYPUS8BN8nl&#10;wzu7SxUPAUonKZ26cnO2ie0APqR+Y6YlQN6jkNCBRF7XQePSq6rYMjXfJ5yycvN03yWntu0ycEwm&#10;vGfIpLlhHz9nGL9PTWudV1CoKe49mNLJdew7Mp/4Hkg7Dp9cL66ucGKz2XTrAWOyoP7Y2UsfiatD&#10;pBcRMY7EZ3d3cUt9l/KxDVFWUFSsNnOZz1WifNO+Y1uF3yucjp2/uoCoN9h9bgT8XqLsyNkrXkRZ&#10;XefzJ6VabbpHwV/tOSfHHlfh1aajRSBx12fn5es+j4yptTUB+83U2CiBRqdXwTFTXr7UUE8nxcTI&#10;4I2ainIOXqkO/hrsdGzhdLcV6LBB2O13bjUSSTvXLJ5g2tzwNTokqSgp5oP3S6NT8XP+5+yVxcWl&#10;ZSp4YQ0wG84RiaTFs9yXC9urMAbZ0dzsBciJySntv8dO/B2RqHS5+YXaIZExvdAhqX/PHlfgFRSu&#10;Z/fOt/BMjAfBL1yQKBEej0/h87j4d3G4X7rq+gJd05JZk5ahwwYBbpaw6Fe4N92pg/nTLpbtgvAC&#10;IcD7XeYxZWk/h27XXJx6nq1kseRQUTX62tv+29+xuz90zd2sLR+ibJzC4hK13IIiTZDpVCoHrgNe&#10;8Icj8SKAPcLFbCSQbTtZPmzb0iQaL8CYO2msDwzEgvwo5OUgsKXwgp+AuVmrCFUVpVx02CC8fpts&#10;Cc4GyN06dXiEZ4ph0uihvgc3rRi+c/Xi8ZI87pGYXbt/o/fIbSsWumdm5xoEPg9zvhXwxHXT3qPb&#10;nSfMekU4FhQSlUcmk6QrZjFqUboXQ5CI2ThFmpv3+22FCwkJs/XmYH0zGcoys3IMw2Lice/2Z6DI&#10;ZBYhscEoLi0VdJU6WhqfkPjdvIyOs5+8aPVt++HuH6Zgr/NWbTl/9PzVRVk5+fqoihQhxCpdQWGx&#10;BowzoUNSYlKKBdg1cCEhnbt2p9q86/0nz4YhscEhxvcaEhqNxkYiic/j/VCXd+2/RxPGeCx58gRr&#10;4VAWiUomcy3NW4WOHeZ8qJmh3juULQUh9oIHvggfAAOdIHfu0C74hO96p+O7fPr77VjnDOn0no19&#10;fBbPmYVXxngY/GLwz+xiGxp1VZVsJJLepnw0R6IIMF/8LDy6d2Ts627lFRUKKFsA5qnqea3bfgod&#10;ksYMdT4cdPVE87D/Lmr6/+PbFa5RW1OTGFQsBSFW6e49fjociaQJIwbtt+tidd/eptM9B1vru5DA&#10;YIa7uKVxszio8zkrpxkMAONvaAKAfUp44I9DvrZQNVmwetuZCZ5/B4yasSikpLRcGWULiIpLtEUi&#10;CZwNWHmjr6OVqqyoUICySe8/prXGBSqZRyFTpFNzGCJKB0MDzyJf4V0rFeuGbK0lG9pOjt2uIZH0&#10;IOj5N83F/j9RYMoX97breh1kMPRP+9+ajRcI8SLyVc+o+Ne4UsGQj5aGWjpeIASNShV00507mAcj&#10;UQBck7fvU9uDDE4ZnU7Dh2D+dESULvBZmHNZWbkSyNDC1TaW5uTwVekCgp8PaUpDAotnuv9Np9FZ&#10;IK/ZcWDfqcs35uIFGLcDgkZPW7wGV0rAa8ZEb8JbF8aqfZvnFAqVA/LhM/6Lk1I+tsULMPxvP3Cf&#10;s3LjRXRIyiso0iJmKP50RJTk4s3/piCR1M/e9l8kigWmdYwM9JJATkvPMnn6MrIfXiCGYrT+jlDo&#10;2gDPuKi0DK9fUl5e70UFQFHpl+/B3lfr90A3eHzXOmeYtoLjtbsO7bEeMCbbdvD4dM9Vmy8Qy7Dm&#10;TBrjA2NxINcEbsiNy+bOABlaTKdxM+O7uYz/BJ+xZMOu4zDXjFfEgN80fcnaG3ceBY9CWX8s1ZQO&#10;BjOLi0rUtNXV02HC26FrJ8FqYUlMGD7wgLam2mdNdZXM2MR3+EIAccDqEg01lSxjQ/23KEsiMDAL&#10;86xQv7mB7nuUXSfQGpmZNn+Ff4+BQZ3fY9upw6N7Zw+ZTxzlssfUuFl8UUmRek5+gY6xkd5bWHZ1&#10;/sBWhwXTJqxC1cUyalA/v1O7N/R1sO10V0VFMTc3t0Anv7hIXU1FJRt+g+/aJWOnjRu5DWZhMDuy&#10;pAI5aH8y1Sb8YZqmrKxCEQYxGQxGeV2rKwhAWbFbmQyLKImWoybg/cFEvhyDUUYY8bUBy6ZYVVUM&#10;qC/HqP8q4O99H966wu/AUFRUKKRSKFy84BuA38jh8mgUMpkH3ryKslIeKhKcF9iTMvQv3fqfinRb&#10;CSmNTpMx/KX8PkiVTkqjI1U6KY2OVOmkNDr1diTYPL5MCZsnmApSlaXmkjGnDx3WSVEVT43L51Np&#10;ZDJbSYZSiLJFqODwmRVcHv78gxKdUoi5goJRfym/B3UqXWx+lfWV5NLJDz6XueRU8PRQNslYgf7W&#10;Rofx2NlQ/pKtNkPiVBnA45MovW5+fp9ZydW3VpcNOdNbW+Jq47URefvOvCvFp6XO9dZ26KzJEFlg&#10;2RRhcfmMKh4fXzksT6OUUckkfCbjT6TW7vVoYrHX8PsZYeeSSmaBwmnKUTLsdOXuYRetJKWU3epC&#10;UskMt8dZD1eG5x9Cb5FICYenwuXx6WVcbq0zDK2VZWLbqMpEWanLPFOWoeaj7CbPsTfFi7pdT/sM&#10;KSqX1RVl/5FIVDq/N8ULt0QXbAOZinVxW2zUJz0dYmjg56DV/+UwA63lHVUX4RUxQPl2xxYKnqoS&#10;B4NCwgeEGVRKrQPOrqaKh2846Vpd7KvbvZUyHV/F8jtQzuYrVHJITEhEi/enIlbp3hez22yKKtiB&#10;DkmYojkPN1Y4QSGT8KU5slRy5eTWSjt9u2m44hUw9sUXrUot5ZiiQyk1kKeRBbMwDCq5XjM9vyti&#10;lW5/XJHgyasxpoqHumkzAtBhNQYaMS/21Je7iQ5J/smlk5D43cTksWzOJ5XMhJRbydVG2SJAa5FY&#10;WNUhoaCqY1YFVz80u9IRzICz70o8bn0scwUbClXFnZP/0spHQhnUeZZV2RsVfRNhOZX2cF5n3pXM&#10;hlf4blRUJ9jdKrjWmBWNL/WvL8+zKnsRv+1ycumUtFKOCSpqkog4EgUsnobdjU9pxJ8WOFjfWJ9J&#10;+4AXiuFxesWgzVEFW7HLSB5oJH/Rs53KGlQkABwJu+tpH7MrefrWmrJPz/fWkfhMxfKXuUevJJfh&#10;K11O9dTuLclJSS5mmzndSccfGwQbs5zDq2Yr6svTPqzqpObJ4vEZPpF5vsJOEGCtIRu80UZ9mrEi&#10;/Q3KkgimpH22xeRvjstniyxocNSTu7PWWm2WnjztI8qqxo3UsnErw/IPYp47nbimDBoJcyQo3F22&#10;GuN66skJnqyrSXgOq8fGqPxd4MyhLBw6mcwaZsI8vcJKbZ4cldzkdqcSaemi81hdiYsDf0xtCgfA&#10;RbvjrGdxZ4Be+9nmKj4o+7tRl6UJ1u/V1g0JtxyEwk1vo7TFu6PqAm156qfP5ZzmM4Kzb3iG5FwC&#10;hVOWJeeBHTqrrfJGqBuey7Ibdj/zZV0mQUhmZd+Jj7MeEAo3pJn8WR9rtZkOOnJ34TgwvcLZ9UHW&#10;UxgSguOacPkkqgyVxOLxvrZuZD6ZT6Pwax0KghZ/zMPMYELhJrZS3L2mk9psC1WZMDafL3vpfenU&#10;aYHZt7+11fwVEFG6lBJ2KySSzNVkIpFYK+D+o/TNKzO+F+zEBUu/MZlzzEFrwOIOqsvcWyv53nLS&#10;s2yuSBM8EIN53en/9tPrDHboQgsVb8IWLWPzlLbFFGzCK4kB/tAdrwpwJQWWWqou2WGrOR6cnaOO&#10;Ws4jjBWOQ35GBcfw9LuSOXilGgxpxjwXOtRQe1pbJdwpAw7Zaw0NHWqk46ArJ3arNPjeeSG5+I5W&#10;FDKfd8ReazDWqs0f11LxgL+TbpcBhvKXoSw0p9LxyOuipSA3JUSUrriKJ3g8T1OOmonEX5reBvK3&#10;7HXlBGv/VGQpeRNbKQn2OvnLRPGYAZOWgg5xW7SjhuxzkF9kVvSq5PLFPkiNmQXU5BIOfhOCYk81&#10;+6o4gLeV6gIkgvNlhsRqwM0IDphwN6hApxQT+SirGg8+lQ+Flhpk1xZKh2t2wZts1KdAyw3ysdcl&#10;CyWd/6+KiNJhP0CwG5IshVyJxF8azAQQKBSBqixF8IC2mixV5GFtwmyA8UOsxRM7doj1WzwvC5W/&#10;Qdl8u2uORdkCLr4vnYZEkgyFXOvzD8LDJJWcLzMukgA7GV6hlfNspyxiIzMxG9bVRAnf7aqgiqsZ&#10;X1BV5+5UvxIiSiesaGCEI/GXpkrIUyVg80iCpeLixsV4fD4VXqkkChsWXeKZNYCWaHxLxf3QrfYz&#10;kL8GHjB0oxuiCnaCvUWMYyKqe2Q/QHoZxwheZSmUcrA54/KrOgknUDLhVhKr3wyJTQIRpVOWpQhm&#10;AdLLuPiPr40KrGV8V8Q2h5RTydVB2b88mNNebwMcBr5trn7MmhuSc3ldRP7eE2+KF4BniYobHBaX&#10;h3eX2LVVGB2QGTLsfka4cBp6LyPiYELR33hljMxyrgESmwQiSmeu+tV5iMxlid1XTpgbH8rGOd9N&#10;j4O081XBepT9W4B5njT3x9n3YOC7iM3HvVMDBWqymbJMjFsrxT0z2ihvhoFyvHIDQiZ9aXkxO7B0&#10;pAnzmGsLhSMjTRT8hBM4TB5tlTdMba20vb26TBj+xiaCiNK1U5OJIFaBJBZWWUDCCySQUFgl2I9Y&#10;gU4tQeJvwbWUUreQrAr8CTeYdwYP+fEggxY3B+harrRSmze/vfIqNpff4NteqDKouJMADyht6qIx&#10;1aez+oxNXdSnCCcYGprbTnmtp4XKahstRiD+xiaCiNKBkeqMeXfokOQbWyhx7A0GfQPSygRbhfXQ&#10;YdxH4m+BcBe6uYvGZGEPGUgoZFtiTRKudDRK/VeN1LVcq6P6F88ahnSwcxA7kL40NO9Eu0upFRaX&#10;P5YlFbEFz9s2BUSUDpjfTnmVHIWEu/gPP1cMOZZYLJjcF2Z1eN5BmGUAuZkCLambNqPa/mxNHSad&#10;XIpEUjNFOv58rzB74woEGyvCDYhEsQjbkMLzsOIY3Ix5DomkbdH5m5Eo4HMZp/ntj2WjuSQyVZ1B&#10;zTZWpNX5uOWvhNgLBT9kr52WIA7D5uiC7d5hef/AQgCYx4R5zpnB2dcvvC+djqqQdnXTHEOvY9ig&#10;qdEX81iRSFoYknMOBs7h98MU3PSg7JuB6ZUDUTHpSUZ5/9cFVZaSZggqOV+HotZGFOzZE1e4Bq4n&#10;yqqGjjz107z2KrhCR+ZVdZsWlH0bPhu+GxqBcY8yHxGzRl4WKsub2kJXiXeng67c3aMOWs5gOMMx&#10;TLv0v5OeYHHlY+n4R1mP4cdDfmsVeizMpbZXkwmHY0nkIc82n8XDN5CWRAmHJ3gyH1YrI1EEDmbk&#10;I5FUzP46oE0gPBaGdVMiOy4Vsbi4YwBTSjy++O0wumoxHhMDwq8Kqjr3u53+Bn4/zPkSY2kEMNU2&#10;5F5GlKTJeGsthmCvk/CcSvu9cUWrw7Ir8d1AxTHHXHndWFPFgyDDVBt8Nnw33Oyfy7jGkL+gvcpK&#10;cCpAbkpQ16wRGXsU0BzrUsZjP1xbjpouRyOXwzyiBoOSpS1P++yoJ3d3ipnSjrXW6h56TPGT3QRw&#10;9ycWsTswKKQKuPg99cRP/wBZ5RzD7HKOnpECLXmAkcJlaHVRUTVgFD42n9VZAyvvoSP3wArNMBDA&#10;woWUYnZrbSbtE3xfaxWZWFSEA+NfFVyeQgsleuKQ5grnMC9U7APQ8Nkd1GVfYlrJ45L4NHUGJUeL&#10;QcvQV6B9GNpc4Yy3ldoCaNrgAXUDeeoH52bMS4p0isgD5yZK9DeqstQ87CIyNRnUTOyapQ1qxryg&#10;z6SloioiYOd920JNNpyKOdLw3TDgbahAT+mtL38DvtelOfMsqtqkqPczElKkNBS1Gr9SpPwMpEon&#10;pdGRKp2URqdeNh0EayP2lwM0NVQzYBssdNioxCa+sy4oKlan02hsawvzp7/i7pYQDA/icFAoFG5n&#10;S/NgWRmZJrFap7GQqHSVrCq5AycveMOevAnvRCMKWpi1Chs2oNdpiO+FshoFl8meYXGJSfhq2tBb&#10;53RgLzq84CeT+indFIKegNyudcuI2rYhG+g2OwZ2pAc58IpfC0M9HXzYScoXxCpdTl6BznjPvwOS&#10;UlLxncdhgz97G6v7Js303zwNjez7MiZeML4EmwfuXrd0DDr86Uyc733/6cuovhBK6cGFI2b1DfX0&#10;oyxau/30v/cejQf59qn9HcxMjV/hBWKAbf5j4hNtlLFznDpm+A5Je/b9sYDS1Uxu8/6+TwRSW77J&#10;95/SsnJF4fIrt+67E+WQ9h0/7y1c/jPTxHne9+A7rfqPzpUU0O5nJO8tew8Rv/dt8gdzcXWkqX5J&#10;xJF48/5De2hJQDY3M43YuGzeNKa8XLXVIyMG9j0xf+p4wbzj0bNXvDDFrHMv4aaMcHcKLRgSpXwH&#10;IstyUtI+Cx7MaWVsFI9EEaaOHbGdiJVaXFauEhWf2BV2Y8cLJcDlcmmBz8MHBIdGOEFcBgqVwtXV&#10;0vjUx67rdYs2rRp0TRhE/algseRhVbCmhlqGuO1cCzGHpLyShe8BrK2p/llcHbiZIMxBPgosB7xL&#10;TjXncLh0sCfFbeUKEYXiMWdCRobOgptTOK6EJCAQSkDQC5e4N0mdYJtYcD7atTaNcHLsfrU+diuc&#10;49YDxzdjLQkZnBewO6/eCZiYlZOnT6VR2XCd+/fs7v8tDiA4kBANKTsvT5fEJ5HVVJVzene3uQmx&#10;dFGV70LEpoOAahDfCmRlBWZBwKWjrSXZTVi3ujL+XbIl1maSZ7n9tak2xYH4Wd6b9hxJTvv0JZhH&#10;DXp163Jr+2ovt7r+IPf5K+4Fv4zsB/v5Pjh/uI2kc/Ncueni7YfBf4E9def0AQs9bU2RqTphO+3Z&#10;9dMGoHh4gRBbD57YdPj0JbFRGM/u29yrq5XFY3QoYMS0+S+ISNlP/I8bG+hq1/oYJ4S+2nXkpE8l&#10;iy3ygA2TKV/sOXnsOrANUZZYPmdmN7Mf7l7r9wAzxo/assSj7qiSSzbs8vO//UDsw/PdO3cMgEB9&#10;NXvA+iLSvXZo0/olEV8BttUfPWNxMIQpwgtrANvdH9zoPQJOoDaFS8AUc+zspYGEwo0fPujAxYPb&#10;7A5tXjnMvkune5D36NnLQaNnLg5qqJiobKwlgtcqFlsW7n48swZsLlsQWkpSHbMWzWPhhtDR1kxD&#10;WSQrizYhkKehKr4F0tLUxJUXNvSmUb/EmZAE9BYQ5A8UTlVZOWetl8fsf/12d17nNdsDbiwIgQDl&#10;O4+crvWZYviemrEuIPL4uf1bHPesW+Zq2twAfzD98JnLS+FGwitIACKXEwrXpYN50LEdawfCDdYP&#10;a3UhLyQsqs/0JWsFcTa+GWjpaqbT/jc9CKOZSPAl4DAEY94rRH4W9z5Jqe/o6a+Jz7n5INC1Zvni&#10;9Tv9iPItB45vqlkunOrrSMxdufEC1LPsM6IAawWMxNVZtHbbKajTopszLzM7V19cHSL5+B7eRZxj&#10;RlaOgbg6RJq5fL0/1GvXa1hpbXXjEt9ZEZ9pM2hMRs1zgPPuNtTtI1EH67IthcuFE7wXfgdRF/5D&#10;4fKy8gpmv7Ez4uvzWU5jZ8ZCHbuhbh9qlrnPW/Ef8RmgCzXL65PEzkhAS+TtOW0hhfL1iaOA4BdD&#10;dh45tR6GLOyGTfw4zWvNzWt3H7qhYolAlJj3H9PwZ0IH9XE8D0MseIEQW70XTIY4FCCfuvyv56/o&#10;lAgH3IPQBEj8IY6c9V+MRNI6rzkeNbt3MAnWLfIQhJA6irVASKyVdmam4fAfokMcaHWFgzXfCgga&#10;jUQRYGAbXjkcHp3L4+FPzRGMGzFQ8LmvXr/tjMRvQuI02GTXYbtunTxgOWpgPz+w7VA2DkRIhO7Q&#10;y2fHyZHTFj17m5zaDhWJ8DTsiycMuLo4HUWiCJhC4spYUVklHxYT99Pix34vwhefw/3xiI/gVIXH&#10;JuAPPkHwlz52tmK7q949bG4SAY4jXiV0r0+0ybYtW4h1FiBkPNEFFxR+dYxqgtVLhNesvDy9UdMX&#10;Pbv7+OnIktIyZQjDBecD45RgUoFjgr/hG6l17hWi3Gz2nj/lsf/xFhcObrVfOH3CysH9HM/JMeQE&#10;y7ghaNuIaQuepaVn4gsLawLRnuEV7ET4PDxTDMI2YUZWriESf1uyc/N1i1GwFMzTjISHcPACMXRo&#10;2yoUXvMKijXyalEWAkkh68HOxf5w/HtomEeLZ4ph8Sz35UgkxSS86TLHe+Nlx5GTk3u4uKV5eG+8&#10;At41hJk3MTKoc/MhcYgo3eNnLwdeunlvCiTMZtKCPPAoIe7rbPcx633XLBn3xP9Yi3lTxglWf0Ic&#10;rWOYB4YOq8GqYuHLqlWUmQUMWclTR1jzL1DkMjGxVX83YDinivPFkcEchlrDxSsw5XEvsZJVyays&#10;R9cuKXAyny+ULybAHkEni7Yhh7esGgqhpVAWHhUJWr77gSHDh09dEDp3xaZLmH0m1vmqC5GTg7Dp&#10;yzftPgopJuFtF5RdDQjS6zll3Nrp40duRVmkN0kpeIjJmsggT7i4uFwFQhXhmWLIF7qDFZnyxUj8&#10;ftCDMNCdSAq5RKFSG23Dn5rAOBx2bfDWBiIk4pkSIGwseXm5Erl6hLhqCGDsNODCkdagfMvnTvUa&#10;6tTrDJgBqJgEgfVgbh4dfhMiSgcrN5CIT3IjUSwDe9lfQiJJTl78xTDU18XvFha7igGzHXimGGBl&#10;BhJJ+nWMa9UHWVlZfJux0kqWAnQHeGYNwE5BYqOjgzkNxBjj63dJlpJsNWhN4t8m488Ww82uVker&#10;+KNgDqPLILc50YPdZkfB4DAoH4wR7ljtNeG/s4fbCS/wuHTzviBi5rcgonTCkQ9PX73lgUSxRMTG&#10;C3YAwIzXaCRWo0fnjg+QSLp6N2AiEqsBF/Y+9mNBhsHQjuZmL/CCH0BTTRX3hiG4L1w8PFMINpsj&#10;ExYd/11bQ2Bmwg9v3wrB+4jAxFk5+foBT0PxB51qAoGK8wu/mDnWWLdHo9F+6pNfYA++TkrukJCU&#10;Ynk/6NkwlI2jpMAsXL1gpidEjITjkpLS77ppRZQOvCgIuwlyalp6Sy+f7SfxghrAtJfvkdOCza2h&#10;+UViNexsOt1rYfTFG7p+7/G4WwFPBPsUEyxev+NEFnI43EYM2g+RAvGCHwC8LCSS9mPdQM1BZ++t&#10;ew8VFNVtlBPwuFyB94qZCQ1ic04aPdQXiaR1uw7uzsjKqeZAgRO2btdhQZ26ZiUagu7WlgGEo3jr&#10;YfBfsOIIL0DAkjcWqxKfOdHU+HJjfysiSgde1O71y1yJ8JjX7j5yGzl9UciN+4FjocWAKSjvzbuP&#10;jJy28DnMuUKdDcs8p0PIcZBrAp+3ZcX8yeiQNG/VlvM+vod94bOCXkT0Hzdn2SP4DihradwsDmxF&#10;vOIPAsbwsAG9ToEMEacHu8+NhCk+CJM+edHq25KmeCRRxfkaMHjmsvVXp3ituZX0IU3sc6v1xby1&#10;aeRsd9cNIENrBwb6iUvX58G1gUjbg909IzKyc/BNjMBxq837byhg2nDp7C/jedAQDJsyPxSidMM5&#10;wZyys5tHDASUhvLJriN2wuu3InY9HZDy8XMrn92HfJ88jxiAskQAJfGaOdEb6/dvoCyJhEa+cly6&#10;cfdRiACNsqrR37G7/4alc2cIx0gVB9ga0PSDXNciTrCT5q7acgE8LpQlAKaFyspZTOJPDb52spm4&#10;+VkC4TlpAr8d65wdbK3xbWCFcZ21JIgYawy6eqI5RNHGCyQAc9iHTl9cBmOUKEuAHEOm3GPimA0e&#10;E0cLdgQVR3pWjpHdsIn49zjYdr7jt2Ot4EFwApiOHDxxThTIA/vYXdyzbrlIr0Ow59jZ1ftOXvQG&#10;8wRlCYBJgzmTxvkIj2B8CxKVjiA0KtYhKu617fvUT2YyNGoVC+umjA0N3rY3axlhX4/I18JAF/cg&#10;6IVLNNY1F6Hl7/CHwKS5Tcf2T/BKdQAtAIyEEx50fSadwTiG3wFuP51GZZu3Mo0cNbifH9bSOv0X&#10;+HSEnJxcGcT0B5sFvUUsMLsS+CJ8APwRZDKFNwPz3o30RSNvX7h+d3p4THwPWAIF51ifVSYwzvkE&#10;+2xwqLC/BPe825gax/Ts3uWW8NCFJGCVybZDJzZWVFQwba06PIblZ6hIAHTXYGqwqtgM6EZdnHrW&#10;+tzs+9Q0s5Cw6D5xb5Ks6FQKB/57M1OTV2D3Yw2OxBVIdVGn0kmR0tCI2HRSpPxspEonpdGRKp2U&#10;RkeqdFIaHanSSWl0pEonpdGRKp2URoZE+h/txDs8ej5nLAAAAABJRU5ErkJgglBLAwQUAAYACAAA&#10;ACEAbXE/peEAAAAKAQAADwAAAGRycy9kb3ducmV2LnhtbEyPwUrDQBCG74LvsIzgrd2kjaHGbEop&#10;6qkItoJ422anSWh2NmS3Sfr2jid7nJmPf74/X0+2FQP2vnGkIJ5HIJBKZxqqFHwd3mYrED5oMrp1&#10;hAqu6GFd3N/lOjNupE8c9qESHEI+0wrqELpMSl/WaLWfuw6JbyfXWx147Ctpej1yuG3lIopSaXVD&#10;/KHWHW5rLM/7i1XwPupxs4xfh935tL3+HJ4+vncxKvX4MG1eQAScwj8Mf/qsDgU7Hd2FjBetglWU&#10;LhlVMItT7sDEc5rw5qggSRYgi1zeVih+AQAA//8DAFBLAwQUAAYACAAAACEALmzwAMUAAAClAQAA&#10;GQAAAGRycy9fcmVscy9lMm9Eb2MueG1sLnJlbHO8kMGKwjAQhu8L+w5h7tu0PSyymPYigldxH2BI&#10;pmmwmYQkir69gWVBQfDmcWb4v/9j1uPFL+JMKbvACrqmBUGsg3FsFfwetl8rELkgG1wCk4IrZRiH&#10;z4/1nhYsNZRnF7OoFM4K5lLij5RZz+QxNyES18sUksdSx2RlRH1ES7Jv22+Z7hkwPDDFzihIO9OD&#10;OFxjbX7NDtPkNG2CPnni8qRCOl+7KxCTpaLAk3H4t+ybyBbkc4fuPQ7dv4N8eO5wAwAA//8DAFBL&#10;AQItABQABgAIAAAAIQCxgme2CgEAABMCAAATAAAAAAAAAAAAAAAAAAAAAABbQ29udGVudF9UeXBl&#10;c10ueG1sUEsBAi0AFAAGAAgAAAAhADj9If/WAAAAlAEAAAsAAAAAAAAAAAAAAAAAOwEAAF9yZWxz&#10;Ly5yZWxzUEsBAi0AFAAGAAgAAAAhAJyFzBnHAgAA+QcAAA4AAAAAAAAAAAAAAAAAOgIAAGRycy9l&#10;Mm9Eb2MueG1sUEsBAi0ACgAAAAAAAAAhAIXSX09QDwAAUA8AABQAAAAAAAAAAAAAAAAALQUAAGRy&#10;cy9tZWRpYS9pbWFnZTEucG5nUEsBAi0ACgAAAAAAAAAhANrHCNTaIQAA2iEAABQAAAAAAAAAAAAA&#10;AAAArxQAAGRycy9tZWRpYS9pbWFnZTIucG5nUEsBAi0AFAAGAAgAAAAhAG1xP6XhAAAACgEAAA8A&#10;AAAAAAAAAAAAAAAAuzYAAGRycy9kb3ducmV2LnhtbFBLAQItABQABgAIAAAAIQAubPAAxQAAAKUB&#10;AAAZAAAAAAAAAAAAAAAAAMk3AABkcnMvX3JlbHMvZTJvRG9jLnhtbC5yZWxzUEsFBgAAAAAHAAcA&#10;vgEAAMU4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Picture 54" style="position:absolute;width:8420;height:10248;visibility:visible;mso-wrap-style:square" alt="A blue outline of a continent&#10;&#10;Description automatically generated" o:spid="_x0000_s1027"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ysEOywAAAOIAAAAPAAAAZHJzL2Rvd25yZXYueG1sRI9Ba8JA&#10;FITvBf/D8oTe6sYc7BpdpYgtrdSDtuj1kX0modm3SXarsb++KxR6HGbmG2a+7G0tztT5yrGG8SgB&#10;QZw7U3Gh4fPj+UGB8AHZYO2YNFzJw3IxuJtjZtyFd3Teh0JECPsMNZQhNJmUPi/Joh+5hjh6J9dZ&#10;DFF2hTQdXiLc1jJNkom0WHFcKLGhVUn51/7batj8bHJDrdq217f3dl29hO3hONX6ftg/zUAE6sN/&#10;+K/9ajSkaqLSsXpM4XYp3gG5+AUAAP//AwBQSwECLQAUAAYACAAAACEA2+H2y+4AAACFAQAAEwAA&#10;AAAAAAAAAAAAAAAAAAAAW0NvbnRlbnRfVHlwZXNdLnhtbFBLAQItABQABgAIAAAAIQBa9CxbvwAA&#10;ABUBAAALAAAAAAAAAAAAAAAAAB8BAABfcmVscy8ucmVsc1BLAQItABQABgAIAAAAIQD7ysEOywAA&#10;AOIAAAAPAAAAAAAAAAAAAAAAAAcCAABkcnMvZG93bnJldi54bWxQSwUGAAAAAAMAAwC3AAAA/wIA&#10;AAAA&#10;">
                <v:imagedata o:title="A blue outline of a continent&#10;&#10;Description automatically generated" r:id="rId3"/>
              </v:shape>
              <v:shape id="Picture 53" style="position:absolute;left:8699;top:1206;width:14218;height:7588;visibility:visible;mso-wrap-style:square" alt="Blue text on a black background&#10;&#10;Description automatically generated"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hwTwyQAAAOIAAAAPAAAAZHJzL2Rvd25yZXYueG1sRI/NasMw&#10;EITvhb6D2EJujRyTBONGCSUl0EsCdX/Oi7WxTK2Vsbax06evCoUeh5n5htnsJt+pCw2xDWxgMc9A&#10;EdfBttwYeHs93BegoiBb7AKTgStF2G1vbzZY2jDyC10qaVSCcCzRgBPpS61j7chjnIeeOHnnMHiU&#10;JIdG2wHHBPedzrNsrT22nBYc9rR3VH9WX97AJOfQfjR4On13T6O8r/fucKyMmd1Njw+ghCb5D/+1&#10;n62BZV4U2SpfLeD3UroDevsDAAD//wMAUEsBAi0AFAAGAAgAAAAhANvh9svuAAAAhQEAABMAAAAA&#10;AAAAAAAAAAAAAAAAAFtDb250ZW50X1R5cGVzXS54bWxQSwECLQAUAAYACAAAACEAWvQsW78AAAAV&#10;AQAACwAAAAAAAAAAAAAAAAAfAQAAX3JlbHMvLnJlbHNQSwECLQAUAAYACAAAACEAYIcE8MkAAADi&#10;AAAADwAAAAAAAAAAAAAAAAAHAgAAZHJzL2Rvd25yZXYueG1sUEsFBgAAAAADAAMAtwAAAP0CAAAA&#10;AA==&#10;">
                <v:imagedata o:title="Blue text on a black background&#10;&#10;Description automatically generated" r:id="rId4"/>
              </v:shape>
            </v:group>
          </w:pict>
        </mc:Fallback>
      </mc:AlternateContent>
    </w:r>
    <w:sdt>
      <w:sdtPr>
        <w:rPr>
          <w:rFonts w:eastAsiaTheme="majorEastAsia"/>
          <w:color w:val="2E74B5" w:themeColor="accent1" w:themeShade="BF"/>
          <w:sz w:val="20"/>
          <w:szCs w:val="20"/>
        </w:rPr>
        <w:alias w:val="Titre"/>
        <w:tag w:val=""/>
        <w:id w:val="-799066541"/>
        <w:dataBinding w:prefixMappings="xmlns:ns0='http://purl.org/dc/elements/1.1/' xmlns:ns1='http://schemas.openxmlformats.org/package/2006/metadata/core-properties' " w:xpath="/ns1:coreProperties[1]/ns0:title[1]" w:storeItemID="{6C3C8BC8-F283-45AE-878A-BAB7291924A1}"/>
        <w:text/>
      </w:sdtPr>
      <w:sdtEndPr/>
      <w:sdtContent>
        <w:r w:rsidR="00B16032">
          <w:rPr>
            <w:rFonts w:eastAsiaTheme="majorEastAsia"/>
            <w:color w:val="2E74B5" w:themeColor="accent1" w:themeShade="BF"/>
            <w:sz w:val="20"/>
            <w:szCs w:val="20"/>
          </w:rPr>
          <w:t>Rapport d’évaluation de la CDN 2.0</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9C795C" w14:textId="25B0C581" w:rsidR="00A4264B" w:rsidRPr="00E33553" w:rsidRDefault="00A4264B" w:rsidP="00E33553">
    <w:pPr>
      <w:pBdr>
        <w:left w:val="single" w:sz="12" w:space="11" w:color="5B9BD5" w:themeColor="accent1"/>
      </w:pBdr>
      <w:tabs>
        <w:tab w:val="left" w:pos="7840"/>
      </w:tabs>
      <w:spacing w:after="0"/>
      <w:rPr>
        <w:rFonts w:eastAsiaTheme="majorEastAsia"/>
        <w:color w:val="2E74B5" w:themeColor="accent1" w:themeShade="BF"/>
      </w:rPr>
    </w:pPr>
    <w:r w:rsidRPr="00E92810">
      <w:rPr>
        <w:rFonts w:asciiTheme="majorHAnsi" w:eastAsiaTheme="majorEastAsia" w:hAnsiTheme="majorHAnsi" w:cstheme="majorBidi"/>
        <w:noProof/>
        <w:color w:val="2E74B5" w:themeColor="accent1" w:themeShade="BF"/>
        <w:sz w:val="26"/>
        <w:szCs w:val="26"/>
        <w14:ligatures w14:val="standardContextual"/>
      </w:rPr>
      <mc:AlternateContent>
        <mc:Choice Requires="wpg">
          <w:drawing>
            <wp:anchor distT="0" distB="0" distL="114300" distR="114300" simplePos="0" relativeHeight="251658241" behindDoc="1" locked="0" layoutInCell="1" allowOverlap="1" wp14:anchorId="13F30462" wp14:editId="6CFBDD5E">
              <wp:simplePos x="0" y="0"/>
              <wp:positionH relativeFrom="column">
                <wp:posOffset>5120005</wp:posOffset>
              </wp:positionH>
              <wp:positionV relativeFrom="paragraph">
                <wp:posOffset>-106680</wp:posOffset>
              </wp:positionV>
              <wp:extent cx="1003300" cy="387350"/>
              <wp:effectExtent l="0" t="0" r="0" b="0"/>
              <wp:wrapNone/>
              <wp:docPr id="1492778834" name="Groupe 2"/>
              <wp:cNvGraphicFramePr/>
              <a:graphic xmlns:a="http://schemas.openxmlformats.org/drawingml/2006/main">
                <a:graphicData uri="http://schemas.microsoft.com/office/word/2010/wordprocessingGroup">
                  <wpg:wgp>
                    <wpg:cNvGrpSpPr/>
                    <wpg:grpSpPr>
                      <a:xfrm>
                        <a:off x="0" y="0"/>
                        <a:ext cx="1003300" cy="387350"/>
                        <a:chOff x="0" y="0"/>
                        <a:chExt cx="2291715" cy="1024890"/>
                      </a:xfrm>
                    </wpg:grpSpPr>
                    <pic:pic xmlns:pic="http://schemas.openxmlformats.org/drawingml/2006/picture">
                      <pic:nvPicPr>
                        <pic:cNvPr id="803878215" name="Picture 54" descr="A blue outline of a continent&#10;&#10;Description automatically generated"/>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842010" cy="1024890"/>
                        </a:xfrm>
                        <a:prstGeom prst="rect">
                          <a:avLst/>
                        </a:prstGeom>
                      </pic:spPr>
                    </pic:pic>
                    <pic:pic xmlns:pic="http://schemas.openxmlformats.org/drawingml/2006/picture">
                      <pic:nvPicPr>
                        <pic:cNvPr id="313092856" name="Picture 53" descr="Blue text on a black background&#10;&#10;Description automatically generated"/>
                        <pic:cNvPicPr>
                          <a:picLocks noChangeAspect="1"/>
                        </pic:cNvPicPr>
                      </pic:nvPicPr>
                      <pic:blipFill>
                        <a:blip r:embed="rId2">
                          <a:extLst>
                            <a:ext uri="{28A0092B-C50C-407E-A947-70E740481C1C}">
                              <a14:useLocalDpi xmlns:a14="http://schemas.microsoft.com/office/drawing/2010/main" val="0"/>
                            </a:ext>
                          </a:extLst>
                        </a:blip>
                        <a:stretch>
                          <a:fillRect/>
                        </a:stretch>
                      </pic:blipFill>
                      <pic:spPr>
                        <a:xfrm>
                          <a:off x="869950" y="120650"/>
                          <a:ext cx="1421765" cy="758825"/>
                        </a:xfrm>
                        <a:prstGeom prst="rect">
                          <a:avLst/>
                        </a:prstGeom>
                      </pic:spPr>
                    </pic:pic>
                  </wpg:wg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http://schemas.openxmlformats.org/drawingml/2006/main">
          <w:pict w14:anchorId="6664F6B4">
            <v:group id="Groupe 2" style="position:absolute;margin-left:403.15pt;margin-top:-8.4pt;width:79pt;height:30.5pt;z-index:-251658239;mso-width-relative:margin;mso-height-relative:margin" coordsize="22917,10248" o:spid="_x0000_s1026" w14:anchorId="02A8CAB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ocAnaxQIAAPkHAAAOAAAAZHJzL2Uyb0RvYy54bWzkVclu2zAQvRfoPxAq&#10;0FuizYusxg7SugkKBK3R5QNoipKIcANJefn7DinZTeIWDYJcih5Mc0Ry5s3jm+HF5U5wtKHGMiXn&#10;UXqeRIhKoiomm3n04/v1WREh67CsMFeSzqM9tdHl4vWri60uaaZaxStqEDiRttzqedQ6p8s4tqSl&#10;AttzpamExVoZgR2Ypokrg7fgXfA4S5JJvFWm0kYRai18XfaL0SL4r2tK3Je6ttQhPo8AmwujCePa&#10;j/HiApeNwbplZICBn4FCYCYh6NHVEjuMOsNOXAlGjLKqdudEiVjVNSM05ADZpMmjbG6M6nTIpSm3&#10;jT7SBNQ+4unZbsnnzY3R3/TKABNb3QAXwfK57Goj/D+gRLtA2f5IGd05ROBjmiR5ngCzBNbyYpqP&#10;B05JC8SfHCPtx+Fgls3SaTruD6ZJNipm4WR8iBs/QKMZKeE3UACzEwr+LhU45TpDo8GJeJIPgc1d&#10;p8/gtjR2bM04c/ugPLgXD0puVoysTG8AmyuDWDWPigTIKDKfoMQChA+7fHA0HkWoopaABq/QmncU&#10;qc5xJuG/RhgRJR0Y0r19s7t6F4al3820gwpDuHMKKoERzPkeNVRSgx2tvIw9GB+/R4M9W7eK3Fkk&#10;1YcWy4ZeWQ3lAFfmd8cPtwfzQSprzvQ149wLwM8H0gD2I+n9hvde1ktFOgGZ9HVqKAfcStqWaRsh&#10;U1KxpkCU+VQFQLi0zlBHWh+whsBfAawHem8hoPwFzKdgQblP1Wox8jX2Z8UBZ8a6G6oE8hPABhDg&#10;mnGJN7d2AHPYMlDYxw/AAE5/CzD5Z3Sap3kyy4rx5ESn+VGn771Kna94r0AQLSZ3aA1DA/1JVv+R&#10;UrP+vXhJpRaT2Qx6JoL2mWbJ5NA+j/11lKXTydAmp+OiyMahfA9d8iU0GzotvC+h2Ia30D9g922Y&#10;33+xFz8BAAD//wMAUEsDBAoAAAAAAAAAIQCF0l9PUA8AAFAPAAAUAAAAZHJzL21lZGlhL2ltYWdl&#10;MS5wbmeJUE5HDQoaCgAAAA1JSERSAAAARQAAAFQIBgAAANQH+hcAAAABc1JHQgCuzhzpAAAABGdB&#10;TUEAALGPC/xhBQAAAAlwSFlzAAALEwAACxMBAJqcGAAADuVJREFUeF7tnAlwFNeBhvua7p771IxG&#10;I5CEJGSBEEYIEAiEF7BZ8IGPhRDiir1rb5yKs3G2wNhbXmxnvU7F2cRhnfggDhsTL2t8BTuEI9x3&#10;AEsISWAEQkLXSGjus6fv3unZh4LCAGKkGUlbfFWvRP//my706/Wb916/bliSJOgOA0HAzztcw51Q&#10;knAnlCTcCSUJw9LRnnSz865E2FwXJTmyVIhzgYPcocPRILDHHEMKxUVL9r/f372zg6cm85ICEziE&#10;K9WRZ5cXKDeuLNS9r0BgFlQdU6Cvvvoq+Oft0eKPlK44GDqZp0Va/7kg+/lpWuURAeHJRhdd2UsJ&#10;BSYc8cA4ypkViBd8ZMyQUkup9bCznzoQPJhvEM58eW/2LCBD9UF21lu17teP9rELp1nJI1N1eF2+&#10;EW8uNWINKoUijCISL/ISHuIkXZDljDSEKlEJElSIGDEQmF+tQEM6GA2YtLAXgyEenDbj3HYon7RR&#10;/7Duq76N5Wbi2H/Nty/VKuAQsBK0R4TCP3WGHjvkjC2Nd+MwB8PY1z6mQmQREhJFicVEGBbjPTyC&#10;QKIgQiSGUFa1osdMIn1WEnHpVVKAQPHwOFJxuSpXtW+SGm0Cp84Ygw6FFSXi5Vr/259fDj21xKr5&#10;eP09llUIDMV/veS0RoSSo53UvTFO1OIEQsVEhvBERYebhu0hXjQGGMEQY0QdC0MKmhfVjMgRCkLP&#10;axkqhCthhhYgwowirkcnajYtcGj/YCFhV7yP4sDp08qgQrnkZ+969kTfZ5f93ORnJhteWz3V9DKw&#10;UoYRJDIsSjofJWR5acEaYESzJxKy+HC1mQnxpAiJZICHTM1epmyqlWx4vEjzZrEebwYfTyu3DOW4&#10;k695Ynf7IYxA2ZdmmVc/nKfdpMHgMLDTBidKirYwV/LnPnYRgfDRRwp0H5IoQgM7vcih3KjsdoYe&#10;LNraIi3c3n1xf3fs/jAraHlRQpPVTUfhBFGRTE93SSrK5Xh3rKb0owvS4u3O82e89AxRkhKtajSV&#10;+CWIe2jemswbSkl6+XSGucIFu3svFaiR1p9WWr81zYKfBNaIE2N5VYs7UHqK0f9NOBrRTTEqTy3K&#10;Jf8I7GHhurmPIEHo03t6dsSvEf7lMuP3RlMgMlER1nzaizy9oaHv+TpPeP5kA14PrGHjulDePuv/&#10;l/YYN/GluXlr5+WqdwN51KDDkcAENXYxTwVfvttsPGLXIE5gDRsDQumJ8o7fXgi/MG+CdddyE7cB&#10;yKMKFIaFCC/oFVh8CoFDvUAeVgaEEg/kh7yIEN8vIV9R4goKyKMKFIYEgxHxxL+eox0huhjIw0p/&#10;KB5WyjrcGVwWn/Z/Ns2EnwLyqIT3Y7BLYHN5FNN87aWnAHnY6A/lcG9ssZtnc785wfgrII1a7htP&#10;btUaoEC5HjshwAgWn4LgwBoW+kP59JL/6bk55u1VdvQ4kEYtDj3a/ZBeu2lvL7PMQiAeER7YDQyV&#10;xMmOX2EWNnjoWcsnaN5PqGOAVUX69xEFx/+uOfAcCcN0fMKNAmvIJELpiXLjyy3q2ulZ+LGEOkZ4&#10;udzyT00xdOaRK+FFKAIJQB4yiVDmZJP7lhfpf6NC4WhCHSPkqBTdq+zo+i3NgR8EWcEA5CGTGObH&#10;J3nymgapwdG0z37TwevnI+sNEux+dpL69fikBYbjUzpgpUSipWAIzMmByCdMqGOM7xaqXnM6Q4VN&#10;fbEKORB5YQ9YKZH48OUwV3zKS9e893X0xQAjGBPOGMKMI94HKo2bDrQwj8Y4SRn/pW64IjgY/i+U&#10;gFDU2MfObmfZ0l2XAg8nnDHGHCN5yGgRnbuckRXy8VBafSKU8iy8toPmC/US5OpkkRJ3jM9OuGOM&#10;FcXG33qiQk5DkKuUL6M4KQWTCMVCIu4Veer3esNMgZvhHetOe99xUsK4RI0xBIHC9KLxms92ng+v&#10;6o0JOTAMp9ThJkKRmWImTn+7RP8LjVIRyiWxzjfP+H/sY0QLsMcMBVqspcSC1f6uxbcGSLdNfygy&#10;M2zKo3dnqw7ma7HWfB3W8vNG/+vyrQ1gjxkeKdL9j8Sj0G+aQ6uBNCiuXm4DQpFZZsM/NeJYX5mJ&#10;qKNZUb21PfotYI0pnplqfM3jZ+0nesPz5eMoB6kTxjWEWNGws5t55OOWwHe7KSHv6uWWdI02wgja&#10;Q252qZ/iLOd9dPmLFZbntTgy4E7gWKHJS1d6WcliUyNXLnr4ye2xaB4KIVJLAJnCCrzagEK+6lzV&#10;9gUO1U4VhiRG9De873PKFZt7PiBUchhD3Kc1bxmfBXUAKykUL6kjnKgTRAlDEFiwKdEeYI04bR5h&#10;oj8mZMVIQfmzutBPznpj08vN5OnVMwxrqs3kAVCtn6ShyDeiTrqomvN+cXqVHd83xUDUAauf011c&#10;1cFuenGzEKnsCIgFYY43xYfGgkaCIqUm4kyJQdE4d7xyb7mO/Ap8ZMTpiPCF/3rS+y7Fc4aVhboN&#10;y4t0G4E1gKSh0IKkfKM+8EaQZc2zbJo93yhUfyDrZ/3s9P0dsaWNPmZGDOMMagQNEAgSzSJQl0NN&#10;tNlIqLfYRp4VWFGx+WL0+x+3hZ5+ocy+9h8n4/+ROPEI4mT43Me39x5HUYh9fJL5lw+OIzabSdQD&#10;7AHc8PLZ0ORZ/eZ55meSyPELHeQfQpRkEASRzLcTZ2tMxN7pds0RGw5fAdWvIyZIqjfP+H70317F&#10;mlcnRJ/8RpF9E7BGhGeOeL883Rud850y7c8fLTJsNOOwG1jXccNQZN5uDq0756EqbCTaazcrLj9o&#10;0222q5Db6ivW1frePdFDLfx4kXW2SYWPyAaeDc3Btb+q973y+BTdOyvy9BviY5lLwEqOHMqtSrzz&#10;RJLpgymNbnr6fTu7W7Z1C48l89NdGrzMtKqtXe7n6vyf1ncGZyar89flunFKMm62D+VmRERJq0Jh&#10;ChYk9mC3bxmQM4YoScj6i+xPbSTcucRGbinP1dUC66YMKpRUETgYhRFYeiBf/dHZXmZapkfH75xx&#10;rW3205MfKNJ/UplFHhrsHzetoegJKCDEJ/GPTdBtqh6nOLQnyC4FVtppCQuTPu/ivlPt0O2r0Qnb&#10;zDiU9JsmGWkNRaZIj1+wK9Guh3KNH3Q6Y3dRvKgBVlp5+/yVl4wk6l1sxz+baNV/DeTBkayjSVdx&#10;xwRrjBeVybzhLJ9folbVfNHe+da50I+8rGBOVudmJe0t5VosJOIiUTgGDtNCX4zP3tzmfa7Eqm2a&#10;a0J3mFLYx5vRUDLBvq7Yw15azKq2Enum2lQpTTH+34VS52OqS41k02wTtjvVoURGQ6E4SR3iJH1X&#10;QMjnBQgD8rCxq4t65EIkNnV2tnp/kYFIeXtpRkPxcZL5iy7u25cZ5q7aCFUD5GGB5SF8R1dwZTau&#10;cN5jV2xLtZXIZDSUXBXSOV7wXTgdguf4Q5DpmItaFO/sU74VcS0n/UxNG8WUzclS7xmvxtuAnBIZ&#10;71PuKc7eXWBQXmgNMCU+DrLWuYTq4QhmR1twpRHGPXMdxC4gpcyIdLTLsqDNSqWCQaIcn6OROlhR&#10;GNKmmzNuYXpTiKqqsKgPF2rxC0BOmYyGwooQ7mclU2uIK9aRiM/bFTLmqLEuHEWH9LDUjvbwNyEe&#10;QefkkH+S98QBOWUyGkqtl6r+5RnPv39w3r9GwYt0WZm5Udblu3mJCing4cSs5jBTUZ5PnphqwAc1&#10;C74VGQuFFyGsPSBNPOqKLdSpcO+MLNWxaTbVCWCnTKMzWslAiLJCQx4iFfCwPNCQsVBESEIbffRM&#10;DCK4Odnkfoca6RhKC7nKV35+vhIRqHKdeth2dGYsFAyGudYgNzGiZQwGDrvh+ujtcNkXnVDv46vL&#10;LdipPA0y4Gv4gpeb9OxR10dfdFGrgDRoMhaKPJiqsRE7rkQ5R0QQdUAeEhdj6NQoymiLcVWDfHMd&#10;yNAVTrI/ua1n397O0MrTzsg9blq0AWtQZLSjnedQ7RN98em5UhyWIf5cG7FncS75pd2ItQMJEuMz&#10;//WdPT/xKwXzmmnWFx4r1v+aQKDb62uSrSekq3hpwVKxtdO3rTX4d8n8VEqQEfQML+FXj0+203Pv&#10;3dt58d/qPL+geFF1bd3Bloy2FBOBeAq1xLlaDz0bSCnT6GMqT4eYKh2OBHEU6h/nnKAjC7UcFnii&#10;xPCfShRO6fmCjIYic78D/6SNFu+WmzmQUuKgM/q3G5tCa5v9XP/e/CArGA938ouX5Cu3jFej/ZfU&#10;7ZLxUBaP1/weR3mh0cNXAOm2ke8+Xgzwd/eFWHsfyzmADJ3y8nNjDKurylIeBFJKZDyUbBXmLFIr&#10;6497I4uBdNsc7aMXXQpzJTPtqsM5JNYJZKg+IEwnCIFHJWRI04aMhyJT41Bsb/by04OMmNIu6SY3&#10;M0OjgMMONdZhIbE+IEMefzhfb8PdpIAOaR14REKZk6U7rEUUnv1h9iEgDZpAjDc2hIXZJgL1xkNp&#10;1yqQv7ySBFVAZgbvsRgHf48nGSMSikyFjTj6505mUYxllUAaFC0hrvSCl56SQyJdahwNYshfXhTx&#10;gEP54VSjoo7AhjYHGrFQ5tiQfRGaMzaEkBlAGhQNfmoWCWGUisBC0l89zjI7hzy8JFezBUdgBkgp&#10;MWKh2NW4s1qr/OOHl90/pDhRBeRbUu+iq8xKySUIMG4gpQFzKPkFERYSdYHDlBmxUGRWlal/jZIo&#10;88SBvoO8dOvV/YNdzP0eFnH4aM6kine0+Vq8FVjDyoiGAsOQ9MakrKfMKsS57qTnPSDHh9rXr9ke&#10;97AL6j1UVYDhzVYN6ppnJXficHpeb3TTnUyZwknx41Ydi51Ygnd88OL8spfi/6PEMzthltM1hYSK&#10;Az3Mg10euljEYIiVBPx70/Q/LsbJs0YS8YFTDCsj2lKu4qL4HKVSEezudhfIx1cXn9qi0F2bz0V+&#10;cKDV/5CIK9AKq/L4GzOyn5ypUx02EIhfrpMOUn5R1XBiUWIumKakLkRfbFTivnEaLLFghMASH+B4&#10;W6lZc3plAfbuknGa38cHbRHZk5tSuhgVl4+MvDH5rXPBV6IcpHk4j/yw3Ex+xYgQIYiSwkhk9g1g&#10;oyaU0cSo6FNGG3dCScKdUJJwJ5Qk3AnlOiDofwHB3QOPqKzYzwAAAABJRU5ErkJgglBLAwQKAAAA&#10;AAAAACEA2scI1NohAADaIQAAFAAAAGRycy9tZWRpYS9pbWFnZTIucG5niVBORw0KGgoAAAANSUhE&#10;UgAAAJ0AAABUCAYAAACYwTWqAAAAAXNSR0IArs4c6QAAAARnQU1BAACxjwv8YQUAAAAJcEhZcwAA&#10;CxMAAAsTAQCanBgAACFvSURBVHhe7Z0HVBNLF4BTIRB67wqioigioohKsaJYsD6xIXZFxYbtYcde&#10;sZen2Lvosz8VFUFUpEsRFUFE6b2HtH/vOhsDSQAV+UXznTMnd2cmyWZzd+bemdm5ZD6fT5IipTGh&#10;oFcpUhoNqdJJaXSkSiel0ZEqnZRGR6p0UhodqdJJaXTqNWSS9CGtjfv8Ff+hQ5Jjt8531y+ZMxMd&#10;1pv3qWlme4+fXxkeHd8Djif+NWTvtLEjtuOFDQCHw6E7jpySVFRSom7d3vzpcV+f/qhIyi9EvVq6&#10;Ow+D/srIzjEi0vl/78woKilVRcX1Ii0902To5Hkvb94PHEt8zpukFAtU3CCQyWQ+U162jM8n8xly&#10;suUoW8ovRr2U7sGTZ0ORKCA4NMIJifVi1z+n15VXVCqCrKul+XFAzx5XsBbzDl7YQFCpVM7dM4fb&#10;hd89r7V/g/dIlC3lF6NOpYOuNSEpxRIdCrgfJKqItREaHWcPr1rqahlXj+3qum/D36MG9XG4gBc2&#10;IBQKmceQlamAV5Ql5RejTqV79DR0MBKrEfIyum9ZeQXectUHHodLg9fWLZrHguLhmd9AFZstGxoV&#10;6/A8IqbXq9dvO6PsamD2KTk8Jr4H1El4+74jyq4X0fFvbOB9kMJi4uzg+1BRvcFaciZxjpDghkVF&#10;UoSo05FwnbUkCP4EXHYZcCT2zbtO8YlJneD48JZVLn3sut4AWRJbDvhtiYh93S0mIbELh82VUVRg&#10;FrU0MYojkyn84QN6n3Id0v8fVFUAm82RWbRu2+nS8kqFLpbmwYa6Oik7/jnlk5qW3hLKGbL0ivjH&#10;1+XxykKAI9HGcUglj0eitG3ZIurmyb1WqEgi1+4+dDtz9aZHdPxbG5SFY2Jo8KZXjy63Fkx3Wwkt&#10;J8oWC5zvrqNn1t55GDwqLT2jBcrGcbDtfMdrhtuKtq1aRKGsP55alS49K8fIYcTk9zzel1bq+c0z&#10;en7nry3855y/FxyPGNj3+FbvBZNBlsSomYueRr563R0dVsNt1JC9qxfM9ESHAioqWfLteg0rQ4cC&#10;2piaxHRsb/a8RTPDRPe/XHajbAGgdF0HT/hcUFSkaWNlEXhu3+aeqEgse/3OrfLFlAUdkoY79znJ&#10;YMiW33kUNKqwsEQD8tqaGkdfPLyjh7wcQ+R8AFC4cZ7LH0ZgLSwcw0011KnnGbh2D1EvATfJ5cM7&#10;u0sVDwFKJymdunJztontAD6kfmOmJUDeo5DQgURe10Hj0quq2DI13yecsnLzdN8lp7btMnBMJrxn&#10;yKS5YR8/Zxi/T01rnVdQqCnuPZjSyXXsOzKf+B5IOw6fXC+urnBis9l06wFjsqD+2NlLH4mrQ6QX&#10;ETGOxGd3d3FLfZfysQ1RVlBUrDZzmc9VonzTvmNbhd8rnI6dv7qAqDfYfW4E/F6i7MjZK15EWV3n&#10;8yelWm26R8Ff7Tknxx5X4dWmo0Ugcddn5+XrPo+MqbU1AfvN1NgogUanV8ExU16+1FBPJ8XEyOCN&#10;mopyDl6pDv4a7HRs4XS3FeiwQdjtd241Ekk71yyeYNrc8DU6JKkoKeaD90ujU/Fz/ufslcXFpWUq&#10;eGENMBvOEYmkxbPclwvbqzAG2dHc7AXIickp7b/HTvwdkah0ufmF2iGRMb3QIal/zx5X4BUUrmf3&#10;zrfwTIwHwS9ckCgRHo9P4fO4+HdxuF+66voCXdOSWZOWocMGAW6WsOhXuDfdqYP50y6W7YLwAiHA&#10;+13mMWVpP4du11ycep6tZLHkUFE1+trb/tvfsbs/dM3drC0fomycwuIStdyCIk2Q6VQqB64DXvCH&#10;I/EigD3CxWwkkG07WT5s29IkGi/AmDtprA8MxIL8KOTlILCl8IKfgLlZqwhVFaVcdNggvH6bbAnO&#10;BsjdOnV4hGeKYdLoob4HN60YvnP14vGSPO6RmF27f6P3yG0rFrpnZucaBD4Pc74V8MR1096j250n&#10;zHpFOBYUEpVHJpOkK2YxalG6F0OQiNk4RZqb9/tthQsJCbP15mB9MxnKMrNyDMNi4nHv9megyGQW&#10;IbHBKC4tFXSVOloan5D43byMjrOfvGj1bfvh7h+mYK/zVm05f/T81UVZOfn6qIoUIcQqXUFhsQaM&#10;M6FDUmJSigXYNXAhIZ27dqfavOv9J8+GIbHBIcb3GhIajcZGIonP4/1Ql3ftv0cTxngsefIEa+FQ&#10;FolKJnMtzVuFjh3mfKiZod47lC0FIfaCB74IHwADnSB37tAu+ITveqfju3z6++1Y5wzp9J6NfXwW&#10;z5mFV8Z4GPxi8M/sYhsadVWVbCSS3qZ8NEeiCDBf/Cw8undk7Otu5RUVCihbAOap6nmt234KHZLG&#10;DHU+HHT1RPOw/y5q+v/j2xWuUVtTkxhULAUhVunuPX46HImkCSMG7bfrYnXf3qbTPQdb67uQwGCG&#10;u7ilcbM4qPM5K6cZDADjb2gCgH1KeOCPQ762UDVZsHrbmQmefweMmrEopKS0XBllC4iKS7RFIgmc&#10;DVh5o6+jlaqsqFCAsknvP6a1xgUqmUchU6RTcxgiSgdDA88iX+FdKxXrhmytJRvaTo7driGR9CDo&#10;+TfNxf4/UWDKF/e263odZDD0T/vfmo0XCPEi8lXPqPjXuFLBkI+Whlo6XiAEjUoVdNOdO5gHI1EA&#10;XJO371PbgwxOGZ1Ow4dg/nRElC7wWZhzWVm5EsjQwtU2lubk8FXpAoKfD2lKQwKLZ7r/TafRWSCv&#10;2XFg36nLN+biBRi3A4JGT1u8BldKwGvGRG/CWxfGqn2b5xQKlQPy4TP+i5NSPrbFCzD8bz9wn7Ny&#10;40V0SMorKNIiZij+dESU5OLN/6YgkdTP3vZfJIoFpnWMDPSSQE5LzzJ5+jKyH14ghmK0/o5Q6NoA&#10;z7iotAyvX1JeXu9FBUBR6Zfvwd5X6/dAN3h81zpnmLaC47W7Du2xHjAm23bw+HTPVZsvEMuw5kwa&#10;4wNjcSDXBG7IjcvmzgAZWkyncTPju7mM/wSfsWTDruMw14xXxIDfNH3J2ht3HgWPQll/LNWUDgYz&#10;i4tK1LTV1dNhwtuhayfBamFJTBg+8IC2ptpnTXWVzNjEd/hCAHHA6hINNZUsY0P9tyhLIjAwC/Os&#10;UL+5ge57lF0n0BqZmTZ/hX+PgUGd32PbqcOje2cPmU8c5bLH1LhZfFFJkXpOfoGOsZHeW1h2df7A&#10;VocF0yasQtXFMmpQP79Tuzf0dbDtdFdFRTE3N7dAJ7+4SF1NRSUbfoPv2iVjp40buQ1mYTA7sqQC&#10;OWh/MtUm/GGapqysQhEGMRkMRnldqysIQFmxW5kMiyiJlqMm4P3BRL4cg1FGGPG1AcumWFVVDKgv&#10;x6j/KuDvfR/eusLvwFBUVCikUihcvOAbgN/I4fJoFDKZB968irJSHioSnBfYkzL0L936n4p0Wwkp&#10;jU6TMfyl/D5IlU5KoyNVOimNjlTppDQ69XYk2Dy+TAmbJ5gKUpWl5pIxpw8d1klRFU+Ny+dTaWQy&#10;W0mGUoiyRajg8JkVXB7+/IMSnVKIuYKCUX8pvwd1Kl1sfpX1leTSyQ8+l7nkVPD0UDbJWIH+1kaH&#10;8djZUP6SrTZD4lQZwOOTKL1ufn6fWcnVt1aXDTnTW1viauO1EXn7zrwrxaelzvXWduisyRBZYNkU&#10;YXH5jCoeH185LE+jlFHJJHwm40+k1u71aGKx1/D7GWHnkkpmgcJpylEy7HTl7mEXrSSllN3qQlLJ&#10;DLfHWQ9XhucfQm+RSAmHp8Ll8ellXG6tMwytlWVi26jKRFmpyzxTlqHmo+wmz7E3xYu6XU/7DCkq&#10;l9UVZf+RSFQ6vzfFC7dEF2wDmYp1cVts1Cc9HWJo4Oeg1f/lMAOt5R1VF+EVMUD5dscWCp6qEgeD&#10;QsIHhBlUSq0Dzq6miodvOOlaXeyr272VMh1fxfI7UM7mK1RySExIRIv3pyJW6d4Xs9tsiirYgQ5J&#10;mKI5DzdWOEEhk/ClObJUcuXk1ko7fbtpuOIVMPbFF61KLeWYokMpNZCnkQWzMAwquV4zPb8rYpVu&#10;f1yR4MmrMaaKh7ppMwLQYTUGGjEv9tSXu4kOSf7JpZOQ+N3E5LFszieVzISUW8nVRtkiQGuRWFjV&#10;IaGgqmNWBVc/NLvSEcyAs+9KPG59LHMFGwpVxZ2T/9LKR0IZ1HmWVdkbFX0TYTmV9nBeZ96VzIZX&#10;+G5UVCfY3Sq41pgVjS/1ry/Psyp7Eb/tcnLplLRSjgkqapKIOBIFLJ6G3Y1PacSfFjhY31ifSfuA&#10;F4rhcXrFoM1RBVuxy0geaCR/0bOdyhpUJAAcCbvraR+zK3n61pqyT8/31pH4TMXyl7lHrySX4Std&#10;TvXU7i3JSUkuZps53UnHHxsEG7Ocw6tmK+rL0z6s6qTmyeLxGT6Reb7CThBgrSEbvNFGfZqxIv0N&#10;ypIIpqR9tsXkb47LZ4ssaHDUk7uz1lptlp487SPKqsaN1LJxK8PyD2KeO524pgwaCXMkKNxdthrj&#10;eurJCZ6sq0l4DqvHxqj8XeDMoSwcOpnMGmbCPL3CSm2eHJXc5HanEmnpovNYXYmLA39MbQoHwEW7&#10;46xncWeAXvvZ5io+KPu7UZelCdbv1dYNCbcchMJNb6O0xbuj6gJteeqnz+Wc5jOCs294huRcAoVT&#10;liXngR06q63yRqgbnsuyG3Y/82VdJkFIZmXfiY+zHhAKN6SZ/Fkfa7WZDjpyd+E4ML3C2fVB1lMY&#10;EoLjmnD5JKoMlcTi8b62bmQ+mU+j8GsdCoIWf8zDzGBC4Sa2Uty9ppPabAtVmTA2ny976X3p1GmB&#10;2be/tdX8FRBRupQSdiskkszVZCKRWCvg/qP0zSszvhfsxAVLvzGZc8xBa8DiDqrL3Fsr+d5y0rNs&#10;rkgTPBCDed3p//bT6wx26EILFW/CFi1j85S2xRRswiuJAf7QHa8KcCUFllqqLtlhqzkenJ2jjlrO&#10;I4wVjkN+RgXH8PS7kjl4pRoMacY8FzrUUHtaWyXcKQMO2WsNDR1qpOOgKyd2qzT43nkhufiOVhQy&#10;n3fEXmsw1qrNH9dS8YC/k26XAYbyl6EsNKfS8cjroqUgNyVElK64iid4PE9TjpqJxF+a3gbyt+x1&#10;5QRr/1RkKXkTWykJ9jr5y0TxmAGTloIOcVu0o4bsc5BfZFb0quTyxT5IjZkF1OQSDn4TgmJPNfuq&#10;OIC3leoCJILzZYbEasDNCA6YcDeoQKcUE/koqxoPPpUPhZYaZNcWSodrdsGbbNSnQMsN8rHXJQsl&#10;nf+viojSYT9AsBuSLIVcicRfGswEECgUgaosRfCAtposVeRhbcJsgPFDrMUTO3aI9Vs8LwuVv0HZ&#10;fLtrjkXZAi6+L52GRJIMhVzr8w/CwySVnC8zLpIAOxleoZXzbKcsYiMzMRvW1UQJ3+2qoIqrGV9Q&#10;VefuVL8SIkonrGhghCPxl6ZKyFMlYPNIgqXi4sbFeHw+FV6pJAobFl3imTWAlmh8S8X90K32M5C/&#10;Bh4wdKMbogp2gr1FjGMiqntkP0B6GccIXmUplHKwOePyqzoJJ1Ay4VYSq98MiU0CEaVTlqUIZgHS&#10;y7j4j6+NCqxlfFfENoeUU8nVQdm/PJjTXm8DHAa+ba5+zJobknN5XUT+3hNviheAZ4mKGxwWl4d3&#10;l9i1VRgdkBky7H5GuHAaei8j4mBC0d94ZYzMcq4BEpsEIkpnrvrVeYjMZYndV06YGx/KxjnfTY+D&#10;tPNVwXqU/VuAeZ4098fZ92Dgu4jNx71TAwVqspmyTIxbK8U9M9oob4aBcrxyA0ImfWl5MTuwdKQJ&#10;85hrC4UjI00U/IQTOEwebZU3TG2ttL29ukwY/sYmgojStVOTiSBWgSQWVllAwgskkFBYJdiPWIFO&#10;LUHib8G1lFK3kKwK/Ak3mHcGD/nxIIMWNwfoWq60Ups3v73yKjaX3+DbXqgyqLiTAA8obeqiMdWn&#10;s/qMTV3UpwgnGBqa2055raeFymobLUYg/sYmgojSgZHqjHl36JDkG1socewNBn0D0soEW4X10GHc&#10;R+JvgXAXurmLxmRhDxlIKGRbYk0SrnQ0Sv1XjdS1XKuj+hfPGoZ0sHMQO5C+NDTvRLtLqRUWlz+W&#10;JRWxBc/bNgVElA6Y3055lRyFhLv4Dz9XDDmWWCyY3BdmdXjeQZhlALmZAi2pmzaj2v5sTR0mnVyK&#10;RFIzRTr+fK8we+MKBBsrwg2IRLEI25DC87DiGNyMeQ6JpG3R+ZuRKOBzGaf57Y9lo7kkMlWdQc02&#10;VqTV+bjlr4TYCwU/ZK+dliAOw+bogu3eYXn/wEIAmMeEec6ZwdnXL7wvnY6qkHZ10xxDr2PYoKnR&#10;F/NYkUhaGJJzDgbO4ffDFNz0oOybgemVA1Ex6UlGef/XBVWWkmYIKjlfh6LWRhTs2RNXuAauJ8qq&#10;ho489dO89iq4QkfmVXWbFpR9Gz4bvhsagXGPMh8Rs0ZeFirLm9pCV4l3p4Ou3N2jDlrOYDjDMUy7&#10;9L+TnmBx5WPp+EdZj+HHQ35rFXoszKW2V5MJh2NJ5CHPNp/FwzeQlkQJhyd4Mh9WKyNRBA5m5COR&#10;VMz+OqBNIDwWhnVTIjsuFbG4uGMAU0o8vvjtMLpqMR4TA8KvCqo697ud/gZ+P8z5EmNpBDDVNuRe&#10;RpSkyXhrLYZgr5PwnEr7vXFFq8OyK/HdQMUxx1x53VhTxYMgw1QbfDZ8N9zsn8u4xpC/oL3KSnAq&#10;QG5KUNesERl7FNAc61LGYz9cW46aLkcjl8M8ogaDkqUtT/vsqCd3d4qZ0o611uoeekzxk90EcPcn&#10;FrE7MCikCrj4PfXET/8AWeUcw+xyjp6RAi15gJHCZWh1UVE1YBQ+Np/VWQMr76Ej98AKzTAQwMKF&#10;lGJ2a20m7RN8X2sVmVhUhAPjXxVcnkILJXrikOYK5zAvVOwD0PDZHdRlX2JayeOS+DR1BiVHi0HL&#10;0FegfRjaXOGMt5XaAmja4AF1A3nqB+dmzEuKdIrIA+cmSvQ3qrLUPOwiMjUZ1EzsmqUNasa8oM+k&#10;paIqImDnfdtCTTacijnS8N0w4G2oQE/prS9/A77XpTnzLKrapKj3MxJSpDQUtRq/UqT8DKRKJ6XR&#10;kSqdlEanXjYdBGsj9pcDNDVUM2AbLHTYqMQmvrMuKCpWp9NobGsL86e/4u6WEAwP4nBQKBRuZ0vz&#10;YFkZmSaxWqexkKh0lawquQMnL3jDnrwJ70QjClqYtQobNqDXaYjvhbIaBZfJnmFxiUn4atrQW+d0&#10;YC86vOAnk/op3RSCnoDcrnXLiNq2IRvoNjsGdqQHOfCKXwtDPR182EnKF8QqXU5egc54z78DklJS&#10;8Z3HYYM/exur+ybN9N88DY3s+zImXjC+BJsH7l63dAw6/OlMnO99/+nLqL4QSunBhSNm9Q319KMs&#10;Wrv99L/3Ho0H+fap/R3MTI1f4QVigG3+Y+ITbZSxc5w6ZvgOSXv2/bGA0tVMbvP+vk8EUlu+yfef&#10;0rJyReHyK7fuuxPlkPYdP+8tXP4z08R53vfgO636j86VFNDuZyTvLXsPEb/3bfIHc3F1pKl+ScSR&#10;ePP+Q3toSUA2NzON2Lhs3jSmvFy11SMjBvY9MX/qeMG849GzV7wwxaxzL+GmjHB3Ci0YEqV8ByLL&#10;clLSPgsezGllbBSPRBGmjh2xnYiVWlxWrhIVn9gVdmPHCyXA5XJpgc/DBwSHRjhBXAYKlcLV1dL4&#10;1Meu63WLNq0adE0YRP2pYLHkYVWwpoZahrjtXAsxh6S8koXvAaytqf5ZXB24mSDMQT4KLAe8S041&#10;53C4dLAnxW3lChGF4jFnQkaGzoKbUziuhCQgEEpA0AuXuDdJnWCbWHA+2rU2jXBy7H61PnYrnOPW&#10;A8c3Yy0JGZwXsDuv3gmYmJWTp0+lUdlwnfv37O7/LQ4gOJAQDSk7L0+XxCeR1VSVc3p3t7kJsXRR&#10;le9CxKaDgGoQ3wpkZQVmQcClo60l2U1Yt7oy/l2yJdZmkme5/bWpNsWB+Fnem/YcSU779CWYRw16&#10;detya/tqL7e6/iD3+SvuBb+M7Af7+T44f7iNpHPzXLnp4u2HwX+BPXXn9AELPW1Nkak6YTvt2fXT&#10;BqB4eIEQWw+e2HT49CWxURjP7tvcq6uVxWN0KGDEtPkviEjZT/yPGxvoatf6GCeEvtp15KRPJYst&#10;8oANkylf7Dl57DqwDVGWWD5nZjezH+5e6/cAM8aP2rLEo+6okks27PLzv/1A7MPz3Tt3DIBAfTV7&#10;wPoi0r12aNP6JRFfAbbVHz1jcTCEKcILawDb3R/c6D0CTqA2hUvAFHPs7KWBhMKNHz7owMWD2+wO&#10;bV45zL5Lp3uQ9+jZy0GjZy4OaqiYqGysJYLXKhZbFu5+PLMGbC5bEFpKUh2zFs1j4YbQ0dZMQ1kk&#10;K4s2IZCnoSq+BdLS1MSVFzb0plG/xJmQBPQWEOQPFE5VWTlnrZfH7H/9dnde5zXbA24sCIEA5TuP&#10;nK71mWL4npqxLiDy+Ln9Wxz3rFvmatrcAH8w/fCZy0vhRsIrSAAilxMK16WDedCxHWsHwg3WD2t1&#10;IS8kLKrP9CVrBXE2vhlo6Wqm0/43PQijmUjwJeAwBGPeK0R+Fvc+Sanv6Omvic+5+SDQtWb54vU7&#10;/YjyLQeOb6pZLpzq60jMXbnxAtSz7DOiAGsFjMTVWbR22ymo06KbMy8zO1dfXB0i+fge3kWcY0ZW&#10;joG4OkSauXy9P9Rr12tYaW114xLfWRGfaTNoTEbNc4Dz7jbU7SNRB+uyLYXLhRO8F34HURf+Q+Hy&#10;svIKZr+xM+Lr81lOY2fGQh27oW4fapa5z1vxH/EZoAs1y+uTxM5IQEvk7TltIYXy9YmjgOAXQ3Ye&#10;ObUehizshk38OM1rzc1rdx+6oWKJQJSY9x/T8GdCB/VxPA9DLHiBEFu9F0yGOBQgn7r8r+ev6JQI&#10;B9yD0ARI/CGOnPVfjETSOq85HjW7dzAJ1i3yEISQOoq1QEislXZmpuHwH6JDHGh1hYM13woIGo1E&#10;EWBgG145HB6dy+PhT80RjBsxUPC5r16/7YzEb0LiNNhk12G7bp08YDlqYD8/sO1QNg5ESITu0Mtn&#10;x8mR0xY9e5uc2g4VifA07IsnDLi6OB1FogiYQuLKWFFZJR8WE/fT4sd+L8IXn8P98YiP4FSFxybg&#10;Dz5B8Jc+drZiu6vePWxuEgGOI14ldK9PtMm2LVuIdRYgZDzRBRcUfnWMaoLVS4TXrLw8vVHTFz27&#10;+/jpyJLSMmUIwwXnA+OUYFKBY4K/4Rupde4Votxs9p4/5bH/8RYXDm61Xzh9wsrB/RzPyTHkBMu4&#10;IWjbiGkLnqWlZ+ILC2sC0Z7hFexE+Dw8UwzCNmFGVq4hEn9bsnPzdYtRsBTM04yEh3DwAjF0aNsq&#10;FF7zCoo18mpRFgJJIevBzsX+cPx7aJhHi2eKYfEs9+VIJMUkvOkyx3vjZceRk5N7uLileXhvvALe&#10;NYSZNzEyqHPzIXGIKN3jZy8HXrp5bwokzGbSgjzwKCHu62z3Met91ywZ98T/WIt5U8YJVn9CHK1j&#10;mAeGDqvBqmLhy6pVlJkFDFnJU0dY8y9Q5DIxsVV/N2A4p4rzxZHBHIZaw8UrMOVxL7GSVcmsrEfX&#10;LilwMp8vlC8mwB5BJ4u2IYe3rBoKoaVQFh4VCVq++4Ehw4dPXRA6d8WmS5h9Jtb5qguRk4Ow6cs3&#10;7T4KKSbhbReUXQ0I0us5Zdza6eNHbkVZpDdJKXiIyZrIIE+4uLhcBUIV4ZliyBe6gxWZ8sVI/H7Q&#10;gzDQnUgKuUShUhttw5+awDgcdm3w1gYiJOKZEiBsLHl5uRK5eoS4aghg7DTgwpHWoHzL5071GurU&#10;6wyYAaiYBIH1YG4eHX4TIkoHKzeQiE9yI1EsA3vZX0IiSU5e/MUw1NfF7xYWu4oBsx14phhgZQYS&#10;Sfp1jGvVB1lZWXybsdJKlgJ0B3hmDcBOQWKjo4M5DcQY4+t3SZaSbDVoTeLfJuPPFsPNrlZHq/ij&#10;YA6jyyC3OdGD3WZHweAwKB+MEe5Y7TXhv7OH2wkv8Lh0874gYua3IKJ0wpEPT1+95YFEsUTExgt2&#10;AMCM12gkVqNH544PkEi6ejdgIhKrARf2PvZjQYbB0I7mZi/wgh9AU00V94YhuC9cPDxTCDabIxMW&#10;Hf9dW0NgZsIPb98KwfuIwMRZOfn6AU9D8QedagKBivMLv5g51li3R6PRfuqTX2APvk5K7pCQlGJ5&#10;P+jZMJSNo6TALFy9YKYnRIyE45KS0u+6aUWUDrwoCLsJcmpaeksvn+0n8YIawLSX75HTgs2toflF&#10;YjXsbDrda2H0xRu6fu/xuFsBTwT7FBMsXr/jRBZyONxGDNoPkQLxgh8AvCwkkvZj3UDNQWfvrXsP&#10;FRTVbZQT8LhcgfeKmQkNYnNOGj3UF4mkdbsO7s7IyqnmQIETtm7XYUGdumYlGoLu1pYBhKN462Hw&#10;X7DiCC9AwJI3FqsSnznR1PhyY38rIkoHXtTu9ctcifCY1+4+chs5fVHIjfuBY6HFgCko7827j4yc&#10;tvA5zLlCnQ3LPKdDyHGQawKft2XF/MnokDRv1ZbzPr6HfeGzgl5E9B83Z9kj+A4oa2ncLA5sRbzi&#10;DwLG8LABvU6BDBGnB7vPjYQpPgiTPnnR6tuSpngkUcX5GjB45rL1V6d4rbmV9CFN7HOr9cW8tWnk&#10;bHfXDSBDawcG+olL1+fBtYFI24PdPSMysnPwTYzAcavN+28oYNpw6ewv43nQEAybMj8UonTDOcGc&#10;srObRwwElIbyya4jdsLrtyJ2PR2Q8vFzK5/dh3yfPI8YgLJEACXxmjnRG+v3b6AsiYRGvnJcunH3&#10;UYgAjbKq0d+xu/+GpXNnCMdIFQfYGtD0g1zXIk6wk+au2nIBPC6UJQCmhcrKWUziTw2+drKZuPlZ&#10;AuE5aQK/HeucHWyt8W1ghXGdtSSIGGsMunqiOUTRxgskAHPYh05fXAZjlChLgBxDptxj4pgNHhNH&#10;C3YEFUd6Vo6R3bCJ+Pc42Ha+47djreBBcAKYjhw8cU4UyAP72F3cs265SK9DsOfY2dX7Tl70BvME&#10;ZQmASYM5k8b5CI9gfAsSlY4gNCrWISrute371E9mMjRqFQvrpowNDd62N2sZYV+PyNfCQBf3IOiF&#10;SzTWNReh5e/wh8CkuU3H9k/wSnUALQCMhBMedH0mncE4ht8Bbj+dRmWbtzKNHDW4nx/W0jr9F/h0&#10;hJycXBnE9AebBb1FLDC7EvgifAD8EWQyhTcD896N9EUjb1+4fnd6eEx8D1gCBedYn1UmMM75BPts&#10;cKiwvwT3vNuYGsf07N7llvDQhSRglcm2Qyc2VlRUMG2tOjyG5WeoSAB012BqsKrYDOhGXZx61vrc&#10;7PvUNLOQsOg+cW+SrOhUCgf+ezNTk1dg92MNjsQVSHVRp9JJkdLQiNh0UqT8bKRKJ6XRkSqdlEZH&#10;qnRSGh2p0klpdKRKJ6XRkSqdlEaGRPof7cQ7PHo+ZywAAAAASUVORK5CYIJQSwMEFAAGAAgAAAAh&#10;AG1xP6XhAAAACgEAAA8AAABkcnMvZG93bnJldi54bWxMj8FKw0AQhu+C77CM4K3dpI2hxmxKKeqp&#10;CLaCeNtmp0lodjZkt0n69o4ne5yZj3++P19PthUD9r5xpCCeRyCQSmcaqhR8Hd5mKxA+aDK6dYQK&#10;ruhhXdzf5TozbqRPHPahEhxCPtMK6hC6TEpf1mi1n7sOiW8n11sdeOwraXo9crht5SKKUml1Q/yh&#10;1h1uayzP+4tV8D7qcbOMX4fd+bS9/hyePr53MSr1+DBtXkAEnMI/DH/6rA4FOx3dhYwXrYJVlC4Z&#10;VTCLU+7AxHOa8OaoIEkWIItc3lYofgEAAP//AwBQSwMEFAAGAAgAAAAhAC5s8ADFAAAApQEAABkA&#10;AABkcnMvX3JlbHMvZTJvRG9jLnhtbC5yZWxzvJDBisIwEIbvC/sOYe7btD0sspj2IoJXcR9gSKZp&#10;sJmEJIq+vYFlQUHw5nFm+L//Y9bjxS/iTCm7wAq6pgVBrINxbBX8HrZfKxC5IBtcApOCK2UYh8+P&#10;9Z4WLDWUZxezqBTOCuZS4o+UWc/kMTchEtfLFJLHUsdkZUR9REuyb9tvme4ZMDwwxc4oSDvTgzhc&#10;Y21+zQ7T5DRtgj554vKkQjpfuysQk6WiwJNx+Lfsm8gW5HOH7j0O3b+DfHjucAMAAP//AwBQSwEC&#10;LQAUAAYACAAAACEAsYJntgoBAAATAgAAEwAAAAAAAAAAAAAAAAAAAAAAW0NvbnRlbnRfVHlwZXNd&#10;LnhtbFBLAQItABQABgAIAAAAIQA4/SH/1gAAAJQBAAALAAAAAAAAAAAAAAAAADsBAABfcmVscy8u&#10;cmVsc1BLAQItABQABgAIAAAAIQDocAnaxQIAAPkHAAAOAAAAAAAAAAAAAAAAADoCAABkcnMvZTJv&#10;RG9jLnhtbFBLAQItAAoAAAAAAAAAIQCF0l9PUA8AAFAPAAAUAAAAAAAAAAAAAAAAACsFAABkcnMv&#10;bWVkaWEvaW1hZ2UxLnBuZ1BLAQItAAoAAAAAAAAAIQDaxwjU2iEAANohAAAUAAAAAAAAAAAAAAAA&#10;AK0UAABkcnMvbWVkaWEvaW1hZ2UyLnBuZ1BLAQItABQABgAIAAAAIQBtcT+l4QAAAAoBAAAPAAAA&#10;AAAAAAAAAAAAALk2AABkcnMvZG93bnJldi54bWxQSwECLQAUAAYACAAAACEALmzwAMUAAAClAQAA&#10;GQAAAAAAAAAAAAAAAADHNwAAZHJzL19yZWxzL2Uyb0RvYy54bWwucmVsc1BLBQYAAAAABwAHAL4B&#10;AADDO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Picture 54" style="position:absolute;width:8420;height:10248;visibility:visible;mso-wrap-style:square" alt="A blue outline of a continent&#10;&#10;Description automatically generated" o:spid="_x0000_s1027"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MO6+zAAAAOIAAAAPAAAAZHJzL2Rvd25yZXYueG1sRI9Ba8JA&#10;FITvBf/D8gRvdaOldZu6ikgtrdRDbWmvj+wzCWbfJtlVo7++WxB6HGbmG2Y672wljtT60rGG0TAB&#10;QZw5U3Ku4etzdatA+IBssHJMGs7kYT7r3UwxNe7EH3TchlxECPsUNRQh1KmUPivIoh+6mjh6O9da&#10;DFG2uTQtniLcVnKcJA/SYslxocCalgVl++3Balhf1pmhRm2a89t781y+hM33z6PWg363eAIRqAv/&#10;4Wv71WhQyZ2aqPHoHv4uxTsgZ78AAAD//wMAUEsBAi0AFAAGAAgAAAAhANvh9svuAAAAhQEAABMA&#10;AAAAAAAAAAAAAAAAAAAAAFtDb250ZW50X1R5cGVzXS54bWxQSwECLQAUAAYACAAAACEAWvQsW78A&#10;AAAVAQAACwAAAAAAAAAAAAAAAAAfAQAAX3JlbHMvLnJlbHNQSwECLQAUAAYACAAAACEAFzDuvswA&#10;AADiAAAADwAAAAAAAAAAAAAAAAAHAgAAZHJzL2Rvd25yZXYueG1sUEsFBgAAAAADAAMAtwAAAAAD&#10;AAAAAA==&#10;">
                <v:imagedata o:title="A blue outline of a continent&#10;&#10;Description automatically generated" r:id="rId5"/>
              </v:shape>
              <v:shape id="Picture 53" style="position:absolute;left:8699;top:1206;width:14218;height:7588;visibility:visible;mso-wrap-style:square" alt="Blue text on a black background&#10;&#10;Description automatically generated" o:spid="_x0000_s1028" type="#_x0000_t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qQRJyQAAAOIAAAAPAAAAZHJzL2Rvd25yZXYueG1sRI9BS8NA&#10;FITvQv/D8gRvdtMWQ43dllIpeLFgWj0/sq/ZYPZtyD6b6K93BaHHYWa+YVab0bfqQn1sAhuYTTNQ&#10;xFWwDdcGTsf9/RJUFGSLbWAy8E0RNuvJzQoLGwZ+o0sptUoQjgUacCJdoXWsHHmM09ARJ+8ceo+S&#10;ZF9r2+OQ4L7V8yzLtceG04LDjnaOqs/yyxsY5RyajxoPh5/2eZD3fOf2r6Uxd7fj9gmU0CjX8H/7&#10;xRpYzBbZ43z5kMPfpXQH9PoXAAD//wMAUEsBAi0AFAAGAAgAAAAhANvh9svuAAAAhQEAABMAAAAA&#10;AAAAAAAAAAAAAAAAAFtDb250ZW50X1R5cGVzXS54bWxQSwECLQAUAAYACAAAACEAWvQsW78AAAAV&#10;AQAACwAAAAAAAAAAAAAAAAAfAQAAX3JlbHMvLnJlbHNQSwECLQAUAAYACAAAACEAeqkESckAAADi&#10;AAAADwAAAAAAAAAAAAAAAAAHAgAAZHJzL2Rvd25yZXYueG1sUEsFBgAAAAADAAMAtwAAAP0CAAAA&#10;AA==&#10;">
                <v:imagedata o:title="Blue text on a black background&#10;&#10;Description automatically generated" r:id="rId6"/>
              </v:shape>
            </v:group>
          </w:pict>
        </mc:Fallback>
      </mc:AlternateContent>
    </w:r>
    <w:sdt>
      <w:sdtPr>
        <w:rPr>
          <w:rFonts w:eastAsiaTheme="majorEastAsia"/>
          <w:color w:val="2E74B5" w:themeColor="accent1" w:themeShade="BF"/>
          <w:sz w:val="20"/>
          <w:szCs w:val="20"/>
        </w:rPr>
        <w:alias w:val="Titre"/>
        <w:tag w:val=""/>
        <w:id w:val="-1530337177"/>
        <w:dataBinding w:prefixMappings="xmlns:ns0='http://purl.org/dc/elements/1.1/' xmlns:ns1='http://schemas.openxmlformats.org/package/2006/metadata/core-properties' " w:xpath="/ns1:coreProperties[1]/ns0:title[1]" w:storeItemID="{6C3C8BC8-F283-45AE-878A-BAB7291924A1}"/>
        <w:text/>
      </w:sdtPr>
      <w:sdtEndPr/>
      <w:sdtContent>
        <w:r>
          <w:rPr>
            <w:rFonts w:eastAsiaTheme="majorEastAsia"/>
            <w:color w:val="2E74B5" w:themeColor="accent1" w:themeShade="BF"/>
            <w:sz w:val="20"/>
            <w:szCs w:val="20"/>
          </w:rPr>
          <w:t>Rapport d’évaluation de la CDN 2.0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46BBA"/>
    <w:multiLevelType w:val="hybridMultilevel"/>
    <w:tmpl w:val="D0A2505A"/>
    <w:lvl w:ilvl="0" w:tplc="040C0001">
      <w:start w:val="1"/>
      <w:numFmt w:val="bullet"/>
      <w:lvlText w:val=""/>
      <w:lvlJc w:val="left"/>
      <w:pPr>
        <w:ind w:left="928" w:hanging="360"/>
      </w:pPr>
      <w:rPr>
        <w:rFonts w:ascii="Symbol" w:hAnsi="Symbol" w:hint="default"/>
      </w:rPr>
    </w:lvl>
    <w:lvl w:ilvl="1" w:tplc="040C0003" w:tentative="1">
      <w:start w:val="1"/>
      <w:numFmt w:val="bullet"/>
      <w:lvlText w:val="o"/>
      <w:lvlJc w:val="left"/>
      <w:pPr>
        <w:ind w:left="1648" w:hanging="360"/>
      </w:pPr>
      <w:rPr>
        <w:rFonts w:ascii="Courier New" w:hAnsi="Courier New" w:cs="Courier New" w:hint="default"/>
      </w:rPr>
    </w:lvl>
    <w:lvl w:ilvl="2" w:tplc="040C0005" w:tentative="1">
      <w:start w:val="1"/>
      <w:numFmt w:val="bullet"/>
      <w:lvlText w:val=""/>
      <w:lvlJc w:val="left"/>
      <w:pPr>
        <w:ind w:left="2368" w:hanging="360"/>
      </w:pPr>
      <w:rPr>
        <w:rFonts w:ascii="Wingdings" w:hAnsi="Wingdings" w:hint="default"/>
      </w:rPr>
    </w:lvl>
    <w:lvl w:ilvl="3" w:tplc="040C0001" w:tentative="1">
      <w:start w:val="1"/>
      <w:numFmt w:val="bullet"/>
      <w:lvlText w:val=""/>
      <w:lvlJc w:val="left"/>
      <w:pPr>
        <w:ind w:left="3088" w:hanging="360"/>
      </w:pPr>
      <w:rPr>
        <w:rFonts w:ascii="Symbol" w:hAnsi="Symbol" w:hint="default"/>
      </w:rPr>
    </w:lvl>
    <w:lvl w:ilvl="4" w:tplc="040C0003" w:tentative="1">
      <w:start w:val="1"/>
      <w:numFmt w:val="bullet"/>
      <w:lvlText w:val="o"/>
      <w:lvlJc w:val="left"/>
      <w:pPr>
        <w:ind w:left="3808" w:hanging="360"/>
      </w:pPr>
      <w:rPr>
        <w:rFonts w:ascii="Courier New" w:hAnsi="Courier New" w:cs="Courier New" w:hint="default"/>
      </w:rPr>
    </w:lvl>
    <w:lvl w:ilvl="5" w:tplc="040C0005" w:tentative="1">
      <w:start w:val="1"/>
      <w:numFmt w:val="bullet"/>
      <w:lvlText w:val=""/>
      <w:lvlJc w:val="left"/>
      <w:pPr>
        <w:ind w:left="4528" w:hanging="360"/>
      </w:pPr>
      <w:rPr>
        <w:rFonts w:ascii="Wingdings" w:hAnsi="Wingdings" w:hint="default"/>
      </w:rPr>
    </w:lvl>
    <w:lvl w:ilvl="6" w:tplc="040C0001" w:tentative="1">
      <w:start w:val="1"/>
      <w:numFmt w:val="bullet"/>
      <w:lvlText w:val=""/>
      <w:lvlJc w:val="left"/>
      <w:pPr>
        <w:ind w:left="5248" w:hanging="360"/>
      </w:pPr>
      <w:rPr>
        <w:rFonts w:ascii="Symbol" w:hAnsi="Symbol" w:hint="default"/>
      </w:rPr>
    </w:lvl>
    <w:lvl w:ilvl="7" w:tplc="040C0003" w:tentative="1">
      <w:start w:val="1"/>
      <w:numFmt w:val="bullet"/>
      <w:lvlText w:val="o"/>
      <w:lvlJc w:val="left"/>
      <w:pPr>
        <w:ind w:left="5968" w:hanging="360"/>
      </w:pPr>
      <w:rPr>
        <w:rFonts w:ascii="Courier New" w:hAnsi="Courier New" w:cs="Courier New" w:hint="default"/>
      </w:rPr>
    </w:lvl>
    <w:lvl w:ilvl="8" w:tplc="040C0005" w:tentative="1">
      <w:start w:val="1"/>
      <w:numFmt w:val="bullet"/>
      <w:lvlText w:val=""/>
      <w:lvlJc w:val="left"/>
      <w:pPr>
        <w:ind w:left="6688" w:hanging="360"/>
      </w:pPr>
      <w:rPr>
        <w:rFonts w:ascii="Wingdings" w:hAnsi="Wingdings" w:hint="default"/>
      </w:rPr>
    </w:lvl>
  </w:abstractNum>
  <w:abstractNum w:abstractNumId="1" w15:restartNumberingAfterBreak="0">
    <w:nsid w:val="048A59FC"/>
    <w:multiLevelType w:val="hybridMultilevel"/>
    <w:tmpl w:val="A532FA06"/>
    <w:lvl w:ilvl="0" w:tplc="E4565470">
      <w:start w:val="1"/>
      <w:numFmt w:val="decimal"/>
      <w:lvlText w:val="%1-"/>
      <w:lvlJc w:val="left"/>
      <w:pPr>
        <w:ind w:left="360" w:hanging="360"/>
      </w:pPr>
      <w:rPr>
        <w:rFonts w:hint="default"/>
      </w:r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2" w15:restartNumberingAfterBreak="0">
    <w:nsid w:val="07020E2D"/>
    <w:multiLevelType w:val="multilevel"/>
    <w:tmpl w:val="ED103450"/>
    <w:lvl w:ilvl="0">
      <w:start w:val="1"/>
      <w:numFmt w:val="bullet"/>
      <w:lvlText w:val="•"/>
      <w:lvlJc w:val="left"/>
      <w:pPr>
        <w:ind w:left="720" w:hanging="360"/>
      </w:pPr>
      <w:rPr>
        <w:rFonts w:ascii="Arial" w:eastAsia="Arial" w:hAnsi="Arial" w:cs="Arial"/>
      </w:rPr>
    </w:lvl>
    <w:lvl w:ilvl="1">
      <w:start w:val="1"/>
      <w:numFmt w:val="bullet"/>
      <w:lvlText w:val="•"/>
      <w:lvlJc w:val="left"/>
      <w:pPr>
        <w:ind w:left="1440" w:hanging="360"/>
      </w:pPr>
      <w:rPr>
        <w:rFonts w:ascii="Arial" w:eastAsia="Arial" w:hAnsi="Arial" w:cs="Arial"/>
      </w:rPr>
    </w:lvl>
    <w:lvl w:ilvl="2">
      <w:start w:val="1"/>
      <w:numFmt w:val="bullet"/>
      <w:lvlText w:val="•"/>
      <w:lvlJc w:val="left"/>
      <w:pPr>
        <w:ind w:left="2160" w:hanging="360"/>
      </w:pPr>
      <w:rPr>
        <w:rFonts w:ascii="Arial" w:eastAsia="Arial" w:hAnsi="Arial" w:cs="Arial"/>
      </w:rPr>
    </w:lvl>
    <w:lvl w:ilvl="3">
      <w:start w:val="1"/>
      <w:numFmt w:val="bullet"/>
      <w:pStyle w:val="ExhibitHeading4"/>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3" w15:restartNumberingAfterBreak="0">
    <w:nsid w:val="08CB788F"/>
    <w:multiLevelType w:val="multilevel"/>
    <w:tmpl w:val="9390928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pStyle w:val="ExhibitHeading5"/>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 w15:restartNumberingAfterBreak="0">
    <w:nsid w:val="0AD54744"/>
    <w:multiLevelType w:val="multilevel"/>
    <w:tmpl w:val="8C6CB6F2"/>
    <w:lvl w:ilvl="0">
      <w:start w:val="1"/>
      <w:numFmt w:val="bullet"/>
      <w:pStyle w:val="TableBullet1Normal"/>
      <w:lvlText w:val="−"/>
      <w:lvlJc w:val="left"/>
      <w:pPr>
        <w:ind w:left="720" w:hanging="360"/>
      </w:pPr>
      <w:rPr>
        <w:rFonts w:ascii="Calibri" w:eastAsia="Calibri" w:hAnsi="Calibri" w:cs="Calibri"/>
      </w:rPr>
    </w:lvl>
    <w:lvl w:ilvl="1">
      <w:start w:val="1"/>
      <w:numFmt w:val="bullet"/>
      <w:pStyle w:val="TableBullet2Normal"/>
      <w:lvlText w:val="−"/>
      <w:lvlJc w:val="left"/>
      <w:pPr>
        <w:ind w:left="1440" w:hanging="360"/>
      </w:pPr>
      <w:rPr>
        <w:rFonts w:ascii="Calibri" w:eastAsia="Calibri" w:hAnsi="Calibri" w:cs="Calibri"/>
      </w:rPr>
    </w:lvl>
    <w:lvl w:ilvl="2">
      <w:start w:val="1"/>
      <w:numFmt w:val="bullet"/>
      <w:pStyle w:val="TableBullet3Normal"/>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 w15:restartNumberingAfterBreak="0">
    <w:nsid w:val="0B196B51"/>
    <w:multiLevelType w:val="multilevel"/>
    <w:tmpl w:val="89EEDB7C"/>
    <w:lvl w:ilvl="0">
      <w:start w:val="1"/>
      <w:numFmt w:val="decimal"/>
      <w:lvlText w:val="III.%1."/>
      <w:lvlJc w:val="left"/>
      <w:pPr>
        <w:ind w:left="1080" w:hanging="360"/>
      </w:pPr>
    </w:lvl>
    <w:lvl w:ilvl="1">
      <w:start w:val="1"/>
      <w:numFmt w:val="decimal"/>
      <w:pStyle w:val="Achievement"/>
      <w:lvlText w:val="III.%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0CC169C0"/>
    <w:multiLevelType w:val="multilevel"/>
    <w:tmpl w:val="4DBEDF7E"/>
    <w:lvl w:ilvl="0">
      <w:start w:val="1"/>
      <w:numFmt w:val="bullet"/>
      <w:pStyle w:val="Table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7" w15:restartNumberingAfterBreak="0">
    <w:nsid w:val="0D180A52"/>
    <w:multiLevelType w:val="hybridMultilevel"/>
    <w:tmpl w:val="1D48CB04"/>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8" w15:restartNumberingAfterBreak="0">
    <w:nsid w:val="0E3E02AB"/>
    <w:multiLevelType w:val="hybridMultilevel"/>
    <w:tmpl w:val="EC0661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F3A630A"/>
    <w:multiLevelType w:val="hybridMultilevel"/>
    <w:tmpl w:val="63148E62"/>
    <w:lvl w:ilvl="0" w:tplc="0409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0" w15:restartNumberingAfterBreak="0">
    <w:nsid w:val="132F26B6"/>
    <w:multiLevelType w:val="multilevel"/>
    <w:tmpl w:val="342852A0"/>
    <w:lvl w:ilvl="0">
      <w:start w:val="117"/>
      <w:numFmt w:val="bullet"/>
      <w:lvlText w:val="-"/>
      <w:lvlJc w:val="left"/>
      <w:pPr>
        <w:tabs>
          <w:tab w:val="num" w:pos="720"/>
        </w:tabs>
        <w:ind w:left="720" w:hanging="360"/>
      </w:pPr>
      <w:rPr>
        <w:rFonts w:ascii="Arial" w:eastAsia="Times New Roman" w:hAnsi="Arial" w:cs="Aria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3D80716"/>
    <w:multiLevelType w:val="multilevel"/>
    <w:tmpl w:val="066EFA06"/>
    <w:lvl w:ilvl="0">
      <w:start w:val="1"/>
      <w:numFmt w:val="bullet"/>
      <w:pStyle w:val="Listepuces"/>
      <w:lvlText w:val="●"/>
      <w:lvlJc w:val="left"/>
      <w:pPr>
        <w:ind w:left="720" w:hanging="360"/>
      </w:pPr>
      <w:rPr>
        <w:rFonts w:ascii="Noto Sans Symbols" w:eastAsia="Noto Sans Symbols" w:hAnsi="Noto Sans Symbols" w:cs="Noto Sans Symbols"/>
      </w:rPr>
    </w:lvl>
    <w:lvl w:ilvl="1">
      <w:start w:val="1"/>
      <w:numFmt w:val="bullet"/>
      <w:pStyle w:val="Listepuces2"/>
      <w:lvlText w:val="o"/>
      <w:lvlJc w:val="left"/>
      <w:pPr>
        <w:ind w:left="1440" w:hanging="360"/>
      </w:pPr>
      <w:rPr>
        <w:rFonts w:ascii="Courier New" w:eastAsia="Courier New" w:hAnsi="Courier New" w:cs="Courier New"/>
      </w:rPr>
    </w:lvl>
    <w:lvl w:ilvl="2">
      <w:start w:val="1"/>
      <w:numFmt w:val="bullet"/>
      <w:pStyle w:val="Listepuces3"/>
      <w:lvlText w:val="▪"/>
      <w:lvlJc w:val="left"/>
      <w:pPr>
        <w:ind w:left="2160" w:hanging="360"/>
      </w:pPr>
      <w:rPr>
        <w:rFonts w:ascii="Noto Sans Symbols" w:eastAsia="Noto Sans Symbols" w:hAnsi="Noto Sans Symbols" w:cs="Noto Sans Symbols"/>
      </w:rPr>
    </w:lvl>
    <w:lvl w:ilvl="3">
      <w:start w:val="1"/>
      <w:numFmt w:val="bullet"/>
      <w:pStyle w:val="Listepuces4"/>
      <w:lvlText w:val="●"/>
      <w:lvlJc w:val="left"/>
      <w:pPr>
        <w:ind w:left="2880" w:hanging="360"/>
      </w:pPr>
      <w:rPr>
        <w:rFonts w:ascii="Noto Sans Symbols" w:eastAsia="Noto Sans Symbols" w:hAnsi="Noto Sans Symbols" w:cs="Noto Sans Symbols"/>
      </w:rPr>
    </w:lvl>
    <w:lvl w:ilvl="4">
      <w:start w:val="1"/>
      <w:numFmt w:val="bullet"/>
      <w:pStyle w:val="Listepuces5"/>
      <w:lvlText w:val="o"/>
      <w:lvlJc w:val="left"/>
      <w:pPr>
        <w:ind w:left="3600" w:hanging="360"/>
      </w:pPr>
      <w:rPr>
        <w:rFonts w:ascii="Courier New" w:eastAsia="Courier New" w:hAnsi="Courier New" w:cs="Courier New"/>
      </w:rPr>
    </w:lvl>
    <w:lvl w:ilvl="5">
      <w:start w:val="1"/>
      <w:numFmt w:val="bullet"/>
      <w:pStyle w:val="ListBullet6"/>
      <w:lvlText w:val="▪"/>
      <w:lvlJc w:val="left"/>
      <w:pPr>
        <w:ind w:left="4320" w:hanging="360"/>
      </w:pPr>
      <w:rPr>
        <w:rFonts w:ascii="Noto Sans Symbols" w:eastAsia="Noto Sans Symbols" w:hAnsi="Noto Sans Symbols" w:cs="Noto Sans Symbols"/>
      </w:rPr>
    </w:lvl>
    <w:lvl w:ilvl="6">
      <w:start w:val="1"/>
      <w:numFmt w:val="bullet"/>
      <w:pStyle w:val="ListBullet7"/>
      <w:lvlText w:val="●"/>
      <w:lvlJc w:val="left"/>
      <w:pPr>
        <w:ind w:left="5040" w:hanging="360"/>
      </w:pPr>
      <w:rPr>
        <w:rFonts w:ascii="Noto Sans Symbols" w:eastAsia="Noto Sans Symbols" w:hAnsi="Noto Sans Symbols" w:cs="Noto Sans Symbols"/>
      </w:rPr>
    </w:lvl>
    <w:lvl w:ilvl="7">
      <w:start w:val="1"/>
      <w:numFmt w:val="bullet"/>
      <w:pStyle w:val="ListBullet8"/>
      <w:lvlText w:val="o"/>
      <w:lvlJc w:val="left"/>
      <w:pPr>
        <w:ind w:left="5760" w:hanging="360"/>
      </w:pPr>
      <w:rPr>
        <w:rFonts w:ascii="Courier New" w:eastAsia="Courier New" w:hAnsi="Courier New" w:cs="Courier New"/>
      </w:rPr>
    </w:lvl>
    <w:lvl w:ilvl="8">
      <w:start w:val="1"/>
      <w:numFmt w:val="bullet"/>
      <w:pStyle w:val="ListBullet9"/>
      <w:lvlText w:val="▪"/>
      <w:lvlJc w:val="left"/>
      <w:pPr>
        <w:ind w:left="6480" w:hanging="360"/>
      </w:pPr>
      <w:rPr>
        <w:rFonts w:ascii="Noto Sans Symbols" w:eastAsia="Noto Sans Symbols" w:hAnsi="Noto Sans Symbols" w:cs="Noto Sans Symbols"/>
      </w:rPr>
    </w:lvl>
  </w:abstractNum>
  <w:abstractNum w:abstractNumId="12" w15:restartNumberingAfterBreak="0">
    <w:nsid w:val="149B2A5C"/>
    <w:multiLevelType w:val="multilevel"/>
    <w:tmpl w:val="8B4C7CB6"/>
    <w:lvl w:ilvl="0">
      <w:start w:val="1"/>
      <w:numFmt w:val="bullet"/>
      <w:pStyle w:val="StyleArial10ptBlackJustified"/>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3" w15:restartNumberingAfterBreak="0">
    <w:nsid w:val="15330867"/>
    <w:multiLevelType w:val="hybridMultilevel"/>
    <w:tmpl w:val="FBFEE45E"/>
    <w:lvl w:ilvl="0" w:tplc="040C000F">
      <w:start w:val="1"/>
      <w:numFmt w:val="decimal"/>
      <w:lvlText w:val="%1."/>
      <w:lvlJc w:val="left"/>
      <w:pPr>
        <w:ind w:left="360" w:hanging="360"/>
      </w:p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14" w15:restartNumberingAfterBreak="0">
    <w:nsid w:val="166F5F37"/>
    <w:multiLevelType w:val="multilevel"/>
    <w:tmpl w:val="B8D42D70"/>
    <w:lvl w:ilvl="0">
      <w:start w:val="1"/>
      <w:numFmt w:val="bullet"/>
      <w:lvlText w:val=""/>
      <w:lvlJc w:val="left"/>
      <w:pPr>
        <w:ind w:left="720" w:hanging="720"/>
      </w:pPr>
      <w:rPr>
        <w:rFonts w:ascii="Symbol" w:hAnsi="Symbol" w:hint="default"/>
        <w:b w:val="0"/>
        <w:bCs w:val="0"/>
        <w:i w:val="0"/>
        <w:iCs w:val="0"/>
        <w:w w:val="99"/>
        <w:sz w:val="20"/>
        <w:szCs w:val="20"/>
        <w:lang w:val="fr-FR" w:eastAsia="en-US" w:bidi="ar-SA"/>
      </w:rPr>
    </w:lvl>
    <w:lvl w:ilvl="1">
      <w:start w:val="1"/>
      <w:numFmt w:val="decimal"/>
      <w:isLgl/>
      <w:lvlText w:val="%1.%2."/>
      <w:lvlJc w:val="left"/>
      <w:pPr>
        <w:ind w:left="720" w:hanging="720"/>
      </w:pPr>
      <w:rPr>
        <w:rFonts w:hint="default"/>
      </w:rPr>
    </w:lvl>
    <w:lvl w:ilvl="2">
      <w:start w:val="1"/>
      <w:numFmt w:val="decimal"/>
      <w:isLgl/>
      <w:lvlText w:val="%1.%2.%3."/>
      <w:lvlJc w:val="left"/>
      <w:pPr>
        <w:ind w:left="1080" w:hanging="108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440" w:hanging="1440"/>
      </w:pPr>
      <w:rPr>
        <w:rFonts w:hint="default"/>
      </w:rPr>
    </w:lvl>
    <w:lvl w:ilvl="5">
      <w:start w:val="1"/>
      <w:numFmt w:val="decimal"/>
      <w:isLgl/>
      <w:lvlText w:val="%1.%2.%3.%4.%5.%6."/>
      <w:lvlJc w:val="left"/>
      <w:pPr>
        <w:ind w:left="1800" w:hanging="1800"/>
      </w:pPr>
      <w:rPr>
        <w:rFonts w:hint="default"/>
      </w:rPr>
    </w:lvl>
    <w:lvl w:ilvl="6">
      <w:start w:val="1"/>
      <w:numFmt w:val="decimal"/>
      <w:isLgl/>
      <w:lvlText w:val="%1.%2.%3.%4.%5.%6.%7."/>
      <w:lvlJc w:val="left"/>
      <w:pPr>
        <w:ind w:left="1800" w:hanging="1800"/>
      </w:pPr>
      <w:rPr>
        <w:rFonts w:hint="default"/>
      </w:rPr>
    </w:lvl>
    <w:lvl w:ilvl="7">
      <w:start w:val="1"/>
      <w:numFmt w:val="decimal"/>
      <w:isLgl/>
      <w:lvlText w:val="%1.%2.%3.%4.%5.%6.%7.%8."/>
      <w:lvlJc w:val="left"/>
      <w:pPr>
        <w:ind w:left="2160" w:hanging="2160"/>
      </w:pPr>
      <w:rPr>
        <w:rFonts w:hint="default"/>
      </w:rPr>
    </w:lvl>
    <w:lvl w:ilvl="8">
      <w:start w:val="1"/>
      <w:numFmt w:val="decimal"/>
      <w:isLgl/>
      <w:lvlText w:val="%1.%2.%3.%4.%5.%6.%7.%8.%9."/>
      <w:lvlJc w:val="left"/>
      <w:pPr>
        <w:ind w:left="2520" w:hanging="2520"/>
      </w:pPr>
      <w:rPr>
        <w:rFonts w:hint="default"/>
      </w:rPr>
    </w:lvl>
  </w:abstractNum>
  <w:abstractNum w:abstractNumId="15" w15:restartNumberingAfterBreak="0">
    <w:nsid w:val="17FD7EF1"/>
    <w:multiLevelType w:val="hybridMultilevel"/>
    <w:tmpl w:val="17F0BB12"/>
    <w:lvl w:ilvl="0" w:tplc="040C0001">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16" w15:restartNumberingAfterBreak="0">
    <w:nsid w:val="19C13F97"/>
    <w:multiLevelType w:val="multilevel"/>
    <w:tmpl w:val="A498D4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1CF062B6"/>
    <w:multiLevelType w:val="hybridMultilevel"/>
    <w:tmpl w:val="358ED76A"/>
    <w:lvl w:ilvl="0" w:tplc="0C28D8D6">
      <w:numFmt w:val="bullet"/>
      <w:lvlText w:val="-"/>
      <w:lvlJc w:val="left"/>
      <w:pPr>
        <w:ind w:left="720" w:hanging="360"/>
      </w:pPr>
      <w:rPr>
        <w:rFonts w:ascii="Verdana" w:eastAsia="Calibri" w:hAnsi="Verdana"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8" w15:restartNumberingAfterBreak="0">
    <w:nsid w:val="226B11B4"/>
    <w:multiLevelType w:val="hybridMultilevel"/>
    <w:tmpl w:val="04F48198"/>
    <w:lvl w:ilvl="0" w:tplc="29086DE4">
      <w:start w:val="1"/>
      <w:numFmt w:val="lowerLetter"/>
      <w:lvlText w:val="%1)"/>
      <w:lvlJc w:val="left"/>
      <w:pPr>
        <w:ind w:left="360" w:hanging="360"/>
      </w:pPr>
      <w:rPr>
        <w:b w:val="0"/>
        <w:bCs w:val="0"/>
      </w:r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19" w15:restartNumberingAfterBreak="0">
    <w:nsid w:val="26E13C29"/>
    <w:multiLevelType w:val="hybridMultilevel"/>
    <w:tmpl w:val="78001344"/>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76A56C0"/>
    <w:multiLevelType w:val="hybridMultilevel"/>
    <w:tmpl w:val="8DA465D8"/>
    <w:lvl w:ilvl="0" w:tplc="B6AA1B32">
      <w:start w:val="117"/>
      <w:numFmt w:val="bullet"/>
      <w:lvlText w:val="-"/>
      <w:lvlJc w:val="left"/>
      <w:pPr>
        <w:ind w:left="720" w:hanging="360"/>
      </w:pPr>
      <w:rPr>
        <w:rFonts w:ascii="Arial" w:eastAsia="Times New Roman" w:hAnsi="Arial"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1" w15:restartNumberingAfterBreak="0">
    <w:nsid w:val="2990283A"/>
    <w:multiLevelType w:val="hybridMultilevel"/>
    <w:tmpl w:val="C2FA82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29A444FD"/>
    <w:multiLevelType w:val="multilevel"/>
    <w:tmpl w:val="DCB6C1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2A2D2BC1"/>
    <w:multiLevelType w:val="hybridMultilevel"/>
    <w:tmpl w:val="ABC2E236"/>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4" w15:restartNumberingAfterBreak="0">
    <w:nsid w:val="2C305C05"/>
    <w:multiLevelType w:val="hybridMultilevel"/>
    <w:tmpl w:val="E8C803C4"/>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7A0B4B"/>
    <w:multiLevelType w:val="hybridMultilevel"/>
    <w:tmpl w:val="789C8C72"/>
    <w:lvl w:ilvl="0" w:tplc="031ED9BA">
      <w:start w:val="14"/>
      <w:numFmt w:val="bullet"/>
      <w:lvlText w:val="–"/>
      <w:lvlJc w:val="left"/>
      <w:pPr>
        <w:ind w:left="720" w:hanging="360"/>
      </w:pPr>
      <w:rPr>
        <w:rFonts w:ascii="Calibri" w:eastAsia="Arial" w:hAnsi="Calibri" w:cs="Calibr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6" w15:restartNumberingAfterBreak="0">
    <w:nsid w:val="2D48660C"/>
    <w:multiLevelType w:val="multilevel"/>
    <w:tmpl w:val="6B5ACE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2DEE3808"/>
    <w:multiLevelType w:val="multilevel"/>
    <w:tmpl w:val="B4F83CCE"/>
    <w:lvl w:ilvl="0">
      <w:start w:val="1"/>
      <w:numFmt w:val="bullet"/>
      <w:pStyle w:val="Listenumros"/>
      <w:lvlText w:val="●"/>
      <w:lvlJc w:val="left"/>
      <w:pPr>
        <w:ind w:left="720" w:hanging="360"/>
      </w:pPr>
      <w:rPr>
        <w:rFonts w:ascii="Noto Sans Symbols" w:eastAsia="Noto Sans Symbols" w:hAnsi="Noto Sans Symbols" w:cs="Noto Sans Symbols"/>
      </w:rPr>
    </w:lvl>
    <w:lvl w:ilvl="1">
      <w:start w:val="1"/>
      <w:numFmt w:val="bullet"/>
      <w:pStyle w:val="Listenumros2"/>
      <w:lvlText w:val="o"/>
      <w:lvlJc w:val="left"/>
      <w:pPr>
        <w:ind w:left="1440" w:hanging="360"/>
      </w:pPr>
      <w:rPr>
        <w:rFonts w:ascii="Courier New" w:eastAsia="Courier New" w:hAnsi="Courier New" w:cs="Courier New"/>
      </w:rPr>
    </w:lvl>
    <w:lvl w:ilvl="2">
      <w:start w:val="1"/>
      <w:numFmt w:val="bullet"/>
      <w:pStyle w:val="Listenumros3"/>
      <w:lvlText w:val="▪"/>
      <w:lvlJc w:val="left"/>
      <w:pPr>
        <w:ind w:left="2160" w:hanging="360"/>
      </w:pPr>
      <w:rPr>
        <w:rFonts w:ascii="Noto Sans Symbols" w:eastAsia="Noto Sans Symbols" w:hAnsi="Noto Sans Symbols" w:cs="Noto Sans Symbols"/>
      </w:rPr>
    </w:lvl>
    <w:lvl w:ilvl="3">
      <w:start w:val="1"/>
      <w:numFmt w:val="bullet"/>
      <w:pStyle w:val="Listenumros4"/>
      <w:lvlText w:val="●"/>
      <w:lvlJc w:val="left"/>
      <w:pPr>
        <w:ind w:left="2880" w:hanging="360"/>
      </w:pPr>
      <w:rPr>
        <w:rFonts w:ascii="Noto Sans Symbols" w:eastAsia="Noto Sans Symbols" w:hAnsi="Noto Sans Symbols" w:cs="Noto Sans Symbols"/>
      </w:rPr>
    </w:lvl>
    <w:lvl w:ilvl="4">
      <w:start w:val="1"/>
      <w:numFmt w:val="bullet"/>
      <w:pStyle w:val="Listenumros5"/>
      <w:lvlText w:val="o"/>
      <w:lvlJc w:val="left"/>
      <w:pPr>
        <w:ind w:left="3600" w:hanging="360"/>
      </w:pPr>
      <w:rPr>
        <w:rFonts w:ascii="Courier New" w:eastAsia="Courier New" w:hAnsi="Courier New" w:cs="Courier New"/>
      </w:rPr>
    </w:lvl>
    <w:lvl w:ilvl="5">
      <w:start w:val="1"/>
      <w:numFmt w:val="bullet"/>
      <w:pStyle w:val="ListNumber6"/>
      <w:lvlText w:val="▪"/>
      <w:lvlJc w:val="left"/>
      <w:pPr>
        <w:ind w:left="4320" w:hanging="360"/>
      </w:pPr>
      <w:rPr>
        <w:rFonts w:ascii="Noto Sans Symbols" w:eastAsia="Noto Sans Symbols" w:hAnsi="Noto Sans Symbols" w:cs="Noto Sans Symbols"/>
      </w:rPr>
    </w:lvl>
    <w:lvl w:ilvl="6">
      <w:start w:val="1"/>
      <w:numFmt w:val="bullet"/>
      <w:pStyle w:val="ListNumber7"/>
      <w:lvlText w:val="●"/>
      <w:lvlJc w:val="left"/>
      <w:pPr>
        <w:ind w:left="5040" w:hanging="360"/>
      </w:pPr>
      <w:rPr>
        <w:rFonts w:ascii="Noto Sans Symbols" w:eastAsia="Noto Sans Symbols" w:hAnsi="Noto Sans Symbols" w:cs="Noto Sans Symbols"/>
      </w:rPr>
    </w:lvl>
    <w:lvl w:ilvl="7">
      <w:start w:val="1"/>
      <w:numFmt w:val="bullet"/>
      <w:pStyle w:val="ListNumber8"/>
      <w:lvlText w:val="o"/>
      <w:lvlJc w:val="left"/>
      <w:pPr>
        <w:ind w:left="5760" w:hanging="360"/>
      </w:pPr>
      <w:rPr>
        <w:rFonts w:ascii="Courier New" w:eastAsia="Courier New" w:hAnsi="Courier New" w:cs="Courier New"/>
      </w:rPr>
    </w:lvl>
    <w:lvl w:ilvl="8">
      <w:start w:val="1"/>
      <w:numFmt w:val="bullet"/>
      <w:pStyle w:val="ListNumber9"/>
      <w:lvlText w:val="▪"/>
      <w:lvlJc w:val="left"/>
      <w:pPr>
        <w:ind w:left="6480" w:hanging="360"/>
      </w:pPr>
      <w:rPr>
        <w:rFonts w:ascii="Noto Sans Symbols" w:eastAsia="Noto Sans Symbols" w:hAnsi="Noto Sans Symbols" w:cs="Noto Sans Symbols"/>
      </w:rPr>
    </w:lvl>
  </w:abstractNum>
  <w:abstractNum w:abstractNumId="28" w15:restartNumberingAfterBreak="0">
    <w:nsid w:val="31900CE2"/>
    <w:multiLevelType w:val="hybridMultilevel"/>
    <w:tmpl w:val="BCCC5E0E"/>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5570FEB"/>
    <w:multiLevelType w:val="hybridMultilevel"/>
    <w:tmpl w:val="1C44A752"/>
    <w:lvl w:ilvl="0" w:tplc="7CAC6D08">
      <w:start w:val="1"/>
      <w:numFmt w:val="decimal"/>
      <w:lvlText w:val="%1.1.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39C50901"/>
    <w:multiLevelType w:val="multilevel"/>
    <w:tmpl w:val="36DE31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39C86E41"/>
    <w:multiLevelType w:val="multilevel"/>
    <w:tmpl w:val="032039C8"/>
    <w:lvl w:ilvl="0">
      <w:start w:val="1"/>
      <w:numFmt w:val="bullet"/>
      <w:pStyle w:val="ListAlpha"/>
      <w:lvlText w:val="•"/>
      <w:lvlJc w:val="left"/>
      <w:pPr>
        <w:ind w:left="720" w:hanging="360"/>
      </w:pPr>
      <w:rPr>
        <w:rFonts w:ascii="Arial" w:eastAsia="Arial" w:hAnsi="Arial" w:cs="Arial"/>
      </w:rPr>
    </w:lvl>
    <w:lvl w:ilvl="1">
      <w:start w:val="1"/>
      <w:numFmt w:val="bullet"/>
      <w:pStyle w:val="ListAlpha2"/>
      <w:lvlText w:val="•"/>
      <w:lvlJc w:val="left"/>
      <w:pPr>
        <w:ind w:left="1440" w:hanging="360"/>
      </w:pPr>
      <w:rPr>
        <w:rFonts w:ascii="Arial" w:eastAsia="Arial" w:hAnsi="Arial" w:cs="Arial"/>
      </w:rPr>
    </w:lvl>
    <w:lvl w:ilvl="2">
      <w:start w:val="1"/>
      <w:numFmt w:val="bullet"/>
      <w:pStyle w:val="ListAlpha3"/>
      <w:lvlText w:val="•"/>
      <w:lvlJc w:val="left"/>
      <w:pPr>
        <w:ind w:left="2160" w:hanging="360"/>
      </w:pPr>
      <w:rPr>
        <w:rFonts w:ascii="Arial" w:eastAsia="Arial" w:hAnsi="Arial" w:cs="Arial"/>
      </w:rPr>
    </w:lvl>
    <w:lvl w:ilvl="3">
      <w:start w:val="1"/>
      <w:numFmt w:val="bullet"/>
      <w:pStyle w:val="ListAlpha4"/>
      <w:lvlText w:val="•"/>
      <w:lvlJc w:val="left"/>
      <w:pPr>
        <w:ind w:left="2880" w:hanging="360"/>
      </w:pPr>
      <w:rPr>
        <w:rFonts w:ascii="Arial" w:eastAsia="Arial" w:hAnsi="Arial" w:cs="Arial"/>
      </w:rPr>
    </w:lvl>
    <w:lvl w:ilvl="4">
      <w:start w:val="1"/>
      <w:numFmt w:val="bullet"/>
      <w:pStyle w:val="ListAlpha5"/>
      <w:lvlText w:val="•"/>
      <w:lvlJc w:val="left"/>
      <w:pPr>
        <w:ind w:left="3600" w:hanging="360"/>
      </w:pPr>
      <w:rPr>
        <w:rFonts w:ascii="Arial" w:eastAsia="Arial" w:hAnsi="Arial" w:cs="Arial"/>
      </w:rPr>
    </w:lvl>
    <w:lvl w:ilvl="5">
      <w:start w:val="1"/>
      <w:numFmt w:val="bullet"/>
      <w:pStyle w:val="ListAlpha6"/>
      <w:lvlText w:val="•"/>
      <w:lvlJc w:val="left"/>
      <w:pPr>
        <w:ind w:left="4320" w:hanging="360"/>
      </w:pPr>
      <w:rPr>
        <w:rFonts w:ascii="Arial" w:eastAsia="Arial" w:hAnsi="Arial" w:cs="Arial"/>
      </w:rPr>
    </w:lvl>
    <w:lvl w:ilvl="6">
      <w:start w:val="1"/>
      <w:numFmt w:val="bullet"/>
      <w:pStyle w:val="ListAlpha7"/>
      <w:lvlText w:val="•"/>
      <w:lvlJc w:val="left"/>
      <w:pPr>
        <w:ind w:left="5040" w:hanging="360"/>
      </w:pPr>
      <w:rPr>
        <w:rFonts w:ascii="Arial" w:eastAsia="Arial" w:hAnsi="Arial" w:cs="Arial"/>
      </w:rPr>
    </w:lvl>
    <w:lvl w:ilvl="7">
      <w:start w:val="1"/>
      <w:numFmt w:val="bullet"/>
      <w:pStyle w:val="ListAlpha8"/>
      <w:lvlText w:val="•"/>
      <w:lvlJc w:val="left"/>
      <w:pPr>
        <w:ind w:left="5760" w:hanging="360"/>
      </w:pPr>
      <w:rPr>
        <w:rFonts w:ascii="Arial" w:eastAsia="Arial" w:hAnsi="Arial" w:cs="Arial"/>
      </w:rPr>
    </w:lvl>
    <w:lvl w:ilvl="8">
      <w:start w:val="1"/>
      <w:numFmt w:val="bullet"/>
      <w:pStyle w:val="ListAlpha9"/>
      <w:lvlText w:val="•"/>
      <w:lvlJc w:val="left"/>
      <w:pPr>
        <w:ind w:left="6480" w:hanging="360"/>
      </w:pPr>
      <w:rPr>
        <w:rFonts w:ascii="Arial" w:eastAsia="Arial" w:hAnsi="Arial" w:cs="Arial"/>
      </w:rPr>
    </w:lvl>
  </w:abstractNum>
  <w:abstractNum w:abstractNumId="32" w15:restartNumberingAfterBreak="0">
    <w:nsid w:val="3C65240F"/>
    <w:multiLevelType w:val="multilevel"/>
    <w:tmpl w:val="E18691C2"/>
    <w:lvl w:ilvl="0">
      <w:start w:val="1"/>
      <w:numFmt w:val="decimal"/>
      <w:pStyle w:val="Titre1"/>
      <w:lvlText w:val="%1"/>
      <w:lvlJc w:val="left"/>
      <w:pPr>
        <w:ind w:left="432" w:hanging="432"/>
      </w:pPr>
    </w:lvl>
    <w:lvl w:ilvl="1">
      <w:start w:val="1"/>
      <w:numFmt w:val="decimal"/>
      <w:pStyle w:val="Titre2"/>
      <w:lvlText w:val="%1.%2"/>
      <w:lvlJc w:val="left"/>
      <w:pPr>
        <w:ind w:left="576" w:hanging="576"/>
      </w:pPr>
    </w:lvl>
    <w:lvl w:ilvl="2">
      <w:start w:val="1"/>
      <w:numFmt w:val="decimal"/>
      <w:pStyle w:val="Titre3"/>
      <w:lvlText w:val="%1.%2.%3"/>
      <w:lvlJc w:val="left"/>
      <w:pPr>
        <w:ind w:left="720" w:hanging="720"/>
      </w:pPr>
    </w:lvl>
    <w:lvl w:ilvl="3">
      <w:start w:val="1"/>
      <w:numFmt w:val="decimal"/>
      <w:pStyle w:val="Titre4"/>
      <w:lvlText w:val="%1.%2.%3.%4"/>
      <w:lvlJc w:val="left"/>
      <w:pPr>
        <w:ind w:left="864" w:hanging="864"/>
      </w:pPr>
    </w:lvl>
    <w:lvl w:ilvl="4">
      <w:start w:val="1"/>
      <w:numFmt w:val="decimal"/>
      <w:pStyle w:val="Titre5"/>
      <w:lvlText w:val="%1.%2.%3.%4.%5"/>
      <w:lvlJc w:val="left"/>
      <w:pPr>
        <w:ind w:left="1008" w:hanging="1008"/>
      </w:pPr>
    </w:lvl>
    <w:lvl w:ilvl="5">
      <w:start w:val="1"/>
      <w:numFmt w:val="decimal"/>
      <w:pStyle w:val="Titre6"/>
      <w:lvlText w:val="%1.%2.%3.%4.%5.%6"/>
      <w:lvlJc w:val="left"/>
      <w:pPr>
        <w:ind w:left="1152" w:hanging="1152"/>
      </w:pPr>
    </w:lvl>
    <w:lvl w:ilvl="6">
      <w:start w:val="1"/>
      <w:numFmt w:val="decimal"/>
      <w:pStyle w:val="Titre7"/>
      <w:lvlText w:val="%1.%2.%3.%4.%5.%6.%7"/>
      <w:lvlJc w:val="left"/>
      <w:pPr>
        <w:ind w:left="1296" w:hanging="1296"/>
      </w:pPr>
    </w:lvl>
    <w:lvl w:ilvl="7">
      <w:start w:val="1"/>
      <w:numFmt w:val="decimal"/>
      <w:pStyle w:val="Titre8"/>
      <w:lvlText w:val="%1.%2.%3.%4.%5.%6.%7.%8"/>
      <w:lvlJc w:val="left"/>
      <w:pPr>
        <w:ind w:left="1440" w:hanging="1440"/>
      </w:pPr>
    </w:lvl>
    <w:lvl w:ilvl="8">
      <w:start w:val="1"/>
      <w:numFmt w:val="decimal"/>
      <w:pStyle w:val="Titre9"/>
      <w:lvlText w:val="%1.%2.%3.%4.%5.%6.%7.%8.%9"/>
      <w:lvlJc w:val="left"/>
      <w:pPr>
        <w:ind w:left="1584" w:hanging="1584"/>
      </w:pPr>
    </w:lvl>
  </w:abstractNum>
  <w:abstractNum w:abstractNumId="33" w15:restartNumberingAfterBreak="0">
    <w:nsid w:val="3E394935"/>
    <w:multiLevelType w:val="hybridMultilevel"/>
    <w:tmpl w:val="2A5ECFC2"/>
    <w:lvl w:ilvl="0" w:tplc="04090001">
      <w:start w:val="1"/>
      <w:numFmt w:val="bullet"/>
      <w:lvlText w:val=""/>
      <w:lvlJc w:val="left"/>
      <w:pPr>
        <w:ind w:left="870" w:hanging="360"/>
      </w:pPr>
      <w:rPr>
        <w:rFonts w:ascii="Symbol" w:hAnsi="Symbol" w:hint="default"/>
      </w:rPr>
    </w:lvl>
    <w:lvl w:ilvl="1" w:tplc="04090003" w:tentative="1">
      <w:start w:val="1"/>
      <w:numFmt w:val="bullet"/>
      <w:lvlText w:val="o"/>
      <w:lvlJc w:val="left"/>
      <w:pPr>
        <w:ind w:left="1590" w:hanging="360"/>
      </w:pPr>
      <w:rPr>
        <w:rFonts w:ascii="Courier New" w:hAnsi="Courier New" w:cs="Courier New" w:hint="default"/>
      </w:rPr>
    </w:lvl>
    <w:lvl w:ilvl="2" w:tplc="04090005" w:tentative="1">
      <w:start w:val="1"/>
      <w:numFmt w:val="bullet"/>
      <w:lvlText w:val=""/>
      <w:lvlJc w:val="left"/>
      <w:pPr>
        <w:ind w:left="2310" w:hanging="360"/>
      </w:pPr>
      <w:rPr>
        <w:rFonts w:ascii="Wingdings" w:hAnsi="Wingdings" w:hint="default"/>
      </w:rPr>
    </w:lvl>
    <w:lvl w:ilvl="3" w:tplc="04090001" w:tentative="1">
      <w:start w:val="1"/>
      <w:numFmt w:val="bullet"/>
      <w:lvlText w:val=""/>
      <w:lvlJc w:val="left"/>
      <w:pPr>
        <w:ind w:left="3030" w:hanging="360"/>
      </w:pPr>
      <w:rPr>
        <w:rFonts w:ascii="Symbol" w:hAnsi="Symbol" w:hint="default"/>
      </w:rPr>
    </w:lvl>
    <w:lvl w:ilvl="4" w:tplc="04090003" w:tentative="1">
      <w:start w:val="1"/>
      <w:numFmt w:val="bullet"/>
      <w:lvlText w:val="o"/>
      <w:lvlJc w:val="left"/>
      <w:pPr>
        <w:ind w:left="3750" w:hanging="360"/>
      </w:pPr>
      <w:rPr>
        <w:rFonts w:ascii="Courier New" w:hAnsi="Courier New" w:cs="Courier New" w:hint="default"/>
      </w:rPr>
    </w:lvl>
    <w:lvl w:ilvl="5" w:tplc="04090005" w:tentative="1">
      <w:start w:val="1"/>
      <w:numFmt w:val="bullet"/>
      <w:lvlText w:val=""/>
      <w:lvlJc w:val="left"/>
      <w:pPr>
        <w:ind w:left="4470" w:hanging="360"/>
      </w:pPr>
      <w:rPr>
        <w:rFonts w:ascii="Wingdings" w:hAnsi="Wingdings" w:hint="default"/>
      </w:rPr>
    </w:lvl>
    <w:lvl w:ilvl="6" w:tplc="04090001" w:tentative="1">
      <w:start w:val="1"/>
      <w:numFmt w:val="bullet"/>
      <w:lvlText w:val=""/>
      <w:lvlJc w:val="left"/>
      <w:pPr>
        <w:ind w:left="5190" w:hanging="360"/>
      </w:pPr>
      <w:rPr>
        <w:rFonts w:ascii="Symbol" w:hAnsi="Symbol" w:hint="default"/>
      </w:rPr>
    </w:lvl>
    <w:lvl w:ilvl="7" w:tplc="04090003" w:tentative="1">
      <w:start w:val="1"/>
      <w:numFmt w:val="bullet"/>
      <w:lvlText w:val="o"/>
      <w:lvlJc w:val="left"/>
      <w:pPr>
        <w:ind w:left="5910" w:hanging="360"/>
      </w:pPr>
      <w:rPr>
        <w:rFonts w:ascii="Courier New" w:hAnsi="Courier New" w:cs="Courier New" w:hint="default"/>
      </w:rPr>
    </w:lvl>
    <w:lvl w:ilvl="8" w:tplc="04090005" w:tentative="1">
      <w:start w:val="1"/>
      <w:numFmt w:val="bullet"/>
      <w:lvlText w:val=""/>
      <w:lvlJc w:val="left"/>
      <w:pPr>
        <w:ind w:left="6630" w:hanging="360"/>
      </w:pPr>
      <w:rPr>
        <w:rFonts w:ascii="Wingdings" w:hAnsi="Wingdings" w:hint="default"/>
      </w:rPr>
    </w:lvl>
  </w:abstractNum>
  <w:abstractNum w:abstractNumId="34" w15:restartNumberingAfterBreak="0">
    <w:nsid w:val="3EE92D6B"/>
    <w:multiLevelType w:val="hybridMultilevel"/>
    <w:tmpl w:val="26FA943C"/>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5" w15:restartNumberingAfterBreak="0">
    <w:nsid w:val="42033495"/>
    <w:multiLevelType w:val="hybridMultilevel"/>
    <w:tmpl w:val="54E6510E"/>
    <w:lvl w:ilvl="0" w:tplc="040C0001">
      <w:start w:val="1"/>
      <w:numFmt w:val="bullet"/>
      <w:lvlText w:val=""/>
      <w:lvlJc w:val="left"/>
      <w:pPr>
        <w:ind w:left="360" w:hanging="360"/>
      </w:pPr>
      <w:rPr>
        <w:rFonts w:ascii="Symbol" w:hAnsi="Symbol" w:hint="default"/>
      </w:rPr>
    </w:lvl>
    <w:lvl w:ilvl="1" w:tplc="040C0003">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36" w15:restartNumberingAfterBreak="0">
    <w:nsid w:val="42236E0B"/>
    <w:multiLevelType w:val="hybridMultilevel"/>
    <w:tmpl w:val="D52A4412"/>
    <w:lvl w:ilvl="0" w:tplc="040C0015">
      <w:start w:val="1"/>
      <w:numFmt w:val="upperLetter"/>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7" w15:restartNumberingAfterBreak="0">
    <w:nsid w:val="43D33EB7"/>
    <w:multiLevelType w:val="hybridMultilevel"/>
    <w:tmpl w:val="A5AE828E"/>
    <w:lvl w:ilvl="0" w:tplc="040C000F">
      <w:start w:val="1"/>
      <w:numFmt w:val="decimal"/>
      <w:lvlText w:val="%1."/>
      <w:lvlJc w:val="left"/>
      <w:pPr>
        <w:ind w:left="360" w:hanging="360"/>
      </w:pPr>
      <w:rPr>
        <w:rFonts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8" w15:restartNumberingAfterBreak="0">
    <w:nsid w:val="44344B26"/>
    <w:multiLevelType w:val="multilevel"/>
    <w:tmpl w:val="7674AF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453536C1"/>
    <w:multiLevelType w:val="hybridMultilevel"/>
    <w:tmpl w:val="A9AE0CEE"/>
    <w:lvl w:ilvl="0" w:tplc="0409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0" w15:restartNumberingAfterBreak="0">
    <w:nsid w:val="45FF1A7D"/>
    <w:multiLevelType w:val="hybridMultilevel"/>
    <w:tmpl w:val="F33C07D8"/>
    <w:lvl w:ilvl="0" w:tplc="040C0001">
      <w:start w:val="1"/>
      <w:numFmt w:val="bullet"/>
      <w:lvlText w:val=""/>
      <w:lvlJc w:val="left"/>
      <w:pPr>
        <w:ind w:left="360" w:hanging="360"/>
      </w:pPr>
      <w:rPr>
        <w:rFonts w:ascii="Symbol" w:hAnsi="Symbol" w:hint="default"/>
        <w:b w:val="0"/>
        <w:bCs w:val="0"/>
        <w:i w:val="0"/>
        <w:iCs w:val="0"/>
        <w:w w:val="99"/>
        <w:sz w:val="20"/>
        <w:szCs w:val="20"/>
        <w:lang w:val="fr-FR" w:eastAsia="en-US" w:bidi="ar-SA"/>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1" w15:restartNumberingAfterBreak="0">
    <w:nsid w:val="46FC01E5"/>
    <w:multiLevelType w:val="hybridMultilevel"/>
    <w:tmpl w:val="94FAE9DE"/>
    <w:lvl w:ilvl="0" w:tplc="040C0001">
      <w:start w:val="1"/>
      <w:numFmt w:val="bullet"/>
      <w:lvlText w:val=""/>
      <w:lvlJc w:val="left"/>
      <w:pPr>
        <w:ind w:left="834" w:hanging="360"/>
      </w:pPr>
      <w:rPr>
        <w:rFonts w:ascii="Symbol" w:hAnsi="Symbol" w:hint="default"/>
      </w:rPr>
    </w:lvl>
    <w:lvl w:ilvl="1" w:tplc="04090003" w:tentative="1">
      <w:start w:val="1"/>
      <w:numFmt w:val="bullet"/>
      <w:lvlText w:val="o"/>
      <w:lvlJc w:val="left"/>
      <w:pPr>
        <w:ind w:left="1554" w:hanging="360"/>
      </w:pPr>
      <w:rPr>
        <w:rFonts w:ascii="Courier New" w:hAnsi="Courier New" w:cs="Courier New" w:hint="default"/>
      </w:rPr>
    </w:lvl>
    <w:lvl w:ilvl="2" w:tplc="04090005" w:tentative="1">
      <w:start w:val="1"/>
      <w:numFmt w:val="bullet"/>
      <w:lvlText w:val=""/>
      <w:lvlJc w:val="left"/>
      <w:pPr>
        <w:ind w:left="2274" w:hanging="360"/>
      </w:pPr>
      <w:rPr>
        <w:rFonts w:ascii="Wingdings" w:hAnsi="Wingdings" w:hint="default"/>
      </w:rPr>
    </w:lvl>
    <w:lvl w:ilvl="3" w:tplc="04090001" w:tentative="1">
      <w:start w:val="1"/>
      <w:numFmt w:val="bullet"/>
      <w:lvlText w:val=""/>
      <w:lvlJc w:val="left"/>
      <w:pPr>
        <w:ind w:left="2994" w:hanging="360"/>
      </w:pPr>
      <w:rPr>
        <w:rFonts w:ascii="Symbol" w:hAnsi="Symbol" w:hint="default"/>
      </w:rPr>
    </w:lvl>
    <w:lvl w:ilvl="4" w:tplc="04090003" w:tentative="1">
      <w:start w:val="1"/>
      <w:numFmt w:val="bullet"/>
      <w:lvlText w:val="o"/>
      <w:lvlJc w:val="left"/>
      <w:pPr>
        <w:ind w:left="3714" w:hanging="360"/>
      </w:pPr>
      <w:rPr>
        <w:rFonts w:ascii="Courier New" w:hAnsi="Courier New" w:cs="Courier New" w:hint="default"/>
      </w:rPr>
    </w:lvl>
    <w:lvl w:ilvl="5" w:tplc="04090005" w:tentative="1">
      <w:start w:val="1"/>
      <w:numFmt w:val="bullet"/>
      <w:lvlText w:val=""/>
      <w:lvlJc w:val="left"/>
      <w:pPr>
        <w:ind w:left="4434" w:hanging="360"/>
      </w:pPr>
      <w:rPr>
        <w:rFonts w:ascii="Wingdings" w:hAnsi="Wingdings" w:hint="default"/>
      </w:rPr>
    </w:lvl>
    <w:lvl w:ilvl="6" w:tplc="04090001" w:tentative="1">
      <w:start w:val="1"/>
      <w:numFmt w:val="bullet"/>
      <w:lvlText w:val=""/>
      <w:lvlJc w:val="left"/>
      <w:pPr>
        <w:ind w:left="5154" w:hanging="360"/>
      </w:pPr>
      <w:rPr>
        <w:rFonts w:ascii="Symbol" w:hAnsi="Symbol" w:hint="default"/>
      </w:rPr>
    </w:lvl>
    <w:lvl w:ilvl="7" w:tplc="04090003" w:tentative="1">
      <w:start w:val="1"/>
      <w:numFmt w:val="bullet"/>
      <w:lvlText w:val="o"/>
      <w:lvlJc w:val="left"/>
      <w:pPr>
        <w:ind w:left="5874" w:hanging="360"/>
      </w:pPr>
      <w:rPr>
        <w:rFonts w:ascii="Courier New" w:hAnsi="Courier New" w:cs="Courier New" w:hint="default"/>
      </w:rPr>
    </w:lvl>
    <w:lvl w:ilvl="8" w:tplc="04090005" w:tentative="1">
      <w:start w:val="1"/>
      <w:numFmt w:val="bullet"/>
      <w:lvlText w:val=""/>
      <w:lvlJc w:val="left"/>
      <w:pPr>
        <w:ind w:left="6594" w:hanging="360"/>
      </w:pPr>
      <w:rPr>
        <w:rFonts w:ascii="Wingdings" w:hAnsi="Wingdings" w:hint="default"/>
      </w:rPr>
    </w:lvl>
  </w:abstractNum>
  <w:abstractNum w:abstractNumId="42" w15:restartNumberingAfterBreak="0">
    <w:nsid w:val="49841FEC"/>
    <w:multiLevelType w:val="multilevel"/>
    <w:tmpl w:val="F85CAD50"/>
    <w:lvl w:ilvl="0">
      <w:start w:val="1"/>
      <w:numFmt w:val="decimal"/>
      <w:pStyle w:val="PwCBullet"/>
      <w:lvlText w:val="I.%1."/>
      <w:lvlJc w:val="left"/>
      <w:pPr>
        <w:ind w:left="1080" w:hanging="360"/>
      </w:pPr>
    </w:lvl>
    <w:lvl w:ilvl="1">
      <w:start w:val="1"/>
      <w:numFmt w:val="decimal"/>
      <w:lvlText w:val="II.%2."/>
      <w:lvlJc w:val="left"/>
      <w:pPr>
        <w:ind w:left="-1080" w:hanging="360"/>
      </w:pPr>
    </w:lvl>
    <w:lvl w:ilvl="2">
      <w:start w:val="1"/>
      <w:numFmt w:val="lowerRoman"/>
      <w:lvlText w:val="%3."/>
      <w:lvlJc w:val="right"/>
      <w:pPr>
        <w:ind w:left="-360" w:hanging="180"/>
      </w:pPr>
    </w:lvl>
    <w:lvl w:ilvl="3">
      <w:start w:val="1"/>
      <w:numFmt w:val="decimal"/>
      <w:lvlText w:val="%4."/>
      <w:lvlJc w:val="left"/>
      <w:pPr>
        <w:ind w:left="360" w:hanging="360"/>
      </w:pPr>
    </w:lvl>
    <w:lvl w:ilvl="4">
      <w:start w:val="1"/>
      <w:numFmt w:val="lowerLetter"/>
      <w:lvlText w:val="%5."/>
      <w:lvlJc w:val="left"/>
      <w:pPr>
        <w:ind w:left="1080" w:hanging="360"/>
      </w:pPr>
    </w:lvl>
    <w:lvl w:ilvl="5">
      <w:start w:val="1"/>
      <w:numFmt w:val="lowerRoman"/>
      <w:lvlText w:val="%6."/>
      <w:lvlJc w:val="right"/>
      <w:pPr>
        <w:ind w:left="1800" w:hanging="180"/>
      </w:pPr>
    </w:lvl>
    <w:lvl w:ilvl="6">
      <w:start w:val="1"/>
      <w:numFmt w:val="decimal"/>
      <w:lvlText w:val="%7."/>
      <w:lvlJc w:val="left"/>
      <w:pPr>
        <w:ind w:left="2520" w:hanging="360"/>
      </w:pPr>
    </w:lvl>
    <w:lvl w:ilvl="7">
      <w:start w:val="1"/>
      <w:numFmt w:val="lowerLetter"/>
      <w:lvlText w:val="%8."/>
      <w:lvlJc w:val="left"/>
      <w:pPr>
        <w:ind w:left="3240" w:hanging="360"/>
      </w:pPr>
    </w:lvl>
    <w:lvl w:ilvl="8">
      <w:start w:val="1"/>
      <w:numFmt w:val="lowerRoman"/>
      <w:lvlText w:val="%9."/>
      <w:lvlJc w:val="right"/>
      <w:pPr>
        <w:ind w:left="3960" w:hanging="180"/>
      </w:pPr>
    </w:lvl>
  </w:abstractNum>
  <w:abstractNum w:abstractNumId="43" w15:restartNumberingAfterBreak="0">
    <w:nsid w:val="4B067629"/>
    <w:multiLevelType w:val="multilevel"/>
    <w:tmpl w:val="C79E71E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pStyle w:val="ExhibitHeading3"/>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4" w15:restartNumberingAfterBreak="0">
    <w:nsid w:val="4C692542"/>
    <w:multiLevelType w:val="hybridMultilevel"/>
    <w:tmpl w:val="C0CE32DE"/>
    <w:lvl w:ilvl="0" w:tplc="040C0001">
      <w:start w:val="1"/>
      <w:numFmt w:val="bullet"/>
      <w:lvlText w:val=""/>
      <w:lvlJc w:val="left"/>
      <w:pPr>
        <w:ind w:left="1440" w:hanging="360"/>
      </w:pPr>
      <w:rPr>
        <w:rFonts w:ascii="Symbol" w:hAnsi="Symbol" w:hint="default"/>
      </w:rPr>
    </w:lvl>
    <w:lvl w:ilvl="1" w:tplc="040C0003" w:tentative="1">
      <w:start w:val="1"/>
      <w:numFmt w:val="bullet"/>
      <w:lvlText w:val="o"/>
      <w:lvlJc w:val="left"/>
      <w:pPr>
        <w:ind w:left="2160" w:hanging="360"/>
      </w:pPr>
      <w:rPr>
        <w:rFonts w:ascii="Courier New" w:hAnsi="Courier New" w:cs="Courier New" w:hint="default"/>
      </w:rPr>
    </w:lvl>
    <w:lvl w:ilvl="2" w:tplc="040C0005" w:tentative="1">
      <w:start w:val="1"/>
      <w:numFmt w:val="bullet"/>
      <w:lvlText w:val=""/>
      <w:lvlJc w:val="left"/>
      <w:pPr>
        <w:ind w:left="2880" w:hanging="360"/>
      </w:pPr>
      <w:rPr>
        <w:rFonts w:ascii="Wingdings" w:hAnsi="Wingdings" w:hint="default"/>
      </w:rPr>
    </w:lvl>
    <w:lvl w:ilvl="3" w:tplc="040C0001" w:tentative="1">
      <w:start w:val="1"/>
      <w:numFmt w:val="bullet"/>
      <w:lvlText w:val=""/>
      <w:lvlJc w:val="left"/>
      <w:pPr>
        <w:ind w:left="3600" w:hanging="360"/>
      </w:pPr>
      <w:rPr>
        <w:rFonts w:ascii="Symbol" w:hAnsi="Symbol" w:hint="default"/>
      </w:rPr>
    </w:lvl>
    <w:lvl w:ilvl="4" w:tplc="040C0003" w:tentative="1">
      <w:start w:val="1"/>
      <w:numFmt w:val="bullet"/>
      <w:lvlText w:val="o"/>
      <w:lvlJc w:val="left"/>
      <w:pPr>
        <w:ind w:left="4320" w:hanging="360"/>
      </w:pPr>
      <w:rPr>
        <w:rFonts w:ascii="Courier New" w:hAnsi="Courier New" w:cs="Courier New" w:hint="default"/>
      </w:rPr>
    </w:lvl>
    <w:lvl w:ilvl="5" w:tplc="040C0005" w:tentative="1">
      <w:start w:val="1"/>
      <w:numFmt w:val="bullet"/>
      <w:lvlText w:val=""/>
      <w:lvlJc w:val="left"/>
      <w:pPr>
        <w:ind w:left="5040" w:hanging="360"/>
      </w:pPr>
      <w:rPr>
        <w:rFonts w:ascii="Wingdings" w:hAnsi="Wingdings" w:hint="default"/>
      </w:rPr>
    </w:lvl>
    <w:lvl w:ilvl="6" w:tplc="040C0001" w:tentative="1">
      <w:start w:val="1"/>
      <w:numFmt w:val="bullet"/>
      <w:lvlText w:val=""/>
      <w:lvlJc w:val="left"/>
      <w:pPr>
        <w:ind w:left="5760" w:hanging="360"/>
      </w:pPr>
      <w:rPr>
        <w:rFonts w:ascii="Symbol" w:hAnsi="Symbol" w:hint="default"/>
      </w:rPr>
    </w:lvl>
    <w:lvl w:ilvl="7" w:tplc="040C0003" w:tentative="1">
      <w:start w:val="1"/>
      <w:numFmt w:val="bullet"/>
      <w:lvlText w:val="o"/>
      <w:lvlJc w:val="left"/>
      <w:pPr>
        <w:ind w:left="6480" w:hanging="360"/>
      </w:pPr>
      <w:rPr>
        <w:rFonts w:ascii="Courier New" w:hAnsi="Courier New" w:cs="Courier New" w:hint="default"/>
      </w:rPr>
    </w:lvl>
    <w:lvl w:ilvl="8" w:tplc="040C0005" w:tentative="1">
      <w:start w:val="1"/>
      <w:numFmt w:val="bullet"/>
      <w:lvlText w:val=""/>
      <w:lvlJc w:val="left"/>
      <w:pPr>
        <w:ind w:left="7200" w:hanging="360"/>
      </w:pPr>
      <w:rPr>
        <w:rFonts w:ascii="Wingdings" w:hAnsi="Wingdings" w:hint="default"/>
      </w:rPr>
    </w:lvl>
  </w:abstractNum>
  <w:abstractNum w:abstractNumId="45" w15:restartNumberingAfterBreak="0">
    <w:nsid w:val="4CC568BD"/>
    <w:multiLevelType w:val="hybridMultilevel"/>
    <w:tmpl w:val="E1AAD354"/>
    <w:lvl w:ilvl="0" w:tplc="0C28D8D6">
      <w:numFmt w:val="bullet"/>
      <w:lvlText w:val="-"/>
      <w:lvlJc w:val="left"/>
      <w:pPr>
        <w:ind w:left="720" w:hanging="360"/>
      </w:pPr>
      <w:rPr>
        <w:rFonts w:ascii="Verdana" w:eastAsia="Calibri" w:hAnsi="Verdana"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6" w15:restartNumberingAfterBreak="0">
    <w:nsid w:val="4CCD1F5C"/>
    <w:multiLevelType w:val="hybridMultilevel"/>
    <w:tmpl w:val="89865CFC"/>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4DBA1A6B"/>
    <w:multiLevelType w:val="hybridMultilevel"/>
    <w:tmpl w:val="4B36C22A"/>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8" w15:restartNumberingAfterBreak="0">
    <w:nsid w:val="4DCB242C"/>
    <w:multiLevelType w:val="multilevel"/>
    <w:tmpl w:val="E3EA4B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501341DB"/>
    <w:multiLevelType w:val="hybridMultilevel"/>
    <w:tmpl w:val="C84CB1DA"/>
    <w:lvl w:ilvl="0" w:tplc="040C0001">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50" w15:restartNumberingAfterBreak="0">
    <w:nsid w:val="5092291F"/>
    <w:multiLevelType w:val="hybridMultilevel"/>
    <w:tmpl w:val="A330D046"/>
    <w:lvl w:ilvl="0" w:tplc="B6AA1B32">
      <w:start w:val="117"/>
      <w:numFmt w:val="bullet"/>
      <w:lvlText w:val="-"/>
      <w:lvlJc w:val="left"/>
      <w:pPr>
        <w:ind w:left="1080" w:hanging="360"/>
      </w:pPr>
      <w:rPr>
        <w:rFonts w:ascii="Arial" w:eastAsia="Times New Roman" w:hAnsi="Arial" w:cs="Arial" w:hint="default"/>
      </w:rPr>
    </w:lvl>
    <w:lvl w:ilvl="1" w:tplc="040C0003" w:tentative="1">
      <w:start w:val="1"/>
      <w:numFmt w:val="bullet"/>
      <w:lvlText w:val="o"/>
      <w:lvlJc w:val="left"/>
      <w:pPr>
        <w:ind w:left="1800" w:hanging="360"/>
      </w:pPr>
      <w:rPr>
        <w:rFonts w:ascii="Courier New" w:hAnsi="Courier New" w:cs="Courier New" w:hint="default"/>
      </w:rPr>
    </w:lvl>
    <w:lvl w:ilvl="2" w:tplc="040C0005" w:tentative="1">
      <w:start w:val="1"/>
      <w:numFmt w:val="bullet"/>
      <w:lvlText w:val=""/>
      <w:lvlJc w:val="left"/>
      <w:pPr>
        <w:ind w:left="2520" w:hanging="360"/>
      </w:pPr>
      <w:rPr>
        <w:rFonts w:ascii="Wingdings" w:hAnsi="Wingdings" w:hint="default"/>
      </w:rPr>
    </w:lvl>
    <w:lvl w:ilvl="3" w:tplc="040C0001" w:tentative="1">
      <w:start w:val="1"/>
      <w:numFmt w:val="bullet"/>
      <w:lvlText w:val=""/>
      <w:lvlJc w:val="left"/>
      <w:pPr>
        <w:ind w:left="3240" w:hanging="360"/>
      </w:pPr>
      <w:rPr>
        <w:rFonts w:ascii="Symbol" w:hAnsi="Symbol" w:hint="default"/>
      </w:rPr>
    </w:lvl>
    <w:lvl w:ilvl="4" w:tplc="040C0003" w:tentative="1">
      <w:start w:val="1"/>
      <w:numFmt w:val="bullet"/>
      <w:lvlText w:val="o"/>
      <w:lvlJc w:val="left"/>
      <w:pPr>
        <w:ind w:left="3960" w:hanging="360"/>
      </w:pPr>
      <w:rPr>
        <w:rFonts w:ascii="Courier New" w:hAnsi="Courier New" w:cs="Courier New" w:hint="default"/>
      </w:rPr>
    </w:lvl>
    <w:lvl w:ilvl="5" w:tplc="040C0005" w:tentative="1">
      <w:start w:val="1"/>
      <w:numFmt w:val="bullet"/>
      <w:lvlText w:val=""/>
      <w:lvlJc w:val="left"/>
      <w:pPr>
        <w:ind w:left="4680" w:hanging="360"/>
      </w:pPr>
      <w:rPr>
        <w:rFonts w:ascii="Wingdings" w:hAnsi="Wingdings" w:hint="default"/>
      </w:rPr>
    </w:lvl>
    <w:lvl w:ilvl="6" w:tplc="040C0001" w:tentative="1">
      <w:start w:val="1"/>
      <w:numFmt w:val="bullet"/>
      <w:lvlText w:val=""/>
      <w:lvlJc w:val="left"/>
      <w:pPr>
        <w:ind w:left="5400" w:hanging="360"/>
      </w:pPr>
      <w:rPr>
        <w:rFonts w:ascii="Symbol" w:hAnsi="Symbol" w:hint="default"/>
      </w:rPr>
    </w:lvl>
    <w:lvl w:ilvl="7" w:tplc="040C0003" w:tentative="1">
      <w:start w:val="1"/>
      <w:numFmt w:val="bullet"/>
      <w:lvlText w:val="o"/>
      <w:lvlJc w:val="left"/>
      <w:pPr>
        <w:ind w:left="6120" w:hanging="360"/>
      </w:pPr>
      <w:rPr>
        <w:rFonts w:ascii="Courier New" w:hAnsi="Courier New" w:cs="Courier New" w:hint="default"/>
      </w:rPr>
    </w:lvl>
    <w:lvl w:ilvl="8" w:tplc="040C0005" w:tentative="1">
      <w:start w:val="1"/>
      <w:numFmt w:val="bullet"/>
      <w:lvlText w:val=""/>
      <w:lvlJc w:val="left"/>
      <w:pPr>
        <w:ind w:left="6840" w:hanging="360"/>
      </w:pPr>
      <w:rPr>
        <w:rFonts w:ascii="Wingdings" w:hAnsi="Wingdings" w:hint="default"/>
      </w:rPr>
    </w:lvl>
  </w:abstractNum>
  <w:abstractNum w:abstractNumId="51" w15:restartNumberingAfterBreak="0">
    <w:nsid w:val="540D2BEF"/>
    <w:multiLevelType w:val="multilevel"/>
    <w:tmpl w:val="6B9477E8"/>
    <w:lvl w:ilvl="0">
      <w:start w:val="1"/>
      <w:numFmt w:val="bullet"/>
      <w:lvlText w:val="●"/>
      <w:lvlJc w:val="left"/>
      <w:pPr>
        <w:ind w:left="720" w:hanging="360"/>
      </w:pPr>
      <w:rPr>
        <w:rFonts w:ascii="Noto Sans Symbols" w:eastAsia="Noto Sans Symbols" w:hAnsi="Noto Sans Symbols" w:cs="Noto Sans Symbols"/>
      </w:rPr>
    </w:lvl>
    <w:lvl w:ilvl="1">
      <w:start w:val="1"/>
      <w:numFmt w:val="bullet"/>
      <w:pStyle w:val="AppendixHeading2"/>
      <w:lvlText w:val="o"/>
      <w:lvlJc w:val="left"/>
      <w:pPr>
        <w:ind w:left="1440" w:hanging="360"/>
      </w:pPr>
      <w:rPr>
        <w:rFonts w:ascii="Courier New" w:eastAsia="Courier New" w:hAnsi="Courier New" w:cs="Courier New"/>
      </w:rPr>
    </w:lvl>
    <w:lvl w:ilvl="2">
      <w:start w:val="1"/>
      <w:numFmt w:val="bullet"/>
      <w:pStyle w:val="AppendixHeading3"/>
      <w:lvlText w:val="▪"/>
      <w:lvlJc w:val="left"/>
      <w:pPr>
        <w:ind w:left="2160" w:hanging="360"/>
      </w:pPr>
      <w:rPr>
        <w:rFonts w:ascii="Noto Sans Symbols" w:eastAsia="Noto Sans Symbols" w:hAnsi="Noto Sans Symbols" w:cs="Noto Sans Symbols"/>
      </w:rPr>
    </w:lvl>
    <w:lvl w:ilvl="3">
      <w:start w:val="1"/>
      <w:numFmt w:val="bullet"/>
      <w:pStyle w:val="AppendixHeading4"/>
      <w:lvlText w:val="●"/>
      <w:lvlJc w:val="left"/>
      <w:pPr>
        <w:ind w:left="2880" w:hanging="360"/>
      </w:pPr>
      <w:rPr>
        <w:rFonts w:ascii="Noto Sans Symbols" w:eastAsia="Noto Sans Symbols" w:hAnsi="Noto Sans Symbols" w:cs="Noto Sans Symbols"/>
      </w:rPr>
    </w:lvl>
    <w:lvl w:ilvl="4">
      <w:start w:val="1"/>
      <w:numFmt w:val="bullet"/>
      <w:pStyle w:val="AppendixHeading5"/>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2" w15:restartNumberingAfterBreak="0">
    <w:nsid w:val="54354144"/>
    <w:multiLevelType w:val="hybridMultilevel"/>
    <w:tmpl w:val="03F66248"/>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551542C7"/>
    <w:multiLevelType w:val="hybridMultilevel"/>
    <w:tmpl w:val="FF8429B0"/>
    <w:lvl w:ilvl="0" w:tplc="B6AA1B32">
      <w:start w:val="117"/>
      <w:numFmt w:val="bullet"/>
      <w:lvlText w:val="-"/>
      <w:lvlJc w:val="left"/>
      <w:pPr>
        <w:ind w:left="720" w:hanging="360"/>
      </w:pPr>
      <w:rPr>
        <w:rFonts w:ascii="Arial" w:eastAsia="Times New Roman" w:hAnsi="Arial"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54" w15:restartNumberingAfterBreak="0">
    <w:nsid w:val="557F23EE"/>
    <w:multiLevelType w:val="hybridMultilevel"/>
    <w:tmpl w:val="259AE502"/>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55" w15:restartNumberingAfterBreak="0">
    <w:nsid w:val="59512FA2"/>
    <w:multiLevelType w:val="multilevel"/>
    <w:tmpl w:val="380A2B2C"/>
    <w:lvl w:ilvl="0">
      <w:start w:val="1"/>
      <w:numFmt w:val="upperRoman"/>
      <w:lvlText w:val="%1."/>
      <w:lvlJc w:val="left"/>
      <w:pPr>
        <w:ind w:left="851" w:hanging="284"/>
      </w:pPr>
      <w:rPr>
        <w:rFonts w:hint="default"/>
      </w:rPr>
    </w:lvl>
    <w:lvl w:ilvl="1">
      <w:start w:val="1"/>
      <w:numFmt w:val="decimal"/>
      <w:lvlText w:val="%1.%2."/>
      <w:lvlJc w:val="left"/>
      <w:pPr>
        <w:ind w:left="1134" w:hanging="283"/>
      </w:pPr>
      <w:rPr>
        <w:rFonts w:hint="default"/>
      </w:rPr>
    </w:lvl>
    <w:lvl w:ilvl="2">
      <w:start w:val="1"/>
      <w:numFmt w:val="decimal"/>
      <w:lvlText w:val="5.1.%3."/>
      <w:lvlJc w:val="left"/>
      <w:pPr>
        <w:ind w:left="1834" w:hanging="360"/>
      </w:pPr>
      <w:rPr>
        <w:rFonts w:hint="default"/>
      </w:rPr>
    </w:lvl>
    <w:lvl w:ilvl="3">
      <w:start w:val="1"/>
      <w:numFmt w:val="decimal"/>
      <w:lvlText w:val="%1.%2.%3.%4."/>
      <w:lvlJc w:val="left"/>
      <w:pPr>
        <w:ind w:left="2268" w:hanging="1417"/>
      </w:pPr>
      <w:rPr>
        <w:rFonts w:hint="default"/>
      </w:rPr>
    </w:lvl>
    <w:lvl w:ilvl="4">
      <w:start w:val="1"/>
      <w:numFmt w:val="lowerLetter"/>
      <w:pStyle w:val="IFCTITRE4"/>
      <w:lvlText w:val="%5."/>
      <w:lvlJc w:val="left"/>
      <w:pPr>
        <w:ind w:left="4680" w:hanging="360"/>
      </w:pPr>
      <w:rPr>
        <w:rFonts w:hint="default"/>
      </w:rPr>
    </w:lvl>
    <w:lvl w:ilvl="5">
      <w:start w:val="1"/>
      <w:numFmt w:val="lowerRoman"/>
      <w:lvlText w:val="%6."/>
      <w:lvlJc w:val="right"/>
      <w:pPr>
        <w:ind w:left="5400" w:hanging="180"/>
      </w:pPr>
      <w:rPr>
        <w:rFonts w:hint="default"/>
      </w:rPr>
    </w:lvl>
    <w:lvl w:ilvl="6">
      <w:start w:val="1"/>
      <w:numFmt w:val="decimal"/>
      <w:lvlText w:val="%7."/>
      <w:lvlJc w:val="left"/>
      <w:pPr>
        <w:ind w:left="6120" w:hanging="360"/>
      </w:pPr>
      <w:rPr>
        <w:rFonts w:hint="default"/>
      </w:rPr>
    </w:lvl>
    <w:lvl w:ilvl="7">
      <w:start w:val="1"/>
      <w:numFmt w:val="lowerLetter"/>
      <w:lvlText w:val="%8."/>
      <w:lvlJc w:val="left"/>
      <w:pPr>
        <w:ind w:left="6840" w:hanging="360"/>
      </w:pPr>
      <w:rPr>
        <w:rFonts w:hint="default"/>
      </w:rPr>
    </w:lvl>
    <w:lvl w:ilvl="8">
      <w:start w:val="1"/>
      <w:numFmt w:val="lowerRoman"/>
      <w:lvlText w:val="%9."/>
      <w:lvlJc w:val="right"/>
      <w:pPr>
        <w:ind w:left="7560" w:hanging="180"/>
      </w:pPr>
      <w:rPr>
        <w:rFonts w:hint="default"/>
      </w:rPr>
    </w:lvl>
  </w:abstractNum>
  <w:abstractNum w:abstractNumId="56" w15:restartNumberingAfterBreak="0">
    <w:nsid w:val="5AEC5183"/>
    <w:multiLevelType w:val="hybridMultilevel"/>
    <w:tmpl w:val="9ACC12A6"/>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7" w15:restartNumberingAfterBreak="0">
    <w:nsid w:val="5BCD0C22"/>
    <w:multiLevelType w:val="hybridMultilevel"/>
    <w:tmpl w:val="6E286622"/>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5CE20B1C"/>
    <w:multiLevelType w:val="hybridMultilevel"/>
    <w:tmpl w:val="A3FC68C8"/>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05274E0"/>
    <w:multiLevelType w:val="multilevel"/>
    <w:tmpl w:val="18DC2724"/>
    <w:lvl w:ilvl="0">
      <w:start w:val="1"/>
      <w:numFmt w:val="bullet"/>
      <w:pStyle w:val="CharCharCharChar1"/>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0" w15:restartNumberingAfterBreak="0">
    <w:nsid w:val="619C5F29"/>
    <w:multiLevelType w:val="multilevel"/>
    <w:tmpl w:val="B376345A"/>
    <w:lvl w:ilvl="0">
      <w:start w:val="1"/>
      <w:numFmt w:val="decimal"/>
      <w:lvlText w:val="%1."/>
      <w:lvlJc w:val="left"/>
      <w:pPr>
        <w:ind w:left="1561" w:hanging="284"/>
      </w:pPr>
    </w:lvl>
    <w:lvl w:ilvl="1">
      <w:start w:val="1"/>
      <w:numFmt w:val="decimal"/>
      <w:lvlText w:val="%1.%2."/>
      <w:lvlJc w:val="left"/>
      <w:pPr>
        <w:ind w:left="1134" w:hanging="283"/>
      </w:pPr>
      <w:rPr>
        <w:b w:val="0"/>
        <w:bCs w:val="0"/>
      </w:rPr>
    </w:lvl>
    <w:lvl w:ilvl="2">
      <w:start w:val="1"/>
      <w:numFmt w:val="decimal"/>
      <w:pStyle w:val="IFCTITRE3"/>
      <w:lvlText w:val="%1.%2.%3"/>
      <w:lvlJc w:val="right"/>
      <w:pPr>
        <w:tabs>
          <w:tab w:val="num" w:pos="2041"/>
        </w:tabs>
        <w:ind w:left="2155" w:hanging="284"/>
      </w:pPr>
    </w:lvl>
    <w:lvl w:ilvl="3">
      <w:start w:val="1"/>
      <w:numFmt w:val="decimal"/>
      <w:lvlText w:val="%1.%2.%3.%4"/>
      <w:lvlJc w:val="left"/>
      <w:pPr>
        <w:ind w:left="2268" w:hanging="1417"/>
      </w:pPr>
      <w:rPr>
        <w:rFonts w:hint="default"/>
      </w:rPr>
    </w:lvl>
    <w:lvl w:ilvl="4">
      <w:start w:val="1"/>
      <w:numFmt w:val="lowerLetter"/>
      <w:lvlText w:val="%5."/>
      <w:lvlJc w:val="left"/>
      <w:pPr>
        <w:ind w:left="4680" w:hanging="360"/>
      </w:pPr>
      <w:rPr>
        <w:rFonts w:hint="default"/>
      </w:rPr>
    </w:lvl>
    <w:lvl w:ilvl="5">
      <w:start w:val="1"/>
      <w:numFmt w:val="lowerRoman"/>
      <w:lvlText w:val="%6."/>
      <w:lvlJc w:val="right"/>
      <w:pPr>
        <w:ind w:left="5400" w:hanging="180"/>
      </w:pPr>
      <w:rPr>
        <w:rFonts w:hint="default"/>
      </w:rPr>
    </w:lvl>
    <w:lvl w:ilvl="6">
      <w:start w:val="1"/>
      <w:numFmt w:val="decimal"/>
      <w:lvlText w:val="%7."/>
      <w:lvlJc w:val="left"/>
      <w:pPr>
        <w:ind w:left="6120" w:hanging="360"/>
      </w:pPr>
      <w:rPr>
        <w:rFonts w:hint="default"/>
      </w:rPr>
    </w:lvl>
    <w:lvl w:ilvl="7">
      <w:start w:val="1"/>
      <w:numFmt w:val="lowerLetter"/>
      <w:lvlText w:val="%8."/>
      <w:lvlJc w:val="left"/>
      <w:pPr>
        <w:ind w:left="6840" w:hanging="360"/>
      </w:pPr>
      <w:rPr>
        <w:rFonts w:hint="default"/>
      </w:rPr>
    </w:lvl>
    <w:lvl w:ilvl="8">
      <w:start w:val="1"/>
      <w:numFmt w:val="lowerRoman"/>
      <w:lvlText w:val="%9."/>
      <w:lvlJc w:val="right"/>
      <w:pPr>
        <w:ind w:left="7560" w:hanging="180"/>
      </w:pPr>
      <w:rPr>
        <w:rFonts w:hint="default"/>
      </w:rPr>
    </w:lvl>
  </w:abstractNum>
  <w:abstractNum w:abstractNumId="61" w15:restartNumberingAfterBreak="0">
    <w:nsid w:val="61A24178"/>
    <w:multiLevelType w:val="hybridMultilevel"/>
    <w:tmpl w:val="8F669E90"/>
    <w:lvl w:ilvl="0" w:tplc="040C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630624EC"/>
    <w:multiLevelType w:val="multilevel"/>
    <w:tmpl w:val="08D2BB52"/>
    <w:lvl w:ilvl="0">
      <w:start w:val="5"/>
      <w:numFmt w:val="decimal"/>
      <w:lvlText w:val="%1"/>
      <w:lvlJc w:val="left"/>
      <w:pPr>
        <w:ind w:left="444" w:hanging="444"/>
      </w:pPr>
      <w:rPr>
        <w:rFonts w:hint="default"/>
      </w:rPr>
    </w:lvl>
    <w:lvl w:ilvl="1">
      <w:start w:val="1"/>
      <w:numFmt w:val="decimal"/>
      <w:pStyle w:val="IFCTITRE2"/>
      <w:lvlText w:val="4.%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880" w:hanging="144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960" w:hanging="1800"/>
      </w:pPr>
      <w:rPr>
        <w:rFonts w:hint="default"/>
      </w:rPr>
    </w:lvl>
    <w:lvl w:ilvl="7">
      <w:start w:val="1"/>
      <w:numFmt w:val="decimal"/>
      <w:lvlText w:val="%1.%2.%3.%4.%5.%6.%7.%8"/>
      <w:lvlJc w:val="left"/>
      <w:pPr>
        <w:ind w:left="4680" w:hanging="2160"/>
      </w:pPr>
      <w:rPr>
        <w:rFonts w:hint="default"/>
      </w:rPr>
    </w:lvl>
    <w:lvl w:ilvl="8">
      <w:start w:val="1"/>
      <w:numFmt w:val="decimal"/>
      <w:lvlText w:val="%1.%2.%3.%4.%5.%6.%7.%8.%9"/>
      <w:lvlJc w:val="left"/>
      <w:pPr>
        <w:ind w:left="5040" w:hanging="2160"/>
      </w:pPr>
      <w:rPr>
        <w:rFonts w:hint="default"/>
      </w:rPr>
    </w:lvl>
  </w:abstractNum>
  <w:abstractNum w:abstractNumId="63" w15:restartNumberingAfterBreak="0">
    <w:nsid w:val="63685CA7"/>
    <w:multiLevelType w:val="hybridMultilevel"/>
    <w:tmpl w:val="95463B34"/>
    <w:lvl w:ilvl="0" w:tplc="2C4A78A6">
      <w:start w:val="1"/>
      <w:numFmt w:val="bullet"/>
      <w:lvlText w:val="-"/>
      <w:lvlJc w:val="left"/>
      <w:pPr>
        <w:ind w:left="720" w:hanging="360"/>
      </w:pPr>
      <w:rPr>
        <w:rFonts w:ascii="Calibri" w:hAnsi="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67FD13B3"/>
    <w:multiLevelType w:val="hybridMultilevel"/>
    <w:tmpl w:val="CD502DE0"/>
    <w:lvl w:ilvl="0" w:tplc="040C000B">
      <w:start w:val="1"/>
      <w:numFmt w:val="bullet"/>
      <w:lvlText w:val=""/>
      <w:lvlJc w:val="left"/>
      <w:pPr>
        <w:ind w:left="1080" w:hanging="360"/>
      </w:pPr>
      <w:rPr>
        <w:rFonts w:ascii="Wingdings" w:hAnsi="Wingdings" w:hint="default"/>
      </w:rPr>
    </w:lvl>
    <w:lvl w:ilvl="1" w:tplc="040C0003" w:tentative="1">
      <w:start w:val="1"/>
      <w:numFmt w:val="bullet"/>
      <w:lvlText w:val="o"/>
      <w:lvlJc w:val="left"/>
      <w:pPr>
        <w:ind w:left="1800" w:hanging="360"/>
      </w:pPr>
      <w:rPr>
        <w:rFonts w:ascii="Courier New" w:hAnsi="Courier New" w:cs="Courier New" w:hint="default"/>
      </w:rPr>
    </w:lvl>
    <w:lvl w:ilvl="2" w:tplc="040C0005" w:tentative="1">
      <w:start w:val="1"/>
      <w:numFmt w:val="bullet"/>
      <w:lvlText w:val=""/>
      <w:lvlJc w:val="left"/>
      <w:pPr>
        <w:ind w:left="2520" w:hanging="360"/>
      </w:pPr>
      <w:rPr>
        <w:rFonts w:ascii="Wingdings" w:hAnsi="Wingdings" w:hint="default"/>
      </w:rPr>
    </w:lvl>
    <w:lvl w:ilvl="3" w:tplc="040C0001" w:tentative="1">
      <w:start w:val="1"/>
      <w:numFmt w:val="bullet"/>
      <w:lvlText w:val=""/>
      <w:lvlJc w:val="left"/>
      <w:pPr>
        <w:ind w:left="3240" w:hanging="360"/>
      </w:pPr>
      <w:rPr>
        <w:rFonts w:ascii="Symbol" w:hAnsi="Symbol" w:hint="default"/>
      </w:rPr>
    </w:lvl>
    <w:lvl w:ilvl="4" w:tplc="040C0003" w:tentative="1">
      <w:start w:val="1"/>
      <w:numFmt w:val="bullet"/>
      <w:lvlText w:val="o"/>
      <w:lvlJc w:val="left"/>
      <w:pPr>
        <w:ind w:left="3960" w:hanging="360"/>
      </w:pPr>
      <w:rPr>
        <w:rFonts w:ascii="Courier New" w:hAnsi="Courier New" w:cs="Courier New" w:hint="default"/>
      </w:rPr>
    </w:lvl>
    <w:lvl w:ilvl="5" w:tplc="040C0005" w:tentative="1">
      <w:start w:val="1"/>
      <w:numFmt w:val="bullet"/>
      <w:lvlText w:val=""/>
      <w:lvlJc w:val="left"/>
      <w:pPr>
        <w:ind w:left="4680" w:hanging="360"/>
      </w:pPr>
      <w:rPr>
        <w:rFonts w:ascii="Wingdings" w:hAnsi="Wingdings" w:hint="default"/>
      </w:rPr>
    </w:lvl>
    <w:lvl w:ilvl="6" w:tplc="040C0001" w:tentative="1">
      <w:start w:val="1"/>
      <w:numFmt w:val="bullet"/>
      <w:lvlText w:val=""/>
      <w:lvlJc w:val="left"/>
      <w:pPr>
        <w:ind w:left="5400" w:hanging="360"/>
      </w:pPr>
      <w:rPr>
        <w:rFonts w:ascii="Symbol" w:hAnsi="Symbol" w:hint="default"/>
      </w:rPr>
    </w:lvl>
    <w:lvl w:ilvl="7" w:tplc="040C0003" w:tentative="1">
      <w:start w:val="1"/>
      <w:numFmt w:val="bullet"/>
      <w:lvlText w:val="o"/>
      <w:lvlJc w:val="left"/>
      <w:pPr>
        <w:ind w:left="6120" w:hanging="360"/>
      </w:pPr>
      <w:rPr>
        <w:rFonts w:ascii="Courier New" w:hAnsi="Courier New" w:cs="Courier New" w:hint="default"/>
      </w:rPr>
    </w:lvl>
    <w:lvl w:ilvl="8" w:tplc="040C0005" w:tentative="1">
      <w:start w:val="1"/>
      <w:numFmt w:val="bullet"/>
      <w:lvlText w:val=""/>
      <w:lvlJc w:val="left"/>
      <w:pPr>
        <w:ind w:left="6840" w:hanging="360"/>
      </w:pPr>
      <w:rPr>
        <w:rFonts w:ascii="Wingdings" w:hAnsi="Wingdings" w:hint="default"/>
      </w:rPr>
    </w:lvl>
  </w:abstractNum>
  <w:abstractNum w:abstractNumId="65" w15:restartNumberingAfterBreak="0">
    <w:nsid w:val="68572AB5"/>
    <w:multiLevelType w:val="multilevel"/>
    <w:tmpl w:val="306C275C"/>
    <w:lvl w:ilvl="0">
      <w:start w:val="1"/>
      <w:numFmt w:val="bullet"/>
      <w:pStyle w:val="nbul"/>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Georgia" w:eastAsia="Georgia" w:hAnsi="Georgia" w:cs="Georgia"/>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6" w15:restartNumberingAfterBreak="0">
    <w:nsid w:val="6CF71690"/>
    <w:multiLevelType w:val="multilevel"/>
    <w:tmpl w:val="7EBE9EF4"/>
    <w:lvl w:ilvl="0">
      <w:start w:val="1"/>
      <w:numFmt w:val="bullet"/>
      <w:pStyle w:val="ListRoman"/>
      <w:lvlText w:val="●"/>
      <w:lvlJc w:val="left"/>
      <w:pPr>
        <w:ind w:left="720" w:hanging="360"/>
      </w:pPr>
      <w:rPr>
        <w:rFonts w:ascii="Noto Sans Symbols" w:eastAsia="Noto Sans Symbols" w:hAnsi="Noto Sans Symbols" w:cs="Noto Sans Symbols"/>
      </w:rPr>
    </w:lvl>
    <w:lvl w:ilvl="1">
      <w:start w:val="1"/>
      <w:numFmt w:val="bullet"/>
      <w:pStyle w:val="ListRoman2"/>
      <w:lvlText w:val="o"/>
      <w:lvlJc w:val="left"/>
      <w:pPr>
        <w:ind w:left="1440" w:hanging="360"/>
      </w:pPr>
      <w:rPr>
        <w:rFonts w:ascii="Courier New" w:eastAsia="Courier New" w:hAnsi="Courier New" w:cs="Courier New"/>
      </w:rPr>
    </w:lvl>
    <w:lvl w:ilvl="2">
      <w:start w:val="1"/>
      <w:numFmt w:val="bullet"/>
      <w:pStyle w:val="ListRoman3"/>
      <w:lvlText w:val="▪"/>
      <w:lvlJc w:val="left"/>
      <w:pPr>
        <w:ind w:left="2160" w:hanging="360"/>
      </w:pPr>
      <w:rPr>
        <w:rFonts w:ascii="Noto Sans Symbols" w:eastAsia="Noto Sans Symbols" w:hAnsi="Noto Sans Symbols" w:cs="Noto Sans Symbols"/>
      </w:rPr>
    </w:lvl>
    <w:lvl w:ilvl="3">
      <w:start w:val="1"/>
      <w:numFmt w:val="bullet"/>
      <w:pStyle w:val="ListRoman4"/>
      <w:lvlText w:val="●"/>
      <w:lvlJc w:val="left"/>
      <w:pPr>
        <w:ind w:left="2880" w:hanging="360"/>
      </w:pPr>
      <w:rPr>
        <w:rFonts w:ascii="Noto Sans Symbols" w:eastAsia="Noto Sans Symbols" w:hAnsi="Noto Sans Symbols" w:cs="Noto Sans Symbols"/>
      </w:rPr>
    </w:lvl>
    <w:lvl w:ilvl="4">
      <w:start w:val="1"/>
      <w:numFmt w:val="bullet"/>
      <w:pStyle w:val="ListRoman5"/>
      <w:lvlText w:val="o"/>
      <w:lvlJc w:val="left"/>
      <w:pPr>
        <w:ind w:left="3600" w:hanging="360"/>
      </w:pPr>
      <w:rPr>
        <w:rFonts w:ascii="Courier New" w:eastAsia="Courier New" w:hAnsi="Courier New" w:cs="Courier New"/>
      </w:rPr>
    </w:lvl>
    <w:lvl w:ilvl="5">
      <w:start w:val="1"/>
      <w:numFmt w:val="bullet"/>
      <w:pStyle w:val="ListRoman6"/>
      <w:lvlText w:val="▪"/>
      <w:lvlJc w:val="left"/>
      <w:pPr>
        <w:ind w:left="4320" w:hanging="360"/>
      </w:pPr>
      <w:rPr>
        <w:rFonts w:ascii="Noto Sans Symbols" w:eastAsia="Noto Sans Symbols" w:hAnsi="Noto Sans Symbols" w:cs="Noto Sans Symbols"/>
      </w:rPr>
    </w:lvl>
    <w:lvl w:ilvl="6">
      <w:start w:val="1"/>
      <w:numFmt w:val="bullet"/>
      <w:pStyle w:val="ListRoman7"/>
      <w:lvlText w:val="●"/>
      <w:lvlJc w:val="left"/>
      <w:pPr>
        <w:ind w:left="5040" w:hanging="360"/>
      </w:pPr>
      <w:rPr>
        <w:rFonts w:ascii="Noto Sans Symbols" w:eastAsia="Noto Sans Symbols" w:hAnsi="Noto Sans Symbols" w:cs="Noto Sans Symbols"/>
      </w:rPr>
    </w:lvl>
    <w:lvl w:ilvl="7">
      <w:start w:val="1"/>
      <w:numFmt w:val="bullet"/>
      <w:pStyle w:val="ListRoman8"/>
      <w:lvlText w:val="o"/>
      <w:lvlJc w:val="left"/>
      <w:pPr>
        <w:ind w:left="5760" w:hanging="360"/>
      </w:pPr>
      <w:rPr>
        <w:rFonts w:ascii="Courier New" w:eastAsia="Courier New" w:hAnsi="Courier New" w:cs="Courier New"/>
      </w:rPr>
    </w:lvl>
    <w:lvl w:ilvl="8">
      <w:start w:val="1"/>
      <w:numFmt w:val="bullet"/>
      <w:pStyle w:val="ListRoman9"/>
      <w:lvlText w:val="▪"/>
      <w:lvlJc w:val="left"/>
      <w:pPr>
        <w:ind w:left="6480" w:hanging="360"/>
      </w:pPr>
      <w:rPr>
        <w:rFonts w:ascii="Noto Sans Symbols" w:eastAsia="Noto Sans Symbols" w:hAnsi="Noto Sans Symbols" w:cs="Noto Sans Symbols"/>
      </w:rPr>
    </w:lvl>
  </w:abstractNum>
  <w:abstractNum w:abstractNumId="67" w15:restartNumberingAfterBreak="0">
    <w:nsid w:val="70B05FAA"/>
    <w:multiLevelType w:val="multilevel"/>
    <w:tmpl w:val="BAB2B8B2"/>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start w:val="1"/>
      <w:numFmt w:val="lowerRoman"/>
      <w:lvlText w:val="(%3)"/>
      <w:lvlJc w:val="left"/>
      <w:pPr>
        <w:ind w:left="2520" w:hanging="720"/>
      </w:pPr>
      <w:rPr>
        <w:rFonts w:hint="default"/>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715926F7"/>
    <w:multiLevelType w:val="hybridMultilevel"/>
    <w:tmpl w:val="F7EEE8BA"/>
    <w:lvl w:ilvl="0" w:tplc="040C000F">
      <w:start w:val="1"/>
      <w:numFmt w:val="decimal"/>
      <w:lvlText w:val="%1."/>
      <w:lvlJc w:val="left"/>
      <w:pPr>
        <w:ind w:left="360" w:hanging="360"/>
      </w:pPr>
      <w:rPr>
        <w:rFonts w:hint="default"/>
      </w:r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69" w15:restartNumberingAfterBreak="0">
    <w:nsid w:val="71AA5FB8"/>
    <w:multiLevelType w:val="hybridMultilevel"/>
    <w:tmpl w:val="BA861F44"/>
    <w:lvl w:ilvl="0" w:tplc="E5CA360E">
      <w:start w:val="1"/>
      <w:numFmt w:val="decimal"/>
      <w:lvlText w:val="%1)"/>
      <w:lvlJc w:val="left"/>
      <w:pPr>
        <w:ind w:left="-1065" w:hanging="360"/>
      </w:pPr>
      <w:rPr>
        <w:b w:val="0"/>
        <w:bCs w:val="0"/>
      </w:rPr>
    </w:lvl>
    <w:lvl w:ilvl="1" w:tplc="040C0019" w:tentative="1">
      <w:start w:val="1"/>
      <w:numFmt w:val="lowerLetter"/>
      <w:lvlText w:val="%2."/>
      <w:lvlJc w:val="left"/>
      <w:pPr>
        <w:ind w:left="-345" w:hanging="360"/>
      </w:pPr>
    </w:lvl>
    <w:lvl w:ilvl="2" w:tplc="040C001B" w:tentative="1">
      <w:start w:val="1"/>
      <w:numFmt w:val="lowerRoman"/>
      <w:lvlText w:val="%3."/>
      <w:lvlJc w:val="right"/>
      <w:pPr>
        <w:ind w:left="375" w:hanging="180"/>
      </w:pPr>
    </w:lvl>
    <w:lvl w:ilvl="3" w:tplc="040C000F" w:tentative="1">
      <w:start w:val="1"/>
      <w:numFmt w:val="decimal"/>
      <w:lvlText w:val="%4."/>
      <w:lvlJc w:val="left"/>
      <w:pPr>
        <w:ind w:left="1095" w:hanging="360"/>
      </w:pPr>
    </w:lvl>
    <w:lvl w:ilvl="4" w:tplc="040C0019" w:tentative="1">
      <w:start w:val="1"/>
      <w:numFmt w:val="lowerLetter"/>
      <w:lvlText w:val="%5."/>
      <w:lvlJc w:val="left"/>
      <w:pPr>
        <w:ind w:left="1815" w:hanging="360"/>
      </w:pPr>
    </w:lvl>
    <w:lvl w:ilvl="5" w:tplc="040C001B" w:tentative="1">
      <w:start w:val="1"/>
      <w:numFmt w:val="lowerRoman"/>
      <w:lvlText w:val="%6."/>
      <w:lvlJc w:val="right"/>
      <w:pPr>
        <w:ind w:left="2535" w:hanging="180"/>
      </w:pPr>
    </w:lvl>
    <w:lvl w:ilvl="6" w:tplc="040C000F" w:tentative="1">
      <w:start w:val="1"/>
      <w:numFmt w:val="decimal"/>
      <w:lvlText w:val="%7."/>
      <w:lvlJc w:val="left"/>
      <w:pPr>
        <w:ind w:left="3255" w:hanging="360"/>
      </w:pPr>
    </w:lvl>
    <w:lvl w:ilvl="7" w:tplc="040C0019" w:tentative="1">
      <w:start w:val="1"/>
      <w:numFmt w:val="lowerLetter"/>
      <w:lvlText w:val="%8."/>
      <w:lvlJc w:val="left"/>
      <w:pPr>
        <w:ind w:left="3975" w:hanging="360"/>
      </w:pPr>
    </w:lvl>
    <w:lvl w:ilvl="8" w:tplc="040C001B" w:tentative="1">
      <w:start w:val="1"/>
      <w:numFmt w:val="lowerRoman"/>
      <w:lvlText w:val="%9."/>
      <w:lvlJc w:val="right"/>
      <w:pPr>
        <w:ind w:left="4695" w:hanging="180"/>
      </w:pPr>
    </w:lvl>
  </w:abstractNum>
  <w:abstractNum w:abstractNumId="70" w15:restartNumberingAfterBreak="0">
    <w:nsid w:val="72A1655B"/>
    <w:multiLevelType w:val="multilevel"/>
    <w:tmpl w:val="2264D238"/>
    <w:lvl w:ilvl="0">
      <w:start w:val="1"/>
      <w:numFmt w:val="decimal"/>
      <w:pStyle w:val="TitreIFC1"/>
      <w:lvlText w:val="IV.%1."/>
      <w:lvlJc w:val="left"/>
      <w:pPr>
        <w:ind w:left="144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IV.%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71" w15:restartNumberingAfterBreak="0">
    <w:nsid w:val="73443926"/>
    <w:multiLevelType w:val="hybridMultilevel"/>
    <w:tmpl w:val="0B3428EC"/>
    <w:lvl w:ilvl="0" w:tplc="0B7C125A">
      <w:start w:val="1"/>
      <w:numFmt w:val="bullet"/>
      <w:pStyle w:val="Bullet"/>
      <w:lvlText w:val=""/>
      <w:lvlJc w:val="left"/>
      <w:pPr>
        <w:tabs>
          <w:tab w:val="num" w:pos="357"/>
        </w:tabs>
        <w:ind w:left="357" w:hanging="357"/>
      </w:pPr>
      <w:rPr>
        <w:rFonts w:ascii="Symbol" w:hAnsi="Symbol" w:hint="default"/>
      </w:rPr>
    </w:lvl>
    <w:lvl w:ilvl="1" w:tplc="42E24412">
      <w:start w:val="1"/>
      <w:numFmt w:val="decimal"/>
      <w:lvlText w:val="%2."/>
      <w:lvlJc w:val="left"/>
      <w:pPr>
        <w:tabs>
          <w:tab w:val="num" w:pos="1440"/>
        </w:tabs>
        <w:ind w:left="1440" w:hanging="360"/>
      </w:pPr>
      <w:rPr>
        <w:rFonts w:hint="default"/>
      </w:rPr>
    </w:lvl>
    <w:lvl w:ilvl="2" w:tplc="DDE645D6">
      <w:start w:val="1"/>
      <w:numFmt w:val="bullet"/>
      <w:lvlText w:val=""/>
      <w:lvlJc w:val="left"/>
      <w:pPr>
        <w:tabs>
          <w:tab w:val="num" w:pos="2160"/>
        </w:tabs>
        <w:ind w:left="2160" w:hanging="360"/>
      </w:pPr>
      <w:rPr>
        <w:rFonts w:ascii="Wingdings" w:hAnsi="Wingdings" w:hint="default"/>
      </w:rPr>
    </w:lvl>
    <w:lvl w:ilvl="3" w:tplc="73228374">
      <w:start w:val="1"/>
      <w:numFmt w:val="lowerLetter"/>
      <w:lvlText w:val="(%4)"/>
      <w:lvlJc w:val="left"/>
      <w:pPr>
        <w:tabs>
          <w:tab w:val="num" w:pos="2880"/>
        </w:tabs>
        <w:ind w:left="2880" w:hanging="360"/>
      </w:pPr>
      <w:rPr>
        <w:rFonts w:hint="default"/>
      </w:rPr>
    </w:lvl>
    <w:lvl w:ilvl="4" w:tplc="62302DDC" w:tentative="1">
      <w:start w:val="1"/>
      <w:numFmt w:val="bullet"/>
      <w:lvlText w:val="o"/>
      <w:lvlJc w:val="left"/>
      <w:pPr>
        <w:tabs>
          <w:tab w:val="num" w:pos="3600"/>
        </w:tabs>
        <w:ind w:left="3600" w:hanging="360"/>
      </w:pPr>
      <w:rPr>
        <w:rFonts w:ascii="Courier New" w:hAnsi="Courier New" w:cs="Courier New" w:hint="default"/>
      </w:rPr>
    </w:lvl>
    <w:lvl w:ilvl="5" w:tplc="B8EA5C06" w:tentative="1">
      <w:start w:val="1"/>
      <w:numFmt w:val="bullet"/>
      <w:lvlText w:val=""/>
      <w:lvlJc w:val="left"/>
      <w:pPr>
        <w:tabs>
          <w:tab w:val="num" w:pos="4320"/>
        </w:tabs>
        <w:ind w:left="4320" w:hanging="360"/>
      </w:pPr>
      <w:rPr>
        <w:rFonts w:ascii="Wingdings" w:hAnsi="Wingdings" w:hint="default"/>
      </w:rPr>
    </w:lvl>
    <w:lvl w:ilvl="6" w:tplc="D7CAD8BE" w:tentative="1">
      <w:start w:val="1"/>
      <w:numFmt w:val="bullet"/>
      <w:lvlText w:val=""/>
      <w:lvlJc w:val="left"/>
      <w:pPr>
        <w:tabs>
          <w:tab w:val="num" w:pos="5040"/>
        </w:tabs>
        <w:ind w:left="5040" w:hanging="360"/>
      </w:pPr>
      <w:rPr>
        <w:rFonts w:ascii="Symbol" w:hAnsi="Symbol" w:hint="default"/>
      </w:rPr>
    </w:lvl>
    <w:lvl w:ilvl="7" w:tplc="93E67E1C" w:tentative="1">
      <w:start w:val="1"/>
      <w:numFmt w:val="bullet"/>
      <w:lvlText w:val="o"/>
      <w:lvlJc w:val="left"/>
      <w:pPr>
        <w:tabs>
          <w:tab w:val="num" w:pos="5760"/>
        </w:tabs>
        <w:ind w:left="5760" w:hanging="360"/>
      </w:pPr>
      <w:rPr>
        <w:rFonts w:ascii="Courier New" w:hAnsi="Courier New" w:cs="Courier New" w:hint="default"/>
      </w:rPr>
    </w:lvl>
    <w:lvl w:ilvl="8" w:tplc="649896D4" w:tentative="1">
      <w:start w:val="1"/>
      <w:numFmt w:val="bullet"/>
      <w:lvlText w:val=""/>
      <w:lvlJc w:val="left"/>
      <w:pPr>
        <w:tabs>
          <w:tab w:val="num" w:pos="6480"/>
        </w:tabs>
        <w:ind w:left="6480" w:hanging="360"/>
      </w:pPr>
      <w:rPr>
        <w:rFonts w:ascii="Wingdings" w:hAnsi="Wingdings" w:hint="default"/>
      </w:rPr>
    </w:lvl>
  </w:abstractNum>
  <w:abstractNum w:abstractNumId="72" w15:restartNumberingAfterBreak="0">
    <w:nsid w:val="76211E58"/>
    <w:multiLevelType w:val="multilevel"/>
    <w:tmpl w:val="B9BE2A86"/>
    <w:lvl w:ilvl="0">
      <w:start w:val="1"/>
      <w:numFmt w:val="bullet"/>
      <w:pStyle w:val="tablefillbullets"/>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73" w15:restartNumberingAfterBreak="0">
    <w:nsid w:val="79337B2E"/>
    <w:multiLevelType w:val="hybridMultilevel"/>
    <w:tmpl w:val="79E6DE16"/>
    <w:lvl w:ilvl="0" w:tplc="FC5C0858">
      <w:start w:val="1"/>
      <w:numFmt w:val="decimal"/>
      <w:lvlText w:val="%1-"/>
      <w:lvlJc w:val="left"/>
      <w:pPr>
        <w:ind w:left="360" w:hanging="360"/>
      </w:pPr>
      <w:rPr>
        <w:rFonts w:hint="default"/>
      </w:r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74" w15:restartNumberingAfterBreak="0">
    <w:nsid w:val="7E0853D0"/>
    <w:multiLevelType w:val="hybridMultilevel"/>
    <w:tmpl w:val="46905D1C"/>
    <w:lvl w:ilvl="0" w:tplc="FC644990">
      <w:start w:val="1"/>
      <w:numFmt w:val="bullet"/>
      <w:lvlText w:val="●"/>
      <w:lvlJc w:val="left"/>
      <w:pPr>
        <w:ind w:left="720" w:hanging="360"/>
      </w:p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16cid:durableId="891765924">
    <w:abstractNumId w:val="59"/>
  </w:num>
  <w:num w:numId="2" w16cid:durableId="1161577827">
    <w:abstractNumId w:val="12"/>
  </w:num>
  <w:num w:numId="3" w16cid:durableId="1714186599">
    <w:abstractNumId w:val="65"/>
  </w:num>
  <w:num w:numId="4" w16cid:durableId="861822867">
    <w:abstractNumId w:val="6"/>
  </w:num>
  <w:num w:numId="5" w16cid:durableId="2065712369">
    <w:abstractNumId w:val="51"/>
  </w:num>
  <w:num w:numId="6" w16cid:durableId="1724792428">
    <w:abstractNumId w:val="43"/>
  </w:num>
  <w:num w:numId="7" w16cid:durableId="1963883027">
    <w:abstractNumId w:val="3"/>
  </w:num>
  <w:num w:numId="8" w16cid:durableId="540483682">
    <w:abstractNumId w:val="11"/>
  </w:num>
  <w:num w:numId="9" w16cid:durableId="210265081">
    <w:abstractNumId w:val="27"/>
  </w:num>
  <w:num w:numId="10" w16cid:durableId="1671446027">
    <w:abstractNumId w:val="72"/>
  </w:num>
  <w:num w:numId="11" w16cid:durableId="1954747530">
    <w:abstractNumId w:val="66"/>
  </w:num>
  <w:num w:numId="12" w16cid:durableId="2070031604">
    <w:abstractNumId w:val="42"/>
  </w:num>
  <w:num w:numId="13" w16cid:durableId="412702307">
    <w:abstractNumId w:val="70"/>
  </w:num>
  <w:num w:numId="14" w16cid:durableId="1530989778">
    <w:abstractNumId w:val="55"/>
  </w:num>
  <w:num w:numId="15" w16cid:durableId="988561107">
    <w:abstractNumId w:val="2"/>
  </w:num>
  <w:num w:numId="16" w16cid:durableId="590889496">
    <w:abstractNumId w:val="31"/>
  </w:num>
  <w:num w:numId="17" w16cid:durableId="304551382">
    <w:abstractNumId w:val="4"/>
  </w:num>
  <w:num w:numId="18" w16cid:durableId="1176458683">
    <w:abstractNumId w:val="5"/>
  </w:num>
  <w:num w:numId="19" w16cid:durableId="265116293">
    <w:abstractNumId w:val="62"/>
  </w:num>
  <w:num w:numId="20" w16cid:durableId="732123002">
    <w:abstractNumId w:val="71"/>
  </w:num>
  <w:num w:numId="21" w16cid:durableId="99225712">
    <w:abstractNumId w:val="60"/>
  </w:num>
  <w:num w:numId="22" w16cid:durableId="854612882">
    <w:abstractNumId w:val="32"/>
  </w:num>
  <w:num w:numId="23" w16cid:durableId="940644761">
    <w:abstractNumId w:val="29"/>
  </w:num>
  <w:num w:numId="24" w16cid:durableId="1519004945">
    <w:abstractNumId w:val="30"/>
  </w:num>
  <w:num w:numId="25" w16cid:durableId="1943754364">
    <w:abstractNumId w:val="9"/>
  </w:num>
  <w:num w:numId="26" w16cid:durableId="10298506">
    <w:abstractNumId w:val="26"/>
  </w:num>
  <w:num w:numId="27" w16cid:durableId="1839733275">
    <w:abstractNumId w:val="39"/>
  </w:num>
  <w:num w:numId="28" w16cid:durableId="1971933297">
    <w:abstractNumId w:val="44"/>
  </w:num>
  <w:num w:numId="29" w16cid:durableId="1465463369">
    <w:abstractNumId w:val="64"/>
  </w:num>
  <w:num w:numId="30" w16cid:durableId="1836677091">
    <w:abstractNumId w:val="38"/>
  </w:num>
  <w:num w:numId="31" w16cid:durableId="1108162137">
    <w:abstractNumId w:val="21"/>
  </w:num>
  <w:num w:numId="32" w16cid:durableId="1247811933">
    <w:abstractNumId w:val="56"/>
  </w:num>
  <w:num w:numId="33" w16cid:durableId="1510558633">
    <w:abstractNumId w:val="41"/>
  </w:num>
  <w:num w:numId="34" w16cid:durableId="1935940150">
    <w:abstractNumId w:val="33"/>
  </w:num>
  <w:num w:numId="35" w16cid:durableId="1800416467">
    <w:abstractNumId w:val="48"/>
  </w:num>
  <w:num w:numId="36" w16cid:durableId="237598891">
    <w:abstractNumId w:val="16"/>
  </w:num>
  <w:num w:numId="37" w16cid:durableId="870845589">
    <w:abstractNumId w:val="54"/>
  </w:num>
  <w:num w:numId="38" w16cid:durableId="494299214">
    <w:abstractNumId w:val="36"/>
  </w:num>
  <w:num w:numId="39" w16cid:durableId="671176099">
    <w:abstractNumId w:val="8"/>
  </w:num>
  <w:num w:numId="40" w16cid:durableId="1589774139">
    <w:abstractNumId w:val="22"/>
  </w:num>
  <w:num w:numId="41" w16cid:durableId="1019506067">
    <w:abstractNumId w:val="61"/>
  </w:num>
  <w:num w:numId="42" w16cid:durableId="53505084">
    <w:abstractNumId w:val="67"/>
  </w:num>
  <w:num w:numId="43" w16cid:durableId="173737940">
    <w:abstractNumId w:val="0"/>
  </w:num>
  <w:num w:numId="44" w16cid:durableId="851456361">
    <w:abstractNumId w:val="35"/>
  </w:num>
  <w:num w:numId="45" w16cid:durableId="1943225156">
    <w:abstractNumId w:val="49"/>
  </w:num>
  <w:num w:numId="46" w16cid:durableId="563298318">
    <w:abstractNumId w:val="15"/>
  </w:num>
  <w:num w:numId="47" w16cid:durableId="603995288">
    <w:abstractNumId w:val="37"/>
  </w:num>
  <w:num w:numId="48" w16cid:durableId="1140535993">
    <w:abstractNumId w:val="13"/>
  </w:num>
  <w:num w:numId="49" w16cid:durableId="1091699140">
    <w:abstractNumId w:val="68"/>
  </w:num>
  <w:num w:numId="50" w16cid:durableId="1294797620">
    <w:abstractNumId w:val="1"/>
  </w:num>
  <w:num w:numId="51" w16cid:durableId="1488790276">
    <w:abstractNumId w:val="73"/>
  </w:num>
  <w:num w:numId="52" w16cid:durableId="1518274619">
    <w:abstractNumId w:val="69"/>
  </w:num>
  <w:num w:numId="53" w16cid:durableId="1652245505">
    <w:abstractNumId w:val="18"/>
  </w:num>
  <w:num w:numId="54" w16cid:durableId="1398478385">
    <w:abstractNumId w:val="40"/>
  </w:num>
  <w:num w:numId="55" w16cid:durableId="1628967782">
    <w:abstractNumId w:val="58"/>
  </w:num>
  <w:num w:numId="56" w16cid:durableId="1185092004">
    <w:abstractNumId w:val="74"/>
  </w:num>
  <w:num w:numId="57" w16cid:durableId="286015397">
    <w:abstractNumId w:val="53"/>
  </w:num>
  <w:num w:numId="58" w16cid:durableId="1058826607">
    <w:abstractNumId w:val="20"/>
  </w:num>
  <w:num w:numId="59" w16cid:durableId="1607040152">
    <w:abstractNumId w:val="10"/>
  </w:num>
  <w:num w:numId="60" w16cid:durableId="312028361">
    <w:abstractNumId w:val="50"/>
  </w:num>
  <w:num w:numId="61" w16cid:durableId="1449425012">
    <w:abstractNumId w:val="45"/>
  </w:num>
  <w:num w:numId="62" w16cid:durableId="2021160558">
    <w:abstractNumId w:val="17"/>
  </w:num>
  <w:num w:numId="63" w16cid:durableId="1188105668">
    <w:abstractNumId w:val="57"/>
  </w:num>
  <w:num w:numId="64" w16cid:durableId="254901018">
    <w:abstractNumId w:val="14"/>
  </w:num>
  <w:num w:numId="65" w16cid:durableId="480079656">
    <w:abstractNumId w:val="19"/>
  </w:num>
  <w:num w:numId="66" w16cid:durableId="1089422528">
    <w:abstractNumId w:val="28"/>
  </w:num>
  <w:num w:numId="67" w16cid:durableId="1664164344">
    <w:abstractNumId w:val="52"/>
  </w:num>
  <w:num w:numId="68" w16cid:durableId="267591059">
    <w:abstractNumId w:val="46"/>
  </w:num>
  <w:num w:numId="69" w16cid:durableId="1092164378">
    <w:abstractNumId w:val="63"/>
  </w:num>
  <w:num w:numId="70" w16cid:durableId="724452070">
    <w:abstractNumId w:val="24"/>
  </w:num>
  <w:num w:numId="71" w16cid:durableId="875583892">
    <w:abstractNumId w:val="34"/>
  </w:num>
  <w:num w:numId="72" w16cid:durableId="1837843150">
    <w:abstractNumId w:val="23"/>
  </w:num>
  <w:num w:numId="73" w16cid:durableId="862742164">
    <w:abstractNumId w:val="7"/>
  </w:num>
  <w:num w:numId="74" w16cid:durableId="667175201">
    <w:abstractNumId w:val="47"/>
  </w:num>
  <w:num w:numId="75" w16cid:durableId="206916372">
    <w:abstractNumId w:val="25"/>
  </w:num>
  <w:numIdMacAtCleanup w:val="6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Nba0MDQxszQyMLMwMbBQ0lEKTi0uzszPAykwqwUAscqWMSwAAAA="/>
  </w:docVars>
  <w:rsids>
    <w:rsidRoot w:val="000334A0"/>
    <w:rsid w:val="00000022"/>
    <w:rsid w:val="00000034"/>
    <w:rsid w:val="00000047"/>
    <w:rsid w:val="0000008E"/>
    <w:rsid w:val="00000136"/>
    <w:rsid w:val="0000031F"/>
    <w:rsid w:val="0000040E"/>
    <w:rsid w:val="0000094C"/>
    <w:rsid w:val="000009C0"/>
    <w:rsid w:val="00000BB8"/>
    <w:rsid w:val="00000E82"/>
    <w:rsid w:val="00000F83"/>
    <w:rsid w:val="0000114F"/>
    <w:rsid w:val="00001304"/>
    <w:rsid w:val="00001383"/>
    <w:rsid w:val="0000166E"/>
    <w:rsid w:val="000017A7"/>
    <w:rsid w:val="00001908"/>
    <w:rsid w:val="000019E1"/>
    <w:rsid w:val="00001A5B"/>
    <w:rsid w:val="00001A7C"/>
    <w:rsid w:val="00001EE0"/>
    <w:rsid w:val="00001F3E"/>
    <w:rsid w:val="000022F8"/>
    <w:rsid w:val="00002389"/>
    <w:rsid w:val="000023B8"/>
    <w:rsid w:val="0000243E"/>
    <w:rsid w:val="000024F3"/>
    <w:rsid w:val="00002522"/>
    <w:rsid w:val="00002CFB"/>
    <w:rsid w:val="00002D75"/>
    <w:rsid w:val="00002ECB"/>
    <w:rsid w:val="00002EDA"/>
    <w:rsid w:val="00002F1C"/>
    <w:rsid w:val="00003063"/>
    <w:rsid w:val="0000313B"/>
    <w:rsid w:val="0000325F"/>
    <w:rsid w:val="00003299"/>
    <w:rsid w:val="00003311"/>
    <w:rsid w:val="000033E4"/>
    <w:rsid w:val="00003448"/>
    <w:rsid w:val="0000375E"/>
    <w:rsid w:val="000037DE"/>
    <w:rsid w:val="00003CDC"/>
    <w:rsid w:val="0000418A"/>
    <w:rsid w:val="000041E9"/>
    <w:rsid w:val="00004290"/>
    <w:rsid w:val="0000431F"/>
    <w:rsid w:val="000043C5"/>
    <w:rsid w:val="0000440A"/>
    <w:rsid w:val="00004433"/>
    <w:rsid w:val="00004490"/>
    <w:rsid w:val="00004546"/>
    <w:rsid w:val="000047A2"/>
    <w:rsid w:val="000047AE"/>
    <w:rsid w:val="000048AD"/>
    <w:rsid w:val="00004F05"/>
    <w:rsid w:val="00004F16"/>
    <w:rsid w:val="00005059"/>
    <w:rsid w:val="00005075"/>
    <w:rsid w:val="000050F7"/>
    <w:rsid w:val="00005281"/>
    <w:rsid w:val="000052FE"/>
    <w:rsid w:val="000056BB"/>
    <w:rsid w:val="000056FF"/>
    <w:rsid w:val="00005783"/>
    <w:rsid w:val="00005BB0"/>
    <w:rsid w:val="00005D0D"/>
    <w:rsid w:val="00005DC2"/>
    <w:rsid w:val="00005E19"/>
    <w:rsid w:val="0000608D"/>
    <w:rsid w:val="00006304"/>
    <w:rsid w:val="00006497"/>
    <w:rsid w:val="000064EE"/>
    <w:rsid w:val="000065E9"/>
    <w:rsid w:val="000068B6"/>
    <w:rsid w:val="00006AC3"/>
    <w:rsid w:val="00006F2D"/>
    <w:rsid w:val="00007198"/>
    <w:rsid w:val="00007274"/>
    <w:rsid w:val="000074CD"/>
    <w:rsid w:val="000076D7"/>
    <w:rsid w:val="000077C7"/>
    <w:rsid w:val="00007831"/>
    <w:rsid w:val="0000794F"/>
    <w:rsid w:val="000079D0"/>
    <w:rsid w:val="000079E1"/>
    <w:rsid w:val="00007EE6"/>
    <w:rsid w:val="000100F9"/>
    <w:rsid w:val="0001054A"/>
    <w:rsid w:val="0001056A"/>
    <w:rsid w:val="00010583"/>
    <w:rsid w:val="000106C9"/>
    <w:rsid w:val="00010BA9"/>
    <w:rsid w:val="00010D33"/>
    <w:rsid w:val="00010D42"/>
    <w:rsid w:val="00010E67"/>
    <w:rsid w:val="00011418"/>
    <w:rsid w:val="0001150F"/>
    <w:rsid w:val="0001160B"/>
    <w:rsid w:val="000120BB"/>
    <w:rsid w:val="000121A3"/>
    <w:rsid w:val="00012270"/>
    <w:rsid w:val="00012618"/>
    <w:rsid w:val="00012779"/>
    <w:rsid w:val="00012880"/>
    <w:rsid w:val="00012BEB"/>
    <w:rsid w:val="00012CFC"/>
    <w:rsid w:val="00012FC6"/>
    <w:rsid w:val="000130B9"/>
    <w:rsid w:val="00013280"/>
    <w:rsid w:val="0001333B"/>
    <w:rsid w:val="000135E7"/>
    <w:rsid w:val="00013743"/>
    <w:rsid w:val="00013A2C"/>
    <w:rsid w:val="00013B6B"/>
    <w:rsid w:val="00013C46"/>
    <w:rsid w:val="00013E48"/>
    <w:rsid w:val="00013EA6"/>
    <w:rsid w:val="00013F67"/>
    <w:rsid w:val="00014031"/>
    <w:rsid w:val="00014179"/>
    <w:rsid w:val="0001417A"/>
    <w:rsid w:val="000143A2"/>
    <w:rsid w:val="000143A5"/>
    <w:rsid w:val="00014473"/>
    <w:rsid w:val="000145CF"/>
    <w:rsid w:val="000145E4"/>
    <w:rsid w:val="00014694"/>
    <w:rsid w:val="000147DB"/>
    <w:rsid w:val="0001499E"/>
    <w:rsid w:val="00014DFD"/>
    <w:rsid w:val="00014E83"/>
    <w:rsid w:val="00014E95"/>
    <w:rsid w:val="00014F77"/>
    <w:rsid w:val="00014FF3"/>
    <w:rsid w:val="00014FF7"/>
    <w:rsid w:val="00015056"/>
    <w:rsid w:val="0001506E"/>
    <w:rsid w:val="00015416"/>
    <w:rsid w:val="000155E2"/>
    <w:rsid w:val="00015683"/>
    <w:rsid w:val="00015759"/>
    <w:rsid w:val="0001584D"/>
    <w:rsid w:val="000158F0"/>
    <w:rsid w:val="00015929"/>
    <w:rsid w:val="00015DBA"/>
    <w:rsid w:val="00015DCD"/>
    <w:rsid w:val="00015DD5"/>
    <w:rsid w:val="00015DDD"/>
    <w:rsid w:val="00015EA6"/>
    <w:rsid w:val="00015F1A"/>
    <w:rsid w:val="0001617D"/>
    <w:rsid w:val="0001627F"/>
    <w:rsid w:val="000163B7"/>
    <w:rsid w:val="00016406"/>
    <w:rsid w:val="0001659F"/>
    <w:rsid w:val="00016626"/>
    <w:rsid w:val="000166B7"/>
    <w:rsid w:val="00016712"/>
    <w:rsid w:val="00016A1F"/>
    <w:rsid w:val="00016ACB"/>
    <w:rsid w:val="00016BF2"/>
    <w:rsid w:val="00016C9A"/>
    <w:rsid w:val="00016D36"/>
    <w:rsid w:val="00016D5E"/>
    <w:rsid w:val="00016E9A"/>
    <w:rsid w:val="00016FE8"/>
    <w:rsid w:val="00017017"/>
    <w:rsid w:val="00017134"/>
    <w:rsid w:val="00017277"/>
    <w:rsid w:val="00017507"/>
    <w:rsid w:val="00017536"/>
    <w:rsid w:val="000175D3"/>
    <w:rsid w:val="0001763C"/>
    <w:rsid w:val="000176B6"/>
    <w:rsid w:val="0001778B"/>
    <w:rsid w:val="000177AF"/>
    <w:rsid w:val="00017A16"/>
    <w:rsid w:val="00017E5B"/>
    <w:rsid w:val="00017F0F"/>
    <w:rsid w:val="00017FA7"/>
    <w:rsid w:val="0002034E"/>
    <w:rsid w:val="00020415"/>
    <w:rsid w:val="0002046E"/>
    <w:rsid w:val="00020472"/>
    <w:rsid w:val="00020645"/>
    <w:rsid w:val="00020678"/>
    <w:rsid w:val="000208B7"/>
    <w:rsid w:val="00020B50"/>
    <w:rsid w:val="00020C38"/>
    <w:rsid w:val="00020D1F"/>
    <w:rsid w:val="00020E42"/>
    <w:rsid w:val="00020FAA"/>
    <w:rsid w:val="0002107B"/>
    <w:rsid w:val="000214EC"/>
    <w:rsid w:val="000215A4"/>
    <w:rsid w:val="000215E9"/>
    <w:rsid w:val="000216C0"/>
    <w:rsid w:val="000216E2"/>
    <w:rsid w:val="000217A4"/>
    <w:rsid w:val="00021946"/>
    <w:rsid w:val="00021A92"/>
    <w:rsid w:val="00021DBB"/>
    <w:rsid w:val="00021E4B"/>
    <w:rsid w:val="000222CF"/>
    <w:rsid w:val="00022466"/>
    <w:rsid w:val="0002253C"/>
    <w:rsid w:val="0002254C"/>
    <w:rsid w:val="00022925"/>
    <w:rsid w:val="00022AC2"/>
    <w:rsid w:val="00022C31"/>
    <w:rsid w:val="00022C48"/>
    <w:rsid w:val="0002315F"/>
    <w:rsid w:val="000231A6"/>
    <w:rsid w:val="0002325C"/>
    <w:rsid w:val="00023396"/>
    <w:rsid w:val="000233E9"/>
    <w:rsid w:val="000238EF"/>
    <w:rsid w:val="00023A8B"/>
    <w:rsid w:val="00023BF0"/>
    <w:rsid w:val="00023C62"/>
    <w:rsid w:val="00023E1F"/>
    <w:rsid w:val="00023F06"/>
    <w:rsid w:val="00024014"/>
    <w:rsid w:val="000242FC"/>
    <w:rsid w:val="000243A9"/>
    <w:rsid w:val="000243D1"/>
    <w:rsid w:val="0002452E"/>
    <w:rsid w:val="000246CB"/>
    <w:rsid w:val="000246EC"/>
    <w:rsid w:val="00024956"/>
    <w:rsid w:val="00024C3E"/>
    <w:rsid w:val="00024D2C"/>
    <w:rsid w:val="00024E0F"/>
    <w:rsid w:val="00024F31"/>
    <w:rsid w:val="00024F61"/>
    <w:rsid w:val="00025267"/>
    <w:rsid w:val="00025272"/>
    <w:rsid w:val="0002528A"/>
    <w:rsid w:val="00025345"/>
    <w:rsid w:val="00025870"/>
    <w:rsid w:val="000259A2"/>
    <w:rsid w:val="00025A6A"/>
    <w:rsid w:val="00025C02"/>
    <w:rsid w:val="00026016"/>
    <w:rsid w:val="0002627D"/>
    <w:rsid w:val="00026418"/>
    <w:rsid w:val="0002675C"/>
    <w:rsid w:val="0002686F"/>
    <w:rsid w:val="000269CF"/>
    <w:rsid w:val="00026AA6"/>
    <w:rsid w:val="00026ACA"/>
    <w:rsid w:val="00026AEA"/>
    <w:rsid w:val="00026DCF"/>
    <w:rsid w:val="00026F48"/>
    <w:rsid w:val="0002705C"/>
    <w:rsid w:val="00027075"/>
    <w:rsid w:val="00027111"/>
    <w:rsid w:val="0002714D"/>
    <w:rsid w:val="00027150"/>
    <w:rsid w:val="000273B3"/>
    <w:rsid w:val="000274E1"/>
    <w:rsid w:val="00027787"/>
    <w:rsid w:val="00027A64"/>
    <w:rsid w:val="00027BE2"/>
    <w:rsid w:val="00027DA6"/>
    <w:rsid w:val="00027FDE"/>
    <w:rsid w:val="0003000F"/>
    <w:rsid w:val="000303FC"/>
    <w:rsid w:val="000304FC"/>
    <w:rsid w:val="000305BE"/>
    <w:rsid w:val="00030A32"/>
    <w:rsid w:val="00030F77"/>
    <w:rsid w:val="00031192"/>
    <w:rsid w:val="00031441"/>
    <w:rsid w:val="0003144C"/>
    <w:rsid w:val="000316C3"/>
    <w:rsid w:val="00031CCD"/>
    <w:rsid w:val="0003204A"/>
    <w:rsid w:val="0003215A"/>
    <w:rsid w:val="00032316"/>
    <w:rsid w:val="00032491"/>
    <w:rsid w:val="00032663"/>
    <w:rsid w:val="0003267A"/>
    <w:rsid w:val="000327AC"/>
    <w:rsid w:val="00032880"/>
    <w:rsid w:val="00032B03"/>
    <w:rsid w:val="00032BC3"/>
    <w:rsid w:val="00032E64"/>
    <w:rsid w:val="00032F07"/>
    <w:rsid w:val="00033196"/>
    <w:rsid w:val="00033211"/>
    <w:rsid w:val="000333FA"/>
    <w:rsid w:val="000334A0"/>
    <w:rsid w:val="000336B9"/>
    <w:rsid w:val="00033840"/>
    <w:rsid w:val="00033D41"/>
    <w:rsid w:val="00033D92"/>
    <w:rsid w:val="00033EF7"/>
    <w:rsid w:val="000341B0"/>
    <w:rsid w:val="00034539"/>
    <w:rsid w:val="000346EF"/>
    <w:rsid w:val="000347AF"/>
    <w:rsid w:val="00034B42"/>
    <w:rsid w:val="00034B5D"/>
    <w:rsid w:val="00034BFB"/>
    <w:rsid w:val="00034E0E"/>
    <w:rsid w:val="00034E6D"/>
    <w:rsid w:val="00035128"/>
    <w:rsid w:val="00035253"/>
    <w:rsid w:val="0003557B"/>
    <w:rsid w:val="00035761"/>
    <w:rsid w:val="000358A9"/>
    <w:rsid w:val="00035B7A"/>
    <w:rsid w:val="00035B95"/>
    <w:rsid w:val="00035D89"/>
    <w:rsid w:val="00035E86"/>
    <w:rsid w:val="00035E93"/>
    <w:rsid w:val="00035FAE"/>
    <w:rsid w:val="0003601D"/>
    <w:rsid w:val="0003607F"/>
    <w:rsid w:val="000360A2"/>
    <w:rsid w:val="000362E5"/>
    <w:rsid w:val="0003680B"/>
    <w:rsid w:val="00036857"/>
    <w:rsid w:val="00036AA2"/>
    <w:rsid w:val="00036B24"/>
    <w:rsid w:val="00036B3A"/>
    <w:rsid w:val="00036BCF"/>
    <w:rsid w:val="00036FF7"/>
    <w:rsid w:val="000370EC"/>
    <w:rsid w:val="00037198"/>
    <w:rsid w:val="0003748C"/>
    <w:rsid w:val="00037566"/>
    <w:rsid w:val="0003759F"/>
    <w:rsid w:val="000377ED"/>
    <w:rsid w:val="000379D1"/>
    <w:rsid w:val="00037A7E"/>
    <w:rsid w:val="00037ACD"/>
    <w:rsid w:val="00037BCD"/>
    <w:rsid w:val="00037C10"/>
    <w:rsid w:val="00037C4A"/>
    <w:rsid w:val="00037E81"/>
    <w:rsid w:val="00037FB1"/>
    <w:rsid w:val="0004008E"/>
    <w:rsid w:val="000400AA"/>
    <w:rsid w:val="00040122"/>
    <w:rsid w:val="000405D6"/>
    <w:rsid w:val="0004069F"/>
    <w:rsid w:val="000406E1"/>
    <w:rsid w:val="00040794"/>
    <w:rsid w:val="0004088A"/>
    <w:rsid w:val="00040C80"/>
    <w:rsid w:val="00040CC1"/>
    <w:rsid w:val="00040EA7"/>
    <w:rsid w:val="00040ECF"/>
    <w:rsid w:val="00040EFF"/>
    <w:rsid w:val="00040F1B"/>
    <w:rsid w:val="00040F27"/>
    <w:rsid w:val="00041146"/>
    <w:rsid w:val="00041289"/>
    <w:rsid w:val="0004184D"/>
    <w:rsid w:val="000419D7"/>
    <w:rsid w:val="00041ACC"/>
    <w:rsid w:val="00041C54"/>
    <w:rsid w:val="00041E44"/>
    <w:rsid w:val="00041F0F"/>
    <w:rsid w:val="00042263"/>
    <w:rsid w:val="000422D3"/>
    <w:rsid w:val="00042389"/>
    <w:rsid w:val="000423BE"/>
    <w:rsid w:val="00042527"/>
    <w:rsid w:val="0004264F"/>
    <w:rsid w:val="000427D5"/>
    <w:rsid w:val="00042868"/>
    <w:rsid w:val="00042B35"/>
    <w:rsid w:val="00042E89"/>
    <w:rsid w:val="0004316E"/>
    <w:rsid w:val="000431CE"/>
    <w:rsid w:val="00043362"/>
    <w:rsid w:val="0004392A"/>
    <w:rsid w:val="0004396D"/>
    <w:rsid w:val="00043B28"/>
    <w:rsid w:val="00043C52"/>
    <w:rsid w:val="00043CF2"/>
    <w:rsid w:val="00043D33"/>
    <w:rsid w:val="00043D6A"/>
    <w:rsid w:val="00043D8A"/>
    <w:rsid w:val="0004415D"/>
    <w:rsid w:val="00044250"/>
    <w:rsid w:val="00044879"/>
    <w:rsid w:val="00044884"/>
    <w:rsid w:val="00044CCB"/>
    <w:rsid w:val="00044DE3"/>
    <w:rsid w:val="00044EDE"/>
    <w:rsid w:val="00045131"/>
    <w:rsid w:val="00045516"/>
    <w:rsid w:val="0004556B"/>
    <w:rsid w:val="000456E8"/>
    <w:rsid w:val="00045714"/>
    <w:rsid w:val="00045782"/>
    <w:rsid w:val="0004594C"/>
    <w:rsid w:val="00045B7C"/>
    <w:rsid w:val="00045E09"/>
    <w:rsid w:val="00045E28"/>
    <w:rsid w:val="00045F56"/>
    <w:rsid w:val="00045F7C"/>
    <w:rsid w:val="00045FCA"/>
    <w:rsid w:val="00046422"/>
    <w:rsid w:val="0004658A"/>
    <w:rsid w:val="000466E5"/>
    <w:rsid w:val="000467E8"/>
    <w:rsid w:val="00046AA4"/>
    <w:rsid w:val="00046AB3"/>
    <w:rsid w:val="00046F7F"/>
    <w:rsid w:val="0004710F"/>
    <w:rsid w:val="00047123"/>
    <w:rsid w:val="0004713B"/>
    <w:rsid w:val="0004736A"/>
    <w:rsid w:val="00047547"/>
    <w:rsid w:val="00047A22"/>
    <w:rsid w:val="00047A6B"/>
    <w:rsid w:val="00047E60"/>
    <w:rsid w:val="00047F6D"/>
    <w:rsid w:val="00047F7F"/>
    <w:rsid w:val="0005026C"/>
    <w:rsid w:val="0005047F"/>
    <w:rsid w:val="0005052D"/>
    <w:rsid w:val="0005053C"/>
    <w:rsid w:val="0005066D"/>
    <w:rsid w:val="000507FA"/>
    <w:rsid w:val="0005085C"/>
    <w:rsid w:val="0005096C"/>
    <w:rsid w:val="00050BED"/>
    <w:rsid w:val="00050C06"/>
    <w:rsid w:val="00050C29"/>
    <w:rsid w:val="00051096"/>
    <w:rsid w:val="0005111E"/>
    <w:rsid w:val="00051206"/>
    <w:rsid w:val="000512C4"/>
    <w:rsid w:val="000512E9"/>
    <w:rsid w:val="0005138D"/>
    <w:rsid w:val="00051456"/>
    <w:rsid w:val="00051498"/>
    <w:rsid w:val="000514DF"/>
    <w:rsid w:val="00051908"/>
    <w:rsid w:val="0005194A"/>
    <w:rsid w:val="000519AF"/>
    <w:rsid w:val="00051C0A"/>
    <w:rsid w:val="00051DDC"/>
    <w:rsid w:val="00051FA2"/>
    <w:rsid w:val="0005212E"/>
    <w:rsid w:val="00052699"/>
    <w:rsid w:val="000526B0"/>
    <w:rsid w:val="000527FF"/>
    <w:rsid w:val="00052B9A"/>
    <w:rsid w:val="00052C2F"/>
    <w:rsid w:val="00052CAE"/>
    <w:rsid w:val="00052E6D"/>
    <w:rsid w:val="00052EA6"/>
    <w:rsid w:val="00052FAF"/>
    <w:rsid w:val="00053123"/>
    <w:rsid w:val="000532DB"/>
    <w:rsid w:val="00053365"/>
    <w:rsid w:val="0005349E"/>
    <w:rsid w:val="00053679"/>
    <w:rsid w:val="000537AD"/>
    <w:rsid w:val="00053868"/>
    <w:rsid w:val="00053883"/>
    <w:rsid w:val="00053AB4"/>
    <w:rsid w:val="00053D09"/>
    <w:rsid w:val="00053D74"/>
    <w:rsid w:val="00053D93"/>
    <w:rsid w:val="00053DD0"/>
    <w:rsid w:val="00053EB9"/>
    <w:rsid w:val="00054170"/>
    <w:rsid w:val="00054239"/>
    <w:rsid w:val="0005424C"/>
    <w:rsid w:val="000544FA"/>
    <w:rsid w:val="00054B10"/>
    <w:rsid w:val="00054B76"/>
    <w:rsid w:val="00054BDB"/>
    <w:rsid w:val="00054DD0"/>
    <w:rsid w:val="0005512D"/>
    <w:rsid w:val="0005513E"/>
    <w:rsid w:val="000553DE"/>
    <w:rsid w:val="00055508"/>
    <w:rsid w:val="00055564"/>
    <w:rsid w:val="00055656"/>
    <w:rsid w:val="000556A0"/>
    <w:rsid w:val="00055C4D"/>
    <w:rsid w:val="00055CE0"/>
    <w:rsid w:val="00055E93"/>
    <w:rsid w:val="00055FA0"/>
    <w:rsid w:val="00055FA2"/>
    <w:rsid w:val="0005600B"/>
    <w:rsid w:val="00056092"/>
    <w:rsid w:val="000560F5"/>
    <w:rsid w:val="000562B9"/>
    <w:rsid w:val="000562E1"/>
    <w:rsid w:val="00056350"/>
    <w:rsid w:val="000563CC"/>
    <w:rsid w:val="00056469"/>
    <w:rsid w:val="000565FE"/>
    <w:rsid w:val="000568EB"/>
    <w:rsid w:val="00056A25"/>
    <w:rsid w:val="00056B2D"/>
    <w:rsid w:val="00056BC9"/>
    <w:rsid w:val="00056D32"/>
    <w:rsid w:val="00056E36"/>
    <w:rsid w:val="00056EE4"/>
    <w:rsid w:val="000570F4"/>
    <w:rsid w:val="00057157"/>
    <w:rsid w:val="00057188"/>
    <w:rsid w:val="00057331"/>
    <w:rsid w:val="0005756B"/>
    <w:rsid w:val="0005758A"/>
    <w:rsid w:val="00057784"/>
    <w:rsid w:val="00057D00"/>
    <w:rsid w:val="00057D10"/>
    <w:rsid w:val="00057FAA"/>
    <w:rsid w:val="00060128"/>
    <w:rsid w:val="000607E3"/>
    <w:rsid w:val="0006082B"/>
    <w:rsid w:val="00060A8D"/>
    <w:rsid w:val="00060BA9"/>
    <w:rsid w:val="00060DDB"/>
    <w:rsid w:val="00060E73"/>
    <w:rsid w:val="00060EB6"/>
    <w:rsid w:val="00060F7D"/>
    <w:rsid w:val="00060FD9"/>
    <w:rsid w:val="00061152"/>
    <w:rsid w:val="00061180"/>
    <w:rsid w:val="00061889"/>
    <w:rsid w:val="00061A6A"/>
    <w:rsid w:val="00061F06"/>
    <w:rsid w:val="00062772"/>
    <w:rsid w:val="000627B0"/>
    <w:rsid w:val="00062874"/>
    <w:rsid w:val="00062D33"/>
    <w:rsid w:val="00062DB2"/>
    <w:rsid w:val="00062E4E"/>
    <w:rsid w:val="00062EB5"/>
    <w:rsid w:val="00062FBA"/>
    <w:rsid w:val="00062FF5"/>
    <w:rsid w:val="00063170"/>
    <w:rsid w:val="000631F8"/>
    <w:rsid w:val="000633F1"/>
    <w:rsid w:val="0006340A"/>
    <w:rsid w:val="00063532"/>
    <w:rsid w:val="00063707"/>
    <w:rsid w:val="00063865"/>
    <w:rsid w:val="0006386C"/>
    <w:rsid w:val="00063BE8"/>
    <w:rsid w:val="00063E3F"/>
    <w:rsid w:val="00063E59"/>
    <w:rsid w:val="00063E5A"/>
    <w:rsid w:val="00063F46"/>
    <w:rsid w:val="00063FA4"/>
    <w:rsid w:val="0006409A"/>
    <w:rsid w:val="000644E1"/>
    <w:rsid w:val="000645E1"/>
    <w:rsid w:val="0006496D"/>
    <w:rsid w:val="000649C3"/>
    <w:rsid w:val="000649EC"/>
    <w:rsid w:val="00064AA3"/>
    <w:rsid w:val="00064CA0"/>
    <w:rsid w:val="00064F1B"/>
    <w:rsid w:val="000650E3"/>
    <w:rsid w:val="00065508"/>
    <w:rsid w:val="00065667"/>
    <w:rsid w:val="00065696"/>
    <w:rsid w:val="000657A6"/>
    <w:rsid w:val="00065A30"/>
    <w:rsid w:val="00065A97"/>
    <w:rsid w:val="00065C36"/>
    <w:rsid w:val="00065DEC"/>
    <w:rsid w:val="00065E8A"/>
    <w:rsid w:val="0006640B"/>
    <w:rsid w:val="000668C1"/>
    <w:rsid w:val="00066A2A"/>
    <w:rsid w:val="00066E24"/>
    <w:rsid w:val="00066E9D"/>
    <w:rsid w:val="00066F79"/>
    <w:rsid w:val="00067013"/>
    <w:rsid w:val="00067031"/>
    <w:rsid w:val="0006705F"/>
    <w:rsid w:val="000671F5"/>
    <w:rsid w:val="00067378"/>
    <w:rsid w:val="00067674"/>
    <w:rsid w:val="0006772A"/>
    <w:rsid w:val="000677E0"/>
    <w:rsid w:val="00067C91"/>
    <w:rsid w:val="00067D39"/>
    <w:rsid w:val="00067D51"/>
    <w:rsid w:val="00067E27"/>
    <w:rsid w:val="00070169"/>
    <w:rsid w:val="000701F3"/>
    <w:rsid w:val="00070354"/>
    <w:rsid w:val="0007042D"/>
    <w:rsid w:val="00070705"/>
    <w:rsid w:val="00070AF1"/>
    <w:rsid w:val="00070C40"/>
    <w:rsid w:val="00070C83"/>
    <w:rsid w:val="00070EB9"/>
    <w:rsid w:val="0007116B"/>
    <w:rsid w:val="000711AA"/>
    <w:rsid w:val="00071305"/>
    <w:rsid w:val="00071397"/>
    <w:rsid w:val="000713F6"/>
    <w:rsid w:val="000719BC"/>
    <w:rsid w:val="00071A87"/>
    <w:rsid w:val="00071B81"/>
    <w:rsid w:val="00071C95"/>
    <w:rsid w:val="00071F8B"/>
    <w:rsid w:val="0007203E"/>
    <w:rsid w:val="00072085"/>
    <w:rsid w:val="000722DE"/>
    <w:rsid w:val="000723B6"/>
    <w:rsid w:val="00072476"/>
    <w:rsid w:val="00072678"/>
    <w:rsid w:val="000726D1"/>
    <w:rsid w:val="000727A6"/>
    <w:rsid w:val="000728AD"/>
    <w:rsid w:val="00072BD0"/>
    <w:rsid w:val="00072C22"/>
    <w:rsid w:val="00072D8D"/>
    <w:rsid w:val="00072E7B"/>
    <w:rsid w:val="00072EF7"/>
    <w:rsid w:val="00072F8F"/>
    <w:rsid w:val="000732E8"/>
    <w:rsid w:val="000732E9"/>
    <w:rsid w:val="0007331E"/>
    <w:rsid w:val="00073A1E"/>
    <w:rsid w:val="00073B83"/>
    <w:rsid w:val="00073BCE"/>
    <w:rsid w:val="00073CBE"/>
    <w:rsid w:val="00074238"/>
    <w:rsid w:val="0007429C"/>
    <w:rsid w:val="0007452E"/>
    <w:rsid w:val="0007463A"/>
    <w:rsid w:val="00074803"/>
    <w:rsid w:val="0007483B"/>
    <w:rsid w:val="00074951"/>
    <w:rsid w:val="00074BBE"/>
    <w:rsid w:val="00074BC7"/>
    <w:rsid w:val="00074F21"/>
    <w:rsid w:val="000751C9"/>
    <w:rsid w:val="00075357"/>
    <w:rsid w:val="00075672"/>
    <w:rsid w:val="000759BC"/>
    <w:rsid w:val="00075FEF"/>
    <w:rsid w:val="00076110"/>
    <w:rsid w:val="00076589"/>
    <w:rsid w:val="00076621"/>
    <w:rsid w:val="000766D3"/>
    <w:rsid w:val="0007679A"/>
    <w:rsid w:val="00076A1E"/>
    <w:rsid w:val="00076AAE"/>
    <w:rsid w:val="00076B70"/>
    <w:rsid w:val="0007707D"/>
    <w:rsid w:val="000771E0"/>
    <w:rsid w:val="00077379"/>
    <w:rsid w:val="000778B8"/>
    <w:rsid w:val="0007793D"/>
    <w:rsid w:val="00077AEC"/>
    <w:rsid w:val="0008021C"/>
    <w:rsid w:val="000803C2"/>
    <w:rsid w:val="000805DE"/>
    <w:rsid w:val="00080801"/>
    <w:rsid w:val="0008085E"/>
    <w:rsid w:val="00080958"/>
    <w:rsid w:val="000809A3"/>
    <w:rsid w:val="000809CC"/>
    <w:rsid w:val="00080B61"/>
    <w:rsid w:val="00080BEF"/>
    <w:rsid w:val="00080D10"/>
    <w:rsid w:val="00080ED6"/>
    <w:rsid w:val="0008110B"/>
    <w:rsid w:val="000811E6"/>
    <w:rsid w:val="0008125A"/>
    <w:rsid w:val="000812B3"/>
    <w:rsid w:val="00081507"/>
    <w:rsid w:val="00081524"/>
    <w:rsid w:val="0008161D"/>
    <w:rsid w:val="0008163A"/>
    <w:rsid w:val="00081676"/>
    <w:rsid w:val="0008176F"/>
    <w:rsid w:val="0008187D"/>
    <w:rsid w:val="0008188C"/>
    <w:rsid w:val="0008195D"/>
    <w:rsid w:val="00081AA0"/>
    <w:rsid w:val="00081BAE"/>
    <w:rsid w:val="00081D56"/>
    <w:rsid w:val="00081DD0"/>
    <w:rsid w:val="00081E5E"/>
    <w:rsid w:val="00081E7C"/>
    <w:rsid w:val="000821DE"/>
    <w:rsid w:val="00082307"/>
    <w:rsid w:val="0008234D"/>
    <w:rsid w:val="0008247C"/>
    <w:rsid w:val="000824F7"/>
    <w:rsid w:val="000829A7"/>
    <w:rsid w:val="00082B06"/>
    <w:rsid w:val="00082BEA"/>
    <w:rsid w:val="00082C61"/>
    <w:rsid w:val="00082D20"/>
    <w:rsid w:val="00082DB2"/>
    <w:rsid w:val="0008308E"/>
    <w:rsid w:val="00083194"/>
    <w:rsid w:val="000831AA"/>
    <w:rsid w:val="000831F4"/>
    <w:rsid w:val="000834BA"/>
    <w:rsid w:val="00083591"/>
    <w:rsid w:val="0008362A"/>
    <w:rsid w:val="000839E7"/>
    <w:rsid w:val="000839E9"/>
    <w:rsid w:val="00083D26"/>
    <w:rsid w:val="00083FCA"/>
    <w:rsid w:val="0008404F"/>
    <w:rsid w:val="00084144"/>
    <w:rsid w:val="00084276"/>
    <w:rsid w:val="00084AAD"/>
    <w:rsid w:val="00084B1F"/>
    <w:rsid w:val="00084D87"/>
    <w:rsid w:val="00084F77"/>
    <w:rsid w:val="00085199"/>
    <w:rsid w:val="000852AA"/>
    <w:rsid w:val="00085375"/>
    <w:rsid w:val="00085457"/>
    <w:rsid w:val="00085714"/>
    <w:rsid w:val="00085908"/>
    <w:rsid w:val="00085AF8"/>
    <w:rsid w:val="00085C0B"/>
    <w:rsid w:val="00085CD0"/>
    <w:rsid w:val="00086091"/>
    <w:rsid w:val="000861BE"/>
    <w:rsid w:val="00086205"/>
    <w:rsid w:val="00086316"/>
    <w:rsid w:val="000863CB"/>
    <w:rsid w:val="000869A4"/>
    <w:rsid w:val="00086E0C"/>
    <w:rsid w:val="00086EDC"/>
    <w:rsid w:val="00086F1F"/>
    <w:rsid w:val="00087C34"/>
    <w:rsid w:val="00087CB3"/>
    <w:rsid w:val="00087E04"/>
    <w:rsid w:val="00087E7C"/>
    <w:rsid w:val="00087FC1"/>
    <w:rsid w:val="00090337"/>
    <w:rsid w:val="0009037E"/>
    <w:rsid w:val="000904BE"/>
    <w:rsid w:val="00090B01"/>
    <w:rsid w:val="000912E3"/>
    <w:rsid w:val="000914ED"/>
    <w:rsid w:val="000916A7"/>
    <w:rsid w:val="000918B6"/>
    <w:rsid w:val="00091CAF"/>
    <w:rsid w:val="00091D7B"/>
    <w:rsid w:val="00092314"/>
    <w:rsid w:val="0009242D"/>
    <w:rsid w:val="00092554"/>
    <w:rsid w:val="0009258E"/>
    <w:rsid w:val="000925AF"/>
    <w:rsid w:val="000925D9"/>
    <w:rsid w:val="0009267B"/>
    <w:rsid w:val="000927FD"/>
    <w:rsid w:val="00092B5D"/>
    <w:rsid w:val="00092B63"/>
    <w:rsid w:val="00092BD3"/>
    <w:rsid w:val="00092C62"/>
    <w:rsid w:val="00092CC8"/>
    <w:rsid w:val="00092D23"/>
    <w:rsid w:val="0009308F"/>
    <w:rsid w:val="000930A9"/>
    <w:rsid w:val="000930DE"/>
    <w:rsid w:val="000930E9"/>
    <w:rsid w:val="0009315C"/>
    <w:rsid w:val="000932B4"/>
    <w:rsid w:val="00093343"/>
    <w:rsid w:val="0009366A"/>
    <w:rsid w:val="00093749"/>
    <w:rsid w:val="00093754"/>
    <w:rsid w:val="00093825"/>
    <w:rsid w:val="000939AA"/>
    <w:rsid w:val="00093D5E"/>
    <w:rsid w:val="00093D86"/>
    <w:rsid w:val="00094232"/>
    <w:rsid w:val="000942BD"/>
    <w:rsid w:val="0009435C"/>
    <w:rsid w:val="00094486"/>
    <w:rsid w:val="00094AEE"/>
    <w:rsid w:val="00094EC4"/>
    <w:rsid w:val="000950FC"/>
    <w:rsid w:val="000953D5"/>
    <w:rsid w:val="00095425"/>
    <w:rsid w:val="00095464"/>
    <w:rsid w:val="00095476"/>
    <w:rsid w:val="000955C8"/>
    <w:rsid w:val="000957F3"/>
    <w:rsid w:val="00095964"/>
    <w:rsid w:val="000959BC"/>
    <w:rsid w:val="00095B8D"/>
    <w:rsid w:val="00095BEE"/>
    <w:rsid w:val="00095CAF"/>
    <w:rsid w:val="00095F52"/>
    <w:rsid w:val="00095FAD"/>
    <w:rsid w:val="0009617A"/>
    <w:rsid w:val="0009625D"/>
    <w:rsid w:val="000965A7"/>
    <w:rsid w:val="000967B7"/>
    <w:rsid w:val="000967E2"/>
    <w:rsid w:val="000969BA"/>
    <w:rsid w:val="00096A26"/>
    <w:rsid w:val="00096BD7"/>
    <w:rsid w:val="00096CE4"/>
    <w:rsid w:val="00096CE6"/>
    <w:rsid w:val="00096E6A"/>
    <w:rsid w:val="00097194"/>
    <w:rsid w:val="0009720A"/>
    <w:rsid w:val="00097612"/>
    <w:rsid w:val="0009763E"/>
    <w:rsid w:val="000978DA"/>
    <w:rsid w:val="0009790E"/>
    <w:rsid w:val="00097C42"/>
    <w:rsid w:val="00097CCD"/>
    <w:rsid w:val="00097FF8"/>
    <w:rsid w:val="000A0067"/>
    <w:rsid w:val="000A0098"/>
    <w:rsid w:val="000A0179"/>
    <w:rsid w:val="000A05FE"/>
    <w:rsid w:val="000A064C"/>
    <w:rsid w:val="000A091C"/>
    <w:rsid w:val="000A091F"/>
    <w:rsid w:val="000A093F"/>
    <w:rsid w:val="000A09C5"/>
    <w:rsid w:val="000A0ACA"/>
    <w:rsid w:val="000A0E9C"/>
    <w:rsid w:val="000A1054"/>
    <w:rsid w:val="000A1205"/>
    <w:rsid w:val="000A1437"/>
    <w:rsid w:val="000A1682"/>
    <w:rsid w:val="000A1A6D"/>
    <w:rsid w:val="000A1A9E"/>
    <w:rsid w:val="000A2826"/>
    <w:rsid w:val="000A2A97"/>
    <w:rsid w:val="000A2ACA"/>
    <w:rsid w:val="000A2DCB"/>
    <w:rsid w:val="000A2FB8"/>
    <w:rsid w:val="000A302E"/>
    <w:rsid w:val="000A3065"/>
    <w:rsid w:val="000A32B5"/>
    <w:rsid w:val="000A3390"/>
    <w:rsid w:val="000A3567"/>
    <w:rsid w:val="000A35B7"/>
    <w:rsid w:val="000A36C5"/>
    <w:rsid w:val="000A36E1"/>
    <w:rsid w:val="000A3812"/>
    <w:rsid w:val="000A38AA"/>
    <w:rsid w:val="000A3E56"/>
    <w:rsid w:val="000A4083"/>
    <w:rsid w:val="000A422E"/>
    <w:rsid w:val="000A435B"/>
    <w:rsid w:val="000A45A1"/>
    <w:rsid w:val="000A46C9"/>
    <w:rsid w:val="000A4BC4"/>
    <w:rsid w:val="000A4C2B"/>
    <w:rsid w:val="000A4CAC"/>
    <w:rsid w:val="000A4CE4"/>
    <w:rsid w:val="000A4CEC"/>
    <w:rsid w:val="000A4E45"/>
    <w:rsid w:val="000A534B"/>
    <w:rsid w:val="000A5363"/>
    <w:rsid w:val="000A53FD"/>
    <w:rsid w:val="000A5470"/>
    <w:rsid w:val="000A598E"/>
    <w:rsid w:val="000A5BC1"/>
    <w:rsid w:val="000A5D82"/>
    <w:rsid w:val="000A5E23"/>
    <w:rsid w:val="000A5F71"/>
    <w:rsid w:val="000A608A"/>
    <w:rsid w:val="000A62BF"/>
    <w:rsid w:val="000A634D"/>
    <w:rsid w:val="000A65A4"/>
    <w:rsid w:val="000A679E"/>
    <w:rsid w:val="000A68B0"/>
    <w:rsid w:val="000A6BF9"/>
    <w:rsid w:val="000A6C82"/>
    <w:rsid w:val="000A7003"/>
    <w:rsid w:val="000A726B"/>
    <w:rsid w:val="000A72ED"/>
    <w:rsid w:val="000A73FF"/>
    <w:rsid w:val="000A7519"/>
    <w:rsid w:val="000A7608"/>
    <w:rsid w:val="000A76A0"/>
    <w:rsid w:val="000A7732"/>
    <w:rsid w:val="000A77B5"/>
    <w:rsid w:val="000A7AEF"/>
    <w:rsid w:val="000A7EF3"/>
    <w:rsid w:val="000A7F56"/>
    <w:rsid w:val="000A7FF4"/>
    <w:rsid w:val="000B0082"/>
    <w:rsid w:val="000B02D9"/>
    <w:rsid w:val="000B031E"/>
    <w:rsid w:val="000B0398"/>
    <w:rsid w:val="000B0632"/>
    <w:rsid w:val="000B065F"/>
    <w:rsid w:val="000B0786"/>
    <w:rsid w:val="000B0F2B"/>
    <w:rsid w:val="000B101B"/>
    <w:rsid w:val="000B11DA"/>
    <w:rsid w:val="000B1379"/>
    <w:rsid w:val="000B13FE"/>
    <w:rsid w:val="000B15FB"/>
    <w:rsid w:val="000B1658"/>
    <w:rsid w:val="000B1769"/>
    <w:rsid w:val="000B1844"/>
    <w:rsid w:val="000B1B46"/>
    <w:rsid w:val="000B1C62"/>
    <w:rsid w:val="000B1C6B"/>
    <w:rsid w:val="000B1DA5"/>
    <w:rsid w:val="000B221F"/>
    <w:rsid w:val="000B2498"/>
    <w:rsid w:val="000B25B8"/>
    <w:rsid w:val="000B2972"/>
    <w:rsid w:val="000B2CFF"/>
    <w:rsid w:val="000B2D17"/>
    <w:rsid w:val="000B2E8B"/>
    <w:rsid w:val="000B2FA4"/>
    <w:rsid w:val="000B3225"/>
    <w:rsid w:val="000B3616"/>
    <w:rsid w:val="000B36DC"/>
    <w:rsid w:val="000B37D5"/>
    <w:rsid w:val="000B3855"/>
    <w:rsid w:val="000B3B35"/>
    <w:rsid w:val="000B3B86"/>
    <w:rsid w:val="000B3BF9"/>
    <w:rsid w:val="000B3E30"/>
    <w:rsid w:val="000B3E5D"/>
    <w:rsid w:val="000B4046"/>
    <w:rsid w:val="000B412A"/>
    <w:rsid w:val="000B4219"/>
    <w:rsid w:val="000B4379"/>
    <w:rsid w:val="000B43B1"/>
    <w:rsid w:val="000B43F5"/>
    <w:rsid w:val="000B441F"/>
    <w:rsid w:val="000B445B"/>
    <w:rsid w:val="000B452C"/>
    <w:rsid w:val="000B4643"/>
    <w:rsid w:val="000B478D"/>
    <w:rsid w:val="000B49A8"/>
    <w:rsid w:val="000B4F0F"/>
    <w:rsid w:val="000B4F47"/>
    <w:rsid w:val="000B4F80"/>
    <w:rsid w:val="000B4FB6"/>
    <w:rsid w:val="000B4FD7"/>
    <w:rsid w:val="000B50C2"/>
    <w:rsid w:val="000B50EF"/>
    <w:rsid w:val="000B535D"/>
    <w:rsid w:val="000B540B"/>
    <w:rsid w:val="000B5410"/>
    <w:rsid w:val="000B55FC"/>
    <w:rsid w:val="000B5749"/>
    <w:rsid w:val="000B5BE3"/>
    <w:rsid w:val="000B5C03"/>
    <w:rsid w:val="000B5DF2"/>
    <w:rsid w:val="000B5E69"/>
    <w:rsid w:val="000B5F0C"/>
    <w:rsid w:val="000B6203"/>
    <w:rsid w:val="000B64EA"/>
    <w:rsid w:val="000B64FA"/>
    <w:rsid w:val="000B657B"/>
    <w:rsid w:val="000B6844"/>
    <w:rsid w:val="000B6AE3"/>
    <w:rsid w:val="000B6C4D"/>
    <w:rsid w:val="000B6C9C"/>
    <w:rsid w:val="000B6CAA"/>
    <w:rsid w:val="000B6E8A"/>
    <w:rsid w:val="000B6F8B"/>
    <w:rsid w:val="000B7004"/>
    <w:rsid w:val="000B70D3"/>
    <w:rsid w:val="000B71F4"/>
    <w:rsid w:val="000B7318"/>
    <w:rsid w:val="000B7498"/>
    <w:rsid w:val="000B76EB"/>
    <w:rsid w:val="000B79C1"/>
    <w:rsid w:val="000B7C50"/>
    <w:rsid w:val="000B7DA6"/>
    <w:rsid w:val="000B7DB3"/>
    <w:rsid w:val="000B7E53"/>
    <w:rsid w:val="000B7E67"/>
    <w:rsid w:val="000B7F60"/>
    <w:rsid w:val="000B7FFB"/>
    <w:rsid w:val="000C0297"/>
    <w:rsid w:val="000C04F9"/>
    <w:rsid w:val="000C0504"/>
    <w:rsid w:val="000C07DB"/>
    <w:rsid w:val="000C080F"/>
    <w:rsid w:val="000C0D29"/>
    <w:rsid w:val="000C0DD6"/>
    <w:rsid w:val="000C0DE1"/>
    <w:rsid w:val="000C120E"/>
    <w:rsid w:val="000C13F6"/>
    <w:rsid w:val="000C1529"/>
    <w:rsid w:val="000C1586"/>
    <w:rsid w:val="000C15D7"/>
    <w:rsid w:val="000C1723"/>
    <w:rsid w:val="000C1C94"/>
    <w:rsid w:val="000C1E00"/>
    <w:rsid w:val="000C1E7F"/>
    <w:rsid w:val="000C1EC3"/>
    <w:rsid w:val="000C2098"/>
    <w:rsid w:val="000C20BB"/>
    <w:rsid w:val="000C237D"/>
    <w:rsid w:val="000C2491"/>
    <w:rsid w:val="000C25A4"/>
    <w:rsid w:val="000C25A5"/>
    <w:rsid w:val="000C2866"/>
    <w:rsid w:val="000C2A72"/>
    <w:rsid w:val="000C2A85"/>
    <w:rsid w:val="000C3464"/>
    <w:rsid w:val="000C397B"/>
    <w:rsid w:val="000C3AE5"/>
    <w:rsid w:val="000C3D51"/>
    <w:rsid w:val="000C3DA5"/>
    <w:rsid w:val="000C4156"/>
    <w:rsid w:val="000C43B7"/>
    <w:rsid w:val="000C43DF"/>
    <w:rsid w:val="000C44B2"/>
    <w:rsid w:val="000C4520"/>
    <w:rsid w:val="000C461D"/>
    <w:rsid w:val="000C4A60"/>
    <w:rsid w:val="000C4A7B"/>
    <w:rsid w:val="000C4AA8"/>
    <w:rsid w:val="000C4D37"/>
    <w:rsid w:val="000C502C"/>
    <w:rsid w:val="000C51D5"/>
    <w:rsid w:val="000C5232"/>
    <w:rsid w:val="000C5317"/>
    <w:rsid w:val="000C53F5"/>
    <w:rsid w:val="000C544D"/>
    <w:rsid w:val="000C54A3"/>
    <w:rsid w:val="000C559B"/>
    <w:rsid w:val="000C585D"/>
    <w:rsid w:val="000C5990"/>
    <w:rsid w:val="000C5BA1"/>
    <w:rsid w:val="000C5CF3"/>
    <w:rsid w:val="000C5D7F"/>
    <w:rsid w:val="000C5DA9"/>
    <w:rsid w:val="000C5E88"/>
    <w:rsid w:val="000C5E96"/>
    <w:rsid w:val="000C615A"/>
    <w:rsid w:val="000C628A"/>
    <w:rsid w:val="000C66EC"/>
    <w:rsid w:val="000C6788"/>
    <w:rsid w:val="000C686D"/>
    <w:rsid w:val="000C6A62"/>
    <w:rsid w:val="000C6C8B"/>
    <w:rsid w:val="000C6CC7"/>
    <w:rsid w:val="000C6D3A"/>
    <w:rsid w:val="000C70B8"/>
    <w:rsid w:val="000C7181"/>
    <w:rsid w:val="000C72EE"/>
    <w:rsid w:val="000C73C1"/>
    <w:rsid w:val="000C73CB"/>
    <w:rsid w:val="000C73D7"/>
    <w:rsid w:val="000C74A5"/>
    <w:rsid w:val="000C75DD"/>
    <w:rsid w:val="000C7743"/>
    <w:rsid w:val="000C7821"/>
    <w:rsid w:val="000C7993"/>
    <w:rsid w:val="000C79B4"/>
    <w:rsid w:val="000C7A7C"/>
    <w:rsid w:val="000C7C8B"/>
    <w:rsid w:val="000C7D8E"/>
    <w:rsid w:val="000C7FCA"/>
    <w:rsid w:val="000D0043"/>
    <w:rsid w:val="000D0261"/>
    <w:rsid w:val="000D082A"/>
    <w:rsid w:val="000D08BB"/>
    <w:rsid w:val="000D0C51"/>
    <w:rsid w:val="000D0D6D"/>
    <w:rsid w:val="000D0E52"/>
    <w:rsid w:val="000D0EDC"/>
    <w:rsid w:val="000D0EFC"/>
    <w:rsid w:val="000D114B"/>
    <w:rsid w:val="000D1391"/>
    <w:rsid w:val="000D13F3"/>
    <w:rsid w:val="000D14F1"/>
    <w:rsid w:val="000D1615"/>
    <w:rsid w:val="000D161F"/>
    <w:rsid w:val="000D166D"/>
    <w:rsid w:val="000D17ED"/>
    <w:rsid w:val="000D1A9E"/>
    <w:rsid w:val="000D1AEE"/>
    <w:rsid w:val="000D1FE6"/>
    <w:rsid w:val="000D2092"/>
    <w:rsid w:val="000D20CD"/>
    <w:rsid w:val="000D2190"/>
    <w:rsid w:val="000D23BA"/>
    <w:rsid w:val="000D240E"/>
    <w:rsid w:val="000D24B8"/>
    <w:rsid w:val="000D267F"/>
    <w:rsid w:val="000D271D"/>
    <w:rsid w:val="000D2773"/>
    <w:rsid w:val="000D2901"/>
    <w:rsid w:val="000D2BB5"/>
    <w:rsid w:val="000D2C2F"/>
    <w:rsid w:val="000D2DEF"/>
    <w:rsid w:val="000D2E56"/>
    <w:rsid w:val="000D31EF"/>
    <w:rsid w:val="000D3275"/>
    <w:rsid w:val="000D3776"/>
    <w:rsid w:val="000D394B"/>
    <w:rsid w:val="000D3A63"/>
    <w:rsid w:val="000D3C37"/>
    <w:rsid w:val="000D4742"/>
    <w:rsid w:val="000D495C"/>
    <w:rsid w:val="000D4A75"/>
    <w:rsid w:val="000D4BC6"/>
    <w:rsid w:val="000D4CCF"/>
    <w:rsid w:val="000D5278"/>
    <w:rsid w:val="000D5489"/>
    <w:rsid w:val="000D5772"/>
    <w:rsid w:val="000D5C6B"/>
    <w:rsid w:val="000D5E12"/>
    <w:rsid w:val="000D5E1B"/>
    <w:rsid w:val="000D5E29"/>
    <w:rsid w:val="000D5FD8"/>
    <w:rsid w:val="000D611D"/>
    <w:rsid w:val="000D645E"/>
    <w:rsid w:val="000D65E9"/>
    <w:rsid w:val="000D66D2"/>
    <w:rsid w:val="000D6752"/>
    <w:rsid w:val="000D6AD4"/>
    <w:rsid w:val="000D6B9C"/>
    <w:rsid w:val="000D6CD2"/>
    <w:rsid w:val="000D6F15"/>
    <w:rsid w:val="000D6F23"/>
    <w:rsid w:val="000D70F8"/>
    <w:rsid w:val="000D7239"/>
    <w:rsid w:val="000D73AC"/>
    <w:rsid w:val="000D7492"/>
    <w:rsid w:val="000D7517"/>
    <w:rsid w:val="000D77A2"/>
    <w:rsid w:val="000D7A48"/>
    <w:rsid w:val="000D7A57"/>
    <w:rsid w:val="000D7B3F"/>
    <w:rsid w:val="000D7B68"/>
    <w:rsid w:val="000D7D12"/>
    <w:rsid w:val="000D7D84"/>
    <w:rsid w:val="000D7F6F"/>
    <w:rsid w:val="000E015B"/>
    <w:rsid w:val="000E0488"/>
    <w:rsid w:val="000E05EE"/>
    <w:rsid w:val="000E0615"/>
    <w:rsid w:val="000E0890"/>
    <w:rsid w:val="000E0939"/>
    <w:rsid w:val="000E09F4"/>
    <w:rsid w:val="000E0CCB"/>
    <w:rsid w:val="000E0D5E"/>
    <w:rsid w:val="000E0DEB"/>
    <w:rsid w:val="000E0F18"/>
    <w:rsid w:val="000E0FA6"/>
    <w:rsid w:val="000E107E"/>
    <w:rsid w:val="000E1192"/>
    <w:rsid w:val="000E12BD"/>
    <w:rsid w:val="000E12DB"/>
    <w:rsid w:val="000E138F"/>
    <w:rsid w:val="000E1390"/>
    <w:rsid w:val="000E13C5"/>
    <w:rsid w:val="000E182B"/>
    <w:rsid w:val="000E1848"/>
    <w:rsid w:val="000E1B22"/>
    <w:rsid w:val="000E1B63"/>
    <w:rsid w:val="000E1E44"/>
    <w:rsid w:val="000E1E4D"/>
    <w:rsid w:val="000E1F21"/>
    <w:rsid w:val="000E2061"/>
    <w:rsid w:val="000E2160"/>
    <w:rsid w:val="000E281B"/>
    <w:rsid w:val="000E287F"/>
    <w:rsid w:val="000E28B7"/>
    <w:rsid w:val="000E29EB"/>
    <w:rsid w:val="000E2A20"/>
    <w:rsid w:val="000E2B50"/>
    <w:rsid w:val="000E2B6A"/>
    <w:rsid w:val="000E2BC8"/>
    <w:rsid w:val="000E2DA5"/>
    <w:rsid w:val="000E2E0F"/>
    <w:rsid w:val="000E2E18"/>
    <w:rsid w:val="000E2F08"/>
    <w:rsid w:val="000E303D"/>
    <w:rsid w:val="000E3040"/>
    <w:rsid w:val="000E35A4"/>
    <w:rsid w:val="000E3619"/>
    <w:rsid w:val="000E364B"/>
    <w:rsid w:val="000E3688"/>
    <w:rsid w:val="000E3885"/>
    <w:rsid w:val="000E3AD0"/>
    <w:rsid w:val="000E3BCD"/>
    <w:rsid w:val="000E3E62"/>
    <w:rsid w:val="000E3FF4"/>
    <w:rsid w:val="000E42D5"/>
    <w:rsid w:val="000E4365"/>
    <w:rsid w:val="000E44D6"/>
    <w:rsid w:val="000E4B8D"/>
    <w:rsid w:val="000E4D48"/>
    <w:rsid w:val="000E4E17"/>
    <w:rsid w:val="000E5004"/>
    <w:rsid w:val="000E51A4"/>
    <w:rsid w:val="000E5335"/>
    <w:rsid w:val="000E5578"/>
    <w:rsid w:val="000E55E4"/>
    <w:rsid w:val="000E5717"/>
    <w:rsid w:val="000E5AFD"/>
    <w:rsid w:val="000E5B6A"/>
    <w:rsid w:val="000E5F48"/>
    <w:rsid w:val="000E5F73"/>
    <w:rsid w:val="000E60B9"/>
    <w:rsid w:val="000E612A"/>
    <w:rsid w:val="000E6612"/>
    <w:rsid w:val="000E6731"/>
    <w:rsid w:val="000E6A46"/>
    <w:rsid w:val="000E6A57"/>
    <w:rsid w:val="000E6C67"/>
    <w:rsid w:val="000E6CB8"/>
    <w:rsid w:val="000E6DD1"/>
    <w:rsid w:val="000E6E30"/>
    <w:rsid w:val="000E6E70"/>
    <w:rsid w:val="000E7043"/>
    <w:rsid w:val="000E711D"/>
    <w:rsid w:val="000E720C"/>
    <w:rsid w:val="000E7221"/>
    <w:rsid w:val="000E72CA"/>
    <w:rsid w:val="000E7337"/>
    <w:rsid w:val="000E744B"/>
    <w:rsid w:val="000E7659"/>
    <w:rsid w:val="000E7696"/>
    <w:rsid w:val="000E77C6"/>
    <w:rsid w:val="000E79DE"/>
    <w:rsid w:val="000E7BBA"/>
    <w:rsid w:val="000E7D77"/>
    <w:rsid w:val="000F0158"/>
    <w:rsid w:val="000F0410"/>
    <w:rsid w:val="000F04F2"/>
    <w:rsid w:val="000F05D8"/>
    <w:rsid w:val="000F0654"/>
    <w:rsid w:val="000F0717"/>
    <w:rsid w:val="000F0761"/>
    <w:rsid w:val="000F0D71"/>
    <w:rsid w:val="000F0F32"/>
    <w:rsid w:val="000F0F81"/>
    <w:rsid w:val="000F1158"/>
    <w:rsid w:val="000F12E4"/>
    <w:rsid w:val="000F1311"/>
    <w:rsid w:val="000F1691"/>
    <w:rsid w:val="000F17F2"/>
    <w:rsid w:val="000F18AC"/>
    <w:rsid w:val="000F1C58"/>
    <w:rsid w:val="000F1F92"/>
    <w:rsid w:val="000F1FAB"/>
    <w:rsid w:val="000F20F5"/>
    <w:rsid w:val="000F22F3"/>
    <w:rsid w:val="000F2542"/>
    <w:rsid w:val="000F25C1"/>
    <w:rsid w:val="000F270F"/>
    <w:rsid w:val="000F2810"/>
    <w:rsid w:val="000F29A7"/>
    <w:rsid w:val="000F2A47"/>
    <w:rsid w:val="000F3117"/>
    <w:rsid w:val="000F349F"/>
    <w:rsid w:val="000F3521"/>
    <w:rsid w:val="000F37B7"/>
    <w:rsid w:val="000F3AF1"/>
    <w:rsid w:val="000F3C30"/>
    <w:rsid w:val="000F3CE6"/>
    <w:rsid w:val="000F3DD6"/>
    <w:rsid w:val="000F3F17"/>
    <w:rsid w:val="000F409E"/>
    <w:rsid w:val="000F41DF"/>
    <w:rsid w:val="000F4437"/>
    <w:rsid w:val="000F44A3"/>
    <w:rsid w:val="000F45AD"/>
    <w:rsid w:val="000F46A6"/>
    <w:rsid w:val="000F4730"/>
    <w:rsid w:val="000F4774"/>
    <w:rsid w:val="000F47D2"/>
    <w:rsid w:val="000F4960"/>
    <w:rsid w:val="000F4983"/>
    <w:rsid w:val="000F4A0E"/>
    <w:rsid w:val="000F4C3F"/>
    <w:rsid w:val="000F4CE0"/>
    <w:rsid w:val="000F4E6B"/>
    <w:rsid w:val="000F4EB8"/>
    <w:rsid w:val="000F4F87"/>
    <w:rsid w:val="000F5653"/>
    <w:rsid w:val="000F585B"/>
    <w:rsid w:val="000F58C4"/>
    <w:rsid w:val="000F5A0C"/>
    <w:rsid w:val="000F5A12"/>
    <w:rsid w:val="000F5A2F"/>
    <w:rsid w:val="000F5A52"/>
    <w:rsid w:val="000F5C34"/>
    <w:rsid w:val="000F5F7B"/>
    <w:rsid w:val="000F5FFF"/>
    <w:rsid w:val="000F600A"/>
    <w:rsid w:val="000F6A2B"/>
    <w:rsid w:val="000F6ABF"/>
    <w:rsid w:val="000F6AEF"/>
    <w:rsid w:val="000F6BCF"/>
    <w:rsid w:val="000F6C4C"/>
    <w:rsid w:val="000F6D14"/>
    <w:rsid w:val="000F6EBE"/>
    <w:rsid w:val="000F6F5C"/>
    <w:rsid w:val="000F7169"/>
    <w:rsid w:val="000F7246"/>
    <w:rsid w:val="000F776D"/>
    <w:rsid w:val="000F7938"/>
    <w:rsid w:val="000F79D6"/>
    <w:rsid w:val="000F7C36"/>
    <w:rsid w:val="000F7CED"/>
    <w:rsid w:val="000F7D6C"/>
    <w:rsid w:val="000F7E3F"/>
    <w:rsid w:val="000F7E63"/>
    <w:rsid w:val="000F7EC8"/>
    <w:rsid w:val="00100145"/>
    <w:rsid w:val="00100395"/>
    <w:rsid w:val="001003F2"/>
    <w:rsid w:val="00100446"/>
    <w:rsid w:val="00100596"/>
    <w:rsid w:val="001005C4"/>
    <w:rsid w:val="0010078E"/>
    <w:rsid w:val="00100AFD"/>
    <w:rsid w:val="00100B91"/>
    <w:rsid w:val="00100F9D"/>
    <w:rsid w:val="001012BD"/>
    <w:rsid w:val="001012C9"/>
    <w:rsid w:val="00101362"/>
    <w:rsid w:val="001014EC"/>
    <w:rsid w:val="00101716"/>
    <w:rsid w:val="00101991"/>
    <w:rsid w:val="00101A08"/>
    <w:rsid w:val="0010238B"/>
    <w:rsid w:val="001027CF"/>
    <w:rsid w:val="001028A7"/>
    <w:rsid w:val="00102AA7"/>
    <w:rsid w:val="00102C5D"/>
    <w:rsid w:val="00102D62"/>
    <w:rsid w:val="00102DA4"/>
    <w:rsid w:val="00102F80"/>
    <w:rsid w:val="00103055"/>
    <w:rsid w:val="0010306E"/>
    <w:rsid w:val="001030CE"/>
    <w:rsid w:val="00103275"/>
    <w:rsid w:val="00103283"/>
    <w:rsid w:val="0010343F"/>
    <w:rsid w:val="0010362A"/>
    <w:rsid w:val="001039D6"/>
    <w:rsid w:val="001039E0"/>
    <w:rsid w:val="00103A8D"/>
    <w:rsid w:val="00103CE6"/>
    <w:rsid w:val="00103D43"/>
    <w:rsid w:val="00103E65"/>
    <w:rsid w:val="00104098"/>
    <w:rsid w:val="00104269"/>
    <w:rsid w:val="00104370"/>
    <w:rsid w:val="00104471"/>
    <w:rsid w:val="00104489"/>
    <w:rsid w:val="00104542"/>
    <w:rsid w:val="00104617"/>
    <w:rsid w:val="001047E2"/>
    <w:rsid w:val="00104ACE"/>
    <w:rsid w:val="00104B29"/>
    <w:rsid w:val="00104B96"/>
    <w:rsid w:val="00104C4A"/>
    <w:rsid w:val="00104CEE"/>
    <w:rsid w:val="00104DAE"/>
    <w:rsid w:val="001050B9"/>
    <w:rsid w:val="00105184"/>
    <w:rsid w:val="001053B9"/>
    <w:rsid w:val="00105603"/>
    <w:rsid w:val="00105658"/>
    <w:rsid w:val="00105681"/>
    <w:rsid w:val="00105784"/>
    <w:rsid w:val="00105964"/>
    <w:rsid w:val="00105A1B"/>
    <w:rsid w:val="00105D32"/>
    <w:rsid w:val="00105D73"/>
    <w:rsid w:val="00105E52"/>
    <w:rsid w:val="00106242"/>
    <w:rsid w:val="00106543"/>
    <w:rsid w:val="001065DE"/>
    <w:rsid w:val="001066BF"/>
    <w:rsid w:val="00106760"/>
    <w:rsid w:val="0010680B"/>
    <w:rsid w:val="00106D78"/>
    <w:rsid w:val="00106DCB"/>
    <w:rsid w:val="00106EAC"/>
    <w:rsid w:val="00106EE1"/>
    <w:rsid w:val="00106EFE"/>
    <w:rsid w:val="00106F0D"/>
    <w:rsid w:val="00107064"/>
    <w:rsid w:val="00107107"/>
    <w:rsid w:val="001071DC"/>
    <w:rsid w:val="001072B6"/>
    <w:rsid w:val="001073CC"/>
    <w:rsid w:val="00107503"/>
    <w:rsid w:val="0010761B"/>
    <w:rsid w:val="0010782B"/>
    <w:rsid w:val="00107C12"/>
    <w:rsid w:val="00107D1E"/>
    <w:rsid w:val="0011027B"/>
    <w:rsid w:val="001103A8"/>
    <w:rsid w:val="0011069F"/>
    <w:rsid w:val="00110757"/>
    <w:rsid w:val="00110833"/>
    <w:rsid w:val="00110914"/>
    <w:rsid w:val="00110939"/>
    <w:rsid w:val="00110AF2"/>
    <w:rsid w:val="00110B51"/>
    <w:rsid w:val="00110C8B"/>
    <w:rsid w:val="0011109F"/>
    <w:rsid w:val="001110C3"/>
    <w:rsid w:val="0011111D"/>
    <w:rsid w:val="001112CF"/>
    <w:rsid w:val="0011157F"/>
    <w:rsid w:val="0011166C"/>
    <w:rsid w:val="00111791"/>
    <w:rsid w:val="00111941"/>
    <w:rsid w:val="001119FD"/>
    <w:rsid w:val="00111AC1"/>
    <w:rsid w:val="001120BF"/>
    <w:rsid w:val="001120D2"/>
    <w:rsid w:val="001120DB"/>
    <w:rsid w:val="0011210B"/>
    <w:rsid w:val="00112358"/>
    <w:rsid w:val="001125E0"/>
    <w:rsid w:val="001128BB"/>
    <w:rsid w:val="0011291B"/>
    <w:rsid w:val="001129CA"/>
    <w:rsid w:val="00112A28"/>
    <w:rsid w:val="00112C67"/>
    <w:rsid w:val="00112D59"/>
    <w:rsid w:val="00112D85"/>
    <w:rsid w:val="00112F62"/>
    <w:rsid w:val="0011304B"/>
    <w:rsid w:val="0011327B"/>
    <w:rsid w:val="001133EE"/>
    <w:rsid w:val="0011366E"/>
    <w:rsid w:val="001136DD"/>
    <w:rsid w:val="0011398B"/>
    <w:rsid w:val="00113B9A"/>
    <w:rsid w:val="0011400A"/>
    <w:rsid w:val="00114027"/>
    <w:rsid w:val="00114167"/>
    <w:rsid w:val="0011422A"/>
    <w:rsid w:val="00114504"/>
    <w:rsid w:val="00114566"/>
    <w:rsid w:val="0011484E"/>
    <w:rsid w:val="001148AB"/>
    <w:rsid w:val="0011499A"/>
    <w:rsid w:val="00114CBD"/>
    <w:rsid w:val="00114F86"/>
    <w:rsid w:val="001150BD"/>
    <w:rsid w:val="00115133"/>
    <w:rsid w:val="00115176"/>
    <w:rsid w:val="00115265"/>
    <w:rsid w:val="00115322"/>
    <w:rsid w:val="001154D1"/>
    <w:rsid w:val="001155BF"/>
    <w:rsid w:val="0011570D"/>
    <w:rsid w:val="0011589A"/>
    <w:rsid w:val="00115BD4"/>
    <w:rsid w:val="00115C8A"/>
    <w:rsid w:val="00116049"/>
    <w:rsid w:val="001161DF"/>
    <w:rsid w:val="00116264"/>
    <w:rsid w:val="001162A5"/>
    <w:rsid w:val="001162EB"/>
    <w:rsid w:val="0011642B"/>
    <w:rsid w:val="0011642D"/>
    <w:rsid w:val="0011647D"/>
    <w:rsid w:val="001166B0"/>
    <w:rsid w:val="001166B5"/>
    <w:rsid w:val="00116879"/>
    <w:rsid w:val="00116985"/>
    <w:rsid w:val="00116A99"/>
    <w:rsid w:val="00116BA9"/>
    <w:rsid w:val="00116BC9"/>
    <w:rsid w:val="00116CE3"/>
    <w:rsid w:val="00116E38"/>
    <w:rsid w:val="00116F88"/>
    <w:rsid w:val="0011726F"/>
    <w:rsid w:val="001173CD"/>
    <w:rsid w:val="001173DE"/>
    <w:rsid w:val="001174E2"/>
    <w:rsid w:val="00117894"/>
    <w:rsid w:val="00117FE6"/>
    <w:rsid w:val="001200FC"/>
    <w:rsid w:val="0012036B"/>
    <w:rsid w:val="0012055D"/>
    <w:rsid w:val="0012082F"/>
    <w:rsid w:val="0012084F"/>
    <w:rsid w:val="00120AA3"/>
    <w:rsid w:val="00120B15"/>
    <w:rsid w:val="00120B53"/>
    <w:rsid w:val="00120BC6"/>
    <w:rsid w:val="00120BEA"/>
    <w:rsid w:val="00120FA1"/>
    <w:rsid w:val="001211FF"/>
    <w:rsid w:val="001218B0"/>
    <w:rsid w:val="001218C9"/>
    <w:rsid w:val="00121A26"/>
    <w:rsid w:val="00121A5A"/>
    <w:rsid w:val="00121A74"/>
    <w:rsid w:val="00121BDA"/>
    <w:rsid w:val="00121D13"/>
    <w:rsid w:val="00121D41"/>
    <w:rsid w:val="00121D9F"/>
    <w:rsid w:val="00121FE8"/>
    <w:rsid w:val="0012215F"/>
    <w:rsid w:val="00122293"/>
    <w:rsid w:val="00122531"/>
    <w:rsid w:val="00122543"/>
    <w:rsid w:val="00122609"/>
    <w:rsid w:val="00122763"/>
    <w:rsid w:val="001227A3"/>
    <w:rsid w:val="00122A86"/>
    <w:rsid w:val="00122C04"/>
    <w:rsid w:val="00122DF5"/>
    <w:rsid w:val="001231D4"/>
    <w:rsid w:val="0012336F"/>
    <w:rsid w:val="0012360F"/>
    <w:rsid w:val="00123668"/>
    <w:rsid w:val="00123837"/>
    <w:rsid w:val="001238E7"/>
    <w:rsid w:val="00123A90"/>
    <w:rsid w:val="00123AF0"/>
    <w:rsid w:val="00123C1F"/>
    <w:rsid w:val="00123C2B"/>
    <w:rsid w:val="00123D42"/>
    <w:rsid w:val="00123F74"/>
    <w:rsid w:val="00123F75"/>
    <w:rsid w:val="0012407A"/>
    <w:rsid w:val="001240AF"/>
    <w:rsid w:val="00124187"/>
    <w:rsid w:val="001242C9"/>
    <w:rsid w:val="00124454"/>
    <w:rsid w:val="00124571"/>
    <w:rsid w:val="0012469C"/>
    <w:rsid w:val="001247FD"/>
    <w:rsid w:val="0012486E"/>
    <w:rsid w:val="00124DFB"/>
    <w:rsid w:val="00124F07"/>
    <w:rsid w:val="00125275"/>
    <w:rsid w:val="001252D2"/>
    <w:rsid w:val="001254C9"/>
    <w:rsid w:val="00125545"/>
    <w:rsid w:val="001256C2"/>
    <w:rsid w:val="001256EB"/>
    <w:rsid w:val="00125743"/>
    <w:rsid w:val="00125A79"/>
    <w:rsid w:val="00125AEE"/>
    <w:rsid w:val="00125B6D"/>
    <w:rsid w:val="00125D55"/>
    <w:rsid w:val="00125DBE"/>
    <w:rsid w:val="00125F2B"/>
    <w:rsid w:val="00125F9B"/>
    <w:rsid w:val="001262F2"/>
    <w:rsid w:val="00126565"/>
    <w:rsid w:val="0012661F"/>
    <w:rsid w:val="00126856"/>
    <w:rsid w:val="00126930"/>
    <w:rsid w:val="00126A5F"/>
    <w:rsid w:val="00126DE9"/>
    <w:rsid w:val="00126F64"/>
    <w:rsid w:val="00127222"/>
    <w:rsid w:val="00127455"/>
    <w:rsid w:val="001275C3"/>
    <w:rsid w:val="001275C8"/>
    <w:rsid w:val="001276B0"/>
    <w:rsid w:val="001276D0"/>
    <w:rsid w:val="00127749"/>
    <w:rsid w:val="00127A3D"/>
    <w:rsid w:val="00127AC6"/>
    <w:rsid w:val="00127CC5"/>
    <w:rsid w:val="0013006E"/>
    <w:rsid w:val="001300B4"/>
    <w:rsid w:val="001300CA"/>
    <w:rsid w:val="001301F8"/>
    <w:rsid w:val="00130616"/>
    <w:rsid w:val="0013077F"/>
    <w:rsid w:val="00130795"/>
    <w:rsid w:val="001308F0"/>
    <w:rsid w:val="00130A34"/>
    <w:rsid w:val="00130AC5"/>
    <w:rsid w:val="00130CFE"/>
    <w:rsid w:val="00130F5C"/>
    <w:rsid w:val="00131095"/>
    <w:rsid w:val="00131200"/>
    <w:rsid w:val="0013131B"/>
    <w:rsid w:val="00131354"/>
    <w:rsid w:val="001313B7"/>
    <w:rsid w:val="001315EC"/>
    <w:rsid w:val="00131607"/>
    <w:rsid w:val="00131615"/>
    <w:rsid w:val="00131857"/>
    <w:rsid w:val="001318D5"/>
    <w:rsid w:val="0013190A"/>
    <w:rsid w:val="0013192C"/>
    <w:rsid w:val="001319BC"/>
    <w:rsid w:val="00131FF0"/>
    <w:rsid w:val="00132276"/>
    <w:rsid w:val="00132286"/>
    <w:rsid w:val="001326E3"/>
    <w:rsid w:val="001327B1"/>
    <w:rsid w:val="00132804"/>
    <w:rsid w:val="00132880"/>
    <w:rsid w:val="00132CC8"/>
    <w:rsid w:val="001330C2"/>
    <w:rsid w:val="00133287"/>
    <w:rsid w:val="001333B6"/>
    <w:rsid w:val="0013343F"/>
    <w:rsid w:val="001335FF"/>
    <w:rsid w:val="0013376C"/>
    <w:rsid w:val="001337FF"/>
    <w:rsid w:val="001338FC"/>
    <w:rsid w:val="0013394D"/>
    <w:rsid w:val="00133B8E"/>
    <w:rsid w:val="00133BB7"/>
    <w:rsid w:val="00133D6B"/>
    <w:rsid w:val="00133F36"/>
    <w:rsid w:val="00134102"/>
    <w:rsid w:val="00134172"/>
    <w:rsid w:val="001341D4"/>
    <w:rsid w:val="00134240"/>
    <w:rsid w:val="0013426D"/>
    <w:rsid w:val="001342CC"/>
    <w:rsid w:val="0013430C"/>
    <w:rsid w:val="001345C6"/>
    <w:rsid w:val="001346E8"/>
    <w:rsid w:val="00134844"/>
    <w:rsid w:val="001349AC"/>
    <w:rsid w:val="001349C3"/>
    <w:rsid w:val="00134A20"/>
    <w:rsid w:val="00134A21"/>
    <w:rsid w:val="00134CEE"/>
    <w:rsid w:val="00134E3B"/>
    <w:rsid w:val="00134E9D"/>
    <w:rsid w:val="00134F53"/>
    <w:rsid w:val="00134FDD"/>
    <w:rsid w:val="001350D9"/>
    <w:rsid w:val="0013523C"/>
    <w:rsid w:val="00135386"/>
    <w:rsid w:val="00135632"/>
    <w:rsid w:val="00135702"/>
    <w:rsid w:val="0013575C"/>
    <w:rsid w:val="00135959"/>
    <w:rsid w:val="00135B8B"/>
    <w:rsid w:val="00135BCA"/>
    <w:rsid w:val="00135C0D"/>
    <w:rsid w:val="00135CED"/>
    <w:rsid w:val="00135DF0"/>
    <w:rsid w:val="00135E2F"/>
    <w:rsid w:val="00135EED"/>
    <w:rsid w:val="00136348"/>
    <w:rsid w:val="00136522"/>
    <w:rsid w:val="00136640"/>
    <w:rsid w:val="00136644"/>
    <w:rsid w:val="0013668C"/>
    <w:rsid w:val="00136695"/>
    <w:rsid w:val="00136B81"/>
    <w:rsid w:val="00136C1D"/>
    <w:rsid w:val="00136C35"/>
    <w:rsid w:val="00136C41"/>
    <w:rsid w:val="00136D61"/>
    <w:rsid w:val="00136EE7"/>
    <w:rsid w:val="00137572"/>
    <w:rsid w:val="00137746"/>
    <w:rsid w:val="001379D9"/>
    <w:rsid w:val="00140281"/>
    <w:rsid w:val="001403FA"/>
    <w:rsid w:val="0014056F"/>
    <w:rsid w:val="00140587"/>
    <w:rsid w:val="001405B1"/>
    <w:rsid w:val="00140882"/>
    <w:rsid w:val="00140919"/>
    <w:rsid w:val="00140AA5"/>
    <w:rsid w:val="00140B4E"/>
    <w:rsid w:val="00141077"/>
    <w:rsid w:val="001410F7"/>
    <w:rsid w:val="001412AE"/>
    <w:rsid w:val="001414D3"/>
    <w:rsid w:val="00141570"/>
    <w:rsid w:val="001417B5"/>
    <w:rsid w:val="00141C7E"/>
    <w:rsid w:val="00141D1C"/>
    <w:rsid w:val="001420CC"/>
    <w:rsid w:val="001422F3"/>
    <w:rsid w:val="001423C2"/>
    <w:rsid w:val="0014255A"/>
    <w:rsid w:val="00142580"/>
    <w:rsid w:val="001428A5"/>
    <w:rsid w:val="00142B45"/>
    <w:rsid w:val="00142BF2"/>
    <w:rsid w:val="00142CE5"/>
    <w:rsid w:val="00142D8E"/>
    <w:rsid w:val="001430D0"/>
    <w:rsid w:val="001430D4"/>
    <w:rsid w:val="00143247"/>
    <w:rsid w:val="0014333A"/>
    <w:rsid w:val="0014333C"/>
    <w:rsid w:val="001433A4"/>
    <w:rsid w:val="001433C0"/>
    <w:rsid w:val="0014356C"/>
    <w:rsid w:val="001435DA"/>
    <w:rsid w:val="00143637"/>
    <w:rsid w:val="001436AC"/>
    <w:rsid w:val="00143916"/>
    <w:rsid w:val="00143A23"/>
    <w:rsid w:val="00143A85"/>
    <w:rsid w:val="00143D24"/>
    <w:rsid w:val="00143D6B"/>
    <w:rsid w:val="00143F15"/>
    <w:rsid w:val="00143F29"/>
    <w:rsid w:val="00143F44"/>
    <w:rsid w:val="00143FC9"/>
    <w:rsid w:val="00144025"/>
    <w:rsid w:val="001440F4"/>
    <w:rsid w:val="00144113"/>
    <w:rsid w:val="001441AC"/>
    <w:rsid w:val="00144782"/>
    <w:rsid w:val="001449A0"/>
    <w:rsid w:val="001449AE"/>
    <w:rsid w:val="00144AE2"/>
    <w:rsid w:val="00144CFA"/>
    <w:rsid w:val="00144DF5"/>
    <w:rsid w:val="00145029"/>
    <w:rsid w:val="001450CB"/>
    <w:rsid w:val="00145107"/>
    <w:rsid w:val="00145333"/>
    <w:rsid w:val="0014538B"/>
    <w:rsid w:val="0014551D"/>
    <w:rsid w:val="001457D8"/>
    <w:rsid w:val="00145B07"/>
    <w:rsid w:val="00145C19"/>
    <w:rsid w:val="00145CE0"/>
    <w:rsid w:val="00145DA2"/>
    <w:rsid w:val="00145E7E"/>
    <w:rsid w:val="00145F80"/>
    <w:rsid w:val="001460BD"/>
    <w:rsid w:val="00146351"/>
    <w:rsid w:val="001466BE"/>
    <w:rsid w:val="00146734"/>
    <w:rsid w:val="00146CA4"/>
    <w:rsid w:val="00146CAC"/>
    <w:rsid w:val="00146F77"/>
    <w:rsid w:val="0014711E"/>
    <w:rsid w:val="00147168"/>
    <w:rsid w:val="00147370"/>
    <w:rsid w:val="001474C3"/>
    <w:rsid w:val="00147701"/>
    <w:rsid w:val="001478B6"/>
    <w:rsid w:val="00147AAE"/>
    <w:rsid w:val="00147B94"/>
    <w:rsid w:val="00147BBE"/>
    <w:rsid w:val="00147FF2"/>
    <w:rsid w:val="00150257"/>
    <w:rsid w:val="0015030C"/>
    <w:rsid w:val="00150361"/>
    <w:rsid w:val="0015047C"/>
    <w:rsid w:val="001504F7"/>
    <w:rsid w:val="00150612"/>
    <w:rsid w:val="00150628"/>
    <w:rsid w:val="00150BA2"/>
    <w:rsid w:val="00150BCB"/>
    <w:rsid w:val="00150C45"/>
    <w:rsid w:val="00150CD7"/>
    <w:rsid w:val="00150D1B"/>
    <w:rsid w:val="001515C8"/>
    <w:rsid w:val="0015191E"/>
    <w:rsid w:val="00151C03"/>
    <w:rsid w:val="00151C75"/>
    <w:rsid w:val="00151DD5"/>
    <w:rsid w:val="00151FAF"/>
    <w:rsid w:val="001520FA"/>
    <w:rsid w:val="00152219"/>
    <w:rsid w:val="0015240F"/>
    <w:rsid w:val="0015250E"/>
    <w:rsid w:val="00152707"/>
    <w:rsid w:val="00152734"/>
    <w:rsid w:val="0015287C"/>
    <w:rsid w:val="001528BE"/>
    <w:rsid w:val="00152D3B"/>
    <w:rsid w:val="0015300F"/>
    <w:rsid w:val="00153055"/>
    <w:rsid w:val="00153134"/>
    <w:rsid w:val="001531A9"/>
    <w:rsid w:val="001533EC"/>
    <w:rsid w:val="0015386A"/>
    <w:rsid w:val="001539F2"/>
    <w:rsid w:val="00153AF6"/>
    <w:rsid w:val="00153B0A"/>
    <w:rsid w:val="00153B44"/>
    <w:rsid w:val="00153BB0"/>
    <w:rsid w:val="00153E25"/>
    <w:rsid w:val="00153F2B"/>
    <w:rsid w:val="00154012"/>
    <w:rsid w:val="001540AD"/>
    <w:rsid w:val="001542F1"/>
    <w:rsid w:val="001545FE"/>
    <w:rsid w:val="00154B62"/>
    <w:rsid w:val="00154F1E"/>
    <w:rsid w:val="0015536F"/>
    <w:rsid w:val="0015560C"/>
    <w:rsid w:val="00155766"/>
    <w:rsid w:val="00155C51"/>
    <w:rsid w:val="00155CAB"/>
    <w:rsid w:val="00156249"/>
    <w:rsid w:val="001564A6"/>
    <w:rsid w:val="00156B87"/>
    <w:rsid w:val="00156E29"/>
    <w:rsid w:val="00156E4E"/>
    <w:rsid w:val="00156E82"/>
    <w:rsid w:val="001571CC"/>
    <w:rsid w:val="001571E1"/>
    <w:rsid w:val="0015721F"/>
    <w:rsid w:val="00157407"/>
    <w:rsid w:val="00157439"/>
    <w:rsid w:val="00157460"/>
    <w:rsid w:val="0015751E"/>
    <w:rsid w:val="00157680"/>
    <w:rsid w:val="00157846"/>
    <w:rsid w:val="001578FD"/>
    <w:rsid w:val="00157935"/>
    <w:rsid w:val="00157A2E"/>
    <w:rsid w:val="00157A78"/>
    <w:rsid w:val="00157B79"/>
    <w:rsid w:val="00157C35"/>
    <w:rsid w:val="00157CCC"/>
    <w:rsid w:val="00157F76"/>
    <w:rsid w:val="00157F95"/>
    <w:rsid w:val="0016002B"/>
    <w:rsid w:val="001602BE"/>
    <w:rsid w:val="001602D1"/>
    <w:rsid w:val="00160341"/>
    <w:rsid w:val="00160386"/>
    <w:rsid w:val="00160387"/>
    <w:rsid w:val="001603DF"/>
    <w:rsid w:val="001604E6"/>
    <w:rsid w:val="00160534"/>
    <w:rsid w:val="00160620"/>
    <w:rsid w:val="001608F2"/>
    <w:rsid w:val="0016093C"/>
    <w:rsid w:val="0016094B"/>
    <w:rsid w:val="00160A58"/>
    <w:rsid w:val="00160AE7"/>
    <w:rsid w:val="00160C70"/>
    <w:rsid w:val="00160EC9"/>
    <w:rsid w:val="00160F4F"/>
    <w:rsid w:val="00161349"/>
    <w:rsid w:val="001613D0"/>
    <w:rsid w:val="00161465"/>
    <w:rsid w:val="0016152C"/>
    <w:rsid w:val="00161625"/>
    <w:rsid w:val="0016165D"/>
    <w:rsid w:val="001616D5"/>
    <w:rsid w:val="001617D8"/>
    <w:rsid w:val="001617FB"/>
    <w:rsid w:val="00161887"/>
    <w:rsid w:val="00161A0B"/>
    <w:rsid w:val="00161B7D"/>
    <w:rsid w:val="00162308"/>
    <w:rsid w:val="001623F3"/>
    <w:rsid w:val="0016269D"/>
    <w:rsid w:val="001627BA"/>
    <w:rsid w:val="00162913"/>
    <w:rsid w:val="00162A15"/>
    <w:rsid w:val="00162BDF"/>
    <w:rsid w:val="00162F8D"/>
    <w:rsid w:val="00163075"/>
    <w:rsid w:val="0016325E"/>
    <w:rsid w:val="001632B2"/>
    <w:rsid w:val="001632E9"/>
    <w:rsid w:val="001633C0"/>
    <w:rsid w:val="001633E7"/>
    <w:rsid w:val="0016346B"/>
    <w:rsid w:val="0016348C"/>
    <w:rsid w:val="001634E3"/>
    <w:rsid w:val="001635D1"/>
    <w:rsid w:val="00163794"/>
    <w:rsid w:val="00163901"/>
    <w:rsid w:val="00163BD5"/>
    <w:rsid w:val="00164131"/>
    <w:rsid w:val="001642EF"/>
    <w:rsid w:val="00164587"/>
    <w:rsid w:val="00164603"/>
    <w:rsid w:val="00164692"/>
    <w:rsid w:val="001646F7"/>
    <w:rsid w:val="0016475A"/>
    <w:rsid w:val="001648B3"/>
    <w:rsid w:val="001648DC"/>
    <w:rsid w:val="00164A45"/>
    <w:rsid w:val="00164D3E"/>
    <w:rsid w:val="00164D4F"/>
    <w:rsid w:val="00165082"/>
    <w:rsid w:val="00165220"/>
    <w:rsid w:val="001652D3"/>
    <w:rsid w:val="001653AB"/>
    <w:rsid w:val="00165441"/>
    <w:rsid w:val="00165481"/>
    <w:rsid w:val="001654CF"/>
    <w:rsid w:val="00165711"/>
    <w:rsid w:val="0016571C"/>
    <w:rsid w:val="001659DF"/>
    <w:rsid w:val="00165AE5"/>
    <w:rsid w:val="00165C78"/>
    <w:rsid w:val="00165D79"/>
    <w:rsid w:val="00165ED4"/>
    <w:rsid w:val="001660EF"/>
    <w:rsid w:val="0016615A"/>
    <w:rsid w:val="00166229"/>
    <w:rsid w:val="00166263"/>
    <w:rsid w:val="00166327"/>
    <w:rsid w:val="001665B8"/>
    <w:rsid w:val="00166702"/>
    <w:rsid w:val="00166770"/>
    <w:rsid w:val="0016692A"/>
    <w:rsid w:val="00166A15"/>
    <w:rsid w:val="00166BDE"/>
    <w:rsid w:val="00166D18"/>
    <w:rsid w:val="00166EBC"/>
    <w:rsid w:val="00167185"/>
    <w:rsid w:val="001673C4"/>
    <w:rsid w:val="0016741E"/>
    <w:rsid w:val="001675AE"/>
    <w:rsid w:val="0016760D"/>
    <w:rsid w:val="00167715"/>
    <w:rsid w:val="00167841"/>
    <w:rsid w:val="001678F6"/>
    <w:rsid w:val="00167A30"/>
    <w:rsid w:val="00167AD1"/>
    <w:rsid w:val="00167F54"/>
    <w:rsid w:val="0017012A"/>
    <w:rsid w:val="00170288"/>
    <w:rsid w:val="001703BA"/>
    <w:rsid w:val="001704D4"/>
    <w:rsid w:val="001708FE"/>
    <w:rsid w:val="00170994"/>
    <w:rsid w:val="001709A8"/>
    <w:rsid w:val="00170A4F"/>
    <w:rsid w:val="00170C8B"/>
    <w:rsid w:val="00170ED1"/>
    <w:rsid w:val="00171227"/>
    <w:rsid w:val="0017125E"/>
    <w:rsid w:val="001712E9"/>
    <w:rsid w:val="00171429"/>
    <w:rsid w:val="00171459"/>
    <w:rsid w:val="001717A2"/>
    <w:rsid w:val="0017186C"/>
    <w:rsid w:val="001718FF"/>
    <w:rsid w:val="00171A0A"/>
    <w:rsid w:val="00171CEB"/>
    <w:rsid w:val="00171D6F"/>
    <w:rsid w:val="00171DD4"/>
    <w:rsid w:val="00171ECA"/>
    <w:rsid w:val="00171F3F"/>
    <w:rsid w:val="00171FA5"/>
    <w:rsid w:val="00171FF9"/>
    <w:rsid w:val="00172287"/>
    <w:rsid w:val="001726C9"/>
    <w:rsid w:val="00172C52"/>
    <w:rsid w:val="00172D4D"/>
    <w:rsid w:val="00172D6A"/>
    <w:rsid w:val="00172D8B"/>
    <w:rsid w:val="00172F2B"/>
    <w:rsid w:val="00173100"/>
    <w:rsid w:val="0017319E"/>
    <w:rsid w:val="0017337F"/>
    <w:rsid w:val="00173513"/>
    <w:rsid w:val="0017368D"/>
    <w:rsid w:val="00173708"/>
    <w:rsid w:val="0017393C"/>
    <w:rsid w:val="00173999"/>
    <w:rsid w:val="001739B0"/>
    <w:rsid w:val="00173AC0"/>
    <w:rsid w:val="00173AEB"/>
    <w:rsid w:val="00173B1C"/>
    <w:rsid w:val="00173B62"/>
    <w:rsid w:val="00173CE5"/>
    <w:rsid w:val="00173EEB"/>
    <w:rsid w:val="00174506"/>
    <w:rsid w:val="00174751"/>
    <w:rsid w:val="00174A14"/>
    <w:rsid w:val="00174AF5"/>
    <w:rsid w:val="00174C80"/>
    <w:rsid w:val="00174FAC"/>
    <w:rsid w:val="0017516C"/>
    <w:rsid w:val="00175370"/>
    <w:rsid w:val="001754FB"/>
    <w:rsid w:val="00175A1D"/>
    <w:rsid w:val="00175B24"/>
    <w:rsid w:val="00175B41"/>
    <w:rsid w:val="00175D9D"/>
    <w:rsid w:val="00175DCA"/>
    <w:rsid w:val="00175E77"/>
    <w:rsid w:val="00175FA5"/>
    <w:rsid w:val="00176106"/>
    <w:rsid w:val="001766A3"/>
    <w:rsid w:val="0017677E"/>
    <w:rsid w:val="001767E2"/>
    <w:rsid w:val="00176A81"/>
    <w:rsid w:val="00176AA5"/>
    <w:rsid w:val="00176B9F"/>
    <w:rsid w:val="00176C05"/>
    <w:rsid w:val="00176C38"/>
    <w:rsid w:val="00176CE5"/>
    <w:rsid w:val="00176E33"/>
    <w:rsid w:val="00176E40"/>
    <w:rsid w:val="00176FF0"/>
    <w:rsid w:val="00177073"/>
    <w:rsid w:val="001771D4"/>
    <w:rsid w:val="001772DA"/>
    <w:rsid w:val="00177322"/>
    <w:rsid w:val="0017736E"/>
    <w:rsid w:val="001773FB"/>
    <w:rsid w:val="001774B3"/>
    <w:rsid w:val="00177569"/>
    <w:rsid w:val="001777EB"/>
    <w:rsid w:val="00177860"/>
    <w:rsid w:val="0017787A"/>
    <w:rsid w:val="00177D31"/>
    <w:rsid w:val="00177E3B"/>
    <w:rsid w:val="00180530"/>
    <w:rsid w:val="001807A8"/>
    <w:rsid w:val="00180858"/>
    <w:rsid w:val="00180886"/>
    <w:rsid w:val="001808A3"/>
    <w:rsid w:val="00180AC0"/>
    <w:rsid w:val="00180BFB"/>
    <w:rsid w:val="00180D60"/>
    <w:rsid w:val="00181740"/>
    <w:rsid w:val="0018181D"/>
    <w:rsid w:val="001819FF"/>
    <w:rsid w:val="00181A01"/>
    <w:rsid w:val="00181B4D"/>
    <w:rsid w:val="00182245"/>
    <w:rsid w:val="00182749"/>
    <w:rsid w:val="0018278C"/>
    <w:rsid w:val="0018282B"/>
    <w:rsid w:val="00182888"/>
    <w:rsid w:val="00182911"/>
    <w:rsid w:val="00182A57"/>
    <w:rsid w:val="00182B94"/>
    <w:rsid w:val="00182CE8"/>
    <w:rsid w:val="00182E03"/>
    <w:rsid w:val="001833EF"/>
    <w:rsid w:val="00183C50"/>
    <w:rsid w:val="00183C9F"/>
    <w:rsid w:val="00183E1C"/>
    <w:rsid w:val="00184112"/>
    <w:rsid w:val="00184227"/>
    <w:rsid w:val="00184838"/>
    <w:rsid w:val="00184A1E"/>
    <w:rsid w:val="00184A57"/>
    <w:rsid w:val="00184CF4"/>
    <w:rsid w:val="00184E34"/>
    <w:rsid w:val="00184EC0"/>
    <w:rsid w:val="0018526A"/>
    <w:rsid w:val="0018539F"/>
    <w:rsid w:val="0018577C"/>
    <w:rsid w:val="001859CF"/>
    <w:rsid w:val="001860EC"/>
    <w:rsid w:val="00186159"/>
    <w:rsid w:val="001863AD"/>
    <w:rsid w:val="001863C6"/>
    <w:rsid w:val="0018654D"/>
    <w:rsid w:val="0018661C"/>
    <w:rsid w:val="0018667B"/>
    <w:rsid w:val="001866E2"/>
    <w:rsid w:val="0018670E"/>
    <w:rsid w:val="00186733"/>
    <w:rsid w:val="0018690E"/>
    <w:rsid w:val="001869AE"/>
    <w:rsid w:val="00186AD7"/>
    <w:rsid w:val="00186BBD"/>
    <w:rsid w:val="00186BF2"/>
    <w:rsid w:val="00186CD2"/>
    <w:rsid w:val="00186E01"/>
    <w:rsid w:val="00186EFB"/>
    <w:rsid w:val="00186FB9"/>
    <w:rsid w:val="00187113"/>
    <w:rsid w:val="0018731C"/>
    <w:rsid w:val="00187584"/>
    <w:rsid w:val="00187A2E"/>
    <w:rsid w:val="00187EAB"/>
    <w:rsid w:val="00187F44"/>
    <w:rsid w:val="00190A5C"/>
    <w:rsid w:val="00190AF8"/>
    <w:rsid w:val="00190C67"/>
    <w:rsid w:val="00190F15"/>
    <w:rsid w:val="00190F8C"/>
    <w:rsid w:val="00191227"/>
    <w:rsid w:val="00191285"/>
    <w:rsid w:val="0019131D"/>
    <w:rsid w:val="00191589"/>
    <w:rsid w:val="001917C6"/>
    <w:rsid w:val="001919C7"/>
    <w:rsid w:val="00191AC5"/>
    <w:rsid w:val="00191BE2"/>
    <w:rsid w:val="00191DF8"/>
    <w:rsid w:val="00191E54"/>
    <w:rsid w:val="00191EB9"/>
    <w:rsid w:val="00191EC3"/>
    <w:rsid w:val="00191F23"/>
    <w:rsid w:val="00191F3E"/>
    <w:rsid w:val="00192151"/>
    <w:rsid w:val="00192281"/>
    <w:rsid w:val="00192434"/>
    <w:rsid w:val="0019253E"/>
    <w:rsid w:val="00192898"/>
    <w:rsid w:val="00192E51"/>
    <w:rsid w:val="00192EC1"/>
    <w:rsid w:val="0019302C"/>
    <w:rsid w:val="00193044"/>
    <w:rsid w:val="00193328"/>
    <w:rsid w:val="00193925"/>
    <w:rsid w:val="00193A95"/>
    <w:rsid w:val="00193D00"/>
    <w:rsid w:val="00193EEB"/>
    <w:rsid w:val="00194294"/>
    <w:rsid w:val="00194334"/>
    <w:rsid w:val="00194704"/>
    <w:rsid w:val="001948D0"/>
    <w:rsid w:val="0019490F"/>
    <w:rsid w:val="001949DA"/>
    <w:rsid w:val="00194AD1"/>
    <w:rsid w:val="00194C20"/>
    <w:rsid w:val="00194E3A"/>
    <w:rsid w:val="001951CE"/>
    <w:rsid w:val="00195402"/>
    <w:rsid w:val="0019547D"/>
    <w:rsid w:val="00195616"/>
    <w:rsid w:val="00195724"/>
    <w:rsid w:val="00195893"/>
    <w:rsid w:val="00195B09"/>
    <w:rsid w:val="00195B17"/>
    <w:rsid w:val="00195B9B"/>
    <w:rsid w:val="00195C4A"/>
    <w:rsid w:val="00195E30"/>
    <w:rsid w:val="00195EF7"/>
    <w:rsid w:val="00196087"/>
    <w:rsid w:val="001961AF"/>
    <w:rsid w:val="00196233"/>
    <w:rsid w:val="00196639"/>
    <w:rsid w:val="001966D1"/>
    <w:rsid w:val="0019680C"/>
    <w:rsid w:val="00196824"/>
    <w:rsid w:val="00196AF8"/>
    <w:rsid w:val="00196CC3"/>
    <w:rsid w:val="00196E2A"/>
    <w:rsid w:val="00196E7B"/>
    <w:rsid w:val="00196F7E"/>
    <w:rsid w:val="00196FA9"/>
    <w:rsid w:val="001970B2"/>
    <w:rsid w:val="00197479"/>
    <w:rsid w:val="001974B7"/>
    <w:rsid w:val="0019756A"/>
    <w:rsid w:val="00197864"/>
    <w:rsid w:val="001979C8"/>
    <w:rsid w:val="00197B41"/>
    <w:rsid w:val="00197C8C"/>
    <w:rsid w:val="00197D8D"/>
    <w:rsid w:val="00197E8B"/>
    <w:rsid w:val="001A0004"/>
    <w:rsid w:val="001A00D6"/>
    <w:rsid w:val="001A056C"/>
    <w:rsid w:val="001A06E6"/>
    <w:rsid w:val="001A0981"/>
    <w:rsid w:val="001A0AF9"/>
    <w:rsid w:val="001A0B56"/>
    <w:rsid w:val="001A0B6F"/>
    <w:rsid w:val="001A0E3B"/>
    <w:rsid w:val="001A0F6A"/>
    <w:rsid w:val="001A129D"/>
    <w:rsid w:val="001A12B6"/>
    <w:rsid w:val="001A1530"/>
    <w:rsid w:val="001A1927"/>
    <w:rsid w:val="001A19FE"/>
    <w:rsid w:val="001A1EC3"/>
    <w:rsid w:val="001A2054"/>
    <w:rsid w:val="001A2381"/>
    <w:rsid w:val="001A2485"/>
    <w:rsid w:val="001A2489"/>
    <w:rsid w:val="001A253B"/>
    <w:rsid w:val="001A253E"/>
    <w:rsid w:val="001A2683"/>
    <w:rsid w:val="001A2849"/>
    <w:rsid w:val="001A28B3"/>
    <w:rsid w:val="001A2BFE"/>
    <w:rsid w:val="001A2D38"/>
    <w:rsid w:val="001A2E2C"/>
    <w:rsid w:val="001A3093"/>
    <w:rsid w:val="001A30C2"/>
    <w:rsid w:val="001A31C9"/>
    <w:rsid w:val="001A31EE"/>
    <w:rsid w:val="001A3222"/>
    <w:rsid w:val="001A33BA"/>
    <w:rsid w:val="001A3773"/>
    <w:rsid w:val="001A3A5D"/>
    <w:rsid w:val="001A3A95"/>
    <w:rsid w:val="001A3B0F"/>
    <w:rsid w:val="001A407C"/>
    <w:rsid w:val="001A4236"/>
    <w:rsid w:val="001A427D"/>
    <w:rsid w:val="001A4355"/>
    <w:rsid w:val="001A4456"/>
    <w:rsid w:val="001A46CD"/>
    <w:rsid w:val="001A49B9"/>
    <w:rsid w:val="001A4A79"/>
    <w:rsid w:val="001A4BB9"/>
    <w:rsid w:val="001A4C7E"/>
    <w:rsid w:val="001A5408"/>
    <w:rsid w:val="001A5567"/>
    <w:rsid w:val="001A5643"/>
    <w:rsid w:val="001A5695"/>
    <w:rsid w:val="001A5A36"/>
    <w:rsid w:val="001A5A37"/>
    <w:rsid w:val="001A5C4A"/>
    <w:rsid w:val="001A5D42"/>
    <w:rsid w:val="001A5FA1"/>
    <w:rsid w:val="001A6078"/>
    <w:rsid w:val="001A60A5"/>
    <w:rsid w:val="001A632D"/>
    <w:rsid w:val="001A6805"/>
    <w:rsid w:val="001A68E2"/>
    <w:rsid w:val="001A6A04"/>
    <w:rsid w:val="001A6A48"/>
    <w:rsid w:val="001A6A73"/>
    <w:rsid w:val="001A6CB4"/>
    <w:rsid w:val="001A6D5C"/>
    <w:rsid w:val="001A6DD6"/>
    <w:rsid w:val="001A6DF0"/>
    <w:rsid w:val="001A6EBA"/>
    <w:rsid w:val="001A705A"/>
    <w:rsid w:val="001A71D7"/>
    <w:rsid w:val="001A722C"/>
    <w:rsid w:val="001A7385"/>
    <w:rsid w:val="001A7409"/>
    <w:rsid w:val="001A7455"/>
    <w:rsid w:val="001A7910"/>
    <w:rsid w:val="001A7AC7"/>
    <w:rsid w:val="001A7B0C"/>
    <w:rsid w:val="001A7BEF"/>
    <w:rsid w:val="001A7E4A"/>
    <w:rsid w:val="001B0144"/>
    <w:rsid w:val="001B017D"/>
    <w:rsid w:val="001B02CC"/>
    <w:rsid w:val="001B031E"/>
    <w:rsid w:val="001B040A"/>
    <w:rsid w:val="001B06B7"/>
    <w:rsid w:val="001B086E"/>
    <w:rsid w:val="001B08F7"/>
    <w:rsid w:val="001B0A59"/>
    <w:rsid w:val="001B0B95"/>
    <w:rsid w:val="001B0CC0"/>
    <w:rsid w:val="001B0CC1"/>
    <w:rsid w:val="001B0E09"/>
    <w:rsid w:val="001B100D"/>
    <w:rsid w:val="001B1204"/>
    <w:rsid w:val="001B13DC"/>
    <w:rsid w:val="001B15A3"/>
    <w:rsid w:val="001B16B4"/>
    <w:rsid w:val="001B170F"/>
    <w:rsid w:val="001B19CF"/>
    <w:rsid w:val="001B19EC"/>
    <w:rsid w:val="001B1FF3"/>
    <w:rsid w:val="001B2091"/>
    <w:rsid w:val="001B20EE"/>
    <w:rsid w:val="001B2243"/>
    <w:rsid w:val="001B2310"/>
    <w:rsid w:val="001B23C9"/>
    <w:rsid w:val="001B251B"/>
    <w:rsid w:val="001B27DE"/>
    <w:rsid w:val="001B280A"/>
    <w:rsid w:val="001B28EC"/>
    <w:rsid w:val="001B2980"/>
    <w:rsid w:val="001B2A03"/>
    <w:rsid w:val="001B2A8F"/>
    <w:rsid w:val="001B2ABC"/>
    <w:rsid w:val="001B2B36"/>
    <w:rsid w:val="001B3062"/>
    <w:rsid w:val="001B3156"/>
    <w:rsid w:val="001B330F"/>
    <w:rsid w:val="001B3379"/>
    <w:rsid w:val="001B354D"/>
    <w:rsid w:val="001B37A9"/>
    <w:rsid w:val="001B38F6"/>
    <w:rsid w:val="001B3A73"/>
    <w:rsid w:val="001B3B85"/>
    <w:rsid w:val="001B3FC0"/>
    <w:rsid w:val="001B4145"/>
    <w:rsid w:val="001B42CC"/>
    <w:rsid w:val="001B4471"/>
    <w:rsid w:val="001B45B3"/>
    <w:rsid w:val="001B462B"/>
    <w:rsid w:val="001B4771"/>
    <w:rsid w:val="001B493B"/>
    <w:rsid w:val="001B4A96"/>
    <w:rsid w:val="001B4B3F"/>
    <w:rsid w:val="001B4BFF"/>
    <w:rsid w:val="001B5092"/>
    <w:rsid w:val="001B52CD"/>
    <w:rsid w:val="001B5320"/>
    <w:rsid w:val="001B5474"/>
    <w:rsid w:val="001B578B"/>
    <w:rsid w:val="001B57AC"/>
    <w:rsid w:val="001B5866"/>
    <w:rsid w:val="001B5B61"/>
    <w:rsid w:val="001B5E1A"/>
    <w:rsid w:val="001B61CF"/>
    <w:rsid w:val="001B632A"/>
    <w:rsid w:val="001B67B7"/>
    <w:rsid w:val="001B681C"/>
    <w:rsid w:val="001B6A71"/>
    <w:rsid w:val="001B6B3D"/>
    <w:rsid w:val="001B6CCB"/>
    <w:rsid w:val="001B6F00"/>
    <w:rsid w:val="001B6F46"/>
    <w:rsid w:val="001B7142"/>
    <w:rsid w:val="001B726C"/>
    <w:rsid w:val="001B7447"/>
    <w:rsid w:val="001B7681"/>
    <w:rsid w:val="001B76D1"/>
    <w:rsid w:val="001B78BD"/>
    <w:rsid w:val="001B7908"/>
    <w:rsid w:val="001B7950"/>
    <w:rsid w:val="001B79D4"/>
    <w:rsid w:val="001B7CB0"/>
    <w:rsid w:val="001B7E5E"/>
    <w:rsid w:val="001C016A"/>
    <w:rsid w:val="001C0692"/>
    <w:rsid w:val="001C076D"/>
    <w:rsid w:val="001C07AB"/>
    <w:rsid w:val="001C138B"/>
    <w:rsid w:val="001C1760"/>
    <w:rsid w:val="001C19D6"/>
    <w:rsid w:val="001C1BAC"/>
    <w:rsid w:val="001C1DC9"/>
    <w:rsid w:val="001C1E38"/>
    <w:rsid w:val="001C205F"/>
    <w:rsid w:val="001C21D6"/>
    <w:rsid w:val="001C2220"/>
    <w:rsid w:val="001C2316"/>
    <w:rsid w:val="001C25B9"/>
    <w:rsid w:val="001C2635"/>
    <w:rsid w:val="001C26A0"/>
    <w:rsid w:val="001C26B6"/>
    <w:rsid w:val="001C2817"/>
    <w:rsid w:val="001C2C23"/>
    <w:rsid w:val="001C2CDB"/>
    <w:rsid w:val="001C2D89"/>
    <w:rsid w:val="001C2DD6"/>
    <w:rsid w:val="001C32DB"/>
    <w:rsid w:val="001C335D"/>
    <w:rsid w:val="001C33FB"/>
    <w:rsid w:val="001C358D"/>
    <w:rsid w:val="001C379E"/>
    <w:rsid w:val="001C37A1"/>
    <w:rsid w:val="001C3954"/>
    <w:rsid w:val="001C3963"/>
    <w:rsid w:val="001C39D6"/>
    <w:rsid w:val="001C3B58"/>
    <w:rsid w:val="001C3C8E"/>
    <w:rsid w:val="001C3DF2"/>
    <w:rsid w:val="001C3E61"/>
    <w:rsid w:val="001C3EC9"/>
    <w:rsid w:val="001C405D"/>
    <w:rsid w:val="001C4062"/>
    <w:rsid w:val="001C4170"/>
    <w:rsid w:val="001C42FD"/>
    <w:rsid w:val="001C432B"/>
    <w:rsid w:val="001C439F"/>
    <w:rsid w:val="001C443D"/>
    <w:rsid w:val="001C4577"/>
    <w:rsid w:val="001C4579"/>
    <w:rsid w:val="001C48C1"/>
    <w:rsid w:val="001C497D"/>
    <w:rsid w:val="001C4990"/>
    <w:rsid w:val="001C4A94"/>
    <w:rsid w:val="001C4AC5"/>
    <w:rsid w:val="001C4B0B"/>
    <w:rsid w:val="001C4C5A"/>
    <w:rsid w:val="001C4DB5"/>
    <w:rsid w:val="001C4F89"/>
    <w:rsid w:val="001C4F93"/>
    <w:rsid w:val="001C5111"/>
    <w:rsid w:val="001C513E"/>
    <w:rsid w:val="001C519E"/>
    <w:rsid w:val="001C52DD"/>
    <w:rsid w:val="001C5505"/>
    <w:rsid w:val="001C5561"/>
    <w:rsid w:val="001C55E9"/>
    <w:rsid w:val="001C5BBF"/>
    <w:rsid w:val="001C5BC5"/>
    <w:rsid w:val="001C5C0D"/>
    <w:rsid w:val="001C5C70"/>
    <w:rsid w:val="001C5DF4"/>
    <w:rsid w:val="001C5F34"/>
    <w:rsid w:val="001C6047"/>
    <w:rsid w:val="001C6156"/>
    <w:rsid w:val="001C6381"/>
    <w:rsid w:val="001C6397"/>
    <w:rsid w:val="001C63EA"/>
    <w:rsid w:val="001C6503"/>
    <w:rsid w:val="001C6A00"/>
    <w:rsid w:val="001C6C16"/>
    <w:rsid w:val="001C6E05"/>
    <w:rsid w:val="001C7069"/>
    <w:rsid w:val="001C73FA"/>
    <w:rsid w:val="001C759F"/>
    <w:rsid w:val="001C769B"/>
    <w:rsid w:val="001C76A4"/>
    <w:rsid w:val="001C76F8"/>
    <w:rsid w:val="001C78AD"/>
    <w:rsid w:val="001C7C8D"/>
    <w:rsid w:val="001C7E41"/>
    <w:rsid w:val="001C7F46"/>
    <w:rsid w:val="001C7F6D"/>
    <w:rsid w:val="001D03DA"/>
    <w:rsid w:val="001D078A"/>
    <w:rsid w:val="001D0823"/>
    <w:rsid w:val="001D0A10"/>
    <w:rsid w:val="001D0B39"/>
    <w:rsid w:val="001D0B50"/>
    <w:rsid w:val="001D0B51"/>
    <w:rsid w:val="001D0D0B"/>
    <w:rsid w:val="001D1331"/>
    <w:rsid w:val="001D163F"/>
    <w:rsid w:val="001D17E1"/>
    <w:rsid w:val="001D1884"/>
    <w:rsid w:val="001D1AC5"/>
    <w:rsid w:val="001D1BCB"/>
    <w:rsid w:val="001D1F98"/>
    <w:rsid w:val="001D20D5"/>
    <w:rsid w:val="001D22A5"/>
    <w:rsid w:val="001D23BE"/>
    <w:rsid w:val="001D246F"/>
    <w:rsid w:val="001D2738"/>
    <w:rsid w:val="001D2818"/>
    <w:rsid w:val="001D28EE"/>
    <w:rsid w:val="001D296D"/>
    <w:rsid w:val="001D29EB"/>
    <w:rsid w:val="001D2A9B"/>
    <w:rsid w:val="001D2BBC"/>
    <w:rsid w:val="001D302D"/>
    <w:rsid w:val="001D3064"/>
    <w:rsid w:val="001D309F"/>
    <w:rsid w:val="001D3468"/>
    <w:rsid w:val="001D37D8"/>
    <w:rsid w:val="001D38AF"/>
    <w:rsid w:val="001D3F6D"/>
    <w:rsid w:val="001D4047"/>
    <w:rsid w:val="001D40C9"/>
    <w:rsid w:val="001D4348"/>
    <w:rsid w:val="001D4421"/>
    <w:rsid w:val="001D459B"/>
    <w:rsid w:val="001D491D"/>
    <w:rsid w:val="001D4A9F"/>
    <w:rsid w:val="001D4D40"/>
    <w:rsid w:val="001D4DA1"/>
    <w:rsid w:val="001D4E6A"/>
    <w:rsid w:val="001D50E3"/>
    <w:rsid w:val="001D54B7"/>
    <w:rsid w:val="001D55B8"/>
    <w:rsid w:val="001D5743"/>
    <w:rsid w:val="001D5835"/>
    <w:rsid w:val="001D58E2"/>
    <w:rsid w:val="001D5B91"/>
    <w:rsid w:val="001D5BC4"/>
    <w:rsid w:val="001D604E"/>
    <w:rsid w:val="001D60BB"/>
    <w:rsid w:val="001D630D"/>
    <w:rsid w:val="001D6585"/>
    <w:rsid w:val="001D66EF"/>
    <w:rsid w:val="001D679C"/>
    <w:rsid w:val="001D695E"/>
    <w:rsid w:val="001D7193"/>
    <w:rsid w:val="001D726C"/>
    <w:rsid w:val="001D745B"/>
    <w:rsid w:val="001D74D3"/>
    <w:rsid w:val="001D74EA"/>
    <w:rsid w:val="001D75BB"/>
    <w:rsid w:val="001D7874"/>
    <w:rsid w:val="001D7C6A"/>
    <w:rsid w:val="001D7D5E"/>
    <w:rsid w:val="001E0142"/>
    <w:rsid w:val="001E04E5"/>
    <w:rsid w:val="001E05B7"/>
    <w:rsid w:val="001E07B9"/>
    <w:rsid w:val="001E0C04"/>
    <w:rsid w:val="001E0CE7"/>
    <w:rsid w:val="001E100D"/>
    <w:rsid w:val="001E12D1"/>
    <w:rsid w:val="001E12DF"/>
    <w:rsid w:val="001E13D0"/>
    <w:rsid w:val="001E1753"/>
    <w:rsid w:val="001E1AB2"/>
    <w:rsid w:val="001E1CA5"/>
    <w:rsid w:val="001E1EC8"/>
    <w:rsid w:val="001E206C"/>
    <w:rsid w:val="001E214E"/>
    <w:rsid w:val="001E21EE"/>
    <w:rsid w:val="001E26C7"/>
    <w:rsid w:val="001E26DA"/>
    <w:rsid w:val="001E27BD"/>
    <w:rsid w:val="001E2914"/>
    <w:rsid w:val="001E2951"/>
    <w:rsid w:val="001E295E"/>
    <w:rsid w:val="001E2975"/>
    <w:rsid w:val="001E2B3E"/>
    <w:rsid w:val="001E2BF6"/>
    <w:rsid w:val="001E2C12"/>
    <w:rsid w:val="001E2C16"/>
    <w:rsid w:val="001E2C30"/>
    <w:rsid w:val="001E2D79"/>
    <w:rsid w:val="001E2F81"/>
    <w:rsid w:val="001E311B"/>
    <w:rsid w:val="001E318D"/>
    <w:rsid w:val="001E3489"/>
    <w:rsid w:val="001E3505"/>
    <w:rsid w:val="001E351B"/>
    <w:rsid w:val="001E3862"/>
    <w:rsid w:val="001E3880"/>
    <w:rsid w:val="001E3B4B"/>
    <w:rsid w:val="001E3B54"/>
    <w:rsid w:val="001E3BE4"/>
    <w:rsid w:val="001E3C87"/>
    <w:rsid w:val="001E3ECD"/>
    <w:rsid w:val="001E413D"/>
    <w:rsid w:val="001E4379"/>
    <w:rsid w:val="001E485F"/>
    <w:rsid w:val="001E4C33"/>
    <w:rsid w:val="001E4E79"/>
    <w:rsid w:val="001E4FBA"/>
    <w:rsid w:val="001E520C"/>
    <w:rsid w:val="001E53A8"/>
    <w:rsid w:val="001E53B2"/>
    <w:rsid w:val="001E53B5"/>
    <w:rsid w:val="001E53E2"/>
    <w:rsid w:val="001E54C7"/>
    <w:rsid w:val="001E5503"/>
    <w:rsid w:val="001E566C"/>
    <w:rsid w:val="001E5696"/>
    <w:rsid w:val="001E5716"/>
    <w:rsid w:val="001E5AE7"/>
    <w:rsid w:val="001E5D9B"/>
    <w:rsid w:val="001E5E87"/>
    <w:rsid w:val="001E5EAD"/>
    <w:rsid w:val="001E5F12"/>
    <w:rsid w:val="001E5F70"/>
    <w:rsid w:val="001E6099"/>
    <w:rsid w:val="001E62E0"/>
    <w:rsid w:val="001E63EC"/>
    <w:rsid w:val="001E6482"/>
    <w:rsid w:val="001E6564"/>
    <w:rsid w:val="001E65BF"/>
    <w:rsid w:val="001E6730"/>
    <w:rsid w:val="001E67B4"/>
    <w:rsid w:val="001E6D73"/>
    <w:rsid w:val="001E6F80"/>
    <w:rsid w:val="001E7136"/>
    <w:rsid w:val="001E73D7"/>
    <w:rsid w:val="001E7493"/>
    <w:rsid w:val="001E7512"/>
    <w:rsid w:val="001E7591"/>
    <w:rsid w:val="001E76C1"/>
    <w:rsid w:val="001E7779"/>
    <w:rsid w:val="001E77F1"/>
    <w:rsid w:val="001E7A88"/>
    <w:rsid w:val="001E7D7C"/>
    <w:rsid w:val="001E7D91"/>
    <w:rsid w:val="001E7E48"/>
    <w:rsid w:val="001E7F9C"/>
    <w:rsid w:val="001F00DD"/>
    <w:rsid w:val="001F00FB"/>
    <w:rsid w:val="001F0577"/>
    <w:rsid w:val="001F0604"/>
    <w:rsid w:val="001F089E"/>
    <w:rsid w:val="001F0CB2"/>
    <w:rsid w:val="001F0D47"/>
    <w:rsid w:val="001F0DD1"/>
    <w:rsid w:val="001F0DF3"/>
    <w:rsid w:val="001F128C"/>
    <w:rsid w:val="001F140C"/>
    <w:rsid w:val="001F1510"/>
    <w:rsid w:val="001F1544"/>
    <w:rsid w:val="001F17A8"/>
    <w:rsid w:val="001F1808"/>
    <w:rsid w:val="001F2120"/>
    <w:rsid w:val="001F21EB"/>
    <w:rsid w:val="001F22A3"/>
    <w:rsid w:val="001F2356"/>
    <w:rsid w:val="001F2415"/>
    <w:rsid w:val="001F2526"/>
    <w:rsid w:val="001F263B"/>
    <w:rsid w:val="001F286E"/>
    <w:rsid w:val="001F2921"/>
    <w:rsid w:val="001F2AD5"/>
    <w:rsid w:val="001F2DBD"/>
    <w:rsid w:val="001F2E99"/>
    <w:rsid w:val="001F3190"/>
    <w:rsid w:val="001F31B3"/>
    <w:rsid w:val="001F35B3"/>
    <w:rsid w:val="001F37E9"/>
    <w:rsid w:val="001F3BAA"/>
    <w:rsid w:val="001F3CBC"/>
    <w:rsid w:val="001F42D5"/>
    <w:rsid w:val="001F43AD"/>
    <w:rsid w:val="001F47EC"/>
    <w:rsid w:val="001F49B5"/>
    <w:rsid w:val="001F4C0C"/>
    <w:rsid w:val="001F4EA0"/>
    <w:rsid w:val="001F50F3"/>
    <w:rsid w:val="001F548E"/>
    <w:rsid w:val="001F551C"/>
    <w:rsid w:val="001F5540"/>
    <w:rsid w:val="001F55A7"/>
    <w:rsid w:val="001F55BC"/>
    <w:rsid w:val="001F56BB"/>
    <w:rsid w:val="001F57BA"/>
    <w:rsid w:val="001F5CB6"/>
    <w:rsid w:val="001F5DCB"/>
    <w:rsid w:val="001F5DCF"/>
    <w:rsid w:val="001F5FD8"/>
    <w:rsid w:val="001F6035"/>
    <w:rsid w:val="001F6448"/>
    <w:rsid w:val="001F64F0"/>
    <w:rsid w:val="001F6539"/>
    <w:rsid w:val="001F6AC4"/>
    <w:rsid w:val="001F6BB9"/>
    <w:rsid w:val="001F6D46"/>
    <w:rsid w:val="001F6DC4"/>
    <w:rsid w:val="001F6EBD"/>
    <w:rsid w:val="001F740F"/>
    <w:rsid w:val="001F7572"/>
    <w:rsid w:val="001F7582"/>
    <w:rsid w:val="001F7613"/>
    <w:rsid w:val="001F79A7"/>
    <w:rsid w:val="001F7ACF"/>
    <w:rsid w:val="001F7B14"/>
    <w:rsid w:val="001F7B15"/>
    <w:rsid w:val="001F7B50"/>
    <w:rsid w:val="001F7BE6"/>
    <w:rsid w:val="001F7C1E"/>
    <w:rsid w:val="00200406"/>
    <w:rsid w:val="00200465"/>
    <w:rsid w:val="002005F1"/>
    <w:rsid w:val="00200C38"/>
    <w:rsid w:val="00200EA8"/>
    <w:rsid w:val="0020108C"/>
    <w:rsid w:val="002010AD"/>
    <w:rsid w:val="002010EE"/>
    <w:rsid w:val="00201657"/>
    <w:rsid w:val="00201843"/>
    <w:rsid w:val="0020199A"/>
    <w:rsid w:val="00201AB4"/>
    <w:rsid w:val="00202105"/>
    <w:rsid w:val="002021BE"/>
    <w:rsid w:val="00202252"/>
    <w:rsid w:val="002022E3"/>
    <w:rsid w:val="002023E7"/>
    <w:rsid w:val="00202449"/>
    <w:rsid w:val="002024E6"/>
    <w:rsid w:val="002028E4"/>
    <w:rsid w:val="00202A7A"/>
    <w:rsid w:val="00202B47"/>
    <w:rsid w:val="00202C73"/>
    <w:rsid w:val="00202D3A"/>
    <w:rsid w:val="00202DDD"/>
    <w:rsid w:val="00202E65"/>
    <w:rsid w:val="00202F0F"/>
    <w:rsid w:val="00202FFF"/>
    <w:rsid w:val="00203163"/>
    <w:rsid w:val="00203208"/>
    <w:rsid w:val="002032BF"/>
    <w:rsid w:val="00203506"/>
    <w:rsid w:val="00203519"/>
    <w:rsid w:val="00203663"/>
    <w:rsid w:val="00203B1E"/>
    <w:rsid w:val="00203BCD"/>
    <w:rsid w:val="00203C66"/>
    <w:rsid w:val="00203D72"/>
    <w:rsid w:val="00203DF1"/>
    <w:rsid w:val="00203E85"/>
    <w:rsid w:val="0020406D"/>
    <w:rsid w:val="002041EE"/>
    <w:rsid w:val="002042C9"/>
    <w:rsid w:val="002043A2"/>
    <w:rsid w:val="002043B3"/>
    <w:rsid w:val="002044F1"/>
    <w:rsid w:val="002047B9"/>
    <w:rsid w:val="002047C4"/>
    <w:rsid w:val="002049E0"/>
    <w:rsid w:val="00204A0E"/>
    <w:rsid w:val="00204AF2"/>
    <w:rsid w:val="00204E37"/>
    <w:rsid w:val="00204E88"/>
    <w:rsid w:val="0020510B"/>
    <w:rsid w:val="00205522"/>
    <w:rsid w:val="00205529"/>
    <w:rsid w:val="00205559"/>
    <w:rsid w:val="002055D0"/>
    <w:rsid w:val="00205737"/>
    <w:rsid w:val="00205881"/>
    <w:rsid w:val="002058FA"/>
    <w:rsid w:val="00205903"/>
    <w:rsid w:val="00205AA7"/>
    <w:rsid w:val="0020603F"/>
    <w:rsid w:val="002063DB"/>
    <w:rsid w:val="00206541"/>
    <w:rsid w:val="002066C6"/>
    <w:rsid w:val="002068E5"/>
    <w:rsid w:val="00206B8B"/>
    <w:rsid w:val="00206D48"/>
    <w:rsid w:val="00206F2E"/>
    <w:rsid w:val="0020709E"/>
    <w:rsid w:val="00207460"/>
    <w:rsid w:val="00207527"/>
    <w:rsid w:val="00207884"/>
    <w:rsid w:val="002078C8"/>
    <w:rsid w:val="002079D7"/>
    <w:rsid w:val="00207F11"/>
    <w:rsid w:val="00210212"/>
    <w:rsid w:val="00210482"/>
    <w:rsid w:val="002106B3"/>
    <w:rsid w:val="002109C0"/>
    <w:rsid w:val="002113C1"/>
    <w:rsid w:val="002113FC"/>
    <w:rsid w:val="0021149C"/>
    <w:rsid w:val="002115FC"/>
    <w:rsid w:val="0021165B"/>
    <w:rsid w:val="0021190B"/>
    <w:rsid w:val="00211A54"/>
    <w:rsid w:val="00211C2D"/>
    <w:rsid w:val="0021222F"/>
    <w:rsid w:val="0021233F"/>
    <w:rsid w:val="002127DC"/>
    <w:rsid w:val="00212B10"/>
    <w:rsid w:val="00212B24"/>
    <w:rsid w:val="00212C41"/>
    <w:rsid w:val="00212FB1"/>
    <w:rsid w:val="00213003"/>
    <w:rsid w:val="002133E0"/>
    <w:rsid w:val="00213607"/>
    <w:rsid w:val="002136B9"/>
    <w:rsid w:val="00213B4C"/>
    <w:rsid w:val="00213D1B"/>
    <w:rsid w:val="00213E74"/>
    <w:rsid w:val="00214042"/>
    <w:rsid w:val="0021411E"/>
    <w:rsid w:val="002141A8"/>
    <w:rsid w:val="0021439B"/>
    <w:rsid w:val="00214513"/>
    <w:rsid w:val="002145F1"/>
    <w:rsid w:val="0021463C"/>
    <w:rsid w:val="002146C5"/>
    <w:rsid w:val="0021494D"/>
    <w:rsid w:val="002149C8"/>
    <w:rsid w:val="00214ABD"/>
    <w:rsid w:val="00214D26"/>
    <w:rsid w:val="00214E85"/>
    <w:rsid w:val="00214E94"/>
    <w:rsid w:val="00214F5A"/>
    <w:rsid w:val="00214FEE"/>
    <w:rsid w:val="0021546F"/>
    <w:rsid w:val="002154B1"/>
    <w:rsid w:val="00215515"/>
    <w:rsid w:val="00215859"/>
    <w:rsid w:val="002158BD"/>
    <w:rsid w:val="00215A1B"/>
    <w:rsid w:val="00215E1E"/>
    <w:rsid w:val="002161D0"/>
    <w:rsid w:val="00216324"/>
    <w:rsid w:val="002164EC"/>
    <w:rsid w:val="00216700"/>
    <w:rsid w:val="00216D49"/>
    <w:rsid w:val="00216E38"/>
    <w:rsid w:val="002170C6"/>
    <w:rsid w:val="002170FB"/>
    <w:rsid w:val="00217100"/>
    <w:rsid w:val="00217457"/>
    <w:rsid w:val="00217540"/>
    <w:rsid w:val="00217544"/>
    <w:rsid w:val="002176B5"/>
    <w:rsid w:val="00217981"/>
    <w:rsid w:val="00217992"/>
    <w:rsid w:val="00217A31"/>
    <w:rsid w:val="00217B38"/>
    <w:rsid w:val="00217B8C"/>
    <w:rsid w:val="00217B9A"/>
    <w:rsid w:val="00217E14"/>
    <w:rsid w:val="00217EEC"/>
    <w:rsid w:val="00220099"/>
    <w:rsid w:val="002200BD"/>
    <w:rsid w:val="0022038E"/>
    <w:rsid w:val="0022038F"/>
    <w:rsid w:val="00220522"/>
    <w:rsid w:val="002207CC"/>
    <w:rsid w:val="0022096C"/>
    <w:rsid w:val="00220CED"/>
    <w:rsid w:val="00220E46"/>
    <w:rsid w:val="00220FBB"/>
    <w:rsid w:val="00221541"/>
    <w:rsid w:val="0022170F"/>
    <w:rsid w:val="002219A7"/>
    <w:rsid w:val="00221D5D"/>
    <w:rsid w:val="0022221B"/>
    <w:rsid w:val="002222DC"/>
    <w:rsid w:val="002225FC"/>
    <w:rsid w:val="002226BD"/>
    <w:rsid w:val="00222745"/>
    <w:rsid w:val="00222CBE"/>
    <w:rsid w:val="00222D2A"/>
    <w:rsid w:val="00222E3B"/>
    <w:rsid w:val="00222FD8"/>
    <w:rsid w:val="00223251"/>
    <w:rsid w:val="00223305"/>
    <w:rsid w:val="002233FC"/>
    <w:rsid w:val="002234D6"/>
    <w:rsid w:val="002236B3"/>
    <w:rsid w:val="00223D39"/>
    <w:rsid w:val="00224023"/>
    <w:rsid w:val="002240E8"/>
    <w:rsid w:val="00224526"/>
    <w:rsid w:val="002245A5"/>
    <w:rsid w:val="00224715"/>
    <w:rsid w:val="00224885"/>
    <w:rsid w:val="00224A3B"/>
    <w:rsid w:val="00224A3D"/>
    <w:rsid w:val="00224B5F"/>
    <w:rsid w:val="00224F44"/>
    <w:rsid w:val="002250C5"/>
    <w:rsid w:val="002251E8"/>
    <w:rsid w:val="0022520E"/>
    <w:rsid w:val="00225281"/>
    <w:rsid w:val="00225364"/>
    <w:rsid w:val="0022536C"/>
    <w:rsid w:val="002253A6"/>
    <w:rsid w:val="002255F3"/>
    <w:rsid w:val="002256DE"/>
    <w:rsid w:val="00225729"/>
    <w:rsid w:val="002259C6"/>
    <w:rsid w:val="00225A0D"/>
    <w:rsid w:val="00225A17"/>
    <w:rsid w:val="00225AA4"/>
    <w:rsid w:val="00225BE1"/>
    <w:rsid w:val="00225CF4"/>
    <w:rsid w:val="00226059"/>
    <w:rsid w:val="00226122"/>
    <w:rsid w:val="00226272"/>
    <w:rsid w:val="002262D5"/>
    <w:rsid w:val="002265C4"/>
    <w:rsid w:val="002265D0"/>
    <w:rsid w:val="00226679"/>
    <w:rsid w:val="00226768"/>
    <w:rsid w:val="00226782"/>
    <w:rsid w:val="002268C1"/>
    <w:rsid w:val="002269B9"/>
    <w:rsid w:val="00226A87"/>
    <w:rsid w:val="00226C41"/>
    <w:rsid w:val="00226F02"/>
    <w:rsid w:val="0022703D"/>
    <w:rsid w:val="00227119"/>
    <w:rsid w:val="00227459"/>
    <w:rsid w:val="0022783F"/>
    <w:rsid w:val="00227963"/>
    <w:rsid w:val="00227997"/>
    <w:rsid w:val="002279F6"/>
    <w:rsid w:val="00227A69"/>
    <w:rsid w:val="00227A80"/>
    <w:rsid w:val="00227AE2"/>
    <w:rsid w:val="00227EB4"/>
    <w:rsid w:val="00227FD5"/>
    <w:rsid w:val="00230191"/>
    <w:rsid w:val="00230404"/>
    <w:rsid w:val="00230575"/>
    <w:rsid w:val="00230624"/>
    <w:rsid w:val="00230716"/>
    <w:rsid w:val="00230A8C"/>
    <w:rsid w:val="00230A96"/>
    <w:rsid w:val="00230C4C"/>
    <w:rsid w:val="00230D27"/>
    <w:rsid w:val="00230EA1"/>
    <w:rsid w:val="00231139"/>
    <w:rsid w:val="002311D7"/>
    <w:rsid w:val="00231590"/>
    <w:rsid w:val="00231644"/>
    <w:rsid w:val="0023167B"/>
    <w:rsid w:val="002316F7"/>
    <w:rsid w:val="00231879"/>
    <w:rsid w:val="00231B01"/>
    <w:rsid w:val="00231CC8"/>
    <w:rsid w:val="00232066"/>
    <w:rsid w:val="00232413"/>
    <w:rsid w:val="0023274B"/>
    <w:rsid w:val="00232926"/>
    <w:rsid w:val="00232928"/>
    <w:rsid w:val="00232C84"/>
    <w:rsid w:val="00232E2B"/>
    <w:rsid w:val="0023318E"/>
    <w:rsid w:val="002331F2"/>
    <w:rsid w:val="002334F3"/>
    <w:rsid w:val="00233864"/>
    <w:rsid w:val="0023399D"/>
    <w:rsid w:val="00233B17"/>
    <w:rsid w:val="002342A6"/>
    <w:rsid w:val="0023432D"/>
    <w:rsid w:val="00234650"/>
    <w:rsid w:val="00234724"/>
    <w:rsid w:val="002348CC"/>
    <w:rsid w:val="00234A39"/>
    <w:rsid w:val="00234AD5"/>
    <w:rsid w:val="00234B06"/>
    <w:rsid w:val="00234F6B"/>
    <w:rsid w:val="00234F9F"/>
    <w:rsid w:val="0023500A"/>
    <w:rsid w:val="0023506C"/>
    <w:rsid w:val="0023508A"/>
    <w:rsid w:val="002350AB"/>
    <w:rsid w:val="002350C2"/>
    <w:rsid w:val="002351D4"/>
    <w:rsid w:val="002352A0"/>
    <w:rsid w:val="0023538A"/>
    <w:rsid w:val="002353F3"/>
    <w:rsid w:val="00235464"/>
    <w:rsid w:val="002354F6"/>
    <w:rsid w:val="002355CD"/>
    <w:rsid w:val="00235743"/>
    <w:rsid w:val="00235B7A"/>
    <w:rsid w:val="00235E45"/>
    <w:rsid w:val="00235F5E"/>
    <w:rsid w:val="00235FBD"/>
    <w:rsid w:val="00236043"/>
    <w:rsid w:val="00236059"/>
    <w:rsid w:val="00236428"/>
    <w:rsid w:val="002366BD"/>
    <w:rsid w:val="0023672D"/>
    <w:rsid w:val="0023685C"/>
    <w:rsid w:val="00236902"/>
    <w:rsid w:val="00236A20"/>
    <w:rsid w:val="00236A6C"/>
    <w:rsid w:val="00236C9D"/>
    <w:rsid w:val="00236D0A"/>
    <w:rsid w:val="00236DBF"/>
    <w:rsid w:val="00236ED9"/>
    <w:rsid w:val="00236F2B"/>
    <w:rsid w:val="00236F66"/>
    <w:rsid w:val="0023724A"/>
    <w:rsid w:val="0023746D"/>
    <w:rsid w:val="00237486"/>
    <w:rsid w:val="00237656"/>
    <w:rsid w:val="0023773A"/>
    <w:rsid w:val="00237827"/>
    <w:rsid w:val="00237BE6"/>
    <w:rsid w:val="00237C83"/>
    <w:rsid w:val="00237D40"/>
    <w:rsid w:val="00237EE9"/>
    <w:rsid w:val="00237F07"/>
    <w:rsid w:val="00237FAF"/>
    <w:rsid w:val="002400E1"/>
    <w:rsid w:val="0024017A"/>
    <w:rsid w:val="0024038F"/>
    <w:rsid w:val="00240405"/>
    <w:rsid w:val="002404BB"/>
    <w:rsid w:val="002404CC"/>
    <w:rsid w:val="002406A2"/>
    <w:rsid w:val="002407C3"/>
    <w:rsid w:val="0024082B"/>
    <w:rsid w:val="00240850"/>
    <w:rsid w:val="0024096A"/>
    <w:rsid w:val="00240D1A"/>
    <w:rsid w:val="00240D36"/>
    <w:rsid w:val="00240EFC"/>
    <w:rsid w:val="00240FBC"/>
    <w:rsid w:val="002412A9"/>
    <w:rsid w:val="00241344"/>
    <w:rsid w:val="00241581"/>
    <w:rsid w:val="0024159D"/>
    <w:rsid w:val="00241725"/>
    <w:rsid w:val="00241A58"/>
    <w:rsid w:val="00241DCB"/>
    <w:rsid w:val="00241DFD"/>
    <w:rsid w:val="00241FB6"/>
    <w:rsid w:val="00241FD8"/>
    <w:rsid w:val="00242471"/>
    <w:rsid w:val="002425F7"/>
    <w:rsid w:val="0024270D"/>
    <w:rsid w:val="002427F0"/>
    <w:rsid w:val="0024299B"/>
    <w:rsid w:val="00242B64"/>
    <w:rsid w:val="00242E28"/>
    <w:rsid w:val="002432DA"/>
    <w:rsid w:val="0024347D"/>
    <w:rsid w:val="0024355F"/>
    <w:rsid w:val="00243703"/>
    <w:rsid w:val="0024375E"/>
    <w:rsid w:val="00243ADE"/>
    <w:rsid w:val="00243BAC"/>
    <w:rsid w:val="00243C1D"/>
    <w:rsid w:val="00243F11"/>
    <w:rsid w:val="00243F54"/>
    <w:rsid w:val="00244106"/>
    <w:rsid w:val="002448F1"/>
    <w:rsid w:val="002449BE"/>
    <w:rsid w:val="00244A19"/>
    <w:rsid w:val="00244A47"/>
    <w:rsid w:val="00244C60"/>
    <w:rsid w:val="00244D9B"/>
    <w:rsid w:val="00244DBF"/>
    <w:rsid w:val="00244F4B"/>
    <w:rsid w:val="0024560D"/>
    <w:rsid w:val="002456D2"/>
    <w:rsid w:val="00245752"/>
    <w:rsid w:val="0024596D"/>
    <w:rsid w:val="002459C1"/>
    <w:rsid w:val="00245C0A"/>
    <w:rsid w:val="00245C96"/>
    <w:rsid w:val="00245E24"/>
    <w:rsid w:val="00245F9F"/>
    <w:rsid w:val="00246011"/>
    <w:rsid w:val="002460DD"/>
    <w:rsid w:val="00246283"/>
    <w:rsid w:val="002462D0"/>
    <w:rsid w:val="002462E4"/>
    <w:rsid w:val="00246373"/>
    <w:rsid w:val="002466AD"/>
    <w:rsid w:val="00246793"/>
    <w:rsid w:val="0024684F"/>
    <w:rsid w:val="00246BC5"/>
    <w:rsid w:val="00246D1A"/>
    <w:rsid w:val="00246E31"/>
    <w:rsid w:val="00246EC4"/>
    <w:rsid w:val="00246FCC"/>
    <w:rsid w:val="002473E3"/>
    <w:rsid w:val="0024744E"/>
    <w:rsid w:val="002474A7"/>
    <w:rsid w:val="002474C1"/>
    <w:rsid w:val="00247775"/>
    <w:rsid w:val="0024777F"/>
    <w:rsid w:val="002477E5"/>
    <w:rsid w:val="00247959"/>
    <w:rsid w:val="0024796D"/>
    <w:rsid w:val="002479DE"/>
    <w:rsid w:val="00247DAD"/>
    <w:rsid w:val="00247E54"/>
    <w:rsid w:val="00247E81"/>
    <w:rsid w:val="00247EA0"/>
    <w:rsid w:val="00247EA7"/>
    <w:rsid w:val="002500FD"/>
    <w:rsid w:val="002501AC"/>
    <w:rsid w:val="002501B8"/>
    <w:rsid w:val="002502C1"/>
    <w:rsid w:val="00250993"/>
    <w:rsid w:val="002509B2"/>
    <w:rsid w:val="00250F15"/>
    <w:rsid w:val="002511AD"/>
    <w:rsid w:val="0025123B"/>
    <w:rsid w:val="002512FD"/>
    <w:rsid w:val="0025130C"/>
    <w:rsid w:val="00251772"/>
    <w:rsid w:val="00251780"/>
    <w:rsid w:val="00251BFC"/>
    <w:rsid w:val="00251C17"/>
    <w:rsid w:val="00251CA8"/>
    <w:rsid w:val="00251EA1"/>
    <w:rsid w:val="00252391"/>
    <w:rsid w:val="00252601"/>
    <w:rsid w:val="00252627"/>
    <w:rsid w:val="00252760"/>
    <w:rsid w:val="00252861"/>
    <w:rsid w:val="00252A20"/>
    <w:rsid w:val="00252A6F"/>
    <w:rsid w:val="00252ADC"/>
    <w:rsid w:val="00252AE6"/>
    <w:rsid w:val="00252FE0"/>
    <w:rsid w:val="0025309D"/>
    <w:rsid w:val="00253369"/>
    <w:rsid w:val="00253384"/>
    <w:rsid w:val="002533DF"/>
    <w:rsid w:val="002534CF"/>
    <w:rsid w:val="0025355E"/>
    <w:rsid w:val="0025358E"/>
    <w:rsid w:val="00253669"/>
    <w:rsid w:val="00253856"/>
    <w:rsid w:val="002538B8"/>
    <w:rsid w:val="00253C58"/>
    <w:rsid w:val="00253D40"/>
    <w:rsid w:val="00253D90"/>
    <w:rsid w:val="00253E49"/>
    <w:rsid w:val="00254152"/>
    <w:rsid w:val="00254206"/>
    <w:rsid w:val="002542D1"/>
    <w:rsid w:val="002544BA"/>
    <w:rsid w:val="0025454A"/>
    <w:rsid w:val="00254589"/>
    <w:rsid w:val="0025458B"/>
    <w:rsid w:val="002549B7"/>
    <w:rsid w:val="002549BD"/>
    <w:rsid w:val="002549C3"/>
    <w:rsid w:val="00254A6F"/>
    <w:rsid w:val="00254B98"/>
    <w:rsid w:val="00254C59"/>
    <w:rsid w:val="00254C71"/>
    <w:rsid w:val="00254D28"/>
    <w:rsid w:val="00254F21"/>
    <w:rsid w:val="002552AD"/>
    <w:rsid w:val="00255A3D"/>
    <w:rsid w:val="00255AEE"/>
    <w:rsid w:val="00255B3E"/>
    <w:rsid w:val="00255D89"/>
    <w:rsid w:val="00255DE9"/>
    <w:rsid w:val="00255F96"/>
    <w:rsid w:val="002560CC"/>
    <w:rsid w:val="00256434"/>
    <w:rsid w:val="002565B3"/>
    <w:rsid w:val="002565CF"/>
    <w:rsid w:val="00256659"/>
    <w:rsid w:val="002566BA"/>
    <w:rsid w:val="00256752"/>
    <w:rsid w:val="00256985"/>
    <w:rsid w:val="00256A64"/>
    <w:rsid w:val="00256BD4"/>
    <w:rsid w:val="00256D78"/>
    <w:rsid w:val="002576E7"/>
    <w:rsid w:val="00257725"/>
    <w:rsid w:val="00257801"/>
    <w:rsid w:val="002578E7"/>
    <w:rsid w:val="00257909"/>
    <w:rsid w:val="0025795D"/>
    <w:rsid w:val="00257B53"/>
    <w:rsid w:val="00257DF5"/>
    <w:rsid w:val="00257E7B"/>
    <w:rsid w:val="002600E8"/>
    <w:rsid w:val="0026026C"/>
    <w:rsid w:val="00260281"/>
    <w:rsid w:val="00260721"/>
    <w:rsid w:val="002609A5"/>
    <w:rsid w:val="00260CF5"/>
    <w:rsid w:val="002611C5"/>
    <w:rsid w:val="0026125A"/>
    <w:rsid w:val="0026144E"/>
    <w:rsid w:val="0026147E"/>
    <w:rsid w:val="002614E0"/>
    <w:rsid w:val="0026167B"/>
    <w:rsid w:val="00261686"/>
    <w:rsid w:val="002617A7"/>
    <w:rsid w:val="002617C4"/>
    <w:rsid w:val="002619A0"/>
    <w:rsid w:val="002619C3"/>
    <w:rsid w:val="00261C1E"/>
    <w:rsid w:val="00261D8F"/>
    <w:rsid w:val="00261FE4"/>
    <w:rsid w:val="00262123"/>
    <w:rsid w:val="00262200"/>
    <w:rsid w:val="002622FD"/>
    <w:rsid w:val="0026257D"/>
    <w:rsid w:val="0026280B"/>
    <w:rsid w:val="002628CD"/>
    <w:rsid w:val="002628DD"/>
    <w:rsid w:val="00262CEE"/>
    <w:rsid w:val="00262D2F"/>
    <w:rsid w:val="00262E7D"/>
    <w:rsid w:val="00262ECF"/>
    <w:rsid w:val="00263065"/>
    <w:rsid w:val="00263165"/>
    <w:rsid w:val="002631D9"/>
    <w:rsid w:val="00263654"/>
    <w:rsid w:val="00263740"/>
    <w:rsid w:val="002638AF"/>
    <w:rsid w:val="00263A66"/>
    <w:rsid w:val="00263B38"/>
    <w:rsid w:val="00263BBD"/>
    <w:rsid w:val="00263C85"/>
    <w:rsid w:val="00263CA9"/>
    <w:rsid w:val="00263D3B"/>
    <w:rsid w:val="0026419A"/>
    <w:rsid w:val="0026419C"/>
    <w:rsid w:val="00264481"/>
    <w:rsid w:val="00264729"/>
    <w:rsid w:val="00264AFB"/>
    <w:rsid w:val="00264D6E"/>
    <w:rsid w:val="00264D9E"/>
    <w:rsid w:val="00264DE1"/>
    <w:rsid w:val="00264ED8"/>
    <w:rsid w:val="00265082"/>
    <w:rsid w:val="002650D7"/>
    <w:rsid w:val="002653F3"/>
    <w:rsid w:val="00265409"/>
    <w:rsid w:val="00265617"/>
    <w:rsid w:val="002657E7"/>
    <w:rsid w:val="00265836"/>
    <w:rsid w:val="00265883"/>
    <w:rsid w:val="00265C3A"/>
    <w:rsid w:val="00265DD1"/>
    <w:rsid w:val="00265F8B"/>
    <w:rsid w:val="00265FCE"/>
    <w:rsid w:val="00265FE5"/>
    <w:rsid w:val="002661CF"/>
    <w:rsid w:val="002665EC"/>
    <w:rsid w:val="00266744"/>
    <w:rsid w:val="0026674F"/>
    <w:rsid w:val="00266903"/>
    <w:rsid w:val="002669B6"/>
    <w:rsid w:val="00266A88"/>
    <w:rsid w:val="00266AB7"/>
    <w:rsid w:val="00266B7B"/>
    <w:rsid w:val="00266BB5"/>
    <w:rsid w:val="00266C00"/>
    <w:rsid w:val="00266C4E"/>
    <w:rsid w:val="00266DB1"/>
    <w:rsid w:val="00266EF6"/>
    <w:rsid w:val="00266EFF"/>
    <w:rsid w:val="0026708E"/>
    <w:rsid w:val="002670DE"/>
    <w:rsid w:val="0026710E"/>
    <w:rsid w:val="0026727C"/>
    <w:rsid w:val="002674AC"/>
    <w:rsid w:val="00267589"/>
    <w:rsid w:val="00267828"/>
    <w:rsid w:val="00267882"/>
    <w:rsid w:val="0026790F"/>
    <w:rsid w:val="002679AF"/>
    <w:rsid w:val="00267A07"/>
    <w:rsid w:val="00267B4E"/>
    <w:rsid w:val="00270178"/>
    <w:rsid w:val="0027028C"/>
    <w:rsid w:val="002703EE"/>
    <w:rsid w:val="002705CB"/>
    <w:rsid w:val="002705D8"/>
    <w:rsid w:val="00270681"/>
    <w:rsid w:val="00270721"/>
    <w:rsid w:val="0027075A"/>
    <w:rsid w:val="00270766"/>
    <w:rsid w:val="0027083D"/>
    <w:rsid w:val="00270AAD"/>
    <w:rsid w:val="00270E38"/>
    <w:rsid w:val="00270F38"/>
    <w:rsid w:val="0027161E"/>
    <w:rsid w:val="002717D4"/>
    <w:rsid w:val="002717E6"/>
    <w:rsid w:val="00271A69"/>
    <w:rsid w:val="00271B1F"/>
    <w:rsid w:val="00271EA6"/>
    <w:rsid w:val="0027209E"/>
    <w:rsid w:val="00272183"/>
    <w:rsid w:val="00272276"/>
    <w:rsid w:val="00272299"/>
    <w:rsid w:val="00272453"/>
    <w:rsid w:val="0027251A"/>
    <w:rsid w:val="0027264A"/>
    <w:rsid w:val="00272891"/>
    <w:rsid w:val="0027293D"/>
    <w:rsid w:val="00272A9B"/>
    <w:rsid w:val="00272ADD"/>
    <w:rsid w:val="00272FC5"/>
    <w:rsid w:val="002731C4"/>
    <w:rsid w:val="0027321F"/>
    <w:rsid w:val="00273529"/>
    <w:rsid w:val="002736F9"/>
    <w:rsid w:val="0027378E"/>
    <w:rsid w:val="002738E3"/>
    <w:rsid w:val="0027394D"/>
    <w:rsid w:val="00273F4D"/>
    <w:rsid w:val="00274201"/>
    <w:rsid w:val="002743A1"/>
    <w:rsid w:val="002744AC"/>
    <w:rsid w:val="0027496F"/>
    <w:rsid w:val="00274EC9"/>
    <w:rsid w:val="0027503E"/>
    <w:rsid w:val="002753E9"/>
    <w:rsid w:val="0027570E"/>
    <w:rsid w:val="0027578F"/>
    <w:rsid w:val="002758E1"/>
    <w:rsid w:val="00275A22"/>
    <w:rsid w:val="00275CFC"/>
    <w:rsid w:val="00275DC4"/>
    <w:rsid w:val="00276320"/>
    <w:rsid w:val="00276354"/>
    <w:rsid w:val="002763BD"/>
    <w:rsid w:val="002764CD"/>
    <w:rsid w:val="002765E7"/>
    <w:rsid w:val="002767B8"/>
    <w:rsid w:val="002767C4"/>
    <w:rsid w:val="002767EB"/>
    <w:rsid w:val="002768B5"/>
    <w:rsid w:val="002768C6"/>
    <w:rsid w:val="0027692E"/>
    <w:rsid w:val="00276948"/>
    <w:rsid w:val="00276A93"/>
    <w:rsid w:val="00276C2F"/>
    <w:rsid w:val="00276E20"/>
    <w:rsid w:val="002770F6"/>
    <w:rsid w:val="00277265"/>
    <w:rsid w:val="002773B2"/>
    <w:rsid w:val="00277404"/>
    <w:rsid w:val="00277586"/>
    <w:rsid w:val="002778C6"/>
    <w:rsid w:val="0027790C"/>
    <w:rsid w:val="00277936"/>
    <w:rsid w:val="00277A93"/>
    <w:rsid w:val="00277F11"/>
    <w:rsid w:val="00277F2D"/>
    <w:rsid w:val="00277FE5"/>
    <w:rsid w:val="00280325"/>
    <w:rsid w:val="0028070B"/>
    <w:rsid w:val="002807A3"/>
    <w:rsid w:val="002807A9"/>
    <w:rsid w:val="0028081B"/>
    <w:rsid w:val="0028089A"/>
    <w:rsid w:val="00280B70"/>
    <w:rsid w:val="00280BD2"/>
    <w:rsid w:val="00280C2B"/>
    <w:rsid w:val="00280E87"/>
    <w:rsid w:val="002811A0"/>
    <w:rsid w:val="00281220"/>
    <w:rsid w:val="002813DF"/>
    <w:rsid w:val="002813E8"/>
    <w:rsid w:val="002815DA"/>
    <w:rsid w:val="002816E2"/>
    <w:rsid w:val="00281A7E"/>
    <w:rsid w:val="00281CB2"/>
    <w:rsid w:val="00281CE8"/>
    <w:rsid w:val="00281ED2"/>
    <w:rsid w:val="0028250F"/>
    <w:rsid w:val="00282680"/>
    <w:rsid w:val="00282714"/>
    <w:rsid w:val="00282808"/>
    <w:rsid w:val="0028291F"/>
    <w:rsid w:val="00282A63"/>
    <w:rsid w:val="00282B8B"/>
    <w:rsid w:val="00282D68"/>
    <w:rsid w:val="00282E22"/>
    <w:rsid w:val="00282FDB"/>
    <w:rsid w:val="002831DD"/>
    <w:rsid w:val="0028324D"/>
    <w:rsid w:val="0028349A"/>
    <w:rsid w:val="00283580"/>
    <w:rsid w:val="0028358F"/>
    <w:rsid w:val="00283595"/>
    <w:rsid w:val="0028384D"/>
    <w:rsid w:val="00283BD5"/>
    <w:rsid w:val="00283E68"/>
    <w:rsid w:val="00283EEE"/>
    <w:rsid w:val="00283FED"/>
    <w:rsid w:val="00284497"/>
    <w:rsid w:val="0028486F"/>
    <w:rsid w:val="00284A84"/>
    <w:rsid w:val="00284B22"/>
    <w:rsid w:val="00284CB3"/>
    <w:rsid w:val="00284CCF"/>
    <w:rsid w:val="00284CE5"/>
    <w:rsid w:val="00284D06"/>
    <w:rsid w:val="00284F74"/>
    <w:rsid w:val="00285359"/>
    <w:rsid w:val="002853CD"/>
    <w:rsid w:val="00285435"/>
    <w:rsid w:val="002855D6"/>
    <w:rsid w:val="002855DB"/>
    <w:rsid w:val="002857AF"/>
    <w:rsid w:val="0028591D"/>
    <w:rsid w:val="00285E66"/>
    <w:rsid w:val="002861CC"/>
    <w:rsid w:val="002864E2"/>
    <w:rsid w:val="0028685E"/>
    <w:rsid w:val="002868C1"/>
    <w:rsid w:val="0028694B"/>
    <w:rsid w:val="00286A0F"/>
    <w:rsid w:val="00286A26"/>
    <w:rsid w:val="00286BE3"/>
    <w:rsid w:val="00286EC7"/>
    <w:rsid w:val="0028701B"/>
    <w:rsid w:val="0028715D"/>
    <w:rsid w:val="0028748E"/>
    <w:rsid w:val="002874E8"/>
    <w:rsid w:val="0028764C"/>
    <w:rsid w:val="00287724"/>
    <w:rsid w:val="0028778C"/>
    <w:rsid w:val="00287823"/>
    <w:rsid w:val="00287B82"/>
    <w:rsid w:val="00287CB7"/>
    <w:rsid w:val="00287CC4"/>
    <w:rsid w:val="00287D38"/>
    <w:rsid w:val="00287DE4"/>
    <w:rsid w:val="00287F01"/>
    <w:rsid w:val="00287FBC"/>
    <w:rsid w:val="0029008C"/>
    <w:rsid w:val="0029029C"/>
    <w:rsid w:val="00290569"/>
    <w:rsid w:val="00290804"/>
    <w:rsid w:val="00290997"/>
    <w:rsid w:val="002909F4"/>
    <w:rsid w:val="00290A93"/>
    <w:rsid w:val="00290B50"/>
    <w:rsid w:val="00290B93"/>
    <w:rsid w:val="00290BDA"/>
    <w:rsid w:val="00290D7F"/>
    <w:rsid w:val="00290EEE"/>
    <w:rsid w:val="00291255"/>
    <w:rsid w:val="002912CF"/>
    <w:rsid w:val="00291335"/>
    <w:rsid w:val="002913CA"/>
    <w:rsid w:val="00291521"/>
    <w:rsid w:val="002916E8"/>
    <w:rsid w:val="0029173C"/>
    <w:rsid w:val="002917EF"/>
    <w:rsid w:val="002918E7"/>
    <w:rsid w:val="00291BD2"/>
    <w:rsid w:val="00291DAB"/>
    <w:rsid w:val="00291F5E"/>
    <w:rsid w:val="00292102"/>
    <w:rsid w:val="0029227F"/>
    <w:rsid w:val="0029235D"/>
    <w:rsid w:val="00292494"/>
    <w:rsid w:val="0029250B"/>
    <w:rsid w:val="00292589"/>
    <w:rsid w:val="002926B8"/>
    <w:rsid w:val="00292910"/>
    <w:rsid w:val="00292A0A"/>
    <w:rsid w:val="00292CE9"/>
    <w:rsid w:val="00292FEC"/>
    <w:rsid w:val="002931EA"/>
    <w:rsid w:val="002932A1"/>
    <w:rsid w:val="00293417"/>
    <w:rsid w:val="00293594"/>
    <w:rsid w:val="0029359C"/>
    <w:rsid w:val="002935FD"/>
    <w:rsid w:val="0029367D"/>
    <w:rsid w:val="00293B41"/>
    <w:rsid w:val="00293BDE"/>
    <w:rsid w:val="00293C47"/>
    <w:rsid w:val="00293CF1"/>
    <w:rsid w:val="00293D5F"/>
    <w:rsid w:val="00293EF6"/>
    <w:rsid w:val="00293F10"/>
    <w:rsid w:val="00294156"/>
    <w:rsid w:val="00294546"/>
    <w:rsid w:val="002947DF"/>
    <w:rsid w:val="002948E7"/>
    <w:rsid w:val="00294B57"/>
    <w:rsid w:val="00294B81"/>
    <w:rsid w:val="00294F60"/>
    <w:rsid w:val="00295107"/>
    <w:rsid w:val="0029545C"/>
    <w:rsid w:val="00295490"/>
    <w:rsid w:val="00295711"/>
    <w:rsid w:val="00295973"/>
    <w:rsid w:val="00295AB1"/>
    <w:rsid w:val="00295AC1"/>
    <w:rsid w:val="00295AE6"/>
    <w:rsid w:val="00295CB4"/>
    <w:rsid w:val="00295F8D"/>
    <w:rsid w:val="00295FB7"/>
    <w:rsid w:val="00296030"/>
    <w:rsid w:val="002960A3"/>
    <w:rsid w:val="0029617E"/>
    <w:rsid w:val="002961A4"/>
    <w:rsid w:val="002961D0"/>
    <w:rsid w:val="002964E3"/>
    <w:rsid w:val="0029658F"/>
    <w:rsid w:val="002965E1"/>
    <w:rsid w:val="00296612"/>
    <w:rsid w:val="00296846"/>
    <w:rsid w:val="00296860"/>
    <w:rsid w:val="00296905"/>
    <w:rsid w:val="00296A47"/>
    <w:rsid w:val="00296B75"/>
    <w:rsid w:val="00296C56"/>
    <w:rsid w:val="002971EC"/>
    <w:rsid w:val="0029732D"/>
    <w:rsid w:val="00297466"/>
    <w:rsid w:val="002974DA"/>
    <w:rsid w:val="00297505"/>
    <w:rsid w:val="00297719"/>
    <w:rsid w:val="00297911"/>
    <w:rsid w:val="002979A8"/>
    <w:rsid w:val="00297AC7"/>
    <w:rsid w:val="00297C75"/>
    <w:rsid w:val="00297D77"/>
    <w:rsid w:val="00297E41"/>
    <w:rsid w:val="00297F4A"/>
    <w:rsid w:val="00297FC3"/>
    <w:rsid w:val="00297FDA"/>
    <w:rsid w:val="002A0099"/>
    <w:rsid w:val="002A015A"/>
    <w:rsid w:val="002A01DF"/>
    <w:rsid w:val="002A038A"/>
    <w:rsid w:val="002A04FE"/>
    <w:rsid w:val="002A066C"/>
    <w:rsid w:val="002A08F5"/>
    <w:rsid w:val="002A09AD"/>
    <w:rsid w:val="002A09F0"/>
    <w:rsid w:val="002A0D96"/>
    <w:rsid w:val="002A0E12"/>
    <w:rsid w:val="002A125C"/>
    <w:rsid w:val="002A155B"/>
    <w:rsid w:val="002A1800"/>
    <w:rsid w:val="002A181B"/>
    <w:rsid w:val="002A1999"/>
    <w:rsid w:val="002A1C2F"/>
    <w:rsid w:val="002A1E6D"/>
    <w:rsid w:val="002A1FC3"/>
    <w:rsid w:val="002A1FC9"/>
    <w:rsid w:val="002A20FF"/>
    <w:rsid w:val="002A243C"/>
    <w:rsid w:val="002A2456"/>
    <w:rsid w:val="002A267A"/>
    <w:rsid w:val="002A27EF"/>
    <w:rsid w:val="002A2866"/>
    <w:rsid w:val="002A2911"/>
    <w:rsid w:val="002A2C38"/>
    <w:rsid w:val="002A2CCC"/>
    <w:rsid w:val="002A2E09"/>
    <w:rsid w:val="002A2EAD"/>
    <w:rsid w:val="002A2FD3"/>
    <w:rsid w:val="002A3106"/>
    <w:rsid w:val="002A32E9"/>
    <w:rsid w:val="002A339A"/>
    <w:rsid w:val="002A3467"/>
    <w:rsid w:val="002A34CC"/>
    <w:rsid w:val="002A3538"/>
    <w:rsid w:val="002A361D"/>
    <w:rsid w:val="002A362B"/>
    <w:rsid w:val="002A3784"/>
    <w:rsid w:val="002A3796"/>
    <w:rsid w:val="002A39E7"/>
    <w:rsid w:val="002A3CB2"/>
    <w:rsid w:val="002A3E6F"/>
    <w:rsid w:val="002A3F81"/>
    <w:rsid w:val="002A4153"/>
    <w:rsid w:val="002A4277"/>
    <w:rsid w:val="002A4365"/>
    <w:rsid w:val="002A4638"/>
    <w:rsid w:val="002A46B6"/>
    <w:rsid w:val="002A472F"/>
    <w:rsid w:val="002A4A9B"/>
    <w:rsid w:val="002A4C2F"/>
    <w:rsid w:val="002A4EF4"/>
    <w:rsid w:val="002A509F"/>
    <w:rsid w:val="002A50DB"/>
    <w:rsid w:val="002A5183"/>
    <w:rsid w:val="002A51DE"/>
    <w:rsid w:val="002A558A"/>
    <w:rsid w:val="002A5620"/>
    <w:rsid w:val="002A5740"/>
    <w:rsid w:val="002A5A1F"/>
    <w:rsid w:val="002A5B96"/>
    <w:rsid w:val="002A5D8A"/>
    <w:rsid w:val="002A5EBF"/>
    <w:rsid w:val="002A61F4"/>
    <w:rsid w:val="002A64FA"/>
    <w:rsid w:val="002A66EB"/>
    <w:rsid w:val="002A670E"/>
    <w:rsid w:val="002A6748"/>
    <w:rsid w:val="002A6A2A"/>
    <w:rsid w:val="002A6A83"/>
    <w:rsid w:val="002A6A84"/>
    <w:rsid w:val="002A6D9C"/>
    <w:rsid w:val="002A6F3B"/>
    <w:rsid w:val="002A6F61"/>
    <w:rsid w:val="002A6FE9"/>
    <w:rsid w:val="002A7056"/>
    <w:rsid w:val="002A74A3"/>
    <w:rsid w:val="002A75A8"/>
    <w:rsid w:val="002A790B"/>
    <w:rsid w:val="002A7C5C"/>
    <w:rsid w:val="002A7D8F"/>
    <w:rsid w:val="002A7EA9"/>
    <w:rsid w:val="002A7F0B"/>
    <w:rsid w:val="002B0158"/>
    <w:rsid w:val="002B0176"/>
    <w:rsid w:val="002B030D"/>
    <w:rsid w:val="002B036C"/>
    <w:rsid w:val="002B0509"/>
    <w:rsid w:val="002B0597"/>
    <w:rsid w:val="002B0612"/>
    <w:rsid w:val="002B0638"/>
    <w:rsid w:val="002B0734"/>
    <w:rsid w:val="002B08CE"/>
    <w:rsid w:val="002B0973"/>
    <w:rsid w:val="002B0BAB"/>
    <w:rsid w:val="002B0D29"/>
    <w:rsid w:val="002B126D"/>
    <w:rsid w:val="002B1412"/>
    <w:rsid w:val="002B148F"/>
    <w:rsid w:val="002B1777"/>
    <w:rsid w:val="002B17D0"/>
    <w:rsid w:val="002B1A41"/>
    <w:rsid w:val="002B1AD6"/>
    <w:rsid w:val="002B1E24"/>
    <w:rsid w:val="002B1EA5"/>
    <w:rsid w:val="002B22ED"/>
    <w:rsid w:val="002B22F3"/>
    <w:rsid w:val="002B2371"/>
    <w:rsid w:val="002B25AA"/>
    <w:rsid w:val="002B27FB"/>
    <w:rsid w:val="002B2979"/>
    <w:rsid w:val="002B3742"/>
    <w:rsid w:val="002B3957"/>
    <w:rsid w:val="002B3AF9"/>
    <w:rsid w:val="002B3C5B"/>
    <w:rsid w:val="002B3D39"/>
    <w:rsid w:val="002B4139"/>
    <w:rsid w:val="002B41C4"/>
    <w:rsid w:val="002B4417"/>
    <w:rsid w:val="002B4525"/>
    <w:rsid w:val="002B48F9"/>
    <w:rsid w:val="002B499B"/>
    <w:rsid w:val="002B49FC"/>
    <w:rsid w:val="002B49FD"/>
    <w:rsid w:val="002B4CF3"/>
    <w:rsid w:val="002B4D15"/>
    <w:rsid w:val="002B4E4D"/>
    <w:rsid w:val="002B4ED2"/>
    <w:rsid w:val="002B5035"/>
    <w:rsid w:val="002B504E"/>
    <w:rsid w:val="002B50BF"/>
    <w:rsid w:val="002B5124"/>
    <w:rsid w:val="002B5136"/>
    <w:rsid w:val="002B5194"/>
    <w:rsid w:val="002B5241"/>
    <w:rsid w:val="002B52AF"/>
    <w:rsid w:val="002B53BA"/>
    <w:rsid w:val="002B54EE"/>
    <w:rsid w:val="002B5904"/>
    <w:rsid w:val="002B5AA0"/>
    <w:rsid w:val="002B5B86"/>
    <w:rsid w:val="002B5EE9"/>
    <w:rsid w:val="002B5F17"/>
    <w:rsid w:val="002B5FA5"/>
    <w:rsid w:val="002B60B7"/>
    <w:rsid w:val="002B61A0"/>
    <w:rsid w:val="002B61AF"/>
    <w:rsid w:val="002B6599"/>
    <w:rsid w:val="002B674F"/>
    <w:rsid w:val="002B6909"/>
    <w:rsid w:val="002B6F79"/>
    <w:rsid w:val="002B6F8A"/>
    <w:rsid w:val="002B6FB2"/>
    <w:rsid w:val="002B740F"/>
    <w:rsid w:val="002B741F"/>
    <w:rsid w:val="002B7429"/>
    <w:rsid w:val="002B7885"/>
    <w:rsid w:val="002B7A0F"/>
    <w:rsid w:val="002B7D02"/>
    <w:rsid w:val="002B7DFE"/>
    <w:rsid w:val="002C002E"/>
    <w:rsid w:val="002C036E"/>
    <w:rsid w:val="002C03ED"/>
    <w:rsid w:val="002C04E7"/>
    <w:rsid w:val="002C057F"/>
    <w:rsid w:val="002C06A9"/>
    <w:rsid w:val="002C06E3"/>
    <w:rsid w:val="002C097B"/>
    <w:rsid w:val="002C0DFD"/>
    <w:rsid w:val="002C0ED2"/>
    <w:rsid w:val="002C0F7D"/>
    <w:rsid w:val="002C1182"/>
    <w:rsid w:val="002C1384"/>
    <w:rsid w:val="002C1486"/>
    <w:rsid w:val="002C15D3"/>
    <w:rsid w:val="002C15DE"/>
    <w:rsid w:val="002C1624"/>
    <w:rsid w:val="002C1645"/>
    <w:rsid w:val="002C1728"/>
    <w:rsid w:val="002C1830"/>
    <w:rsid w:val="002C1A47"/>
    <w:rsid w:val="002C1CDB"/>
    <w:rsid w:val="002C1E16"/>
    <w:rsid w:val="002C1E35"/>
    <w:rsid w:val="002C2081"/>
    <w:rsid w:val="002C21F5"/>
    <w:rsid w:val="002C2304"/>
    <w:rsid w:val="002C256A"/>
    <w:rsid w:val="002C2714"/>
    <w:rsid w:val="002C274A"/>
    <w:rsid w:val="002C2939"/>
    <w:rsid w:val="002C29AC"/>
    <w:rsid w:val="002C2A75"/>
    <w:rsid w:val="002C2ADC"/>
    <w:rsid w:val="002C2CAC"/>
    <w:rsid w:val="002C2D5C"/>
    <w:rsid w:val="002C2E49"/>
    <w:rsid w:val="002C2F02"/>
    <w:rsid w:val="002C3145"/>
    <w:rsid w:val="002C3253"/>
    <w:rsid w:val="002C3265"/>
    <w:rsid w:val="002C32B3"/>
    <w:rsid w:val="002C32C4"/>
    <w:rsid w:val="002C332B"/>
    <w:rsid w:val="002C351B"/>
    <w:rsid w:val="002C3562"/>
    <w:rsid w:val="002C3895"/>
    <w:rsid w:val="002C38F1"/>
    <w:rsid w:val="002C3A2C"/>
    <w:rsid w:val="002C3A7A"/>
    <w:rsid w:val="002C3D7F"/>
    <w:rsid w:val="002C3D94"/>
    <w:rsid w:val="002C415C"/>
    <w:rsid w:val="002C423F"/>
    <w:rsid w:val="002C4274"/>
    <w:rsid w:val="002C4282"/>
    <w:rsid w:val="002C437C"/>
    <w:rsid w:val="002C4472"/>
    <w:rsid w:val="002C4547"/>
    <w:rsid w:val="002C471B"/>
    <w:rsid w:val="002C4A19"/>
    <w:rsid w:val="002C4B1D"/>
    <w:rsid w:val="002C4B34"/>
    <w:rsid w:val="002C4BAC"/>
    <w:rsid w:val="002C4BC4"/>
    <w:rsid w:val="002C4C70"/>
    <w:rsid w:val="002C4E36"/>
    <w:rsid w:val="002C4F97"/>
    <w:rsid w:val="002C53F7"/>
    <w:rsid w:val="002C5583"/>
    <w:rsid w:val="002C55DB"/>
    <w:rsid w:val="002C578C"/>
    <w:rsid w:val="002C593D"/>
    <w:rsid w:val="002C5B5B"/>
    <w:rsid w:val="002C613D"/>
    <w:rsid w:val="002C61C7"/>
    <w:rsid w:val="002C630E"/>
    <w:rsid w:val="002C645B"/>
    <w:rsid w:val="002C659A"/>
    <w:rsid w:val="002C65D4"/>
    <w:rsid w:val="002C65EE"/>
    <w:rsid w:val="002C667C"/>
    <w:rsid w:val="002C67C6"/>
    <w:rsid w:val="002C687A"/>
    <w:rsid w:val="002C698E"/>
    <w:rsid w:val="002C699A"/>
    <w:rsid w:val="002C6A12"/>
    <w:rsid w:val="002C6AB8"/>
    <w:rsid w:val="002C6D77"/>
    <w:rsid w:val="002C6DB8"/>
    <w:rsid w:val="002C6F7A"/>
    <w:rsid w:val="002C724E"/>
    <w:rsid w:val="002C72C6"/>
    <w:rsid w:val="002C7354"/>
    <w:rsid w:val="002C7390"/>
    <w:rsid w:val="002C7483"/>
    <w:rsid w:val="002C796B"/>
    <w:rsid w:val="002C79C4"/>
    <w:rsid w:val="002C7B70"/>
    <w:rsid w:val="002C7C88"/>
    <w:rsid w:val="002C7CDD"/>
    <w:rsid w:val="002C7E52"/>
    <w:rsid w:val="002D0060"/>
    <w:rsid w:val="002D0065"/>
    <w:rsid w:val="002D00F3"/>
    <w:rsid w:val="002D0177"/>
    <w:rsid w:val="002D02D9"/>
    <w:rsid w:val="002D033A"/>
    <w:rsid w:val="002D03B8"/>
    <w:rsid w:val="002D043F"/>
    <w:rsid w:val="002D06B5"/>
    <w:rsid w:val="002D06D3"/>
    <w:rsid w:val="002D072F"/>
    <w:rsid w:val="002D0938"/>
    <w:rsid w:val="002D0A87"/>
    <w:rsid w:val="002D0B93"/>
    <w:rsid w:val="002D0B94"/>
    <w:rsid w:val="002D0D63"/>
    <w:rsid w:val="002D0EA6"/>
    <w:rsid w:val="002D1087"/>
    <w:rsid w:val="002D14EB"/>
    <w:rsid w:val="002D1509"/>
    <w:rsid w:val="002D150E"/>
    <w:rsid w:val="002D151F"/>
    <w:rsid w:val="002D1615"/>
    <w:rsid w:val="002D197C"/>
    <w:rsid w:val="002D1AF3"/>
    <w:rsid w:val="002D1C49"/>
    <w:rsid w:val="002D1DB0"/>
    <w:rsid w:val="002D201D"/>
    <w:rsid w:val="002D2150"/>
    <w:rsid w:val="002D22A7"/>
    <w:rsid w:val="002D22E8"/>
    <w:rsid w:val="002D23F5"/>
    <w:rsid w:val="002D2414"/>
    <w:rsid w:val="002D2500"/>
    <w:rsid w:val="002D2628"/>
    <w:rsid w:val="002D270D"/>
    <w:rsid w:val="002D2930"/>
    <w:rsid w:val="002D2A40"/>
    <w:rsid w:val="002D2B76"/>
    <w:rsid w:val="002D2EB0"/>
    <w:rsid w:val="002D2F98"/>
    <w:rsid w:val="002D3010"/>
    <w:rsid w:val="002D3257"/>
    <w:rsid w:val="002D32D0"/>
    <w:rsid w:val="002D32F6"/>
    <w:rsid w:val="002D33A0"/>
    <w:rsid w:val="002D340A"/>
    <w:rsid w:val="002D35AB"/>
    <w:rsid w:val="002D378C"/>
    <w:rsid w:val="002D37DF"/>
    <w:rsid w:val="002D37F2"/>
    <w:rsid w:val="002D389F"/>
    <w:rsid w:val="002D38DF"/>
    <w:rsid w:val="002D3913"/>
    <w:rsid w:val="002D3A84"/>
    <w:rsid w:val="002D3C6D"/>
    <w:rsid w:val="002D3DF3"/>
    <w:rsid w:val="002D3E88"/>
    <w:rsid w:val="002D4162"/>
    <w:rsid w:val="002D452A"/>
    <w:rsid w:val="002D472E"/>
    <w:rsid w:val="002D48BD"/>
    <w:rsid w:val="002D49BC"/>
    <w:rsid w:val="002D49EA"/>
    <w:rsid w:val="002D4A45"/>
    <w:rsid w:val="002D4E4D"/>
    <w:rsid w:val="002D4E65"/>
    <w:rsid w:val="002D4F34"/>
    <w:rsid w:val="002D4F97"/>
    <w:rsid w:val="002D5031"/>
    <w:rsid w:val="002D511C"/>
    <w:rsid w:val="002D5187"/>
    <w:rsid w:val="002D5208"/>
    <w:rsid w:val="002D5331"/>
    <w:rsid w:val="002D53AB"/>
    <w:rsid w:val="002D53E1"/>
    <w:rsid w:val="002D5535"/>
    <w:rsid w:val="002D565B"/>
    <w:rsid w:val="002D56A8"/>
    <w:rsid w:val="002D56B3"/>
    <w:rsid w:val="002D5D54"/>
    <w:rsid w:val="002D5F9D"/>
    <w:rsid w:val="002D606C"/>
    <w:rsid w:val="002D6285"/>
    <w:rsid w:val="002D62EB"/>
    <w:rsid w:val="002D6506"/>
    <w:rsid w:val="002D698F"/>
    <w:rsid w:val="002D6C42"/>
    <w:rsid w:val="002D6DDB"/>
    <w:rsid w:val="002D6E49"/>
    <w:rsid w:val="002D7144"/>
    <w:rsid w:val="002D71F1"/>
    <w:rsid w:val="002D7345"/>
    <w:rsid w:val="002D7367"/>
    <w:rsid w:val="002D78EC"/>
    <w:rsid w:val="002D7998"/>
    <w:rsid w:val="002D7B30"/>
    <w:rsid w:val="002D7D0F"/>
    <w:rsid w:val="002D7E42"/>
    <w:rsid w:val="002D7F14"/>
    <w:rsid w:val="002E01BF"/>
    <w:rsid w:val="002E01F3"/>
    <w:rsid w:val="002E02AD"/>
    <w:rsid w:val="002E0458"/>
    <w:rsid w:val="002E063E"/>
    <w:rsid w:val="002E09F8"/>
    <w:rsid w:val="002E0AAB"/>
    <w:rsid w:val="002E0D95"/>
    <w:rsid w:val="002E0E25"/>
    <w:rsid w:val="002E0F06"/>
    <w:rsid w:val="002E0F4C"/>
    <w:rsid w:val="002E1163"/>
    <w:rsid w:val="002E11B8"/>
    <w:rsid w:val="002E12C9"/>
    <w:rsid w:val="002E1550"/>
    <w:rsid w:val="002E164F"/>
    <w:rsid w:val="002E1774"/>
    <w:rsid w:val="002E1ACD"/>
    <w:rsid w:val="002E1F4E"/>
    <w:rsid w:val="002E1F85"/>
    <w:rsid w:val="002E205A"/>
    <w:rsid w:val="002E2088"/>
    <w:rsid w:val="002E2141"/>
    <w:rsid w:val="002E228B"/>
    <w:rsid w:val="002E2333"/>
    <w:rsid w:val="002E2472"/>
    <w:rsid w:val="002E247A"/>
    <w:rsid w:val="002E24CA"/>
    <w:rsid w:val="002E275A"/>
    <w:rsid w:val="002E278B"/>
    <w:rsid w:val="002E2890"/>
    <w:rsid w:val="002E29B6"/>
    <w:rsid w:val="002E2A73"/>
    <w:rsid w:val="002E2B6E"/>
    <w:rsid w:val="002E2C1C"/>
    <w:rsid w:val="002E2D47"/>
    <w:rsid w:val="002E307F"/>
    <w:rsid w:val="002E3217"/>
    <w:rsid w:val="002E3A6A"/>
    <w:rsid w:val="002E3D40"/>
    <w:rsid w:val="002E3D43"/>
    <w:rsid w:val="002E3D4A"/>
    <w:rsid w:val="002E3D9D"/>
    <w:rsid w:val="002E3E4B"/>
    <w:rsid w:val="002E3E92"/>
    <w:rsid w:val="002E41A8"/>
    <w:rsid w:val="002E44E7"/>
    <w:rsid w:val="002E4889"/>
    <w:rsid w:val="002E489A"/>
    <w:rsid w:val="002E489B"/>
    <w:rsid w:val="002E49CB"/>
    <w:rsid w:val="002E4C04"/>
    <w:rsid w:val="002E4E95"/>
    <w:rsid w:val="002E4EB3"/>
    <w:rsid w:val="002E4F20"/>
    <w:rsid w:val="002E50AE"/>
    <w:rsid w:val="002E5449"/>
    <w:rsid w:val="002E5573"/>
    <w:rsid w:val="002E560D"/>
    <w:rsid w:val="002E56D5"/>
    <w:rsid w:val="002E57D1"/>
    <w:rsid w:val="002E581D"/>
    <w:rsid w:val="002E5A3D"/>
    <w:rsid w:val="002E5BDB"/>
    <w:rsid w:val="002E5C0A"/>
    <w:rsid w:val="002E5C48"/>
    <w:rsid w:val="002E5CCD"/>
    <w:rsid w:val="002E5D05"/>
    <w:rsid w:val="002E5E7E"/>
    <w:rsid w:val="002E60A1"/>
    <w:rsid w:val="002E637F"/>
    <w:rsid w:val="002E68C7"/>
    <w:rsid w:val="002E6C69"/>
    <w:rsid w:val="002E7169"/>
    <w:rsid w:val="002E725F"/>
    <w:rsid w:val="002E7273"/>
    <w:rsid w:val="002E7295"/>
    <w:rsid w:val="002E763D"/>
    <w:rsid w:val="002E76F4"/>
    <w:rsid w:val="002E7775"/>
    <w:rsid w:val="002E788F"/>
    <w:rsid w:val="002E7BE8"/>
    <w:rsid w:val="002E7C3E"/>
    <w:rsid w:val="002E7DCC"/>
    <w:rsid w:val="002F0193"/>
    <w:rsid w:val="002F0648"/>
    <w:rsid w:val="002F08A2"/>
    <w:rsid w:val="002F093B"/>
    <w:rsid w:val="002F0A53"/>
    <w:rsid w:val="002F0B53"/>
    <w:rsid w:val="002F0BCC"/>
    <w:rsid w:val="002F0D0F"/>
    <w:rsid w:val="002F0D16"/>
    <w:rsid w:val="002F0FF3"/>
    <w:rsid w:val="002F100F"/>
    <w:rsid w:val="002F10FA"/>
    <w:rsid w:val="002F131F"/>
    <w:rsid w:val="002F1351"/>
    <w:rsid w:val="002F1564"/>
    <w:rsid w:val="002F15B3"/>
    <w:rsid w:val="002F18D3"/>
    <w:rsid w:val="002F1BCE"/>
    <w:rsid w:val="002F1C80"/>
    <w:rsid w:val="002F2318"/>
    <w:rsid w:val="002F2A7B"/>
    <w:rsid w:val="002F2CDC"/>
    <w:rsid w:val="002F2D02"/>
    <w:rsid w:val="002F2F50"/>
    <w:rsid w:val="002F2FBB"/>
    <w:rsid w:val="002F3278"/>
    <w:rsid w:val="002F327D"/>
    <w:rsid w:val="002F3396"/>
    <w:rsid w:val="002F33E8"/>
    <w:rsid w:val="002F345C"/>
    <w:rsid w:val="002F3680"/>
    <w:rsid w:val="002F3972"/>
    <w:rsid w:val="002F39D9"/>
    <w:rsid w:val="002F3A08"/>
    <w:rsid w:val="002F3A1E"/>
    <w:rsid w:val="002F3D52"/>
    <w:rsid w:val="002F3EF7"/>
    <w:rsid w:val="002F3FE9"/>
    <w:rsid w:val="002F40AF"/>
    <w:rsid w:val="002F4180"/>
    <w:rsid w:val="002F4260"/>
    <w:rsid w:val="002F4358"/>
    <w:rsid w:val="002F4704"/>
    <w:rsid w:val="002F4ABE"/>
    <w:rsid w:val="002F4B13"/>
    <w:rsid w:val="002F4B22"/>
    <w:rsid w:val="002F4C4F"/>
    <w:rsid w:val="002F4C96"/>
    <w:rsid w:val="002F4CA1"/>
    <w:rsid w:val="002F4D77"/>
    <w:rsid w:val="002F4E2D"/>
    <w:rsid w:val="002F5179"/>
    <w:rsid w:val="002F51E0"/>
    <w:rsid w:val="002F534E"/>
    <w:rsid w:val="002F5CCB"/>
    <w:rsid w:val="002F5D7B"/>
    <w:rsid w:val="002F5F2D"/>
    <w:rsid w:val="002F61C4"/>
    <w:rsid w:val="002F6393"/>
    <w:rsid w:val="002F647A"/>
    <w:rsid w:val="002F66B0"/>
    <w:rsid w:val="002F66BB"/>
    <w:rsid w:val="002F6700"/>
    <w:rsid w:val="002F6CEE"/>
    <w:rsid w:val="002F6F7F"/>
    <w:rsid w:val="002F70BE"/>
    <w:rsid w:val="002F71A5"/>
    <w:rsid w:val="002F7218"/>
    <w:rsid w:val="002F7253"/>
    <w:rsid w:val="002F7535"/>
    <w:rsid w:val="002F7598"/>
    <w:rsid w:val="002F7611"/>
    <w:rsid w:val="002F76AE"/>
    <w:rsid w:val="002F7727"/>
    <w:rsid w:val="002F7A44"/>
    <w:rsid w:val="002F7A5C"/>
    <w:rsid w:val="002F7BAC"/>
    <w:rsid w:val="002F7C31"/>
    <w:rsid w:val="002F7CBD"/>
    <w:rsid w:val="002F7D2A"/>
    <w:rsid w:val="002F7DAC"/>
    <w:rsid w:val="0030000A"/>
    <w:rsid w:val="00300092"/>
    <w:rsid w:val="00300378"/>
    <w:rsid w:val="0030041E"/>
    <w:rsid w:val="003004A3"/>
    <w:rsid w:val="003006D3"/>
    <w:rsid w:val="0030078F"/>
    <w:rsid w:val="003008E9"/>
    <w:rsid w:val="00300AE3"/>
    <w:rsid w:val="00300C00"/>
    <w:rsid w:val="00300D68"/>
    <w:rsid w:val="00300EA3"/>
    <w:rsid w:val="003011BB"/>
    <w:rsid w:val="003011D0"/>
    <w:rsid w:val="003011E4"/>
    <w:rsid w:val="00301683"/>
    <w:rsid w:val="003017D7"/>
    <w:rsid w:val="00301A12"/>
    <w:rsid w:val="00301BA5"/>
    <w:rsid w:val="00301CDE"/>
    <w:rsid w:val="003020EE"/>
    <w:rsid w:val="003021D2"/>
    <w:rsid w:val="003022C1"/>
    <w:rsid w:val="00302310"/>
    <w:rsid w:val="00302340"/>
    <w:rsid w:val="00302528"/>
    <w:rsid w:val="00302737"/>
    <w:rsid w:val="00302786"/>
    <w:rsid w:val="00302A1E"/>
    <w:rsid w:val="00302B29"/>
    <w:rsid w:val="0030316F"/>
    <w:rsid w:val="0030317F"/>
    <w:rsid w:val="0030322E"/>
    <w:rsid w:val="003032CC"/>
    <w:rsid w:val="00303383"/>
    <w:rsid w:val="003034F7"/>
    <w:rsid w:val="00303520"/>
    <w:rsid w:val="00303562"/>
    <w:rsid w:val="003036ED"/>
    <w:rsid w:val="003038D5"/>
    <w:rsid w:val="003039DC"/>
    <w:rsid w:val="00303BB8"/>
    <w:rsid w:val="00303C6E"/>
    <w:rsid w:val="00304114"/>
    <w:rsid w:val="00304137"/>
    <w:rsid w:val="00304269"/>
    <w:rsid w:val="003049D7"/>
    <w:rsid w:val="00304E4D"/>
    <w:rsid w:val="00304E65"/>
    <w:rsid w:val="00304FD5"/>
    <w:rsid w:val="003054AA"/>
    <w:rsid w:val="00305534"/>
    <w:rsid w:val="003056A4"/>
    <w:rsid w:val="003058EB"/>
    <w:rsid w:val="003058FD"/>
    <w:rsid w:val="00305A23"/>
    <w:rsid w:val="00305B84"/>
    <w:rsid w:val="00305F02"/>
    <w:rsid w:val="003065C8"/>
    <w:rsid w:val="00306724"/>
    <w:rsid w:val="00306920"/>
    <w:rsid w:val="003069CC"/>
    <w:rsid w:val="00306C33"/>
    <w:rsid w:val="00306C46"/>
    <w:rsid w:val="00306D30"/>
    <w:rsid w:val="00306E8F"/>
    <w:rsid w:val="00307088"/>
    <w:rsid w:val="00307381"/>
    <w:rsid w:val="00307467"/>
    <w:rsid w:val="00307A2B"/>
    <w:rsid w:val="00307AD8"/>
    <w:rsid w:val="00307ADA"/>
    <w:rsid w:val="00307AE6"/>
    <w:rsid w:val="00307AE8"/>
    <w:rsid w:val="00307B11"/>
    <w:rsid w:val="00307D3D"/>
    <w:rsid w:val="00307EF4"/>
    <w:rsid w:val="00307F37"/>
    <w:rsid w:val="00307F92"/>
    <w:rsid w:val="00310136"/>
    <w:rsid w:val="00310236"/>
    <w:rsid w:val="0031044B"/>
    <w:rsid w:val="00310631"/>
    <w:rsid w:val="00310757"/>
    <w:rsid w:val="0031085D"/>
    <w:rsid w:val="003108BA"/>
    <w:rsid w:val="0031093F"/>
    <w:rsid w:val="00310BCB"/>
    <w:rsid w:val="00310D05"/>
    <w:rsid w:val="00310DC8"/>
    <w:rsid w:val="00310FDE"/>
    <w:rsid w:val="00310FFF"/>
    <w:rsid w:val="003112C1"/>
    <w:rsid w:val="00311487"/>
    <w:rsid w:val="003118E8"/>
    <w:rsid w:val="00311BFF"/>
    <w:rsid w:val="00311E93"/>
    <w:rsid w:val="00311FE4"/>
    <w:rsid w:val="003121A5"/>
    <w:rsid w:val="003121D2"/>
    <w:rsid w:val="003122DD"/>
    <w:rsid w:val="0031239A"/>
    <w:rsid w:val="003127C3"/>
    <w:rsid w:val="003127E0"/>
    <w:rsid w:val="003128F2"/>
    <w:rsid w:val="003129B1"/>
    <w:rsid w:val="00312AD1"/>
    <w:rsid w:val="00312BDE"/>
    <w:rsid w:val="00312CD3"/>
    <w:rsid w:val="00313035"/>
    <w:rsid w:val="003130A7"/>
    <w:rsid w:val="00313141"/>
    <w:rsid w:val="0031335B"/>
    <w:rsid w:val="003139A6"/>
    <w:rsid w:val="00313A46"/>
    <w:rsid w:val="00313B5D"/>
    <w:rsid w:val="00313CB2"/>
    <w:rsid w:val="00314147"/>
    <w:rsid w:val="00314413"/>
    <w:rsid w:val="00314462"/>
    <w:rsid w:val="00314493"/>
    <w:rsid w:val="00314677"/>
    <w:rsid w:val="0031480A"/>
    <w:rsid w:val="003148A6"/>
    <w:rsid w:val="0031496A"/>
    <w:rsid w:val="003149BC"/>
    <w:rsid w:val="00314BB3"/>
    <w:rsid w:val="00314E50"/>
    <w:rsid w:val="00314FA9"/>
    <w:rsid w:val="003150EC"/>
    <w:rsid w:val="003150EE"/>
    <w:rsid w:val="0031510D"/>
    <w:rsid w:val="003153C8"/>
    <w:rsid w:val="00315576"/>
    <w:rsid w:val="003156B9"/>
    <w:rsid w:val="00315716"/>
    <w:rsid w:val="003158F0"/>
    <w:rsid w:val="00315C0D"/>
    <w:rsid w:val="00315F85"/>
    <w:rsid w:val="0031600B"/>
    <w:rsid w:val="003160A3"/>
    <w:rsid w:val="00316115"/>
    <w:rsid w:val="003162D4"/>
    <w:rsid w:val="0031630A"/>
    <w:rsid w:val="00316621"/>
    <w:rsid w:val="0031664B"/>
    <w:rsid w:val="0031673B"/>
    <w:rsid w:val="00316799"/>
    <w:rsid w:val="00316CF1"/>
    <w:rsid w:val="00316E83"/>
    <w:rsid w:val="00317208"/>
    <w:rsid w:val="0031722D"/>
    <w:rsid w:val="0031728F"/>
    <w:rsid w:val="00317356"/>
    <w:rsid w:val="0031771A"/>
    <w:rsid w:val="00317A83"/>
    <w:rsid w:val="00317DA5"/>
    <w:rsid w:val="00317DCA"/>
    <w:rsid w:val="00317EED"/>
    <w:rsid w:val="00317F0A"/>
    <w:rsid w:val="00317F10"/>
    <w:rsid w:val="00320068"/>
    <w:rsid w:val="00320490"/>
    <w:rsid w:val="003204C4"/>
    <w:rsid w:val="003205A2"/>
    <w:rsid w:val="00320973"/>
    <w:rsid w:val="00320A86"/>
    <w:rsid w:val="00320C78"/>
    <w:rsid w:val="00320D6B"/>
    <w:rsid w:val="00320D8A"/>
    <w:rsid w:val="00321030"/>
    <w:rsid w:val="0032126B"/>
    <w:rsid w:val="003212A3"/>
    <w:rsid w:val="00321300"/>
    <w:rsid w:val="0032154D"/>
    <w:rsid w:val="00321605"/>
    <w:rsid w:val="0032161C"/>
    <w:rsid w:val="003216F1"/>
    <w:rsid w:val="0032197F"/>
    <w:rsid w:val="00321A09"/>
    <w:rsid w:val="00321A77"/>
    <w:rsid w:val="00321C31"/>
    <w:rsid w:val="00321DB2"/>
    <w:rsid w:val="00321EA5"/>
    <w:rsid w:val="0032213C"/>
    <w:rsid w:val="00322209"/>
    <w:rsid w:val="00322230"/>
    <w:rsid w:val="00322293"/>
    <w:rsid w:val="00322644"/>
    <w:rsid w:val="0032269C"/>
    <w:rsid w:val="003226AC"/>
    <w:rsid w:val="00322851"/>
    <w:rsid w:val="00322AB9"/>
    <w:rsid w:val="00322C9D"/>
    <w:rsid w:val="00322CDA"/>
    <w:rsid w:val="00322D6D"/>
    <w:rsid w:val="00322DA0"/>
    <w:rsid w:val="00322F4F"/>
    <w:rsid w:val="00322FCF"/>
    <w:rsid w:val="00323086"/>
    <w:rsid w:val="003231A1"/>
    <w:rsid w:val="0032329C"/>
    <w:rsid w:val="0032330A"/>
    <w:rsid w:val="00323325"/>
    <w:rsid w:val="00323562"/>
    <w:rsid w:val="003237AC"/>
    <w:rsid w:val="0032396F"/>
    <w:rsid w:val="003239C5"/>
    <w:rsid w:val="00323A57"/>
    <w:rsid w:val="00323B85"/>
    <w:rsid w:val="00323BEE"/>
    <w:rsid w:val="00323E1E"/>
    <w:rsid w:val="00323F74"/>
    <w:rsid w:val="00324078"/>
    <w:rsid w:val="00324347"/>
    <w:rsid w:val="003243D0"/>
    <w:rsid w:val="00324B86"/>
    <w:rsid w:val="00324D0B"/>
    <w:rsid w:val="00324EA9"/>
    <w:rsid w:val="00325019"/>
    <w:rsid w:val="0032533A"/>
    <w:rsid w:val="00325403"/>
    <w:rsid w:val="0032542A"/>
    <w:rsid w:val="0032546E"/>
    <w:rsid w:val="003255C5"/>
    <w:rsid w:val="003255D2"/>
    <w:rsid w:val="0032565B"/>
    <w:rsid w:val="0032571D"/>
    <w:rsid w:val="003259C5"/>
    <w:rsid w:val="00325AF5"/>
    <w:rsid w:val="00325B75"/>
    <w:rsid w:val="0032603F"/>
    <w:rsid w:val="00326381"/>
    <w:rsid w:val="0032661D"/>
    <w:rsid w:val="0032667B"/>
    <w:rsid w:val="0032667E"/>
    <w:rsid w:val="00326752"/>
    <w:rsid w:val="00326765"/>
    <w:rsid w:val="00326806"/>
    <w:rsid w:val="00326990"/>
    <w:rsid w:val="00326A5F"/>
    <w:rsid w:val="00326B88"/>
    <w:rsid w:val="00326C51"/>
    <w:rsid w:val="00326CE5"/>
    <w:rsid w:val="00326E3D"/>
    <w:rsid w:val="00327343"/>
    <w:rsid w:val="00327716"/>
    <w:rsid w:val="00327A2F"/>
    <w:rsid w:val="00327B5E"/>
    <w:rsid w:val="00327B66"/>
    <w:rsid w:val="00327C02"/>
    <w:rsid w:val="00327D99"/>
    <w:rsid w:val="00327E7D"/>
    <w:rsid w:val="00327F5E"/>
    <w:rsid w:val="00327F9F"/>
    <w:rsid w:val="00330009"/>
    <w:rsid w:val="00330015"/>
    <w:rsid w:val="003300FA"/>
    <w:rsid w:val="003303EA"/>
    <w:rsid w:val="00330909"/>
    <w:rsid w:val="00330A9A"/>
    <w:rsid w:val="00330B42"/>
    <w:rsid w:val="00330BB3"/>
    <w:rsid w:val="00330CBA"/>
    <w:rsid w:val="00330CCB"/>
    <w:rsid w:val="00330D52"/>
    <w:rsid w:val="00330FF5"/>
    <w:rsid w:val="00330FF8"/>
    <w:rsid w:val="00331D69"/>
    <w:rsid w:val="00331DC2"/>
    <w:rsid w:val="00331EC4"/>
    <w:rsid w:val="003320A0"/>
    <w:rsid w:val="00332396"/>
    <w:rsid w:val="00332418"/>
    <w:rsid w:val="0033242C"/>
    <w:rsid w:val="00332962"/>
    <w:rsid w:val="00332AAF"/>
    <w:rsid w:val="00332D30"/>
    <w:rsid w:val="00332D79"/>
    <w:rsid w:val="00332DC4"/>
    <w:rsid w:val="00332F5F"/>
    <w:rsid w:val="003330CB"/>
    <w:rsid w:val="00333306"/>
    <w:rsid w:val="00333472"/>
    <w:rsid w:val="003334FA"/>
    <w:rsid w:val="00333994"/>
    <w:rsid w:val="00333A3A"/>
    <w:rsid w:val="00333A4A"/>
    <w:rsid w:val="00333AED"/>
    <w:rsid w:val="00333B8D"/>
    <w:rsid w:val="00333DA9"/>
    <w:rsid w:val="00334083"/>
    <w:rsid w:val="00334198"/>
    <w:rsid w:val="0033421D"/>
    <w:rsid w:val="00334336"/>
    <w:rsid w:val="0033440C"/>
    <w:rsid w:val="00334438"/>
    <w:rsid w:val="003345CB"/>
    <w:rsid w:val="0033466C"/>
    <w:rsid w:val="003346E0"/>
    <w:rsid w:val="00334B62"/>
    <w:rsid w:val="00334C44"/>
    <w:rsid w:val="00334D18"/>
    <w:rsid w:val="00334D60"/>
    <w:rsid w:val="00335133"/>
    <w:rsid w:val="003352C4"/>
    <w:rsid w:val="0033533A"/>
    <w:rsid w:val="003354DD"/>
    <w:rsid w:val="003355F9"/>
    <w:rsid w:val="00335EBA"/>
    <w:rsid w:val="003362A6"/>
    <w:rsid w:val="003362D2"/>
    <w:rsid w:val="003364AC"/>
    <w:rsid w:val="00336627"/>
    <w:rsid w:val="003367C5"/>
    <w:rsid w:val="00336931"/>
    <w:rsid w:val="00336AAA"/>
    <w:rsid w:val="00336B11"/>
    <w:rsid w:val="00336B9A"/>
    <w:rsid w:val="00336C5D"/>
    <w:rsid w:val="00336E43"/>
    <w:rsid w:val="00336EBE"/>
    <w:rsid w:val="003371CB"/>
    <w:rsid w:val="003372DE"/>
    <w:rsid w:val="003372F3"/>
    <w:rsid w:val="00337419"/>
    <w:rsid w:val="00337778"/>
    <w:rsid w:val="003378D8"/>
    <w:rsid w:val="003379E1"/>
    <w:rsid w:val="00337AA7"/>
    <w:rsid w:val="00337C73"/>
    <w:rsid w:val="00337E36"/>
    <w:rsid w:val="00337FDB"/>
    <w:rsid w:val="003407D1"/>
    <w:rsid w:val="00340F46"/>
    <w:rsid w:val="003410D3"/>
    <w:rsid w:val="00341362"/>
    <w:rsid w:val="003413D5"/>
    <w:rsid w:val="0034144E"/>
    <w:rsid w:val="00341711"/>
    <w:rsid w:val="00341782"/>
    <w:rsid w:val="00341A6C"/>
    <w:rsid w:val="00341ABF"/>
    <w:rsid w:val="00341AD3"/>
    <w:rsid w:val="00341CCF"/>
    <w:rsid w:val="00341CE4"/>
    <w:rsid w:val="00341DD6"/>
    <w:rsid w:val="00341E6B"/>
    <w:rsid w:val="00341F34"/>
    <w:rsid w:val="00341F83"/>
    <w:rsid w:val="00342285"/>
    <w:rsid w:val="003424FE"/>
    <w:rsid w:val="00342535"/>
    <w:rsid w:val="003425F3"/>
    <w:rsid w:val="0034281A"/>
    <w:rsid w:val="00342912"/>
    <w:rsid w:val="00342B68"/>
    <w:rsid w:val="00342BB0"/>
    <w:rsid w:val="00342F7A"/>
    <w:rsid w:val="00343123"/>
    <w:rsid w:val="00343364"/>
    <w:rsid w:val="003434A1"/>
    <w:rsid w:val="00343823"/>
    <w:rsid w:val="003439F1"/>
    <w:rsid w:val="00343A4A"/>
    <w:rsid w:val="00343A61"/>
    <w:rsid w:val="00343B88"/>
    <w:rsid w:val="00343F8B"/>
    <w:rsid w:val="00343FBC"/>
    <w:rsid w:val="003446B0"/>
    <w:rsid w:val="003446CC"/>
    <w:rsid w:val="00344827"/>
    <w:rsid w:val="00344BA3"/>
    <w:rsid w:val="00344C2F"/>
    <w:rsid w:val="00344D64"/>
    <w:rsid w:val="003451F6"/>
    <w:rsid w:val="003453D7"/>
    <w:rsid w:val="003453ED"/>
    <w:rsid w:val="00345581"/>
    <w:rsid w:val="00345B26"/>
    <w:rsid w:val="00345CFC"/>
    <w:rsid w:val="00345D72"/>
    <w:rsid w:val="00345E0E"/>
    <w:rsid w:val="00345E82"/>
    <w:rsid w:val="00345F1C"/>
    <w:rsid w:val="00345FD3"/>
    <w:rsid w:val="00346289"/>
    <w:rsid w:val="003465B5"/>
    <w:rsid w:val="00346647"/>
    <w:rsid w:val="003466BC"/>
    <w:rsid w:val="003468C1"/>
    <w:rsid w:val="003470BD"/>
    <w:rsid w:val="00347270"/>
    <w:rsid w:val="00347369"/>
    <w:rsid w:val="00347392"/>
    <w:rsid w:val="003473A7"/>
    <w:rsid w:val="00347684"/>
    <w:rsid w:val="003476BA"/>
    <w:rsid w:val="00347812"/>
    <w:rsid w:val="00347961"/>
    <w:rsid w:val="00347A5F"/>
    <w:rsid w:val="00347BEB"/>
    <w:rsid w:val="00347F02"/>
    <w:rsid w:val="00347F2A"/>
    <w:rsid w:val="00350022"/>
    <w:rsid w:val="00350500"/>
    <w:rsid w:val="00350514"/>
    <w:rsid w:val="0035086E"/>
    <w:rsid w:val="003509FA"/>
    <w:rsid w:val="00350A7F"/>
    <w:rsid w:val="00350BCA"/>
    <w:rsid w:val="00350D47"/>
    <w:rsid w:val="00350DC9"/>
    <w:rsid w:val="00350FCC"/>
    <w:rsid w:val="00350FF4"/>
    <w:rsid w:val="00351143"/>
    <w:rsid w:val="0035130E"/>
    <w:rsid w:val="00351315"/>
    <w:rsid w:val="0035142D"/>
    <w:rsid w:val="003515FA"/>
    <w:rsid w:val="0035162C"/>
    <w:rsid w:val="003518AB"/>
    <w:rsid w:val="003519D0"/>
    <w:rsid w:val="00351A5E"/>
    <w:rsid w:val="00351CB8"/>
    <w:rsid w:val="00351CE8"/>
    <w:rsid w:val="00351D30"/>
    <w:rsid w:val="00351F81"/>
    <w:rsid w:val="003521BB"/>
    <w:rsid w:val="003522D1"/>
    <w:rsid w:val="003528D2"/>
    <w:rsid w:val="003529CC"/>
    <w:rsid w:val="00352A52"/>
    <w:rsid w:val="00352A73"/>
    <w:rsid w:val="00352B3D"/>
    <w:rsid w:val="00352C40"/>
    <w:rsid w:val="00352E2A"/>
    <w:rsid w:val="00352E7D"/>
    <w:rsid w:val="00353093"/>
    <w:rsid w:val="0035313F"/>
    <w:rsid w:val="00353349"/>
    <w:rsid w:val="00353474"/>
    <w:rsid w:val="0035349A"/>
    <w:rsid w:val="0035359D"/>
    <w:rsid w:val="003537C0"/>
    <w:rsid w:val="00353830"/>
    <w:rsid w:val="003538B2"/>
    <w:rsid w:val="00353C4C"/>
    <w:rsid w:val="00353CE8"/>
    <w:rsid w:val="00353E0B"/>
    <w:rsid w:val="00353F2D"/>
    <w:rsid w:val="00353FEA"/>
    <w:rsid w:val="003540DC"/>
    <w:rsid w:val="003541A9"/>
    <w:rsid w:val="003542C6"/>
    <w:rsid w:val="00354637"/>
    <w:rsid w:val="00354A75"/>
    <w:rsid w:val="00354A8F"/>
    <w:rsid w:val="00354C61"/>
    <w:rsid w:val="00355064"/>
    <w:rsid w:val="00355310"/>
    <w:rsid w:val="00355381"/>
    <w:rsid w:val="0035539F"/>
    <w:rsid w:val="0035557A"/>
    <w:rsid w:val="00355719"/>
    <w:rsid w:val="0035574D"/>
    <w:rsid w:val="003557B6"/>
    <w:rsid w:val="0035589B"/>
    <w:rsid w:val="003559AD"/>
    <w:rsid w:val="00355B15"/>
    <w:rsid w:val="00355BDE"/>
    <w:rsid w:val="00355CD5"/>
    <w:rsid w:val="003561AF"/>
    <w:rsid w:val="003563BB"/>
    <w:rsid w:val="0035640D"/>
    <w:rsid w:val="0035647B"/>
    <w:rsid w:val="00356634"/>
    <w:rsid w:val="003566A5"/>
    <w:rsid w:val="003568DD"/>
    <w:rsid w:val="0035698F"/>
    <w:rsid w:val="00356BAF"/>
    <w:rsid w:val="00356BF0"/>
    <w:rsid w:val="00356C60"/>
    <w:rsid w:val="00356C95"/>
    <w:rsid w:val="00356DEE"/>
    <w:rsid w:val="00356F70"/>
    <w:rsid w:val="00357179"/>
    <w:rsid w:val="00357BC5"/>
    <w:rsid w:val="003604CD"/>
    <w:rsid w:val="003605B5"/>
    <w:rsid w:val="003605F7"/>
    <w:rsid w:val="00360614"/>
    <w:rsid w:val="0036082D"/>
    <w:rsid w:val="00360AD3"/>
    <w:rsid w:val="00360B2A"/>
    <w:rsid w:val="00360B42"/>
    <w:rsid w:val="00360C0B"/>
    <w:rsid w:val="00360D8E"/>
    <w:rsid w:val="00360EF8"/>
    <w:rsid w:val="00360FBC"/>
    <w:rsid w:val="003613CC"/>
    <w:rsid w:val="00361441"/>
    <w:rsid w:val="00361508"/>
    <w:rsid w:val="00361907"/>
    <w:rsid w:val="00361B3A"/>
    <w:rsid w:val="00361CDE"/>
    <w:rsid w:val="00361D62"/>
    <w:rsid w:val="0036204A"/>
    <w:rsid w:val="00362233"/>
    <w:rsid w:val="003622B3"/>
    <w:rsid w:val="00362311"/>
    <w:rsid w:val="00362364"/>
    <w:rsid w:val="003624B1"/>
    <w:rsid w:val="003627E5"/>
    <w:rsid w:val="003629EA"/>
    <w:rsid w:val="00362B3A"/>
    <w:rsid w:val="00362B74"/>
    <w:rsid w:val="00362BC7"/>
    <w:rsid w:val="00362C26"/>
    <w:rsid w:val="00362E3D"/>
    <w:rsid w:val="00362FD6"/>
    <w:rsid w:val="003630EB"/>
    <w:rsid w:val="003631BA"/>
    <w:rsid w:val="0036390F"/>
    <w:rsid w:val="00363B18"/>
    <w:rsid w:val="00363E2F"/>
    <w:rsid w:val="00363E8E"/>
    <w:rsid w:val="00364356"/>
    <w:rsid w:val="0036448B"/>
    <w:rsid w:val="00364592"/>
    <w:rsid w:val="00364CB4"/>
    <w:rsid w:val="00364DAA"/>
    <w:rsid w:val="00365414"/>
    <w:rsid w:val="003654B1"/>
    <w:rsid w:val="00365503"/>
    <w:rsid w:val="003659F8"/>
    <w:rsid w:val="00365B3E"/>
    <w:rsid w:val="00365DFA"/>
    <w:rsid w:val="00365F38"/>
    <w:rsid w:val="00366084"/>
    <w:rsid w:val="00366124"/>
    <w:rsid w:val="00366192"/>
    <w:rsid w:val="0036622C"/>
    <w:rsid w:val="0036627A"/>
    <w:rsid w:val="003664EA"/>
    <w:rsid w:val="003665CA"/>
    <w:rsid w:val="00366641"/>
    <w:rsid w:val="0036675E"/>
    <w:rsid w:val="00367163"/>
    <w:rsid w:val="003672F0"/>
    <w:rsid w:val="0036738E"/>
    <w:rsid w:val="003673B3"/>
    <w:rsid w:val="00367566"/>
    <w:rsid w:val="003675B5"/>
    <w:rsid w:val="0036771E"/>
    <w:rsid w:val="00367879"/>
    <w:rsid w:val="00367AB8"/>
    <w:rsid w:val="00367AD8"/>
    <w:rsid w:val="00367B48"/>
    <w:rsid w:val="00367BC3"/>
    <w:rsid w:val="00367C33"/>
    <w:rsid w:val="00367D29"/>
    <w:rsid w:val="00367E28"/>
    <w:rsid w:val="00370000"/>
    <w:rsid w:val="00370424"/>
    <w:rsid w:val="003705F9"/>
    <w:rsid w:val="00370881"/>
    <w:rsid w:val="00370D21"/>
    <w:rsid w:val="00370EB7"/>
    <w:rsid w:val="00370F3D"/>
    <w:rsid w:val="00370FB6"/>
    <w:rsid w:val="00371003"/>
    <w:rsid w:val="0037124C"/>
    <w:rsid w:val="00371272"/>
    <w:rsid w:val="0037132A"/>
    <w:rsid w:val="00371504"/>
    <w:rsid w:val="0037171B"/>
    <w:rsid w:val="003717B4"/>
    <w:rsid w:val="00371B1F"/>
    <w:rsid w:val="00371CDC"/>
    <w:rsid w:val="00372015"/>
    <w:rsid w:val="00372252"/>
    <w:rsid w:val="0037262E"/>
    <w:rsid w:val="003728B3"/>
    <w:rsid w:val="00372D15"/>
    <w:rsid w:val="003732E1"/>
    <w:rsid w:val="00373320"/>
    <w:rsid w:val="00373409"/>
    <w:rsid w:val="00373462"/>
    <w:rsid w:val="003735AF"/>
    <w:rsid w:val="003737C3"/>
    <w:rsid w:val="00373823"/>
    <w:rsid w:val="003739AC"/>
    <w:rsid w:val="00373AD8"/>
    <w:rsid w:val="00373B42"/>
    <w:rsid w:val="00373C52"/>
    <w:rsid w:val="00373EB3"/>
    <w:rsid w:val="00373EE9"/>
    <w:rsid w:val="00374044"/>
    <w:rsid w:val="00374181"/>
    <w:rsid w:val="0037444A"/>
    <w:rsid w:val="003745DF"/>
    <w:rsid w:val="00374621"/>
    <w:rsid w:val="00374BB3"/>
    <w:rsid w:val="00374C04"/>
    <w:rsid w:val="00374C9A"/>
    <w:rsid w:val="00375068"/>
    <w:rsid w:val="00375080"/>
    <w:rsid w:val="0037517B"/>
    <w:rsid w:val="0037519E"/>
    <w:rsid w:val="003753B0"/>
    <w:rsid w:val="003753EC"/>
    <w:rsid w:val="003754BE"/>
    <w:rsid w:val="0037551A"/>
    <w:rsid w:val="003756DE"/>
    <w:rsid w:val="003758D0"/>
    <w:rsid w:val="00375FB8"/>
    <w:rsid w:val="00375FCA"/>
    <w:rsid w:val="00375FD7"/>
    <w:rsid w:val="0037657B"/>
    <w:rsid w:val="00376671"/>
    <w:rsid w:val="00376798"/>
    <w:rsid w:val="0037695D"/>
    <w:rsid w:val="003769DD"/>
    <w:rsid w:val="00376A24"/>
    <w:rsid w:val="00376C38"/>
    <w:rsid w:val="00376F14"/>
    <w:rsid w:val="00376FF3"/>
    <w:rsid w:val="00377577"/>
    <w:rsid w:val="0037760E"/>
    <w:rsid w:val="0037787C"/>
    <w:rsid w:val="00377885"/>
    <w:rsid w:val="00377B1F"/>
    <w:rsid w:val="00377B22"/>
    <w:rsid w:val="00377C2B"/>
    <w:rsid w:val="00377CF1"/>
    <w:rsid w:val="00377EC1"/>
    <w:rsid w:val="00380066"/>
    <w:rsid w:val="003801E2"/>
    <w:rsid w:val="0038022C"/>
    <w:rsid w:val="003804B1"/>
    <w:rsid w:val="00380557"/>
    <w:rsid w:val="00380776"/>
    <w:rsid w:val="00380B12"/>
    <w:rsid w:val="00380B3A"/>
    <w:rsid w:val="00380BF5"/>
    <w:rsid w:val="00380F93"/>
    <w:rsid w:val="00381212"/>
    <w:rsid w:val="0038123B"/>
    <w:rsid w:val="00381333"/>
    <w:rsid w:val="00381506"/>
    <w:rsid w:val="0038155A"/>
    <w:rsid w:val="003817B1"/>
    <w:rsid w:val="003817E9"/>
    <w:rsid w:val="003818A2"/>
    <w:rsid w:val="0038197C"/>
    <w:rsid w:val="0038199A"/>
    <w:rsid w:val="003819BB"/>
    <w:rsid w:val="00381A1D"/>
    <w:rsid w:val="00381B7F"/>
    <w:rsid w:val="00381D38"/>
    <w:rsid w:val="00381F06"/>
    <w:rsid w:val="00382017"/>
    <w:rsid w:val="0038229C"/>
    <w:rsid w:val="003824CE"/>
    <w:rsid w:val="00382595"/>
    <w:rsid w:val="003826C0"/>
    <w:rsid w:val="003826C9"/>
    <w:rsid w:val="00382B70"/>
    <w:rsid w:val="00382E3E"/>
    <w:rsid w:val="00382F87"/>
    <w:rsid w:val="00383388"/>
    <w:rsid w:val="00383486"/>
    <w:rsid w:val="00383529"/>
    <w:rsid w:val="00383551"/>
    <w:rsid w:val="0038361A"/>
    <w:rsid w:val="0038363F"/>
    <w:rsid w:val="00383676"/>
    <w:rsid w:val="00383731"/>
    <w:rsid w:val="003838A1"/>
    <w:rsid w:val="003838EA"/>
    <w:rsid w:val="00383A63"/>
    <w:rsid w:val="00383ADC"/>
    <w:rsid w:val="00383AFB"/>
    <w:rsid w:val="00383B50"/>
    <w:rsid w:val="0038440B"/>
    <w:rsid w:val="0038453E"/>
    <w:rsid w:val="00384B99"/>
    <w:rsid w:val="00384C7C"/>
    <w:rsid w:val="00384D4E"/>
    <w:rsid w:val="00384E8C"/>
    <w:rsid w:val="00384F85"/>
    <w:rsid w:val="0038511B"/>
    <w:rsid w:val="00385126"/>
    <w:rsid w:val="003856C1"/>
    <w:rsid w:val="00385760"/>
    <w:rsid w:val="003857D7"/>
    <w:rsid w:val="00385804"/>
    <w:rsid w:val="00385842"/>
    <w:rsid w:val="0038584A"/>
    <w:rsid w:val="00385B63"/>
    <w:rsid w:val="00385BAA"/>
    <w:rsid w:val="00385BF1"/>
    <w:rsid w:val="00385C74"/>
    <w:rsid w:val="00385D55"/>
    <w:rsid w:val="00385E86"/>
    <w:rsid w:val="003862A5"/>
    <w:rsid w:val="003862C2"/>
    <w:rsid w:val="003863D8"/>
    <w:rsid w:val="00386545"/>
    <w:rsid w:val="0038658E"/>
    <w:rsid w:val="00386700"/>
    <w:rsid w:val="0038682C"/>
    <w:rsid w:val="003868B8"/>
    <w:rsid w:val="00386AEC"/>
    <w:rsid w:val="00386CE8"/>
    <w:rsid w:val="00386D2D"/>
    <w:rsid w:val="00386F05"/>
    <w:rsid w:val="00386F8B"/>
    <w:rsid w:val="003871BC"/>
    <w:rsid w:val="003872D7"/>
    <w:rsid w:val="0038766F"/>
    <w:rsid w:val="003877D7"/>
    <w:rsid w:val="003877FD"/>
    <w:rsid w:val="00387DF7"/>
    <w:rsid w:val="00387F1C"/>
    <w:rsid w:val="00387F82"/>
    <w:rsid w:val="003900F2"/>
    <w:rsid w:val="003901BD"/>
    <w:rsid w:val="0039055B"/>
    <w:rsid w:val="003906BE"/>
    <w:rsid w:val="0039088D"/>
    <w:rsid w:val="00390938"/>
    <w:rsid w:val="00390D3F"/>
    <w:rsid w:val="00390E43"/>
    <w:rsid w:val="00391029"/>
    <w:rsid w:val="00391188"/>
    <w:rsid w:val="0039126B"/>
    <w:rsid w:val="00391322"/>
    <w:rsid w:val="003914B6"/>
    <w:rsid w:val="0039175A"/>
    <w:rsid w:val="00391B4D"/>
    <w:rsid w:val="00391D53"/>
    <w:rsid w:val="00391D7B"/>
    <w:rsid w:val="00391EF6"/>
    <w:rsid w:val="00391FEC"/>
    <w:rsid w:val="0039218D"/>
    <w:rsid w:val="003922BB"/>
    <w:rsid w:val="00392406"/>
    <w:rsid w:val="003928B1"/>
    <w:rsid w:val="00392916"/>
    <w:rsid w:val="00392F72"/>
    <w:rsid w:val="003930E6"/>
    <w:rsid w:val="0039325A"/>
    <w:rsid w:val="003933BE"/>
    <w:rsid w:val="003933F7"/>
    <w:rsid w:val="00393906"/>
    <w:rsid w:val="0039390A"/>
    <w:rsid w:val="00393A7E"/>
    <w:rsid w:val="00393BC3"/>
    <w:rsid w:val="00393C55"/>
    <w:rsid w:val="00393E2C"/>
    <w:rsid w:val="00393EBD"/>
    <w:rsid w:val="0039416A"/>
    <w:rsid w:val="003943E4"/>
    <w:rsid w:val="00394565"/>
    <w:rsid w:val="003946B4"/>
    <w:rsid w:val="00394775"/>
    <w:rsid w:val="0039478B"/>
    <w:rsid w:val="00394BE3"/>
    <w:rsid w:val="00394C40"/>
    <w:rsid w:val="00394E19"/>
    <w:rsid w:val="00394E7E"/>
    <w:rsid w:val="00395143"/>
    <w:rsid w:val="0039582C"/>
    <w:rsid w:val="003959E4"/>
    <w:rsid w:val="00395BA7"/>
    <w:rsid w:val="00395C66"/>
    <w:rsid w:val="00395E20"/>
    <w:rsid w:val="00395F31"/>
    <w:rsid w:val="00395FCA"/>
    <w:rsid w:val="00396073"/>
    <w:rsid w:val="0039610D"/>
    <w:rsid w:val="003961FA"/>
    <w:rsid w:val="00396691"/>
    <w:rsid w:val="0039671B"/>
    <w:rsid w:val="00396A23"/>
    <w:rsid w:val="00396B9D"/>
    <w:rsid w:val="00396CC1"/>
    <w:rsid w:val="00396FB2"/>
    <w:rsid w:val="00397012"/>
    <w:rsid w:val="003970F6"/>
    <w:rsid w:val="00397232"/>
    <w:rsid w:val="0039723D"/>
    <w:rsid w:val="003972EC"/>
    <w:rsid w:val="0039796C"/>
    <w:rsid w:val="00397A66"/>
    <w:rsid w:val="00397C2B"/>
    <w:rsid w:val="00397DEC"/>
    <w:rsid w:val="003A01ED"/>
    <w:rsid w:val="003A04B1"/>
    <w:rsid w:val="003A05B5"/>
    <w:rsid w:val="003A0773"/>
    <w:rsid w:val="003A07CD"/>
    <w:rsid w:val="003A08C8"/>
    <w:rsid w:val="003A0B2C"/>
    <w:rsid w:val="003A0B48"/>
    <w:rsid w:val="003A0C54"/>
    <w:rsid w:val="003A0CD5"/>
    <w:rsid w:val="003A106C"/>
    <w:rsid w:val="003A1297"/>
    <w:rsid w:val="003A1447"/>
    <w:rsid w:val="003A1535"/>
    <w:rsid w:val="003A16DF"/>
    <w:rsid w:val="003A19E3"/>
    <w:rsid w:val="003A1B3B"/>
    <w:rsid w:val="003A1BE1"/>
    <w:rsid w:val="003A1E53"/>
    <w:rsid w:val="003A1FDD"/>
    <w:rsid w:val="003A2022"/>
    <w:rsid w:val="003A20AB"/>
    <w:rsid w:val="003A20B9"/>
    <w:rsid w:val="003A2266"/>
    <w:rsid w:val="003A25F0"/>
    <w:rsid w:val="003A26AA"/>
    <w:rsid w:val="003A2943"/>
    <w:rsid w:val="003A297A"/>
    <w:rsid w:val="003A2E6B"/>
    <w:rsid w:val="003A3059"/>
    <w:rsid w:val="003A3571"/>
    <w:rsid w:val="003A35C7"/>
    <w:rsid w:val="003A375C"/>
    <w:rsid w:val="003A380F"/>
    <w:rsid w:val="003A3E45"/>
    <w:rsid w:val="003A42B6"/>
    <w:rsid w:val="003A4322"/>
    <w:rsid w:val="003A4797"/>
    <w:rsid w:val="003A483B"/>
    <w:rsid w:val="003A4967"/>
    <w:rsid w:val="003A4A83"/>
    <w:rsid w:val="003A4B86"/>
    <w:rsid w:val="003A4D68"/>
    <w:rsid w:val="003A4E86"/>
    <w:rsid w:val="003A4FEC"/>
    <w:rsid w:val="003A53BE"/>
    <w:rsid w:val="003A5599"/>
    <w:rsid w:val="003A5777"/>
    <w:rsid w:val="003A58FA"/>
    <w:rsid w:val="003A5AC9"/>
    <w:rsid w:val="003A5B99"/>
    <w:rsid w:val="003A5C80"/>
    <w:rsid w:val="003A5D93"/>
    <w:rsid w:val="003A5F96"/>
    <w:rsid w:val="003A5FD2"/>
    <w:rsid w:val="003A6546"/>
    <w:rsid w:val="003A65E9"/>
    <w:rsid w:val="003A670B"/>
    <w:rsid w:val="003A681F"/>
    <w:rsid w:val="003A6C99"/>
    <w:rsid w:val="003A6DCF"/>
    <w:rsid w:val="003A6E5F"/>
    <w:rsid w:val="003A6E77"/>
    <w:rsid w:val="003A6E9D"/>
    <w:rsid w:val="003A6FE5"/>
    <w:rsid w:val="003A7074"/>
    <w:rsid w:val="003A7083"/>
    <w:rsid w:val="003A71D3"/>
    <w:rsid w:val="003A7275"/>
    <w:rsid w:val="003A73F8"/>
    <w:rsid w:val="003A7406"/>
    <w:rsid w:val="003A752A"/>
    <w:rsid w:val="003A753C"/>
    <w:rsid w:val="003A77CD"/>
    <w:rsid w:val="003A7983"/>
    <w:rsid w:val="003A79A7"/>
    <w:rsid w:val="003A7BE1"/>
    <w:rsid w:val="003A7E79"/>
    <w:rsid w:val="003B0167"/>
    <w:rsid w:val="003B0271"/>
    <w:rsid w:val="003B05D7"/>
    <w:rsid w:val="003B05E4"/>
    <w:rsid w:val="003B0788"/>
    <w:rsid w:val="003B07D3"/>
    <w:rsid w:val="003B07E4"/>
    <w:rsid w:val="003B0922"/>
    <w:rsid w:val="003B09F7"/>
    <w:rsid w:val="003B0A2C"/>
    <w:rsid w:val="003B0FF9"/>
    <w:rsid w:val="003B109A"/>
    <w:rsid w:val="003B1181"/>
    <w:rsid w:val="003B11C5"/>
    <w:rsid w:val="003B178B"/>
    <w:rsid w:val="003B195F"/>
    <w:rsid w:val="003B1999"/>
    <w:rsid w:val="003B1AC0"/>
    <w:rsid w:val="003B1F25"/>
    <w:rsid w:val="003B204C"/>
    <w:rsid w:val="003B256C"/>
    <w:rsid w:val="003B261F"/>
    <w:rsid w:val="003B2BED"/>
    <w:rsid w:val="003B2C22"/>
    <w:rsid w:val="003B2CA8"/>
    <w:rsid w:val="003B2CD0"/>
    <w:rsid w:val="003B2D8E"/>
    <w:rsid w:val="003B2EDC"/>
    <w:rsid w:val="003B2F05"/>
    <w:rsid w:val="003B2F41"/>
    <w:rsid w:val="003B310E"/>
    <w:rsid w:val="003B31AE"/>
    <w:rsid w:val="003B33BF"/>
    <w:rsid w:val="003B3419"/>
    <w:rsid w:val="003B34FB"/>
    <w:rsid w:val="003B3546"/>
    <w:rsid w:val="003B3859"/>
    <w:rsid w:val="003B39FF"/>
    <w:rsid w:val="003B3A4A"/>
    <w:rsid w:val="003B3BC4"/>
    <w:rsid w:val="003B3C06"/>
    <w:rsid w:val="003B3DB0"/>
    <w:rsid w:val="003B400D"/>
    <w:rsid w:val="003B448F"/>
    <w:rsid w:val="003B44F2"/>
    <w:rsid w:val="003B478A"/>
    <w:rsid w:val="003B4989"/>
    <w:rsid w:val="003B4A2A"/>
    <w:rsid w:val="003B4BD8"/>
    <w:rsid w:val="003B4C16"/>
    <w:rsid w:val="003B4E39"/>
    <w:rsid w:val="003B521E"/>
    <w:rsid w:val="003B554F"/>
    <w:rsid w:val="003B5601"/>
    <w:rsid w:val="003B56D6"/>
    <w:rsid w:val="003B5C9A"/>
    <w:rsid w:val="003B5F88"/>
    <w:rsid w:val="003B5FB7"/>
    <w:rsid w:val="003B6248"/>
    <w:rsid w:val="003B62B1"/>
    <w:rsid w:val="003B644B"/>
    <w:rsid w:val="003B654C"/>
    <w:rsid w:val="003B68AA"/>
    <w:rsid w:val="003B6A8A"/>
    <w:rsid w:val="003B6D29"/>
    <w:rsid w:val="003B6F2F"/>
    <w:rsid w:val="003B70CC"/>
    <w:rsid w:val="003B751F"/>
    <w:rsid w:val="003B76BD"/>
    <w:rsid w:val="003B78AF"/>
    <w:rsid w:val="003B78FD"/>
    <w:rsid w:val="003B794A"/>
    <w:rsid w:val="003B7A68"/>
    <w:rsid w:val="003B7A7B"/>
    <w:rsid w:val="003B7AA2"/>
    <w:rsid w:val="003B7AB6"/>
    <w:rsid w:val="003B7EF4"/>
    <w:rsid w:val="003C00F0"/>
    <w:rsid w:val="003C0333"/>
    <w:rsid w:val="003C0340"/>
    <w:rsid w:val="003C0573"/>
    <w:rsid w:val="003C06FC"/>
    <w:rsid w:val="003C08D4"/>
    <w:rsid w:val="003C0C92"/>
    <w:rsid w:val="003C0D1A"/>
    <w:rsid w:val="003C0D22"/>
    <w:rsid w:val="003C0DE7"/>
    <w:rsid w:val="003C0DF4"/>
    <w:rsid w:val="003C113B"/>
    <w:rsid w:val="003C114D"/>
    <w:rsid w:val="003C1156"/>
    <w:rsid w:val="003C11BD"/>
    <w:rsid w:val="003C1277"/>
    <w:rsid w:val="003C12F2"/>
    <w:rsid w:val="003C1384"/>
    <w:rsid w:val="003C13C1"/>
    <w:rsid w:val="003C14F0"/>
    <w:rsid w:val="003C1584"/>
    <w:rsid w:val="003C169A"/>
    <w:rsid w:val="003C18A8"/>
    <w:rsid w:val="003C18AA"/>
    <w:rsid w:val="003C19AC"/>
    <w:rsid w:val="003C1A33"/>
    <w:rsid w:val="003C1AD4"/>
    <w:rsid w:val="003C1EB3"/>
    <w:rsid w:val="003C1EC3"/>
    <w:rsid w:val="003C2716"/>
    <w:rsid w:val="003C2935"/>
    <w:rsid w:val="003C2A13"/>
    <w:rsid w:val="003C2C22"/>
    <w:rsid w:val="003C2D82"/>
    <w:rsid w:val="003C2DB8"/>
    <w:rsid w:val="003C2FDE"/>
    <w:rsid w:val="003C37DE"/>
    <w:rsid w:val="003C3932"/>
    <w:rsid w:val="003C3977"/>
    <w:rsid w:val="003C39C7"/>
    <w:rsid w:val="003C39FF"/>
    <w:rsid w:val="003C4073"/>
    <w:rsid w:val="003C4294"/>
    <w:rsid w:val="003C439F"/>
    <w:rsid w:val="003C4446"/>
    <w:rsid w:val="003C4530"/>
    <w:rsid w:val="003C49AE"/>
    <w:rsid w:val="003C4C20"/>
    <w:rsid w:val="003C4C3D"/>
    <w:rsid w:val="003C4CB3"/>
    <w:rsid w:val="003C4E40"/>
    <w:rsid w:val="003C4EA6"/>
    <w:rsid w:val="003C5146"/>
    <w:rsid w:val="003C52ED"/>
    <w:rsid w:val="003C55C5"/>
    <w:rsid w:val="003C5709"/>
    <w:rsid w:val="003C5EE6"/>
    <w:rsid w:val="003C5F14"/>
    <w:rsid w:val="003C5F54"/>
    <w:rsid w:val="003C5FD0"/>
    <w:rsid w:val="003C6151"/>
    <w:rsid w:val="003C6163"/>
    <w:rsid w:val="003C6232"/>
    <w:rsid w:val="003C6299"/>
    <w:rsid w:val="003C6360"/>
    <w:rsid w:val="003C636D"/>
    <w:rsid w:val="003C63D6"/>
    <w:rsid w:val="003C65F1"/>
    <w:rsid w:val="003C6737"/>
    <w:rsid w:val="003C68C3"/>
    <w:rsid w:val="003C6A5C"/>
    <w:rsid w:val="003C6C80"/>
    <w:rsid w:val="003C6CA0"/>
    <w:rsid w:val="003C6D4E"/>
    <w:rsid w:val="003C6E9D"/>
    <w:rsid w:val="003C7226"/>
    <w:rsid w:val="003C73C0"/>
    <w:rsid w:val="003C74D0"/>
    <w:rsid w:val="003C7595"/>
    <w:rsid w:val="003C7610"/>
    <w:rsid w:val="003C781A"/>
    <w:rsid w:val="003C7887"/>
    <w:rsid w:val="003C7B09"/>
    <w:rsid w:val="003C7B81"/>
    <w:rsid w:val="003C7E0F"/>
    <w:rsid w:val="003C7EFB"/>
    <w:rsid w:val="003D0067"/>
    <w:rsid w:val="003D010C"/>
    <w:rsid w:val="003D013C"/>
    <w:rsid w:val="003D0193"/>
    <w:rsid w:val="003D0266"/>
    <w:rsid w:val="003D0609"/>
    <w:rsid w:val="003D067A"/>
    <w:rsid w:val="003D06B4"/>
    <w:rsid w:val="003D07B1"/>
    <w:rsid w:val="003D07E9"/>
    <w:rsid w:val="003D0969"/>
    <w:rsid w:val="003D0AE3"/>
    <w:rsid w:val="003D0BBC"/>
    <w:rsid w:val="003D0D75"/>
    <w:rsid w:val="003D0D8C"/>
    <w:rsid w:val="003D0E3C"/>
    <w:rsid w:val="003D0FF7"/>
    <w:rsid w:val="003D1634"/>
    <w:rsid w:val="003D18F6"/>
    <w:rsid w:val="003D1AFF"/>
    <w:rsid w:val="003D1C5A"/>
    <w:rsid w:val="003D1DB3"/>
    <w:rsid w:val="003D1E00"/>
    <w:rsid w:val="003D1FD6"/>
    <w:rsid w:val="003D206E"/>
    <w:rsid w:val="003D23BD"/>
    <w:rsid w:val="003D250C"/>
    <w:rsid w:val="003D250F"/>
    <w:rsid w:val="003D2790"/>
    <w:rsid w:val="003D2866"/>
    <w:rsid w:val="003D2A07"/>
    <w:rsid w:val="003D2B47"/>
    <w:rsid w:val="003D2C06"/>
    <w:rsid w:val="003D2C93"/>
    <w:rsid w:val="003D2F48"/>
    <w:rsid w:val="003D2F5F"/>
    <w:rsid w:val="003D3097"/>
    <w:rsid w:val="003D3247"/>
    <w:rsid w:val="003D32AB"/>
    <w:rsid w:val="003D34AC"/>
    <w:rsid w:val="003D3577"/>
    <w:rsid w:val="003D35EF"/>
    <w:rsid w:val="003D389C"/>
    <w:rsid w:val="003D3A3C"/>
    <w:rsid w:val="003D3AF1"/>
    <w:rsid w:val="003D3C9A"/>
    <w:rsid w:val="003D3D21"/>
    <w:rsid w:val="003D4066"/>
    <w:rsid w:val="003D4125"/>
    <w:rsid w:val="003D41D1"/>
    <w:rsid w:val="003D42B6"/>
    <w:rsid w:val="003D4670"/>
    <w:rsid w:val="003D481A"/>
    <w:rsid w:val="003D4BF9"/>
    <w:rsid w:val="003D4D35"/>
    <w:rsid w:val="003D4DAB"/>
    <w:rsid w:val="003D4E0C"/>
    <w:rsid w:val="003D4E7C"/>
    <w:rsid w:val="003D4F39"/>
    <w:rsid w:val="003D51B4"/>
    <w:rsid w:val="003D5757"/>
    <w:rsid w:val="003D57BF"/>
    <w:rsid w:val="003D5DFD"/>
    <w:rsid w:val="003D6044"/>
    <w:rsid w:val="003D6283"/>
    <w:rsid w:val="003D62E1"/>
    <w:rsid w:val="003D6408"/>
    <w:rsid w:val="003D654B"/>
    <w:rsid w:val="003D6656"/>
    <w:rsid w:val="003D6665"/>
    <w:rsid w:val="003D6E0B"/>
    <w:rsid w:val="003D6E70"/>
    <w:rsid w:val="003D6F96"/>
    <w:rsid w:val="003D7116"/>
    <w:rsid w:val="003D7188"/>
    <w:rsid w:val="003D719C"/>
    <w:rsid w:val="003D71DB"/>
    <w:rsid w:val="003D7253"/>
    <w:rsid w:val="003D727F"/>
    <w:rsid w:val="003D73CC"/>
    <w:rsid w:val="003D7414"/>
    <w:rsid w:val="003D75F7"/>
    <w:rsid w:val="003D761B"/>
    <w:rsid w:val="003D7668"/>
    <w:rsid w:val="003D772C"/>
    <w:rsid w:val="003D7735"/>
    <w:rsid w:val="003D78DA"/>
    <w:rsid w:val="003D7A6E"/>
    <w:rsid w:val="003D7AB0"/>
    <w:rsid w:val="003D7B44"/>
    <w:rsid w:val="003D7E82"/>
    <w:rsid w:val="003D7FD6"/>
    <w:rsid w:val="003E00AC"/>
    <w:rsid w:val="003E01CB"/>
    <w:rsid w:val="003E0372"/>
    <w:rsid w:val="003E03E2"/>
    <w:rsid w:val="003E041F"/>
    <w:rsid w:val="003E04C2"/>
    <w:rsid w:val="003E06B1"/>
    <w:rsid w:val="003E06DC"/>
    <w:rsid w:val="003E074F"/>
    <w:rsid w:val="003E07BE"/>
    <w:rsid w:val="003E0825"/>
    <w:rsid w:val="003E086B"/>
    <w:rsid w:val="003E0975"/>
    <w:rsid w:val="003E0AAC"/>
    <w:rsid w:val="003E0CAC"/>
    <w:rsid w:val="003E0EFC"/>
    <w:rsid w:val="003E0F98"/>
    <w:rsid w:val="003E0FA7"/>
    <w:rsid w:val="003E11B9"/>
    <w:rsid w:val="003E12CC"/>
    <w:rsid w:val="003E12E6"/>
    <w:rsid w:val="003E14CA"/>
    <w:rsid w:val="003E153B"/>
    <w:rsid w:val="003E172E"/>
    <w:rsid w:val="003E1CF4"/>
    <w:rsid w:val="003E1D85"/>
    <w:rsid w:val="003E1DE5"/>
    <w:rsid w:val="003E1F64"/>
    <w:rsid w:val="003E2222"/>
    <w:rsid w:val="003E24B6"/>
    <w:rsid w:val="003E26F0"/>
    <w:rsid w:val="003E27AB"/>
    <w:rsid w:val="003E28B4"/>
    <w:rsid w:val="003E2A0B"/>
    <w:rsid w:val="003E2C08"/>
    <w:rsid w:val="003E2C73"/>
    <w:rsid w:val="003E2CEF"/>
    <w:rsid w:val="003E2CF2"/>
    <w:rsid w:val="003E2D6D"/>
    <w:rsid w:val="003E2DD2"/>
    <w:rsid w:val="003E2E0A"/>
    <w:rsid w:val="003E2E21"/>
    <w:rsid w:val="003E333E"/>
    <w:rsid w:val="003E347B"/>
    <w:rsid w:val="003E34D6"/>
    <w:rsid w:val="003E35E2"/>
    <w:rsid w:val="003E35ED"/>
    <w:rsid w:val="003E371E"/>
    <w:rsid w:val="003E38CA"/>
    <w:rsid w:val="003E38EA"/>
    <w:rsid w:val="003E3B39"/>
    <w:rsid w:val="003E3E32"/>
    <w:rsid w:val="003E3EBB"/>
    <w:rsid w:val="003E3F98"/>
    <w:rsid w:val="003E3FA3"/>
    <w:rsid w:val="003E4054"/>
    <w:rsid w:val="003E41C6"/>
    <w:rsid w:val="003E44C1"/>
    <w:rsid w:val="003E4A7C"/>
    <w:rsid w:val="003E4D74"/>
    <w:rsid w:val="003E4E31"/>
    <w:rsid w:val="003E4F82"/>
    <w:rsid w:val="003E5222"/>
    <w:rsid w:val="003E5626"/>
    <w:rsid w:val="003E5BD7"/>
    <w:rsid w:val="003E5C8A"/>
    <w:rsid w:val="003E618F"/>
    <w:rsid w:val="003E6222"/>
    <w:rsid w:val="003E6607"/>
    <w:rsid w:val="003E6775"/>
    <w:rsid w:val="003E695F"/>
    <w:rsid w:val="003E69CF"/>
    <w:rsid w:val="003E6B97"/>
    <w:rsid w:val="003E6BBE"/>
    <w:rsid w:val="003E6ECD"/>
    <w:rsid w:val="003E7284"/>
    <w:rsid w:val="003E75B6"/>
    <w:rsid w:val="003E7747"/>
    <w:rsid w:val="003E78C3"/>
    <w:rsid w:val="003E799B"/>
    <w:rsid w:val="003E7C98"/>
    <w:rsid w:val="003E7D17"/>
    <w:rsid w:val="003E7F30"/>
    <w:rsid w:val="003E7F56"/>
    <w:rsid w:val="003F0056"/>
    <w:rsid w:val="003F01EC"/>
    <w:rsid w:val="003F033B"/>
    <w:rsid w:val="003F0485"/>
    <w:rsid w:val="003F05F6"/>
    <w:rsid w:val="003F0727"/>
    <w:rsid w:val="003F0AEB"/>
    <w:rsid w:val="003F0C20"/>
    <w:rsid w:val="003F0DCA"/>
    <w:rsid w:val="003F0FEC"/>
    <w:rsid w:val="003F114E"/>
    <w:rsid w:val="003F119C"/>
    <w:rsid w:val="003F138F"/>
    <w:rsid w:val="003F141C"/>
    <w:rsid w:val="003F14D9"/>
    <w:rsid w:val="003F153C"/>
    <w:rsid w:val="003F173D"/>
    <w:rsid w:val="003F179F"/>
    <w:rsid w:val="003F17A0"/>
    <w:rsid w:val="003F1838"/>
    <w:rsid w:val="003F1AA7"/>
    <w:rsid w:val="003F1C20"/>
    <w:rsid w:val="003F1F9D"/>
    <w:rsid w:val="003F20D1"/>
    <w:rsid w:val="003F21D6"/>
    <w:rsid w:val="003F2281"/>
    <w:rsid w:val="003F22A4"/>
    <w:rsid w:val="003F22B0"/>
    <w:rsid w:val="003F25AC"/>
    <w:rsid w:val="003F26C9"/>
    <w:rsid w:val="003F284A"/>
    <w:rsid w:val="003F285A"/>
    <w:rsid w:val="003F28F4"/>
    <w:rsid w:val="003F290A"/>
    <w:rsid w:val="003F297B"/>
    <w:rsid w:val="003F2D34"/>
    <w:rsid w:val="003F2EDE"/>
    <w:rsid w:val="003F2F7A"/>
    <w:rsid w:val="003F3083"/>
    <w:rsid w:val="003F30D5"/>
    <w:rsid w:val="003F3198"/>
    <w:rsid w:val="003F33D3"/>
    <w:rsid w:val="003F33DA"/>
    <w:rsid w:val="003F33E6"/>
    <w:rsid w:val="003F3616"/>
    <w:rsid w:val="003F3723"/>
    <w:rsid w:val="003F3764"/>
    <w:rsid w:val="003F3BCB"/>
    <w:rsid w:val="003F3C1D"/>
    <w:rsid w:val="003F3D14"/>
    <w:rsid w:val="003F4074"/>
    <w:rsid w:val="003F40D1"/>
    <w:rsid w:val="003F42E1"/>
    <w:rsid w:val="003F4C7F"/>
    <w:rsid w:val="003F4CD6"/>
    <w:rsid w:val="003F4DA0"/>
    <w:rsid w:val="003F4E18"/>
    <w:rsid w:val="003F50D2"/>
    <w:rsid w:val="003F541F"/>
    <w:rsid w:val="003F5522"/>
    <w:rsid w:val="003F556F"/>
    <w:rsid w:val="003F55C1"/>
    <w:rsid w:val="003F5679"/>
    <w:rsid w:val="003F567D"/>
    <w:rsid w:val="003F577C"/>
    <w:rsid w:val="003F587B"/>
    <w:rsid w:val="003F58AD"/>
    <w:rsid w:val="003F58C4"/>
    <w:rsid w:val="003F5F42"/>
    <w:rsid w:val="003F6216"/>
    <w:rsid w:val="003F6258"/>
    <w:rsid w:val="003F6317"/>
    <w:rsid w:val="003F6341"/>
    <w:rsid w:val="003F643C"/>
    <w:rsid w:val="003F660E"/>
    <w:rsid w:val="003F6644"/>
    <w:rsid w:val="003F6C35"/>
    <w:rsid w:val="003F6CA6"/>
    <w:rsid w:val="003F6D8F"/>
    <w:rsid w:val="003F6FAB"/>
    <w:rsid w:val="003F7214"/>
    <w:rsid w:val="003F73E2"/>
    <w:rsid w:val="003F79F3"/>
    <w:rsid w:val="003F7E9C"/>
    <w:rsid w:val="004000CC"/>
    <w:rsid w:val="00400641"/>
    <w:rsid w:val="00400776"/>
    <w:rsid w:val="004009FF"/>
    <w:rsid w:val="00400A1D"/>
    <w:rsid w:val="00400AD3"/>
    <w:rsid w:val="00400BC5"/>
    <w:rsid w:val="00400D54"/>
    <w:rsid w:val="00400D92"/>
    <w:rsid w:val="00400F7F"/>
    <w:rsid w:val="00401044"/>
    <w:rsid w:val="004010F3"/>
    <w:rsid w:val="004011D6"/>
    <w:rsid w:val="004012C8"/>
    <w:rsid w:val="00401427"/>
    <w:rsid w:val="00401748"/>
    <w:rsid w:val="004019FE"/>
    <w:rsid w:val="00401A6D"/>
    <w:rsid w:val="00401B06"/>
    <w:rsid w:val="00401F25"/>
    <w:rsid w:val="00401FAF"/>
    <w:rsid w:val="004026CE"/>
    <w:rsid w:val="0040277A"/>
    <w:rsid w:val="00402781"/>
    <w:rsid w:val="0040286A"/>
    <w:rsid w:val="00402A18"/>
    <w:rsid w:val="00402BE6"/>
    <w:rsid w:val="00402EC4"/>
    <w:rsid w:val="00402F47"/>
    <w:rsid w:val="0040334A"/>
    <w:rsid w:val="004033E1"/>
    <w:rsid w:val="00403800"/>
    <w:rsid w:val="0040380F"/>
    <w:rsid w:val="0040393A"/>
    <w:rsid w:val="00403D62"/>
    <w:rsid w:val="004041E1"/>
    <w:rsid w:val="00404422"/>
    <w:rsid w:val="0040461D"/>
    <w:rsid w:val="00404663"/>
    <w:rsid w:val="0040471F"/>
    <w:rsid w:val="00404843"/>
    <w:rsid w:val="0040492C"/>
    <w:rsid w:val="00404BA5"/>
    <w:rsid w:val="00404EE2"/>
    <w:rsid w:val="00405077"/>
    <w:rsid w:val="0040508F"/>
    <w:rsid w:val="00405090"/>
    <w:rsid w:val="004050B8"/>
    <w:rsid w:val="00405901"/>
    <w:rsid w:val="0040591E"/>
    <w:rsid w:val="004059D9"/>
    <w:rsid w:val="00405B57"/>
    <w:rsid w:val="00405BEA"/>
    <w:rsid w:val="00405CE0"/>
    <w:rsid w:val="00405E8D"/>
    <w:rsid w:val="00405F4A"/>
    <w:rsid w:val="00405F55"/>
    <w:rsid w:val="00405F85"/>
    <w:rsid w:val="00406089"/>
    <w:rsid w:val="00406222"/>
    <w:rsid w:val="00406477"/>
    <w:rsid w:val="00406858"/>
    <w:rsid w:val="00406B16"/>
    <w:rsid w:val="00406BB6"/>
    <w:rsid w:val="00406E5C"/>
    <w:rsid w:val="00406F73"/>
    <w:rsid w:val="004075CA"/>
    <w:rsid w:val="0040766B"/>
    <w:rsid w:val="00407DA2"/>
    <w:rsid w:val="00407E9A"/>
    <w:rsid w:val="00407ED3"/>
    <w:rsid w:val="00407F06"/>
    <w:rsid w:val="00407FB8"/>
    <w:rsid w:val="0041009F"/>
    <w:rsid w:val="00410258"/>
    <w:rsid w:val="004102DB"/>
    <w:rsid w:val="00410319"/>
    <w:rsid w:val="0041031C"/>
    <w:rsid w:val="00410325"/>
    <w:rsid w:val="00410676"/>
    <w:rsid w:val="00410900"/>
    <w:rsid w:val="00410A30"/>
    <w:rsid w:val="00410BCA"/>
    <w:rsid w:val="00410C07"/>
    <w:rsid w:val="00410CCF"/>
    <w:rsid w:val="00410FAF"/>
    <w:rsid w:val="004110CB"/>
    <w:rsid w:val="0041146D"/>
    <w:rsid w:val="00411596"/>
    <w:rsid w:val="00411650"/>
    <w:rsid w:val="0041177D"/>
    <w:rsid w:val="00411796"/>
    <w:rsid w:val="004117E4"/>
    <w:rsid w:val="004118F9"/>
    <w:rsid w:val="0041195F"/>
    <w:rsid w:val="004119C6"/>
    <w:rsid w:val="00411A73"/>
    <w:rsid w:val="00411C16"/>
    <w:rsid w:val="00411D26"/>
    <w:rsid w:val="00411DBD"/>
    <w:rsid w:val="00411E73"/>
    <w:rsid w:val="00411F3E"/>
    <w:rsid w:val="00412030"/>
    <w:rsid w:val="004125A9"/>
    <w:rsid w:val="004128B2"/>
    <w:rsid w:val="00412AA9"/>
    <w:rsid w:val="00412C7B"/>
    <w:rsid w:val="00412D3D"/>
    <w:rsid w:val="00412FF3"/>
    <w:rsid w:val="00413220"/>
    <w:rsid w:val="00413318"/>
    <w:rsid w:val="004133B5"/>
    <w:rsid w:val="004135D0"/>
    <w:rsid w:val="00413650"/>
    <w:rsid w:val="0041391C"/>
    <w:rsid w:val="0041393A"/>
    <w:rsid w:val="00413D40"/>
    <w:rsid w:val="00413DA8"/>
    <w:rsid w:val="00413DB1"/>
    <w:rsid w:val="004140DA"/>
    <w:rsid w:val="004141BE"/>
    <w:rsid w:val="00414387"/>
    <w:rsid w:val="0041452B"/>
    <w:rsid w:val="0041496E"/>
    <w:rsid w:val="00414B04"/>
    <w:rsid w:val="00414B5D"/>
    <w:rsid w:val="00414CF9"/>
    <w:rsid w:val="00414D89"/>
    <w:rsid w:val="00414F75"/>
    <w:rsid w:val="00414F85"/>
    <w:rsid w:val="00415274"/>
    <w:rsid w:val="00415300"/>
    <w:rsid w:val="0041544F"/>
    <w:rsid w:val="0041548B"/>
    <w:rsid w:val="00415574"/>
    <w:rsid w:val="00415648"/>
    <w:rsid w:val="00415669"/>
    <w:rsid w:val="00415933"/>
    <w:rsid w:val="00415997"/>
    <w:rsid w:val="00415AC4"/>
    <w:rsid w:val="00415ACC"/>
    <w:rsid w:val="00415AE0"/>
    <w:rsid w:val="00415F31"/>
    <w:rsid w:val="00415F33"/>
    <w:rsid w:val="00416026"/>
    <w:rsid w:val="004162FF"/>
    <w:rsid w:val="0041632A"/>
    <w:rsid w:val="004165D6"/>
    <w:rsid w:val="00416AC3"/>
    <w:rsid w:val="00416EAB"/>
    <w:rsid w:val="00416FC5"/>
    <w:rsid w:val="00417149"/>
    <w:rsid w:val="004171A3"/>
    <w:rsid w:val="00417260"/>
    <w:rsid w:val="0041745C"/>
    <w:rsid w:val="00417582"/>
    <w:rsid w:val="00417608"/>
    <w:rsid w:val="00417870"/>
    <w:rsid w:val="00417994"/>
    <w:rsid w:val="00417A89"/>
    <w:rsid w:val="00417DC9"/>
    <w:rsid w:val="00417F33"/>
    <w:rsid w:val="00417FA7"/>
    <w:rsid w:val="004200E0"/>
    <w:rsid w:val="00420324"/>
    <w:rsid w:val="0042051F"/>
    <w:rsid w:val="0042065C"/>
    <w:rsid w:val="0042078D"/>
    <w:rsid w:val="0042085E"/>
    <w:rsid w:val="004208FE"/>
    <w:rsid w:val="00420949"/>
    <w:rsid w:val="00420A3B"/>
    <w:rsid w:val="00420ABF"/>
    <w:rsid w:val="00420C5A"/>
    <w:rsid w:val="00420E62"/>
    <w:rsid w:val="00420EC8"/>
    <w:rsid w:val="00420F37"/>
    <w:rsid w:val="00420F62"/>
    <w:rsid w:val="0042114E"/>
    <w:rsid w:val="004213FA"/>
    <w:rsid w:val="004214FC"/>
    <w:rsid w:val="0042162F"/>
    <w:rsid w:val="00421774"/>
    <w:rsid w:val="00421843"/>
    <w:rsid w:val="00421C36"/>
    <w:rsid w:val="00421D4A"/>
    <w:rsid w:val="00421F18"/>
    <w:rsid w:val="00421F8E"/>
    <w:rsid w:val="0042205D"/>
    <w:rsid w:val="004224B7"/>
    <w:rsid w:val="00422612"/>
    <w:rsid w:val="00422930"/>
    <w:rsid w:val="00422A38"/>
    <w:rsid w:val="00422DB6"/>
    <w:rsid w:val="00422E8E"/>
    <w:rsid w:val="00423120"/>
    <w:rsid w:val="0042324F"/>
    <w:rsid w:val="0042365E"/>
    <w:rsid w:val="0042369B"/>
    <w:rsid w:val="004236C1"/>
    <w:rsid w:val="004239B3"/>
    <w:rsid w:val="00423CC2"/>
    <w:rsid w:val="00423F15"/>
    <w:rsid w:val="00424553"/>
    <w:rsid w:val="00424960"/>
    <w:rsid w:val="004249E9"/>
    <w:rsid w:val="00424A3A"/>
    <w:rsid w:val="00424A97"/>
    <w:rsid w:val="00424DF5"/>
    <w:rsid w:val="00424E38"/>
    <w:rsid w:val="00424EF1"/>
    <w:rsid w:val="00424F17"/>
    <w:rsid w:val="00424F21"/>
    <w:rsid w:val="0042553D"/>
    <w:rsid w:val="00425659"/>
    <w:rsid w:val="00425809"/>
    <w:rsid w:val="00425826"/>
    <w:rsid w:val="00425BB8"/>
    <w:rsid w:val="00425CED"/>
    <w:rsid w:val="00425EBC"/>
    <w:rsid w:val="00425EE1"/>
    <w:rsid w:val="00425EE6"/>
    <w:rsid w:val="00426005"/>
    <w:rsid w:val="004260B6"/>
    <w:rsid w:val="00426154"/>
    <w:rsid w:val="00426243"/>
    <w:rsid w:val="00426298"/>
    <w:rsid w:val="00426413"/>
    <w:rsid w:val="0042699C"/>
    <w:rsid w:val="004269DE"/>
    <w:rsid w:val="00426A54"/>
    <w:rsid w:val="00426BCD"/>
    <w:rsid w:val="00426D9D"/>
    <w:rsid w:val="00426E9D"/>
    <w:rsid w:val="00426F04"/>
    <w:rsid w:val="004273C2"/>
    <w:rsid w:val="004273CA"/>
    <w:rsid w:val="004273E6"/>
    <w:rsid w:val="00427482"/>
    <w:rsid w:val="0042761A"/>
    <w:rsid w:val="00427720"/>
    <w:rsid w:val="00427800"/>
    <w:rsid w:val="00427BE8"/>
    <w:rsid w:val="00427D00"/>
    <w:rsid w:val="00427E57"/>
    <w:rsid w:val="00427F3D"/>
    <w:rsid w:val="00430086"/>
    <w:rsid w:val="004303ED"/>
    <w:rsid w:val="0043048F"/>
    <w:rsid w:val="004304AE"/>
    <w:rsid w:val="004304DE"/>
    <w:rsid w:val="00430569"/>
    <w:rsid w:val="00430BBE"/>
    <w:rsid w:val="00430E2B"/>
    <w:rsid w:val="00431075"/>
    <w:rsid w:val="004310DF"/>
    <w:rsid w:val="0043149F"/>
    <w:rsid w:val="004316D7"/>
    <w:rsid w:val="004318AA"/>
    <w:rsid w:val="00431AAD"/>
    <w:rsid w:val="00431B33"/>
    <w:rsid w:val="00431D0D"/>
    <w:rsid w:val="00431D34"/>
    <w:rsid w:val="00431E22"/>
    <w:rsid w:val="00432147"/>
    <w:rsid w:val="004322EF"/>
    <w:rsid w:val="00432367"/>
    <w:rsid w:val="004324D5"/>
    <w:rsid w:val="0043279E"/>
    <w:rsid w:val="0043288C"/>
    <w:rsid w:val="00433012"/>
    <w:rsid w:val="004330D0"/>
    <w:rsid w:val="004333A8"/>
    <w:rsid w:val="00433603"/>
    <w:rsid w:val="004339E1"/>
    <w:rsid w:val="00433A67"/>
    <w:rsid w:val="00433D92"/>
    <w:rsid w:val="00433F19"/>
    <w:rsid w:val="0043411E"/>
    <w:rsid w:val="00434B14"/>
    <w:rsid w:val="00434B23"/>
    <w:rsid w:val="00434D11"/>
    <w:rsid w:val="00434E0B"/>
    <w:rsid w:val="00435113"/>
    <w:rsid w:val="00435465"/>
    <w:rsid w:val="00435600"/>
    <w:rsid w:val="004356E7"/>
    <w:rsid w:val="004358C7"/>
    <w:rsid w:val="00435901"/>
    <w:rsid w:val="0043591B"/>
    <w:rsid w:val="00435A9D"/>
    <w:rsid w:val="00435C60"/>
    <w:rsid w:val="00435CAE"/>
    <w:rsid w:val="00435D13"/>
    <w:rsid w:val="0043600A"/>
    <w:rsid w:val="004365B0"/>
    <w:rsid w:val="004366B9"/>
    <w:rsid w:val="00436801"/>
    <w:rsid w:val="00436BAD"/>
    <w:rsid w:val="00436C1E"/>
    <w:rsid w:val="00436DA1"/>
    <w:rsid w:val="00436DED"/>
    <w:rsid w:val="00436E92"/>
    <w:rsid w:val="00437191"/>
    <w:rsid w:val="00437270"/>
    <w:rsid w:val="00437322"/>
    <w:rsid w:val="00437654"/>
    <w:rsid w:val="0043775A"/>
    <w:rsid w:val="0043780E"/>
    <w:rsid w:val="00437AA1"/>
    <w:rsid w:val="00437DCD"/>
    <w:rsid w:val="00437DD0"/>
    <w:rsid w:val="00437EFC"/>
    <w:rsid w:val="004400D7"/>
    <w:rsid w:val="004401E0"/>
    <w:rsid w:val="004404AD"/>
    <w:rsid w:val="004407B3"/>
    <w:rsid w:val="00440928"/>
    <w:rsid w:val="00440A94"/>
    <w:rsid w:val="00440AA5"/>
    <w:rsid w:val="00440C50"/>
    <w:rsid w:val="00440C90"/>
    <w:rsid w:val="00440D47"/>
    <w:rsid w:val="00440D48"/>
    <w:rsid w:val="00440D63"/>
    <w:rsid w:val="00440DF1"/>
    <w:rsid w:val="00440F1D"/>
    <w:rsid w:val="00441013"/>
    <w:rsid w:val="0044119D"/>
    <w:rsid w:val="004411A2"/>
    <w:rsid w:val="0044129B"/>
    <w:rsid w:val="0044133E"/>
    <w:rsid w:val="0044148D"/>
    <w:rsid w:val="00441584"/>
    <w:rsid w:val="0044164E"/>
    <w:rsid w:val="004416A7"/>
    <w:rsid w:val="0044171F"/>
    <w:rsid w:val="00441814"/>
    <w:rsid w:val="00441887"/>
    <w:rsid w:val="00441A2E"/>
    <w:rsid w:val="00441B1D"/>
    <w:rsid w:val="00441BC9"/>
    <w:rsid w:val="00441D46"/>
    <w:rsid w:val="00441E50"/>
    <w:rsid w:val="0044224C"/>
    <w:rsid w:val="004422E6"/>
    <w:rsid w:val="004423BE"/>
    <w:rsid w:val="0044240B"/>
    <w:rsid w:val="004428AB"/>
    <w:rsid w:val="00442A75"/>
    <w:rsid w:val="00442C5E"/>
    <w:rsid w:val="00442D42"/>
    <w:rsid w:val="004432D6"/>
    <w:rsid w:val="004433C0"/>
    <w:rsid w:val="004434F4"/>
    <w:rsid w:val="004435D0"/>
    <w:rsid w:val="00443609"/>
    <w:rsid w:val="00443C1A"/>
    <w:rsid w:val="00443DBE"/>
    <w:rsid w:val="00443EF1"/>
    <w:rsid w:val="00444018"/>
    <w:rsid w:val="0044420B"/>
    <w:rsid w:val="00444211"/>
    <w:rsid w:val="004445AE"/>
    <w:rsid w:val="004445ED"/>
    <w:rsid w:val="004446C5"/>
    <w:rsid w:val="004446CF"/>
    <w:rsid w:val="004446F8"/>
    <w:rsid w:val="0044483D"/>
    <w:rsid w:val="00444BA7"/>
    <w:rsid w:val="00444BE5"/>
    <w:rsid w:val="00444DAA"/>
    <w:rsid w:val="00444DEE"/>
    <w:rsid w:val="00445113"/>
    <w:rsid w:val="00445176"/>
    <w:rsid w:val="00445229"/>
    <w:rsid w:val="004452AB"/>
    <w:rsid w:val="0044590F"/>
    <w:rsid w:val="00445961"/>
    <w:rsid w:val="00445A5D"/>
    <w:rsid w:val="00445BC8"/>
    <w:rsid w:val="00445BF8"/>
    <w:rsid w:val="00445F45"/>
    <w:rsid w:val="00445F56"/>
    <w:rsid w:val="00445F6F"/>
    <w:rsid w:val="00446700"/>
    <w:rsid w:val="00446884"/>
    <w:rsid w:val="0044694B"/>
    <w:rsid w:val="00446AAE"/>
    <w:rsid w:val="00446B0A"/>
    <w:rsid w:val="00446CF0"/>
    <w:rsid w:val="00446EAD"/>
    <w:rsid w:val="00446EF4"/>
    <w:rsid w:val="00446F03"/>
    <w:rsid w:val="00446F32"/>
    <w:rsid w:val="0044753D"/>
    <w:rsid w:val="0044771C"/>
    <w:rsid w:val="00447CDD"/>
    <w:rsid w:val="00447E03"/>
    <w:rsid w:val="00450168"/>
    <w:rsid w:val="004505EC"/>
    <w:rsid w:val="00450619"/>
    <w:rsid w:val="0045079E"/>
    <w:rsid w:val="00450822"/>
    <w:rsid w:val="0045083C"/>
    <w:rsid w:val="00450AEA"/>
    <w:rsid w:val="00450CAF"/>
    <w:rsid w:val="00450CE6"/>
    <w:rsid w:val="00451366"/>
    <w:rsid w:val="00451654"/>
    <w:rsid w:val="00451B23"/>
    <w:rsid w:val="00451B43"/>
    <w:rsid w:val="00451F1C"/>
    <w:rsid w:val="00451FA9"/>
    <w:rsid w:val="004520AD"/>
    <w:rsid w:val="004521FF"/>
    <w:rsid w:val="0045223E"/>
    <w:rsid w:val="0045228B"/>
    <w:rsid w:val="004524A6"/>
    <w:rsid w:val="00452745"/>
    <w:rsid w:val="0045277D"/>
    <w:rsid w:val="00452956"/>
    <w:rsid w:val="0045298B"/>
    <w:rsid w:val="00452E79"/>
    <w:rsid w:val="00452ECD"/>
    <w:rsid w:val="00452F37"/>
    <w:rsid w:val="00452F78"/>
    <w:rsid w:val="0045332E"/>
    <w:rsid w:val="004533AE"/>
    <w:rsid w:val="00453510"/>
    <w:rsid w:val="00453648"/>
    <w:rsid w:val="00453657"/>
    <w:rsid w:val="00453D32"/>
    <w:rsid w:val="00453D45"/>
    <w:rsid w:val="00453DF7"/>
    <w:rsid w:val="00454026"/>
    <w:rsid w:val="00454030"/>
    <w:rsid w:val="00454119"/>
    <w:rsid w:val="0045423F"/>
    <w:rsid w:val="004542A3"/>
    <w:rsid w:val="0045493D"/>
    <w:rsid w:val="004549F0"/>
    <w:rsid w:val="00454A0F"/>
    <w:rsid w:val="00454D0B"/>
    <w:rsid w:val="00454E0B"/>
    <w:rsid w:val="00455189"/>
    <w:rsid w:val="00455263"/>
    <w:rsid w:val="0045529F"/>
    <w:rsid w:val="004552F4"/>
    <w:rsid w:val="00455457"/>
    <w:rsid w:val="004554D1"/>
    <w:rsid w:val="004555E7"/>
    <w:rsid w:val="0045582F"/>
    <w:rsid w:val="00455A40"/>
    <w:rsid w:val="00455AA4"/>
    <w:rsid w:val="00455B0F"/>
    <w:rsid w:val="00455BC2"/>
    <w:rsid w:val="00455C5E"/>
    <w:rsid w:val="00455DB1"/>
    <w:rsid w:val="00455DB5"/>
    <w:rsid w:val="00455E09"/>
    <w:rsid w:val="00455E1A"/>
    <w:rsid w:val="004560B1"/>
    <w:rsid w:val="004560FC"/>
    <w:rsid w:val="004560FE"/>
    <w:rsid w:val="004562BF"/>
    <w:rsid w:val="00456527"/>
    <w:rsid w:val="00456636"/>
    <w:rsid w:val="00456878"/>
    <w:rsid w:val="004568E8"/>
    <w:rsid w:val="00456A07"/>
    <w:rsid w:val="00456B0A"/>
    <w:rsid w:val="00456CDE"/>
    <w:rsid w:val="00456DCC"/>
    <w:rsid w:val="00456F26"/>
    <w:rsid w:val="00456FD9"/>
    <w:rsid w:val="00457147"/>
    <w:rsid w:val="00457150"/>
    <w:rsid w:val="0045736B"/>
    <w:rsid w:val="004576A5"/>
    <w:rsid w:val="00457B4F"/>
    <w:rsid w:val="00457BA1"/>
    <w:rsid w:val="00457E2F"/>
    <w:rsid w:val="00457E4D"/>
    <w:rsid w:val="00457E4F"/>
    <w:rsid w:val="00457EDA"/>
    <w:rsid w:val="00457FCD"/>
    <w:rsid w:val="004603CB"/>
    <w:rsid w:val="00460487"/>
    <w:rsid w:val="0046056F"/>
    <w:rsid w:val="00460606"/>
    <w:rsid w:val="0046066A"/>
    <w:rsid w:val="004608E4"/>
    <w:rsid w:val="00460AF9"/>
    <w:rsid w:val="00460CE8"/>
    <w:rsid w:val="004611B5"/>
    <w:rsid w:val="00461407"/>
    <w:rsid w:val="004615E1"/>
    <w:rsid w:val="00461B79"/>
    <w:rsid w:val="00461E1E"/>
    <w:rsid w:val="0046231C"/>
    <w:rsid w:val="00462675"/>
    <w:rsid w:val="00462CF2"/>
    <w:rsid w:val="00462DAD"/>
    <w:rsid w:val="00462E26"/>
    <w:rsid w:val="00462E2F"/>
    <w:rsid w:val="00462E80"/>
    <w:rsid w:val="00462E96"/>
    <w:rsid w:val="00463008"/>
    <w:rsid w:val="00463222"/>
    <w:rsid w:val="0046329A"/>
    <w:rsid w:val="0046348F"/>
    <w:rsid w:val="00463A5A"/>
    <w:rsid w:val="00463C7D"/>
    <w:rsid w:val="00463CAC"/>
    <w:rsid w:val="00463E33"/>
    <w:rsid w:val="00463E40"/>
    <w:rsid w:val="00463E6E"/>
    <w:rsid w:val="00463F57"/>
    <w:rsid w:val="00464474"/>
    <w:rsid w:val="00464529"/>
    <w:rsid w:val="004647CF"/>
    <w:rsid w:val="00464C46"/>
    <w:rsid w:val="00464CC7"/>
    <w:rsid w:val="00464CD7"/>
    <w:rsid w:val="00465161"/>
    <w:rsid w:val="0046553F"/>
    <w:rsid w:val="00465647"/>
    <w:rsid w:val="004656AE"/>
    <w:rsid w:val="00465797"/>
    <w:rsid w:val="00465A1E"/>
    <w:rsid w:val="00465C33"/>
    <w:rsid w:val="00465C3F"/>
    <w:rsid w:val="00465EDA"/>
    <w:rsid w:val="00465EE4"/>
    <w:rsid w:val="00465F72"/>
    <w:rsid w:val="00465FEF"/>
    <w:rsid w:val="00466185"/>
    <w:rsid w:val="004663B5"/>
    <w:rsid w:val="004668C2"/>
    <w:rsid w:val="004668EA"/>
    <w:rsid w:val="00466B2C"/>
    <w:rsid w:val="00466BF1"/>
    <w:rsid w:val="00466C12"/>
    <w:rsid w:val="00466C1C"/>
    <w:rsid w:val="00466F9B"/>
    <w:rsid w:val="00467082"/>
    <w:rsid w:val="004672CA"/>
    <w:rsid w:val="0046754A"/>
    <w:rsid w:val="00467584"/>
    <w:rsid w:val="00467D77"/>
    <w:rsid w:val="00467E12"/>
    <w:rsid w:val="00467E47"/>
    <w:rsid w:val="00467EC9"/>
    <w:rsid w:val="00470038"/>
    <w:rsid w:val="0047023A"/>
    <w:rsid w:val="004708DF"/>
    <w:rsid w:val="004708F1"/>
    <w:rsid w:val="004709FC"/>
    <w:rsid w:val="00470B72"/>
    <w:rsid w:val="00470CAE"/>
    <w:rsid w:val="00470CAF"/>
    <w:rsid w:val="00470D8C"/>
    <w:rsid w:val="00470FAF"/>
    <w:rsid w:val="004717FC"/>
    <w:rsid w:val="00471974"/>
    <w:rsid w:val="00471BD5"/>
    <w:rsid w:val="00471C32"/>
    <w:rsid w:val="00471EC3"/>
    <w:rsid w:val="0047220F"/>
    <w:rsid w:val="00472432"/>
    <w:rsid w:val="00472709"/>
    <w:rsid w:val="004727BF"/>
    <w:rsid w:val="00472973"/>
    <w:rsid w:val="00472CE6"/>
    <w:rsid w:val="00472D4A"/>
    <w:rsid w:val="00473028"/>
    <w:rsid w:val="004734EA"/>
    <w:rsid w:val="00473628"/>
    <w:rsid w:val="00473866"/>
    <w:rsid w:val="004738B3"/>
    <w:rsid w:val="0047394C"/>
    <w:rsid w:val="00473BD6"/>
    <w:rsid w:val="00473DCE"/>
    <w:rsid w:val="00473E06"/>
    <w:rsid w:val="00473FFA"/>
    <w:rsid w:val="00474268"/>
    <w:rsid w:val="004744C0"/>
    <w:rsid w:val="00474553"/>
    <w:rsid w:val="00474766"/>
    <w:rsid w:val="0047476F"/>
    <w:rsid w:val="004748F8"/>
    <w:rsid w:val="004749C2"/>
    <w:rsid w:val="004749CD"/>
    <w:rsid w:val="00474CB3"/>
    <w:rsid w:val="004750B6"/>
    <w:rsid w:val="004751A4"/>
    <w:rsid w:val="004752D1"/>
    <w:rsid w:val="004755CC"/>
    <w:rsid w:val="004758F9"/>
    <w:rsid w:val="004759A7"/>
    <w:rsid w:val="00475B21"/>
    <w:rsid w:val="00475BB1"/>
    <w:rsid w:val="00475D3D"/>
    <w:rsid w:val="00475DAA"/>
    <w:rsid w:val="00475E15"/>
    <w:rsid w:val="0047607A"/>
    <w:rsid w:val="0047608D"/>
    <w:rsid w:val="004760F8"/>
    <w:rsid w:val="0047632F"/>
    <w:rsid w:val="00476472"/>
    <w:rsid w:val="00476746"/>
    <w:rsid w:val="00476911"/>
    <w:rsid w:val="00476961"/>
    <w:rsid w:val="00476B34"/>
    <w:rsid w:val="00476B36"/>
    <w:rsid w:val="00476B7C"/>
    <w:rsid w:val="00476FE5"/>
    <w:rsid w:val="004770A0"/>
    <w:rsid w:val="004770AE"/>
    <w:rsid w:val="004770BE"/>
    <w:rsid w:val="004770D9"/>
    <w:rsid w:val="004771A1"/>
    <w:rsid w:val="004772FB"/>
    <w:rsid w:val="00477499"/>
    <w:rsid w:val="0047771D"/>
    <w:rsid w:val="00477968"/>
    <w:rsid w:val="00477BCB"/>
    <w:rsid w:val="00477BF2"/>
    <w:rsid w:val="00477C72"/>
    <w:rsid w:val="00477C81"/>
    <w:rsid w:val="00477D95"/>
    <w:rsid w:val="00477DCD"/>
    <w:rsid w:val="00477DE0"/>
    <w:rsid w:val="00480203"/>
    <w:rsid w:val="004803F1"/>
    <w:rsid w:val="0048043E"/>
    <w:rsid w:val="00480500"/>
    <w:rsid w:val="0048056B"/>
    <w:rsid w:val="0048066C"/>
    <w:rsid w:val="00480875"/>
    <w:rsid w:val="004808E8"/>
    <w:rsid w:val="00480B13"/>
    <w:rsid w:val="00480CAC"/>
    <w:rsid w:val="00480DDC"/>
    <w:rsid w:val="00480FDE"/>
    <w:rsid w:val="00481076"/>
    <w:rsid w:val="004810C5"/>
    <w:rsid w:val="0048118C"/>
    <w:rsid w:val="0048125A"/>
    <w:rsid w:val="004816A2"/>
    <w:rsid w:val="00481B93"/>
    <w:rsid w:val="00481C03"/>
    <w:rsid w:val="00481DB5"/>
    <w:rsid w:val="00481EB7"/>
    <w:rsid w:val="00481F5B"/>
    <w:rsid w:val="00482173"/>
    <w:rsid w:val="004822CD"/>
    <w:rsid w:val="004822E3"/>
    <w:rsid w:val="004823C6"/>
    <w:rsid w:val="00482528"/>
    <w:rsid w:val="004825C5"/>
    <w:rsid w:val="004825F3"/>
    <w:rsid w:val="00482A0A"/>
    <w:rsid w:val="00482C34"/>
    <w:rsid w:val="00482ED5"/>
    <w:rsid w:val="004832FF"/>
    <w:rsid w:val="00483625"/>
    <w:rsid w:val="004837E2"/>
    <w:rsid w:val="0048381F"/>
    <w:rsid w:val="004838A3"/>
    <w:rsid w:val="004838D3"/>
    <w:rsid w:val="00483B08"/>
    <w:rsid w:val="00483B4C"/>
    <w:rsid w:val="00483DC4"/>
    <w:rsid w:val="00484044"/>
    <w:rsid w:val="004842DD"/>
    <w:rsid w:val="00484487"/>
    <w:rsid w:val="004846B6"/>
    <w:rsid w:val="004848EB"/>
    <w:rsid w:val="00484908"/>
    <w:rsid w:val="00484A3B"/>
    <w:rsid w:val="00484B44"/>
    <w:rsid w:val="00484BCA"/>
    <w:rsid w:val="00484C5C"/>
    <w:rsid w:val="00484C77"/>
    <w:rsid w:val="00484D75"/>
    <w:rsid w:val="00484D8A"/>
    <w:rsid w:val="00484F3E"/>
    <w:rsid w:val="00484F59"/>
    <w:rsid w:val="00485291"/>
    <w:rsid w:val="004853B6"/>
    <w:rsid w:val="0048579C"/>
    <w:rsid w:val="00485854"/>
    <w:rsid w:val="00485C89"/>
    <w:rsid w:val="00485D1E"/>
    <w:rsid w:val="00485F16"/>
    <w:rsid w:val="00486214"/>
    <w:rsid w:val="004866EC"/>
    <w:rsid w:val="004867B8"/>
    <w:rsid w:val="00486A5D"/>
    <w:rsid w:val="00486E8B"/>
    <w:rsid w:val="00487121"/>
    <w:rsid w:val="004872D1"/>
    <w:rsid w:val="00487498"/>
    <w:rsid w:val="00487667"/>
    <w:rsid w:val="004879D7"/>
    <w:rsid w:val="00487BBA"/>
    <w:rsid w:val="00487C0B"/>
    <w:rsid w:val="00487C3B"/>
    <w:rsid w:val="00487FAB"/>
    <w:rsid w:val="004901AC"/>
    <w:rsid w:val="00490379"/>
    <w:rsid w:val="00490478"/>
    <w:rsid w:val="00490786"/>
    <w:rsid w:val="0049081B"/>
    <w:rsid w:val="004908C2"/>
    <w:rsid w:val="004908F2"/>
    <w:rsid w:val="00490A07"/>
    <w:rsid w:val="00490CB7"/>
    <w:rsid w:val="0049109E"/>
    <w:rsid w:val="00491313"/>
    <w:rsid w:val="00491602"/>
    <w:rsid w:val="0049177E"/>
    <w:rsid w:val="0049191F"/>
    <w:rsid w:val="00491943"/>
    <w:rsid w:val="00491B41"/>
    <w:rsid w:val="00491B5C"/>
    <w:rsid w:val="00491D63"/>
    <w:rsid w:val="00491DC7"/>
    <w:rsid w:val="00491ED5"/>
    <w:rsid w:val="00492042"/>
    <w:rsid w:val="00492410"/>
    <w:rsid w:val="0049246F"/>
    <w:rsid w:val="004926E0"/>
    <w:rsid w:val="00492776"/>
    <w:rsid w:val="004927E2"/>
    <w:rsid w:val="00492820"/>
    <w:rsid w:val="004928C8"/>
    <w:rsid w:val="00492B90"/>
    <w:rsid w:val="0049315C"/>
    <w:rsid w:val="00493413"/>
    <w:rsid w:val="00493441"/>
    <w:rsid w:val="004934AC"/>
    <w:rsid w:val="00493539"/>
    <w:rsid w:val="00493630"/>
    <w:rsid w:val="00493660"/>
    <w:rsid w:val="0049368C"/>
    <w:rsid w:val="0049376D"/>
    <w:rsid w:val="004937DC"/>
    <w:rsid w:val="004939F3"/>
    <w:rsid w:val="00493C63"/>
    <w:rsid w:val="00493F71"/>
    <w:rsid w:val="00493F7F"/>
    <w:rsid w:val="00493F96"/>
    <w:rsid w:val="00494074"/>
    <w:rsid w:val="00494215"/>
    <w:rsid w:val="00494275"/>
    <w:rsid w:val="00494443"/>
    <w:rsid w:val="00494558"/>
    <w:rsid w:val="004946D1"/>
    <w:rsid w:val="00494720"/>
    <w:rsid w:val="00494847"/>
    <w:rsid w:val="004948B9"/>
    <w:rsid w:val="00494B7F"/>
    <w:rsid w:val="00494BA6"/>
    <w:rsid w:val="00494FA4"/>
    <w:rsid w:val="00495269"/>
    <w:rsid w:val="00495291"/>
    <w:rsid w:val="0049531C"/>
    <w:rsid w:val="0049545E"/>
    <w:rsid w:val="00495486"/>
    <w:rsid w:val="00495555"/>
    <w:rsid w:val="004956FE"/>
    <w:rsid w:val="00495994"/>
    <w:rsid w:val="00495B37"/>
    <w:rsid w:val="00495C5D"/>
    <w:rsid w:val="00495CDD"/>
    <w:rsid w:val="00495D9A"/>
    <w:rsid w:val="004961EC"/>
    <w:rsid w:val="004963AD"/>
    <w:rsid w:val="004963E6"/>
    <w:rsid w:val="004963FE"/>
    <w:rsid w:val="00496639"/>
    <w:rsid w:val="004967A8"/>
    <w:rsid w:val="004967EC"/>
    <w:rsid w:val="00496B19"/>
    <w:rsid w:val="00496C5C"/>
    <w:rsid w:val="00496DB7"/>
    <w:rsid w:val="00496DC3"/>
    <w:rsid w:val="00496EE5"/>
    <w:rsid w:val="0049701A"/>
    <w:rsid w:val="004971E8"/>
    <w:rsid w:val="00497239"/>
    <w:rsid w:val="00497610"/>
    <w:rsid w:val="00497733"/>
    <w:rsid w:val="00497767"/>
    <w:rsid w:val="00497CBE"/>
    <w:rsid w:val="00497E47"/>
    <w:rsid w:val="00497E8C"/>
    <w:rsid w:val="00497FC7"/>
    <w:rsid w:val="004A0233"/>
    <w:rsid w:val="004A026D"/>
    <w:rsid w:val="004A06BC"/>
    <w:rsid w:val="004A076C"/>
    <w:rsid w:val="004A077B"/>
    <w:rsid w:val="004A0ABD"/>
    <w:rsid w:val="004A0D98"/>
    <w:rsid w:val="004A0DA5"/>
    <w:rsid w:val="004A0EB1"/>
    <w:rsid w:val="004A11B9"/>
    <w:rsid w:val="004A1219"/>
    <w:rsid w:val="004A1302"/>
    <w:rsid w:val="004A1305"/>
    <w:rsid w:val="004A17E0"/>
    <w:rsid w:val="004A185F"/>
    <w:rsid w:val="004A192B"/>
    <w:rsid w:val="004A1D17"/>
    <w:rsid w:val="004A1E3D"/>
    <w:rsid w:val="004A1F2B"/>
    <w:rsid w:val="004A1F75"/>
    <w:rsid w:val="004A2026"/>
    <w:rsid w:val="004A2074"/>
    <w:rsid w:val="004A2953"/>
    <w:rsid w:val="004A2AC6"/>
    <w:rsid w:val="004A2B74"/>
    <w:rsid w:val="004A2BB7"/>
    <w:rsid w:val="004A2CCB"/>
    <w:rsid w:val="004A2E0E"/>
    <w:rsid w:val="004A2E64"/>
    <w:rsid w:val="004A307F"/>
    <w:rsid w:val="004A3A25"/>
    <w:rsid w:val="004A3AB5"/>
    <w:rsid w:val="004A3CB2"/>
    <w:rsid w:val="004A3DEE"/>
    <w:rsid w:val="004A3DF1"/>
    <w:rsid w:val="004A406F"/>
    <w:rsid w:val="004A417E"/>
    <w:rsid w:val="004A427D"/>
    <w:rsid w:val="004A4488"/>
    <w:rsid w:val="004A4527"/>
    <w:rsid w:val="004A457D"/>
    <w:rsid w:val="004A4605"/>
    <w:rsid w:val="004A479F"/>
    <w:rsid w:val="004A4852"/>
    <w:rsid w:val="004A4F5F"/>
    <w:rsid w:val="004A5001"/>
    <w:rsid w:val="004A5060"/>
    <w:rsid w:val="004A51A4"/>
    <w:rsid w:val="004A5309"/>
    <w:rsid w:val="004A5406"/>
    <w:rsid w:val="004A54E7"/>
    <w:rsid w:val="004A5605"/>
    <w:rsid w:val="004A56FD"/>
    <w:rsid w:val="004A5AC4"/>
    <w:rsid w:val="004A5E49"/>
    <w:rsid w:val="004A5EBC"/>
    <w:rsid w:val="004A6032"/>
    <w:rsid w:val="004A6223"/>
    <w:rsid w:val="004A6406"/>
    <w:rsid w:val="004A68AF"/>
    <w:rsid w:val="004A6922"/>
    <w:rsid w:val="004A694D"/>
    <w:rsid w:val="004A6A21"/>
    <w:rsid w:val="004A6AE0"/>
    <w:rsid w:val="004A6BAC"/>
    <w:rsid w:val="004A6EBC"/>
    <w:rsid w:val="004A71B7"/>
    <w:rsid w:val="004A72E6"/>
    <w:rsid w:val="004A733D"/>
    <w:rsid w:val="004A77C0"/>
    <w:rsid w:val="004A7C71"/>
    <w:rsid w:val="004A7E07"/>
    <w:rsid w:val="004A7E3F"/>
    <w:rsid w:val="004A7E70"/>
    <w:rsid w:val="004A7FF2"/>
    <w:rsid w:val="004B00DD"/>
    <w:rsid w:val="004B0173"/>
    <w:rsid w:val="004B019D"/>
    <w:rsid w:val="004B020B"/>
    <w:rsid w:val="004B03AD"/>
    <w:rsid w:val="004B0400"/>
    <w:rsid w:val="004B0831"/>
    <w:rsid w:val="004B0A2D"/>
    <w:rsid w:val="004B0ACB"/>
    <w:rsid w:val="004B0B16"/>
    <w:rsid w:val="004B0DFC"/>
    <w:rsid w:val="004B0E3F"/>
    <w:rsid w:val="004B0E61"/>
    <w:rsid w:val="004B0EDB"/>
    <w:rsid w:val="004B0F51"/>
    <w:rsid w:val="004B0F93"/>
    <w:rsid w:val="004B10E5"/>
    <w:rsid w:val="004B112E"/>
    <w:rsid w:val="004B112F"/>
    <w:rsid w:val="004B137B"/>
    <w:rsid w:val="004B153D"/>
    <w:rsid w:val="004B1552"/>
    <w:rsid w:val="004B18CB"/>
    <w:rsid w:val="004B1A4E"/>
    <w:rsid w:val="004B1B25"/>
    <w:rsid w:val="004B1DD9"/>
    <w:rsid w:val="004B1DE9"/>
    <w:rsid w:val="004B205D"/>
    <w:rsid w:val="004B24E5"/>
    <w:rsid w:val="004B2644"/>
    <w:rsid w:val="004B26A5"/>
    <w:rsid w:val="004B2845"/>
    <w:rsid w:val="004B2AE7"/>
    <w:rsid w:val="004B3008"/>
    <w:rsid w:val="004B3047"/>
    <w:rsid w:val="004B3180"/>
    <w:rsid w:val="004B32FF"/>
    <w:rsid w:val="004B34EC"/>
    <w:rsid w:val="004B34EE"/>
    <w:rsid w:val="004B3687"/>
    <w:rsid w:val="004B369B"/>
    <w:rsid w:val="004B375A"/>
    <w:rsid w:val="004B389A"/>
    <w:rsid w:val="004B3936"/>
    <w:rsid w:val="004B3C86"/>
    <w:rsid w:val="004B3DE7"/>
    <w:rsid w:val="004B3EAB"/>
    <w:rsid w:val="004B3F8A"/>
    <w:rsid w:val="004B4297"/>
    <w:rsid w:val="004B438D"/>
    <w:rsid w:val="004B448B"/>
    <w:rsid w:val="004B44E5"/>
    <w:rsid w:val="004B45A5"/>
    <w:rsid w:val="004B480C"/>
    <w:rsid w:val="004B4A97"/>
    <w:rsid w:val="004B4AE4"/>
    <w:rsid w:val="004B4C3B"/>
    <w:rsid w:val="004B4D57"/>
    <w:rsid w:val="004B4E4A"/>
    <w:rsid w:val="004B4E59"/>
    <w:rsid w:val="004B4F08"/>
    <w:rsid w:val="004B5125"/>
    <w:rsid w:val="004B5343"/>
    <w:rsid w:val="004B561B"/>
    <w:rsid w:val="004B6507"/>
    <w:rsid w:val="004B65A8"/>
    <w:rsid w:val="004B6666"/>
    <w:rsid w:val="004B6A0A"/>
    <w:rsid w:val="004B6A8F"/>
    <w:rsid w:val="004B6B77"/>
    <w:rsid w:val="004B700C"/>
    <w:rsid w:val="004B7240"/>
    <w:rsid w:val="004B75CB"/>
    <w:rsid w:val="004B7629"/>
    <w:rsid w:val="004B765C"/>
    <w:rsid w:val="004B7A29"/>
    <w:rsid w:val="004B7AB0"/>
    <w:rsid w:val="004B7B36"/>
    <w:rsid w:val="004B7DDB"/>
    <w:rsid w:val="004C0013"/>
    <w:rsid w:val="004C021F"/>
    <w:rsid w:val="004C04D4"/>
    <w:rsid w:val="004C05F5"/>
    <w:rsid w:val="004C08C5"/>
    <w:rsid w:val="004C09AB"/>
    <w:rsid w:val="004C0B14"/>
    <w:rsid w:val="004C0D27"/>
    <w:rsid w:val="004C1132"/>
    <w:rsid w:val="004C114D"/>
    <w:rsid w:val="004C12A8"/>
    <w:rsid w:val="004C1467"/>
    <w:rsid w:val="004C18B8"/>
    <w:rsid w:val="004C1E84"/>
    <w:rsid w:val="004C2343"/>
    <w:rsid w:val="004C2422"/>
    <w:rsid w:val="004C2626"/>
    <w:rsid w:val="004C270D"/>
    <w:rsid w:val="004C2733"/>
    <w:rsid w:val="004C2774"/>
    <w:rsid w:val="004C2808"/>
    <w:rsid w:val="004C296D"/>
    <w:rsid w:val="004C2E32"/>
    <w:rsid w:val="004C3001"/>
    <w:rsid w:val="004C3266"/>
    <w:rsid w:val="004C3299"/>
    <w:rsid w:val="004C32A3"/>
    <w:rsid w:val="004C3628"/>
    <w:rsid w:val="004C39F7"/>
    <w:rsid w:val="004C3BFF"/>
    <w:rsid w:val="004C3DB9"/>
    <w:rsid w:val="004C3EE3"/>
    <w:rsid w:val="004C403B"/>
    <w:rsid w:val="004C45A3"/>
    <w:rsid w:val="004C45E3"/>
    <w:rsid w:val="004C4652"/>
    <w:rsid w:val="004C472D"/>
    <w:rsid w:val="004C48EF"/>
    <w:rsid w:val="004C49E1"/>
    <w:rsid w:val="004C4DBB"/>
    <w:rsid w:val="004C4F00"/>
    <w:rsid w:val="004C4F69"/>
    <w:rsid w:val="004C51E7"/>
    <w:rsid w:val="004C5297"/>
    <w:rsid w:val="004C52BB"/>
    <w:rsid w:val="004C5366"/>
    <w:rsid w:val="004C5380"/>
    <w:rsid w:val="004C53A8"/>
    <w:rsid w:val="004C54E1"/>
    <w:rsid w:val="004C5564"/>
    <w:rsid w:val="004C577D"/>
    <w:rsid w:val="004C57FF"/>
    <w:rsid w:val="004C581D"/>
    <w:rsid w:val="004C5914"/>
    <w:rsid w:val="004C5BD3"/>
    <w:rsid w:val="004C5C99"/>
    <w:rsid w:val="004C5CEA"/>
    <w:rsid w:val="004C5D7C"/>
    <w:rsid w:val="004C5DC8"/>
    <w:rsid w:val="004C5FF7"/>
    <w:rsid w:val="004C63DD"/>
    <w:rsid w:val="004C67CD"/>
    <w:rsid w:val="004C6838"/>
    <w:rsid w:val="004C69BE"/>
    <w:rsid w:val="004C6D44"/>
    <w:rsid w:val="004C7577"/>
    <w:rsid w:val="004C75E0"/>
    <w:rsid w:val="004C779B"/>
    <w:rsid w:val="004C7815"/>
    <w:rsid w:val="004C7B45"/>
    <w:rsid w:val="004C7D53"/>
    <w:rsid w:val="004C7DC5"/>
    <w:rsid w:val="004C7DEE"/>
    <w:rsid w:val="004D0028"/>
    <w:rsid w:val="004D01C6"/>
    <w:rsid w:val="004D0387"/>
    <w:rsid w:val="004D050B"/>
    <w:rsid w:val="004D058D"/>
    <w:rsid w:val="004D05C9"/>
    <w:rsid w:val="004D0A85"/>
    <w:rsid w:val="004D0B00"/>
    <w:rsid w:val="004D10FA"/>
    <w:rsid w:val="004D1142"/>
    <w:rsid w:val="004D1351"/>
    <w:rsid w:val="004D136F"/>
    <w:rsid w:val="004D13CD"/>
    <w:rsid w:val="004D154E"/>
    <w:rsid w:val="004D17B5"/>
    <w:rsid w:val="004D17BF"/>
    <w:rsid w:val="004D1BB5"/>
    <w:rsid w:val="004D1D10"/>
    <w:rsid w:val="004D1D4E"/>
    <w:rsid w:val="004D1F29"/>
    <w:rsid w:val="004D2063"/>
    <w:rsid w:val="004D23B4"/>
    <w:rsid w:val="004D2550"/>
    <w:rsid w:val="004D2706"/>
    <w:rsid w:val="004D2750"/>
    <w:rsid w:val="004D27EC"/>
    <w:rsid w:val="004D29C0"/>
    <w:rsid w:val="004D29CC"/>
    <w:rsid w:val="004D2DAE"/>
    <w:rsid w:val="004D305C"/>
    <w:rsid w:val="004D328A"/>
    <w:rsid w:val="004D344D"/>
    <w:rsid w:val="004D36E5"/>
    <w:rsid w:val="004D3A88"/>
    <w:rsid w:val="004D3AF3"/>
    <w:rsid w:val="004D3DB5"/>
    <w:rsid w:val="004D3F94"/>
    <w:rsid w:val="004D4027"/>
    <w:rsid w:val="004D4059"/>
    <w:rsid w:val="004D40D2"/>
    <w:rsid w:val="004D4125"/>
    <w:rsid w:val="004D419A"/>
    <w:rsid w:val="004D429C"/>
    <w:rsid w:val="004D478E"/>
    <w:rsid w:val="004D4907"/>
    <w:rsid w:val="004D490A"/>
    <w:rsid w:val="004D49E8"/>
    <w:rsid w:val="004D4BE2"/>
    <w:rsid w:val="004D4CC4"/>
    <w:rsid w:val="004D4D4C"/>
    <w:rsid w:val="004D4DBE"/>
    <w:rsid w:val="004D4E17"/>
    <w:rsid w:val="004D4E30"/>
    <w:rsid w:val="004D4E64"/>
    <w:rsid w:val="004D5072"/>
    <w:rsid w:val="004D52C4"/>
    <w:rsid w:val="004D5603"/>
    <w:rsid w:val="004D568B"/>
    <w:rsid w:val="004D5CAB"/>
    <w:rsid w:val="004D5E27"/>
    <w:rsid w:val="004D5F27"/>
    <w:rsid w:val="004D607D"/>
    <w:rsid w:val="004D6274"/>
    <w:rsid w:val="004D63A9"/>
    <w:rsid w:val="004D6414"/>
    <w:rsid w:val="004D653C"/>
    <w:rsid w:val="004D671F"/>
    <w:rsid w:val="004D6B5C"/>
    <w:rsid w:val="004D6C2B"/>
    <w:rsid w:val="004D6CF4"/>
    <w:rsid w:val="004D6D96"/>
    <w:rsid w:val="004D6D9B"/>
    <w:rsid w:val="004D6EF5"/>
    <w:rsid w:val="004D6F11"/>
    <w:rsid w:val="004D6F22"/>
    <w:rsid w:val="004D702E"/>
    <w:rsid w:val="004D71FD"/>
    <w:rsid w:val="004D7421"/>
    <w:rsid w:val="004D7634"/>
    <w:rsid w:val="004D769B"/>
    <w:rsid w:val="004D77B6"/>
    <w:rsid w:val="004D79C2"/>
    <w:rsid w:val="004D79F1"/>
    <w:rsid w:val="004D7DDD"/>
    <w:rsid w:val="004D7F21"/>
    <w:rsid w:val="004E0604"/>
    <w:rsid w:val="004E0713"/>
    <w:rsid w:val="004E0C14"/>
    <w:rsid w:val="004E0C6B"/>
    <w:rsid w:val="004E0D99"/>
    <w:rsid w:val="004E0E56"/>
    <w:rsid w:val="004E11D6"/>
    <w:rsid w:val="004E11E6"/>
    <w:rsid w:val="004E13EE"/>
    <w:rsid w:val="004E1751"/>
    <w:rsid w:val="004E1829"/>
    <w:rsid w:val="004E18AB"/>
    <w:rsid w:val="004E1A3D"/>
    <w:rsid w:val="004E1B9F"/>
    <w:rsid w:val="004E1C7F"/>
    <w:rsid w:val="004E1F12"/>
    <w:rsid w:val="004E1F20"/>
    <w:rsid w:val="004E21CC"/>
    <w:rsid w:val="004E21D3"/>
    <w:rsid w:val="004E2219"/>
    <w:rsid w:val="004E2E1C"/>
    <w:rsid w:val="004E2F0F"/>
    <w:rsid w:val="004E3030"/>
    <w:rsid w:val="004E3109"/>
    <w:rsid w:val="004E3129"/>
    <w:rsid w:val="004E3244"/>
    <w:rsid w:val="004E329F"/>
    <w:rsid w:val="004E32BC"/>
    <w:rsid w:val="004E331D"/>
    <w:rsid w:val="004E336F"/>
    <w:rsid w:val="004E33D5"/>
    <w:rsid w:val="004E33FD"/>
    <w:rsid w:val="004E3460"/>
    <w:rsid w:val="004E3B58"/>
    <w:rsid w:val="004E3FAF"/>
    <w:rsid w:val="004E3FD6"/>
    <w:rsid w:val="004E404C"/>
    <w:rsid w:val="004E44A4"/>
    <w:rsid w:val="004E44F6"/>
    <w:rsid w:val="004E489A"/>
    <w:rsid w:val="004E4A93"/>
    <w:rsid w:val="004E4B8D"/>
    <w:rsid w:val="004E4BDB"/>
    <w:rsid w:val="004E4BF7"/>
    <w:rsid w:val="004E4D4D"/>
    <w:rsid w:val="004E4DCA"/>
    <w:rsid w:val="004E4E10"/>
    <w:rsid w:val="004E4EDF"/>
    <w:rsid w:val="004E4F09"/>
    <w:rsid w:val="004E521B"/>
    <w:rsid w:val="004E52FF"/>
    <w:rsid w:val="004E5353"/>
    <w:rsid w:val="004E544D"/>
    <w:rsid w:val="004E5494"/>
    <w:rsid w:val="004E55E4"/>
    <w:rsid w:val="004E5736"/>
    <w:rsid w:val="004E59BA"/>
    <w:rsid w:val="004E5BD1"/>
    <w:rsid w:val="004E5CC8"/>
    <w:rsid w:val="004E617F"/>
    <w:rsid w:val="004E64BA"/>
    <w:rsid w:val="004E6633"/>
    <w:rsid w:val="004E679A"/>
    <w:rsid w:val="004E6ED1"/>
    <w:rsid w:val="004E6F42"/>
    <w:rsid w:val="004E6FB7"/>
    <w:rsid w:val="004E6FFA"/>
    <w:rsid w:val="004E70AD"/>
    <w:rsid w:val="004E70B7"/>
    <w:rsid w:val="004E7204"/>
    <w:rsid w:val="004E74C0"/>
    <w:rsid w:val="004E75D8"/>
    <w:rsid w:val="004E76F4"/>
    <w:rsid w:val="004E79B8"/>
    <w:rsid w:val="004E7B88"/>
    <w:rsid w:val="004E7C66"/>
    <w:rsid w:val="004E7D13"/>
    <w:rsid w:val="004E7E57"/>
    <w:rsid w:val="004F0083"/>
    <w:rsid w:val="004F00C9"/>
    <w:rsid w:val="004F04A1"/>
    <w:rsid w:val="004F05A3"/>
    <w:rsid w:val="004F067C"/>
    <w:rsid w:val="004F0919"/>
    <w:rsid w:val="004F09CF"/>
    <w:rsid w:val="004F09DA"/>
    <w:rsid w:val="004F0BB3"/>
    <w:rsid w:val="004F0CE7"/>
    <w:rsid w:val="004F0D11"/>
    <w:rsid w:val="004F0D96"/>
    <w:rsid w:val="004F0DFD"/>
    <w:rsid w:val="004F0FBA"/>
    <w:rsid w:val="004F1030"/>
    <w:rsid w:val="004F10B5"/>
    <w:rsid w:val="004F1146"/>
    <w:rsid w:val="004F13C7"/>
    <w:rsid w:val="004F142D"/>
    <w:rsid w:val="004F16AE"/>
    <w:rsid w:val="004F16C3"/>
    <w:rsid w:val="004F18B5"/>
    <w:rsid w:val="004F1A8A"/>
    <w:rsid w:val="004F1C27"/>
    <w:rsid w:val="004F1C84"/>
    <w:rsid w:val="004F1D54"/>
    <w:rsid w:val="004F2019"/>
    <w:rsid w:val="004F2184"/>
    <w:rsid w:val="004F2530"/>
    <w:rsid w:val="004F2584"/>
    <w:rsid w:val="004F2742"/>
    <w:rsid w:val="004F276A"/>
    <w:rsid w:val="004F27BB"/>
    <w:rsid w:val="004F2928"/>
    <w:rsid w:val="004F2939"/>
    <w:rsid w:val="004F2B51"/>
    <w:rsid w:val="004F2C04"/>
    <w:rsid w:val="004F2C3F"/>
    <w:rsid w:val="004F2C8B"/>
    <w:rsid w:val="004F300A"/>
    <w:rsid w:val="004F3335"/>
    <w:rsid w:val="004F34A7"/>
    <w:rsid w:val="004F352E"/>
    <w:rsid w:val="004F37B3"/>
    <w:rsid w:val="004F37BA"/>
    <w:rsid w:val="004F3802"/>
    <w:rsid w:val="004F3D98"/>
    <w:rsid w:val="004F3E37"/>
    <w:rsid w:val="004F3EDB"/>
    <w:rsid w:val="004F3FA6"/>
    <w:rsid w:val="004F418F"/>
    <w:rsid w:val="004F42A4"/>
    <w:rsid w:val="004F480D"/>
    <w:rsid w:val="004F4B7E"/>
    <w:rsid w:val="004F4C57"/>
    <w:rsid w:val="004F4DD9"/>
    <w:rsid w:val="004F4FEF"/>
    <w:rsid w:val="004F5096"/>
    <w:rsid w:val="004F51CA"/>
    <w:rsid w:val="004F539D"/>
    <w:rsid w:val="004F5416"/>
    <w:rsid w:val="004F54CD"/>
    <w:rsid w:val="004F551E"/>
    <w:rsid w:val="004F5538"/>
    <w:rsid w:val="004F5A60"/>
    <w:rsid w:val="004F5BDC"/>
    <w:rsid w:val="004F5C53"/>
    <w:rsid w:val="004F5DE7"/>
    <w:rsid w:val="004F5EA2"/>
    <w:rsid w:val="004F5F40"/>
    <w:rsid w:val="004F6128"/>
    <w:rsid w:val="004F62BB"/>
    <w:rsid w:val="004F634B"/>
    <w:rsid w:val="004F642C"/>
    <w:rsid w:val="004F6454"/>
    <w:rsid w:val="004F6531"/>
    <w:rsid w:val="004F656D"/>
    <w:rsid w:val="004F6861"/>
    <w:rsid w:val="004F6C35"/>
    <w:rsid w:val="004F6CC9"/>
    <w:rsid w:val="004F70B1"/>
    <w:rsid w:val="004F70BF"/>
    <w:rsid w:val="004F7519"/>
    <w:rsid w:val="004F7B0D"/>
    <w:rsid w:val="004F7E4C"/>
    <w:rsid w:val="004F7EFB"/>
    <w:rsid w:val="005006D6"/>
    <w:rsid w:val="0050074F"/>
    <w:rsid w:val="005007E3"/>
    <w:rsid w:val="00500ACD"/>
    <w:rsid w:val="00500B08"/>
    <w:rsid w:val="00500B8B"/>
    <w:rsid w:val="0050115B"/>
    <w:rsid w:val="005011A6"/>
    <w:rsid w:val="0050132D"/>
    <w:rsid w:val="00501673"/>
    <w:rsid w:val="005018D8"/>
    <w:rsid w:val="005018F2"/>
    <w:rsid w:val="00501A1D"/>
    <w:rsid w:val="00501D85"/>
    <w:rsid w:val="00501DD0"/>
    <w:rsid w:val="005022B6"/>
    <w:rsid w:val="00502350"/>
    <w:rsid w:val="005023F5"/>
    <w:rsid w:val="005024FE"/>
    <w:rsid w:val="0050297C"/>
    <w:rsid w:val="00502A2D"/>
    <w:rsid w:val="00502DF5"/>
    <w:rsid w:val="00502E8C"/>
    <w:rsid w:val="00503166"/>
    <w:rsid w:val="0050317C"/>
    <w:rsid w:val="005032E3"/>
    <w:rsid w:val="00503662"/>
    <w:rsid w:val="00503664"/>
    <w:rsid w:val="00503703"/>
    <w:rsid w:val="00503777"/>
    <w:rsid w:val="0050379B"/>
    <w:rsid w:val="005038AD"/>
    <w:rsid w:val="005038D2"/>
    <w:rsid w:val="00503B9E"/>
    <w:rsid w:val="00503DA5"/>
    <w:rsid w:val="00504149"/>
    <w:rsid w:val="00504419"/>
    <w:rsid w:val="0050486A"/>
    <w:rsid w:val="00504900"/>
    <w:rsid w:val="00504A34"/>
    <w:rsid w:val="00504F0D"/>
    <w:rsid w:val="00504F40"/>
    <w:rsid w:val="00505021"/>
    <w:rsid w:val="00505243"/>
    <w:rsid w:val="0050541F"/>
    <w:rsid w:val="005054CA"/>
    <w:rsid w:val="0050550C"/>
    <w:rsid w:val="005059B0"/>
    <w:rsid w:val="00505ACA"/>
    <w:rsid w:val="00505D75"/>
    <w:rsid w:val="00506029"/>
    <w:rsid w:val="005060A6"/>
    <w:rsid w:val="00506658"/>
    <w:rsid w:val="0050684C"/>
    <w:rsid w:val="00506A41"/>
    <w:rsid w:val="00506B13"/>
    <w:rsid w:val="00506C1A"/>
    <w:rsid w:val="00506C58"/>
    <w:rsid w:val="00506ECF"/>
    <w:rsid w:val="00506F72"/>
    <w:rsid w:val="00506FFC"/>
    <w:rsid w:val="00507058"/>
    <w:rsid w:val="005071B3"/>
    <w:rsid w:val="005072B6"/>
    <w:rsid w:val="0050753B"/>
    <w:rsid w:val="00507627"/>
    <w:rsid w:val="005076A4"/>
    <w:rsid w:val="005077BC"/>
    <w:rsid w:val="005078ED"/>
    <w:rsid w:val="00507BFB"/>
    <w:rsid w:val="00507C4E"/>
    <w:rsid w:val="00507C51"/>
    <w:rsid w:val="00507F00"/>
    <w:rsid w:val="00510522"/>
    <w:rsid w:val="0051060D"/>
    <w:rsid w:val="00510854"/>
    <w:rsid w:val="005109BB"/>
    <w:rsid w:val="00511139"/>
    <w:rsid w:val="00511299"/>
    <w:rsid w:val="005112E6"/>
    <w:rsid w:val="0051142B"/>
    <w:rsid w:val="005114E9"/>
    <w:rsid w:val="0051164D"/>
    <w:rsid w:val="00511739"/>
    <w:rsid w:val="00511A58"/>
    <w:rsid w:val="00511D40"/>
    <w:rsid w:val="00511D7B"/>
    <w:rsid w:val="00511F65"/>
    <w:rsid w:val="005120EE"/>
    <w:rsid w:val="0051227E"/>
    <w:rsid w:val="005123B2"/>
    <w:rsid w:val="0051241E"/>
    <w:rsid w:val="0051256D"/>
    <w:rsid w:val="0051263F"/>
    <w:rsid w:val="005126D0"/>
    <w:rsid w:val="0051284E"/>
    <w:rsid w:val="005128EF"/>
    <w:rsid w:val="00512A9D"/>
    <w:rsid w:val="00512C2E"/>
    <w:rsid w:val="00512C57"/>
    <w:rsid w:val="00512D59"/>
    <w:rsid w:val="00512EA0"/>
    <w:rsid w:val="00513093"/>
    <w:rsid w:val="0051311D"/>
    <w:rsid w:val="0051321E"/>
    <w:rsid w:val="005135B5"/>
    <w:rsid w:val="00513A36"/>
    <w:rsid w:val="00513A54"/>
    <w:rsid w:val="00513AA4"/>
    <w:rsid w:val="00513C34"/>
    <w:rsid w:val="00513DF9"/>
    <w:rsid w:val="005146D7"/>
    <w:rsid w:val="0051479A"/>
    <w:rsid w:val="0051487E"/>
    <w:rsid w:val="005148BF"/>
    <w:rsid w:val="00514931"/>
    <w:rsid w:val="00514B3E"/>
    <w:rsid w:val="00514B41"/>
    <w:rsid w:val="00514C57"/>
    <w:rsid w:val="00514D41"/>
    <w:rsid w:val="00514E56"/>
    <w:rsid w:val="00515059"/>
    <w:rsid w:val="005150B8"/>
    <w:rsid w:val="0051549D"/>
    <w:rsid w:val="00515586"/>
    <w:rsid w:val="005155BE"/>
    <w:rsid w:val="00515634"/>
    <w:rsid w:val="00515778"/>
    <w:rsid w:val="00515E19"/>
    <w:rsid w:val="00515F31"/>
    <w:rsid w:val="00515F60"/>
    <w:rsid w:val="00515FCB"/>
    <w:rsid w:val="0051602C"/>
    <w:rsid w:val="0051617F"/>
    <w:rsid w:val="0051637B"/>
    <w:rsid w:val="0051658D"/>
    <w:rsid w:val="0051670B"/>
    <w:rsid w:val="00516762"/>
    <w:rsid w:val="005167DF"/>
    <w:rsid w:val="005169F7"/>
    <w:rsid w:val="00516A87"/>
    <w:rsid w:val="00516B1B"/>
    <w:rsid w:val="00516BE0"/>
    <w:rsid w:val="00516FB0"/>
    <w:rsid w:val="0051706D"/>
    <w:rsid w:val="00517322"/>
    <w:rsid w:val="00517366"/>
    <w:rsid w:val="00517436"/>
    <w:rsid w:val="00517442"/>
    <w:rsid w:val="00517554"/>
    <w:rsid w:val="005175B5"/>
    <w:rsid w:val="005175D2"/>
    <w:rsid w:val="00517639"/>
    <w:rsid w:val="005178DF"/>
    <w:rsid w:val="00517A68"/>
    <w:rsid w:val="00517BA4"/>
    <w:rsid w:val="00517CD0"/>
    <w:rsid w:val="00517CF5"/>
    <w:rsid w:val="00517EDB"/>
    <w:rsid w:val="00517F01"/>
    <w:rsid w:val="00517FF0"/>
    <w:rsid w:val="005200A2"/>
    <w:rsid w:val="005201FD"/>
    <w:rsid w:val="0052044C"/>
    <w:rsid w:val="005204BA"/>
    <w:rsid w:val="00520749"/>
    <w:rsid w:val="005207AF"/>
    <w:rsid w:val="00520A47"/>
    <w:rsid w:val="00520A78"/>
    <w:rsid w:val="00520BA4"/>
    <w:rsid w:val="00520C19"/>
    <w:rsid w:val="00520CCD"/>
    <w:rsid w:val="00520E71"/>
    <w:rsid w:val="00520FC7"/>
    <w:rsid w:val="00521058"/>
    <w:rsid w:val="005211B2"/>
    <w:rsid w:val="005212B4"/>
    <w:rsid w:val="005213A5"/>
    <w:rsid w:val="005213BA"/>
    <w:rsid w:val="005214AF"/>
    <w:rsid w:val="005216F5"/>
    <w:rsid w:val="005218E2"/>
    <w:rsid w:val="00521964"/>
    <w:rsid w:val="005219A7"/>
    <w:rsid w:val="00521B20"/>
    <w:rsid w:val="00521D6E"/>
    <w:rsid w:val="00522418"/>
    <w:rsid w:val="005224D0"/>
    <w:rsid w:val="00522688"/>
    <w:rsid w:val="005226C6"/>
    <w:rsid w:val="00522833"/>
    <w:rsid w:val="00522A08"/>
    <w:rsid w:val="00522C6F"/>
    <w:rsid w:val="00522D3A"/>
    <w:rsid w:val="005231FC"/>
    <w:rsid w:val="00523276"/>
    <w:rsid w:val="0052333B"/>
    <w:rsid w:val="00523359"/>
    <w:rsid w:val="00523363"/>
    <w:rsid w:val="00523403"/>
    <w:rsid w:val="00523480"/>
    <w:rsid w:val="0052354F"/>
    <w:rsid w:val="0052387B"/>
    <w:rsid w:val="005238B2"/>
    <w:rsid w:val="00523C2B"/>
    <w:rsid w:val="00523CFB"/>
    <w:rsid w:val="00523D4B"/>
    <w:rsid w:val="00523D74"/>
    <w:rsid w:val="00523DE1"/>
    <w:rsid w:val="005241EE"/>
    <w:rsid w:val="00524269"/>
    <w:rsid w:val="005243AA"/>
    <w:rsid w:val="0052444A"/>
    <w:rsid w:val="00524541"/>
    <w:rsid w:val="00524591"/>
    <w:rsid w:val="00524638"/>
    <w:rsid w:val="00524707"/>
    <w:rsid w:val="0052491B"/>
    <w:rsid w:val="00524DFC"/>
    <w:rsid w:val="00524E8F"/>
    <w:rsid w:val="00524EA4"/>
    <w:rsid w:val="0052506E"/>
    <w:rsid w:val="0052516F"/>
    <w:rsid w:val="00525228"/>
    <w:rsid w:val="0052524E"/>
    <w:rsid w:val="005252CC"/>
    <w:rsid w:val="00525483"/>
    <w:rsid w:val="00525520"/>
    <w:rsid w:val="0052570C"/>
    <w:rsid w:val="00525885"/>
    <w:rsid w:val="005258CC"/>
    <w:rsid w:val="005259FC"/>
    <w:rsid w:val="00525B15"/>
    <w:rsid w:val="00525B24"/>
    <w:rsid w:val="00525CEC"/>
    <w:rsid w:val="00525F0D"/>
    <w:rsid w:val="00525FAF"/>
    <w:rsid w:val="00525FCB"/>
    <w:rsid w:val="0052601B"/>
    <w:rsid w:val="0052608C"/>
    <w:rsid w:val="00526290"/>
    <w:rsid w:val="005262FD"/>
    <w:rsid w:val="005264B1"/>
    <w:rsid w:val="005264D9"/>
    <w:rsid w:val="005266C6"/>
    <w:rsid w:val="005267E1"/>
    <w:rsid w:val="00526849"/>
    <w:rsid w:val="00526908"/>
    <w:rsid w:val="005269D0"/>
    <w:rsid w:val="005269F7"/>
    <w:rsid w:val="00526B12"/>
    <w:rsid w:val="00526CE7"/>
    <w:rsid w:val="00526E04"/>
    <w:rsid w:val="00526E1D"/>
    <w:rsid w:val="00526E5E"/>
    <w:rsid w:val="0052706E"/>
    <w:rsid w:val="00527152"/>
    <w:rsid w:val="00527344"/>
    <w:rsid w:val="00527681"/>
    <w:rsid w:val="00527853"/>
    <w:rsid w:val="0052786B"/>
    <w:rsid w:val="00527A5A"/>
    <w:rsid w:val="00527A5D"/>
    <w:rsid w:val="00527AE2"/>
    <w:rsid w:val="00527F8F"/>
    <w:rsid w:val="005301BC"/>
    <w:rsid w:val="005302D4"/>
    <w:rsid w:val="005304FC"/>
    <w:rsid w:val="005305A5"/>
    <w:rsid w:val="00530732"/>
    <w:rsid w:val="005309EA"/>
    <w:rsid w:val="00530A8F"/>
    <w:rsid w:val="00530B54"/>
    <w:rsid w:val="00530D20"/>
    <w:rsid w:val="00531166"/>
    <w:rsid w:val="005311A9"/>
    <w:rsid w:val="005314AA"/>
    <w:rsid w:val="0053156C"/>
    <w:rsid w:val="00531672"/>
    <w:rsid w:val="0053177D"/>
    <w:rsid w:val="00531867"/>
    <w:rsid w:val="005318CD"/>
    <w:rsid w:val="005319BC"/>
    <w:rsid w:val="00531A4E"/>
    <w:rsid w:val="00531B85"/>
    <w:rsid w:val="00531CDE"/>
    <w:rsid w:val="00531DE0"/>
    <w:rsid w:val="00531E7F"/>
    <w:rsid w:val="00531FE8"/>
    <w:rsid w:val="005322A0"/>
    <w:rsid w:val="00532326"/>
    <w:rsid w:val="0053236C"/>
    <w:rsid w:val="0053244C"/>
    <w:rsid w:val="005325E4"/>
    <w:rsid w:val="005327F6"/>
    <w:rsid w:val="00532827"/>
    <w:rsid w:val="00532924"/>
    <w:rsid w:val="005329D2"/>
    <w:rsid w:val="00532B25"/>
    <w:rsid w:val="00532BAD"/>
    <w:rsid w:val="005332DE"/>
    <w:rsid w:val="005333F4"/>
    <w:rsid w:val="00533717"/>
    <w:rsid w:val="005337B2"/>
    <w:rsid w:val="00533A2A"/>
    <w:rsid w:val="00533B93"/>
    <w:rsid w:val="00533C35"/>
    <w:rsid w:val="00533CD8"/>
    <w:rsid w:val="00533E95"/>
    <w:rsid w:val="00533F21"/>
    <w:rsid w:val="00533F9B"/>
    <w:rsid w:val="00534023"/>
    <w:rsid w:val="005340D1"/>
    <w:rsid w:val="00534197"/>
    <w:rsid w:val="005341B8"/>
    <w:rsid w:val="00534200"/>
    <w:rsid w:val="005342C7"/>
    <w:rsid w:val="005343D0"/>
    <w:rsid w:val="00534551"/>
    <w:rsid w:val="005345E7"/>
    <w:rsid w:val="0053465B"/>
    <w:rsid w:val="00534663"/>
    <w:rsid w:val="00534879"/>
    <w:rsid w:val="00534B25"/>
    <w:rsid w:val="00534B4A"/>
    <w:rsid w:val="00534C57"/>
    <w:rsid w:val="00534C7E"/>
    <w:rsid w:val="00535275"/>
    <w:rsid w:val="005352FC"/>
    <w:rsid w:val="00535585"/>
    <w:rsid w:val="005355D4"/>
    <w:rsid w:val="0053565D"/>
    <w:rsid w:val="0053569B"/>
    <w:rsid w:val="00535700"/>
    <w:rsid w:val="005358BF"/>
    <w:rsid w:val="00535B70"/>
    <w:rsid w:val="00535B8C"/>
    <w:rsid w:val="00535E0B"/>
    <w:rsid w:val="005360E4"/>
    <w:rsid w:val="0053613A"/>
    <w:rsid w:val="0053632F"/>
    <w:rsid w:val="0053640E"/>
    <w:rsid w:val="00536619"/>
    <w:rsid w:val="005368B6"/>
    <w:rsid w:val="005369A5"/>
    <w:rsid w:val="005369A8"/>
    <w:rsid w:val="00536AFB"/>
    <w:rsid w:val="00536BE3"/>
    <w:rsid w:val="00536CEB"/>
    <w:rsid w:val="00536DC6"/>
    <w:rsid w:val="00536E4B"/>
    <w:rsid w:val="00536EC7"/>
    <w:rsid w:val="00536EDF"/>
    <w:rsid w:val="005372AD"/>
    <w:rsid w:val="005373A2"/>
    <w:rsid w:val="0053773A"/>
    <w:rsid w:val="005377A6"/>
    <w:rsid w:val="00537B3A"/>
    <w:rsid w:val="00537C31"/>
    <w:rsid w:val="00537D0B"/>
    <w:rsid w:val="00537F32"/>
    <w:rsid w:val="00537F6E"/>
    <w:rsid w:val="00540226"/>
    <w:rsid w:val="00540405"/>
    <w:rsid w:val="005404A5"/>
    <w:rsid w:val="005404BE"/>
    <w:rsid w:val="0054078F"/>
    <w:rsid w:val="005407E0"/>
    <w:rsid w:val="00540C69"/>
    <w:rsid w:val="00540D9D"/>
    <w:rsid w:val="00540DC8"/>
    <w:rsid w:val="00540E67"/>
    <w:rsid w:val="00540E6B"/>
    <w:rsid w:val="00540FD1"/>
    <w:rsid w:val="0054111F"/>
    <w:rsid w:val="00541367"/>
    <w:rsid w:val="005417DD"/>
    <w:rsid w:val="005417FA"/>
    <w:rsid w:val="0054196C"/>
    <w:rsid w:val="005419C7"/>
    <w:rsid w:val="00541C3E"/>
    <w:rsid w:val="00541EC2"/>
    <w:rsid w:val="00541F4F"/>
    <w:rsid w:val="0054200E"/>
    <w:rsid w:val="00542060"/>
    <w:rsid w:val="005421AE"/>
    <w:rsid w:val="005423AE"/>
    <w:rsid w:val="005423F6"/>
    <w:rsid w:val="005425CB"/>
    <w:rsid w:val="00542725"/>
    <w:rsid w:val="00542860"/>
    <w:rsid w:val="00542ABA"/>
    <w:rsid w:val="00542C4E"/>
    <w:rsid w:val="00542DEB"/>
    <w:rsid w:val="005430B9"/>
    <w:rsid w:val="005430DD"/>
    <w:rsid w:val="00543182"/>
    <w:rsid w:val="005432BD"/>
    <w:rsid w:val="00543493"/>
    <w:rsid w:val="005434B9"/>
    <w:rsid w:val="0054359B"/>
    <w:rsid w:val="005436C4"/>
    <w:rsid w:val="005437A4"/>
    <w:rsid w:val="00543814"/>
    <w:rsid w:val="00543833"/>
    <w:rsid w:val="00543A28"/>
    <w:rsid w:val="00543D54"/>
    <w:rsid w:val="00543D67"/>
    <w:rsid w:val="00543F63"/>
    <w:rsid w:val="00543F7E"/>
    <w:rsid w:val="00543FE3"/>
    <w:rsid w:val="0054412B"/>
    <w:rsid w:val="00544692"/>
    <w:rsid w:val="0054485D"/>
    <w:rsid w:val="00544906"/>
    <w:rsid w:val="00544920"/>
    <w:rsid w:val="00544921"/>
    <w:rsid w:val="00544929"/>
    <w:rsid w:val="00544C64"/>
    <w:rsid w:val="005451A3"/>
    <w:rsid w:val="005451F1"/>
    <w:rsid w:val="005452A1"/>
    <w:rsid w:val="00545351"/>
    <w:rsid w:val="005453B3"/>
    <w:rsid w:val="005453F5"/>
    <w:rsid w:val="005454B4"/>
    <w:rsid w:val="005454ED"/>
    <w:rsid w:val="0054560B"/>
    <w:rsid w:val="0054567C"/>
    <w:rsid w:val="005457E2"/>
    <w:rsid w:val="0054593A"/>
    <w:rsid w:val="00545DE0"/>
    <w:rsid w:val="00545F6A"/>
    <w:rsid w:val="00545FEE"/>
    <w:rsid w:val="005460E5"/>
    <w:rsid w:val="005462F0"/>
    <w:rsid w:val="005466ED"/>
    <w:rsid w:val="0054678F"/>
    <w:rsid w:val="005467F0"/>
    <w:rsid w:val="0054680F"/>
    <w:rsid w:val="0054685A"/>
    <w:rsid w:val="00546A08"/>
    <w:rsid w:val="00546AA1"/>
    <w:rsid w:val="00546BC0"/>
    <w:rsid w:val="00546FAC"/>
    <w:rsid w:val="005471FE"/>
    <w:rsid w:val="0054736C"/>
    <w:rsid w:val="00547702"/>
    <w:rsid w:val="00547747"/>
    <w:rsid w:val="00547897"/>
    <w:rsid w:val="00547942"/>
    <w:rsid w:val="0055015A"/>
    <w:rsid w:val="005501A5"/>
    <w:rsid w:val="00550385"/>
    <w:rsid w:val="005503F3"/>
    <w:rsid w:val="00550532"/>
    <w:rsid w:val="0055054E"/>
    <w:rsid w:val="00550966"/>
    <w:rsid w:val="00550970"/>
    <w:rsid w:val="00550C43"/>
    <w:rsid w:val="005510CF"/>
    <w:rsid w:val="00551172"/>
    <w:rsid w:val="00551399"/>
    <w:rsid w:val="00551783"/>
    <w:rsid w:val="00551BDD"/>
    <w:rsid w:val="00551D68"/>
    <w:rsid w:val="00551D6D"/>
    <w:rsid w:val="00552048"/>
    <w:rsid w:val="00552168"/>
    <w:rsid w:val="005522CE"/>
    <w:rsid w:val="00552319"/>
    <w:rsid w:val="0055231C"/>
    <w:rsid w:val="00552428"/>
    <w:rsid w:val="005524A2"/>
    <w:rsid w:val="005527A9"/>
    <w:rsid w:val="00552960"/>
    <w:rsid w:val="00552A3C"/>
    <w:rsid w:val="00552B74"/>
    <w:rsid w:val="00552C5A"/>
    <w:rsid w:val="00552D7E"/>
    <w:rsid w:val="00553013"/>
    <w:rsid w:val="005532CA"/>
    <w:rsid w:val="00553534"/>
    <w:rsid w:val="00553613"/>
    <w:rsid w:val="00553683"/>
    <w:rsid w:val="005537EB"/>
    <w:rsid w:val="00553CD6"/>
    <w:rsid w:val="005540E3"/>
    <w:rsid w:val="0055420A"/>
    <w:rsid w:val="0055422F"/>
    <w:rsid w:val="00554337"/>
    <w:rsid w:val="00554343"/>
    <w:rsid w:val="005545C1"/>
    <w:rsid w:val="005545F9"/>
    <w:rsid w:val="005546CD"/>
    <w:rsid w:val="00554A88"/>
    <w:rsid w:val="00554AAC"/>
    <w:rsid w:val="00554D93"/>
    <w:rsid w:val="005551A7"/>
    <w:rsid w:val="005551B7"/>
    <w:rsid w:val="00555426"/>
    <w:rsid w:val="00555433"/>
    <w:rsid w:val="00555539"/>
    <w:rsid w:val="0055573A"/>
    <w:rsid w:val="00555A2D"/>
    <w:rsid w:val="00555CF6"/>
    <w:rsid w:val="00556180"/>
    <w:rsid w:val="00556364"/>
    <w:rsid w:val="0055638A"/>
    <w:rsid w:val="005566BB"/>
    <w:rsid w:val="00556A11"/>
    <w:rsid w:val="00556B4B"/>
    <w:rsid w:val="00556B7D"/>
    <w:rsid w:val="00556BC8"/>
    <w:rsid w:val="00556C45"/>
    <w:rsid w:val="00556CAC"/>
    <w:rsid w:val="00556E87"/>
    <w:rsid w:val="00556F45"/>
    <w:rsid w:val="00557095"/>
    <w:rsid w:val="005570C2"/>
    <w:rsid w:val="0055710B"/>
    <w:rsid w:val="00557343"/>
    <w:rsid w:val="005574A4"/>
    <w:rsid w:val="00557522"/>
    <w:rsid w:val="00557648"/>
    <w:rsid w:val="005576F3"/>
    <w:rsid w:val="00557714"/>
    <w:rsid w:val="00557739"/>
    <w:rsid w:val="00557893"/>
    <w:rsid w:val="005578E1"/>
    <w:rsid w:val="00557A36"/>
    <w:rsid w:val="00557D1A"/>
    <w:rsid w:val="005601A9"/>
    <w:rsid w:val="00560464"/>
    <w:rsid w:val="00560509"/>
    <w:rsid w:val="00560665"/>
    <w:rsid w:val="005606AD"/>
    <w:rsid w:val="00560A8E"/>
    <w:rsid w:val="00560D32"/>
    <w:rsid w:val="00560F96"/>
    <w:rsid w:val="00561012"/>
    <w:rsid w:val="00561124"/>
    <w:rsid w:val="00561238"/>
    <w:rsid w:val="00561245"/>
    <w:rsid w:val="005612A9"/>
    <w:rsid w:val="005612F4"/>
    <w:rsid w:val="005613A6"/>
    <w:rsid w:val="005613FE"/>
    <w:rsid w:val="00561564"/>
    <w:rsid w:val="0056164B"/>
    <w:rsid w:val="005616C8"/>
    <w:rsid w:val="00561996"/>
    <w:rsid w:val="00561B56"/>
    <w:rsid w:val="00561BC0"/>
    <w:rsid w:val="00561BC9"/>
    <w:rsid w:val="00561D06"/>
    <w:rsid w:val="00561EC0"/>
    <w:rsid w:val="00562104"/>
    <w:rsid w:val="0056218C"/>
    <w:rsid w:val="005622DE"/>
    <w:rsid w:val="00562475"/>
    <w:rsid w:val="005625A7"/>
    <w:rsid w:val="00562699"/>
    <w:rsid w:val="005626DB"/>
    <w:rsid w:val="005627AF"/>
    <w:rsid w:val="0056282E"/>
    <w:rsid w:val="00562861"/>
    <w:rsid w:val="00562AF2"/>
    <w:rsid w:val="00562C13"/>
    <w:rsid w:val="00562DC8"/>
    <w:rsid w:val="00562F85"/>
    <w:rsid w:val="0056342F"/>
    <w:rsid w:val="00563895"/>
    <w:rsid w:val="005639C0"/>
    <w:rsid w:val="00563C0F"/>
    <w:rsid w:val="00563EF5"/>
    <w:rsid w:val="0056451C"/>
    <w:rsid w:val="00564533"/>
    <w:rsid w:val="005646EC"/>
    <w:rsid w:val="00564787"/>
    <w:rsid w:val="005649AD"/>
    <w:rsid w:val="00564A5E"/>
    <w:rsid w:val="00564A7E"/>
    <w:rsid w:val="00564A85"/>
    <w:rsid w:val="00564AAB"/>
    <w:rsid w:val="00564AD8"/>
    <w:rsid w:val="00564B89"/>
    <w:rsid w:val="00564C1D"/>
    <w:rsid w:val="00565141"/>
    <w:rsid w:val="005652D4"/>
    <w:rsid w:val="0056532E"/>
    <w:rsid w:val="00565370"/>
    <w:rsid w:val="00565384"/>
    <w:rsid w:val="005653FB"/>
    <w:rsid w:val="0056572A"/>
    <w:rsid w:val="005658B4"/>
    <w:rsid w:val="00565B9D"/>
    <w:rsid w:val="00565E4F"/>
    <w:rsid w:val="00565F47"/>
    <w:rsid w:val="00565F9B"/>
    <w:rsid w:val="0056615E"/>
    <w:rsid w:val="005661C9"/>
    <w:rsid w:val="00566273"/>
    <w:rsid w:val="005662D9"/>
    <w:rsid w:val="005664FB"/>
    <w:rsid w:val="0056659C"/>
    <w:rsid w:val="005665DD"/>
    <w:rsid w:val="00566621"/>
    <w:rsid w:val="00566814"/>
    <w:rsid w:val="00566A2E"/>
    <w:rsid w:val="00566AAB"/>
    <w:rsid w:val="00566B6C"/>
    <w:rsid w:val="00566BBF"/>
    <w:rsid w:val="00566C8E"/>
    <w:rsid w:val="00566FFC"/>
    <w:rsid w:val="00567081"/>
    <w:rsid w:val="005670C5"/>
    <w:rsid w:val="005670F8"/>
    <w:rsid w:val="00567446"/>
    <w:rsid w:val="005675FD"/>
    <w:rsid w:val="00567773"/>
    <w:rsid w:val="005677FB"/>
    <w:rsid w:val="00567DFD"/>
    <w:rsid w:val="00567F69"/>
    <w:rsid w:val="0057004C"/>
    <w:rsid w:val="00570061"/>
    <w:rsid w:val="00570066"/>
    <w:rsid w:val="005700F1"/>
    <w:rsid w:val="00570422"/>
    <w:rsid w:val="0057087F"/>
    <w:rsid w:val="00570909"/>
    <w:rsid w:val="00570A07"/>
    <w:rsid w:val="00570C8C"/>
    <w:rsid w:val="00570FBF"/>
    <w:rsid w:val="0057101B"/>
    <w:rsid w:val="0057124B"/>
    <w:rsid w:val="00571BAA"/>
    <w:rsid w:val="00571D86"/>
    <w:rsid w:val="00571E2A"/>
    <w:rsid w:val="00571F15"/>
    <w:rsid w:val="00571F98"/>
    <w:rsid w:val="005722AA"/>
    <w:rsid w:val="00572766"/>
    <w:rsid w:val="0057283D"/>
    <w:rsid w:val="00572B2E"/>
    <w:rsid w:val="00572BE3"/>
    <w:rsid w:val="00572BFE"/>
    <w:rsid w:val="00572C88"/>
    <w:rsid w:val="00572DBB"/>
    <w:rsid w:val="00572E4D"/>
    <w:rsid w:val="00572EFA"/>
    <w:rsid w:val="00572F76"/>
    <w:rsid w:val="00573299"/>
    <w:rsid w:val="00573391"/>
    <w:rsid w:val="005734E1"/>
    <w:rsid w:val="00573624"/>
    <w:rsid w:val="00573788"/>
    <w:rsid w:val="005738DC"/>
    <w:rsid w:val="00573B6D"/>
    <w:rsid w:val="00573C82"/>
    <w:rsid w:val="00573DF4"/>
    <w:rsid w:val="00573E26"/>
    <w:rsid w:val="00573ED3"/>
    <w:rsid w:val="00573ED7"/>
    <w:rsid w:val="0057416E"/>
    <w:rsid w:val="0057441D"/>
    <w:rsid w:val="0057460A"/>
    <w:rsid w:val="0057478D"/>
    <w:rsid w:val="00574943"/>
    <w:rsid w:val="00574ADF"/>
    <w:rsid w:val="00574C1F"/>
    <w:rsid w:val="00574D9F"/>
    <w:rsid w:val="0057517C"/>
    <w:rsid w:val="005752D9"/>
    <w:rsid w:val="00575349"/>
    <w:rsid w:val="005754F3"/>
    <w:rsid w:val="00575AA9"/>
    <w:rsid w:val="00575BA0"/>
    <w:rsid w:val="00575BD1"/>
    <w:rsid w:val="00575D06"/>
    <w:rsid w:val="00575D0B"/>
    <w:rsid w:val="00575F2C"/>
    <w:rsid w:val="00576005"/>
    <w:rsid w:val="00576010"/>
    <w:rsid w:val="0057609C"/>
    <w:rsid w:val="005762B7"/>
    <w:rsid w:val="00576431"/>
    <w:rsid w:val="00576837"/>
    <w:rsid w:val="00576A41"/>
    <w:rsid w:val="00576AD9"/>
    <w:rsid w:val="00576DE7"/>
    <w:rsid w:val="00576DEC"/>
    <w:rsid w:val="00576F64"/>
    <w:rsid w:val="005770D0"/>
    <w:rsid w:val="0057720E"/>
    <w:rsid w:val="005772FC"/>
    <w:rsid w:val="00577577"/>
    <w:rsid w:val="00577701"/>
    <w:rsid w:val="00577A20"/>
    <w:rsid w:val="00577AA9"/>
    <w:rsid w:val="00577B94"/>
    <w:rsid w:val="00577DAE"/>
    <w:rsid w:val="00577EC0"/>
    <w:rsid w:val="00577EDF"/>
    <w:rsid w:val="00580034"/>
    <w:rsid w:val="005804F4"/>
    <w:rsid w:val="005806A6"/>
    <w:rsid w:val="0058075C"/>
    <w:rsid w:val="00580820"/>
    <w:rsid w:val="00580C40"/>
    <w:rsid w:val="00580C76"/>
    <w:rsid w:val="00580D7C"/>
    <w:rsid w:val="00580EF1"/>
    <w:rsid w:val="0058126A"/>
    <w:rsid w:val="0058127E"/>
    <w:rsid w:val="0058131B"/>
    <w:rsid w:val="005813C4"/>
    <w:rsid w:val="00581504"/>
    <w:rsid w:val="005819B1"/>
    <w:rsid w:val="00581AA6"/>
    <w:rsid w:val="00581E2C"/>
    <w:rsid w:val="00581EF1"/>
    <w:rsid w:val="00581F45"/>
    <w:rsid w:val="005820AA"/>
    <w:rsid w:val="005820D7"/>
    <w:rsid w:val="00582371"/>
    <w:rsid w:val="00582443"/>
    <w:rsid w:val="00582E2F"/>
    <w:rsid w:val="00582F28"/>
    <w:rsid w:val="00582F5A"/>
    <w:rsid w:val="005830DD"/>
    <w:rsid w:val="005830F5"/>
    <w:rsid w:val="00583136"/>
    <w:rsid w:val="00583279"/>
    <w:rsid w:val="0058363D"/>
    <w:rsid w:val="0058381C"/>
    <w:rsid w:val="0058382C"/>
    <w:rsid w:val="00583843"/>
    <w:rsid w:val="00583974"/>
    <w:rsid w:val="0058397B"/>
    <w:rsid w:val="00583A4D"/>
    <w:rsid w:val="00583B0C"/>
    <w:rsid w:val="00583BB4"/>
    <w:rsid w:val="00583C26"/>
    <w:rsid w:val="00583C3E"/>
    <w:rsid w:val="00583C40"/>
    <w:rsid w:val="00584088"/>
    <w:rsid w:val="005846B3"/>
    <w:rsid w:val="005846BF"/>
    <w:rsid w:val="005846D8"/>
    <w:rsid w:val="00584773"/>
    <w:rsid w:val="00584BB9"/>
    <w:rsid w:val="00584C1A"/>
    <w:rsid w:val="00584D0B"/>
    <w:rsid w:val="00584EFE"/>
    <w:rsid w:val="00585132"/>
    <w:rsid w:val="005851CE"/>
    <w:rsid w:val="00585350"/>
    <w:rsid w:val="00585399"/>
    <w:rsid w:val="005857ED"/>
    <w:rsid w:val="0058582C"/>
    <w:rsid w:val="00585AA1"/>
    <w:rsid w:val="00585FC4"/>
    <w:rsid w:val="00586276"/>
    <w:rsid w:val="005865BB"/>
    <w:rsid w:val="005865BD"/>
    <w:rsid w:val="005866C7"/>
    <w:rsid w:val="005869CD"/>
    <w:rsid w:val="00586A62"/>
    <w:rsid w:val="00586BFA"/>
    <w:rsid w:val="00586D55"/>
    <w:rsid w:val="00586E77"/>
    <w:rsid w:val="00586F0F"/>
    <w:rsid w:val="005870B8"/>
    <w:rsid w:val="005870E5"/>
    <w:rsid w:val="005873C6"/>
    <w:rsid w:val="00587779"/>
    <w:rsid w:val="00587840"/>
    <w:rsid w:val="00587E43"/>
    <w:rsid w:val="0059010E"/>
    <w:rsid w:val="0059024D"/>
    <w:rsid w:val="00590292"/>
    <w:rsid w:val="0059042A"/>
    <w:rsid w:val="005904FE"/>
    <w:rsid w:val="005905E2"/>
    <w:rsid w:val="005907D9"/>
    <w:rsid w:val="00590847"/>
    <w:rsid w:val="00590A22"/>
    <w:rsid w:val="00590BF6"/>
    <w:rsid w:val="00590C63"/>
    <w:rsid w:val="00590CA8"/>
    <w:rsid w:val="00590D3A"/>
    <w:rsid w:val="00590F3B"/>
    <w:rsid w:val="00590FCB"/>
    <w:rsid w:val="0059113C"/>
    <w:rsid w:val="005913FD"/>
    <w:rsid w:val="005915DF"/>
    <w:rsid w:val="005915F8"/>
    <w:rsid w:val="00591689"/>
    <w:rsid w:val="005919A2"/>
    <w:rsid w:val="00591DF7"/>
    <w:rsid w:val="00591E32"/>
    <w:rsid w:val="00591F42"/>
    <w:rsid w:val="00591FFB"/>
    <w:rsid w:val="0059205F"/>
    <w:rsid w:val="0059211B"/>
    <w:rsid w:val="00592234"/>
    <w:rsid w:val="0059233D"/>
    <w:rsid w:val="00592358"/>
    <w:rsid w:val="00592473"/>
    <w:rsid w:val="0059259A"/>
    <w:rsid w:val="00592861"/>
    <w:rsid w:val="00592A9D"/>
    <w:rsid w:val="00592DFC"/>
    <w:rsid w:val="00593020"/>
    <w:rsid w:val="005930CF"/>
    <w:rsid w:val="005931C0"/>
    <w:rsid w:val="005935DA"/>
    <w:rsid w:val="005937C8"/>
    <w:rsid w:val="00593848"/>
    <w:rsid w:val="00593874"/>
    <w:rsid w:val="0059388D"/>
    <w:rsid w:val="005938BC"/>
    <w:rsid w:val="00593942"/>
    <w:rsid w:val="00593CE0"/>
    <w:rsid w:val="00593F35"/>
    <w:rsid w:val="005940DF"/>
    <w:rsid w:val="0059415C"/>
    <w:rsid w:val="00594182"/>
    <w:rsid w:val="00594574"/>
    <w:rsid w:val="005945B7"/>
    <w:rsid w:val="00594631"/>
    <w:rsid w:val="005947F0"/>
    <w:rsid w:val="00594A12"/>
    <w:rsid w:val="00594A98"/>
    <w:rsid w:val="00594B70"/>
    <w:rsid w:val="00594D2C"/>
    <w:rsid w:val="00594DB0"/>
    <w:rsid w:val="00594EC2"/>
    <w:rsid w:val="00594F1A"/>
    <w:rsid w:val="00594F5C"/>
    <w:rsid w:val="0059503F"/>
    <w:rsid w:val="005950D3"/>
    <w:rsid w:val="00595162"/>
    <w:rsid w:val="0059546C"/>
    <w:rsid w:val="005955B7"/>
    <w:rsid w:val="00595713"/>
    <w:rsid w:val="005958FD"/>
    <w:rsid w:val="00595A4F"/>
    <w:rsid w:val="00595B95"/>
    <w:rsid w:val="00595BC7"/>
    <w:rsid w:val="00595C1E"/>
    <w:rsid w:val="00595CFA"/>
    <w:rsid w:val="00595D06"/>
    <w:rsid w:val="00595EAE"/>
    <w:rsid w:val="005962CA"/>
    <w:rsid w:val="005963A2"/>
    <w:rsid w:val="005963B9"/>
    <w:rsid w:val="005963C1"/>
    <w:rsid w:val="00596568"/>
    <w:rsid w:val="00596AAD"/>
    <w:rsid w:val="00596C77"/>
    <w:rsid w:val="00596E8C"/>
    <w:rsid w:val="00596FD9"/>
    <w:rsid w:val="00596FF8"/>
    <w:rsid w:val="0059715A"/>
    <w:rsid w:val="00597167"/>
    <w:rsid w:val="0059718B"/>
    <w:rsid w:val="005971DF"/>
    <w:rsid w:val="00597284"/>
    <w:rsid w:val="00597439"/>
    <w:rsid w:val="0059744F"/>
    <w:rsid w:val="0059772A"/>
    <w:rsid w:val="005978E9"/>
    <w:rsid w:val="00597CD8"/>
    <w:rsid w:val="00597D52"/>
    <w:rsid w:val="00597DB9"/>
    <w:rsid w:val="00597F1C"/>
    <w:rsid w:val="00597F97"/>
    <w:rsid w:val="00597FCC"/>
    <w:rsid w:val="005A0168"/>
    <w:rsid w:val="005A01C8"/>
    <w:rsid w:val="005A055A"/>
    <w:rsid w:val="005A055F"/>
    <w:rsid w:val="005A078C"/>
    <w:rsid w:val="005A080E"/>
    <w:rsid w:val="005A0811"/>
    <w:rsid w:val="005A0A11"/>
    <w:rsid w:val="005A0A4A"/>
    <w:rsid w:val="005A0AF8"/>
    <w:rsid w:val="005A0D64"/>
    <w:rsid w:val="005A0E2E"/>
    <w:rsid w:val="005A112E"/>
    <w:rsid w:val="005A120D"/>
    <w:rsid w:val="005A12DD"/>
    <w:rsid w:val="005A1326"/>
    <w:rsid w:val="005A1353"/>
    <w:rsid w:val="005A14AF"/>
    <w:rsid w:val="005A19DA"/>
    <w:rsid w:val="005A1F84"/>
    <w:rsid w:val="005A20C0"/>
    <w:rsid w:val="005A2136"/>
    <w:rsid w:val="005A2202"/>
    <w:rsid w:val="005A231E"/>
    <w:rsid w:val="005A265A"/>
    <w:rsid w:val="005A26A0"/>
    <w:rsid w:val="005A26E9"/>
    <w:rsid w:val="005A26F7"/>
    <w:rsid w:val="005A271B"/>
    <w:rsid w:val="005A28BA"/>
    <w:rsid w:val="005A2DEF"/>
    <w:rsid w:val="005A2F0E"/>
    <w:rsid w:val="005A33F7"/>
    <w:rsid w:val="005A341F"/>
    <w:rsid w:val="005A34C1"/>
    <w:rsid w:val="005A36D7"/>
    <w:rsid w:val="005A3BF6"/>
    <w:rsid w:val="005A3C91"/>
    <w:rsid w:val="005A3CC1"/>
    <w:rsid w:val="005A408F"/>
    <w:rsid w:val="005A41A9"/>
    <w:rsid w:val="005A4300"/>
    <w:rsid w:val="005A43B0"/>
    <w:rsid w:val="005A4514"/>
    <w:rsid w:val="005A477B"/>
    <w:rsid w:val="005A4880"/>
    <w:rsid w:val="005A489B"/>
    <w:rsid w:val="005A496C"/>
    <w:rsid w:val="005A4B2B"/>
    <w:rsid w:val="005A5259"/>
    <w:rsid w:val="005A5403"/>
    <w:rsid w:val="005A548E"/>
    <w:rsid w:val="005A55C3"/>
    <w:rsid w:val="005A562F"/>
    <w:rsid w:val="005A589E"/>
    <w:rsid w:val="005A59EB"/>
    <w:rsid w:val="005A5AE3"/>
    <w:rsid w:val="005A6031"/>
    <w:rsid w:val="005A60EB"/>
    <w:rsid w:val="005A60F6"/>
    <w:rsid w:val="005A6398"/>
    <w:rsid w:val="005A64EB"/>
    <w:rsid w:val="005A651E"/>
    <w:rsid w:val="005A6778"/>
    <w:rsid w:val="005A67D9"/>
    <w:rsid w:val="005A69E1"/>
    <w:rsid w:val="005A6B45"/>
    <w:rsid w:val="005A6C36"/>
    <w:rsid w:val="005A6C61"/>
    <w:rsid w:val="005A710B"/>
    <w:rsid w:val="005A71A4"/>
    <w:rsid w:val="005A727D"/>
    <w:rsid w:val="005A74A7"/>
    <w:rsid w:val="005A74C3"/>
    <w:rsid w:val="005A7945"/>
    <w:rsid w:val="005A7AF1"/>
    <w:rsid w:val="005A7C67"/>
    <w:rsid w:val="005A7DD0"/>
    <w:rsid w:val="005A7DD8"/>
    <w:rsid w:val="005A7E00"/>
    <w:rsid w:val="005A7EAD"/>
    <w:rsid w:val="005A7FCC"/>
    <w:rsid w:val="005B0330"/>
    <w:rsid w:val="005B0494"/>
    <w:rsid w:val="005B061A"/>
    <w:rsid w:val="005B09FD"/>
    <w:rsid w:val="005B0A83"/>
    <w:rsid w:val="005B0C24"/>
    <w:rsid w:val="005B0CEB"/>
    <w:rsid w:val="005B0CF3"/>
    <w:rsid w:val="005B0DF7"/>
    <w:rsid w:val="005B0EE1"/>
    <w:rsid w:val="005B0F0A"/>
    <w:rsid w:val="005B1567"/>
    <w:rsid w:val="005B1628"/>
    <w:rsid w:val="005B163F"/>
    <w:rsid w:val="005B1699"/>
    <w:rsid w:val="005B1746"/>
    <w:rsid w:val="005B1787"/>
    <w:rsid w:val="005B17D4"/>
    <w:rsid w:val="005B1BF7"/>
    <w:rsid w:val="005B1D7B"/>
    <w:rsid w:val="005B1EC9"/>
    <w:rsid w:val="005B1F01"/>
    <w:rsid w:val="005B2085"/>
    <w:rsid w:val="005B23CE"/>
    <w:rsid w:val="005B23F0"/>
    <w:rsid w:val="005B2523"/>
    <w:rsid w:val="005B260D"/>
    <w:rsid w:val="005B2782"/>
    <w:rsid w:val="005B27AF"/>
    <w:rsid w:val="005B27B1"/>
    <w:rsid w:val="005B27F5"/>
    <w:rsid w:val="005B28CC"/>
    <w:rsid w:val="005B299C"/>
    <w:rsid w:val="005B2C66"/>
    <w:rsid w:val="005B2F1B"/>
    <w:rsid w:val="005B32FF"/>
    <w:rsid w:val="005B3592"/>
    <w:rsid w:val="005B3675"/>
    <w:rsid w:val="005B381E"/>
    <w:rsid w:val="005B3965"/>
    <w:rsid w:val="005B3A10"/>
    <w:rsid w:val="005B3A36"/>
    <w:rsid w:val="005B3BBE"/>
    <w:rsid w:val="005B3C23"/>
    <w:rsid w:val="005B3C41"/>
    <w:rsid w:val="005B3E15"/>
    <w:rsid w:val="005B3E83"/>
    <w:rsid w:val="005B4069"/>
    <w:rsid w:val="005B40FF"/>
    <w:rsid w:val="005B44C9"/>
    <w:rsid w:val="005B4615"/>
    <w:rsid w:val="005B4727"/>
    <w:rsid w:val="005B4856"/>
    <w:rsid w:val="005B4A67"/>
    <w:rsid w:val="005B4A7F"/>
    <w:rsid w:val="005B4F6F"/>
    <w:rsid w:val="005B5689"/>
    <w:rsid w:val="005B569F"/>
    <w:rsid w:val="005B5C6D"/>
    <w:rsid w:val="005B5C93"/>
    <w:rsid w:val="005B5D15"/>
    <w:rsid w:val="005B5E19"/>
    <w:rsid w:val="005B5F35"/>
    <w:rsid w:val="005B609B"/>
    <w:rsid w:val="005B60C0"/>
    <w:rsid w:val="005B64C8"/>
    <w:rsid w:val="005B64CF"/>
    <w:rsid w:val="005B6617"/>
    <w:rsid w:val="005B6625"/>
    <w:rsid w:val="005B66BB"/>
    <w:rsid w:val="005B6AAA"/>
    <w:rsid w:val="005B6AB0"/>
    <w:rsid w:val="005B6AFD"/>
    <w:rsid w:val="005B6B63"/>
    <w:rsid w:val="005B6D22"/>
    <w:rsid w:val="005B6E7C"/>
    <w:rsid w:val="005B6F6B"/>
    <w:rsid w:val="005B7235"/>
    <w:rsid w:val="005B72D7"/>
    <w:rsid w:val="005B74E4"/>
    <w:rsid w:val="005B75BB"/>
    <w:rsid w:val="005B78EE"/>
    <w:rsid w:val="005B7AF3"/>
    <w:rsid w:val="005B7C04"/>
    <w:rsid w:val="005C02CD"/>
    <w:rsid w:val="005C02E0"/>
    <w:rsid w:val="005C06CD"/>
    <w:rsid w:val="005C08CF"/>
    <w:rsid w:val="005C0A00"/>
    <w:rsid w:val="005C0C3A"/>
    <w:rsid w:val="005C0CF3"/>
    <w:rsid w:val="005C0F52"/>
    <w:rsid w:val="005C107F"/>
    <w:rsid w:val="005C11EF"/>
    <w:rsid w:val="005C13BA"/>
    <w:rsid w:val="005C17A9"/>
    <w:rsid w:val="005C17D0"/>
    <w:rsid w:val="005C1968"/>
    <w:rsid w:val="005C1A12"/>
    <w:rsid w:val="005C1AD2"/>
    <w:rsid w:val="005C1D0C"/>
    <w:rsid w:val="005C1EAD"/>
    <w:rsid w:val="005C1F4B"/>
    <w:rsid w:val="005C2078"/>
    <w:rsid w:val="005C2090"/>
    <w:rsid w:val="005C21F3"/>
    <w:rsid w:val="005C224B"/>
    <w:rsid w:val="005C2534"/>
    <w:rsid w:val="005C257E"/>
    <w:rsid w:val="005C2596"/>
    <w:rsid w:val="005C282F"/>
    <w:rsid w:val="005C2C64"/>
    <w:rsid w:val="005C2FFE"/>
    <w:rsid w:val="005C3124"/>
    <w:rsid w:val="005C3638"/>
    <w:rsid w:val="005C364F"/>
    <w:rsid w:val="005C3B32"/>
    <w:rsid w:val="005C3DFE"/>
    <w:rsid w:val="005C3E32"/>
    <w:rsid w:val="005C3F66"/>
    <w:rsid w:val="005C3FD6"/>
    <w:rsid w:val="005C3FE3"/>
    <w:rsid w:val="005C4099"/>
    <w:rsid w:val="005C40A3"/>
    <w:rsid w:val="005C420D"/>
    <w:rsid w:val="005C4386"/>
    <w:rsid w:val="005C43AC"/>
    <w:rsid w:val="005C4664"/>
    <w:rsid w:val="005C466D"/>
    <w:rsid w:val="005C4948"/>
    <w:rsid w:val="005C4AB1"/>
    <w:rsid w:val="005C4D67"/>
    <w:rsid w:val="005C4EA1"/>
    <w:rsid w:val="005C503C"/>
    <w:rsid w:val="005C5260"/>
    <w:rsid w:val="005C52D2"/>
    <w:rsid w:val="005C530C"/>
    <w:rsid w:val="005C5513"/>
    <w:rsid w:val="005C557C"/>
    <w:rsid w:val="005C585D"/>
    <w:rsid w:val="005C587D"/>
    <w:rsid w:val="005C594B"/>
    <w:rsid w:val="005C5B05"/>
    <w:rsid w:val="005C5D99"/>
    <w:rsid w:val="005C5F79"/>
    <w:rsid w:val="005C5FD4"/>
    <w:rsid w:val="005C5FF4"/>
    <w:rsid w:val="005C6285"/>
    <w:rsid w:val="005C63D5"/>
    <w:rsid w:val="005C6424"/>
    <w:rsid w:val="005C669E"/>
    <w:rsid w:val="005C6772"/>
    <w:rsid w:val="005C67BB"/>
    <w:rsid w:val="005C699B"/>
    <w:rsid w:val="005C6A78"/>
    <w:rsid w:val="005C6A97"/>
    <w:rsid w:val="005C6B9C"/>
    <w:rsid w:val="005C6BB3"/>
    <w:rsid w:val="005C6D7E"/>
    <w:rsid w:val="005C6D97"/>
    <w:rsid w:val="005C6F33"/>
    <w:rsid w:val="005C6FA9"/>
    <w:rsid w:val="005C7196"/>
    <w:rsid w:val="005C71E0"/>
    <w:rsid w:val="005C7271"/>
    <w:rsid w:val="005C75FB"/>
    <w:rsid w:val="005C77F9"/>
    <w:rsid w:val="005C799E"/>
    <w:rsid w:val="005C7A0B"/>
    <w:rsid w:val="005C7B94"/>
    <w:rsid w:val="005C7C48"/>
    <w:rsid w:val="005C7CE4"/>
    <w:rsid w:val="005C7E69"/>
    <w:rsid w:val="005D00FF"/>
    <w:rsid w:val="005D023C"/>
    <w:rsid w:val="005D0261"/>
    <w:rsid w:val="005D050E"/>
    <w:rsid w:val="005D06BA"/>
    <w:rsid w:val="005D0889"/>
    <w:rsid w:val="005D08C5"/>
    <w:rsid w:val="005D0AAA"/>
    <w:rsid w:val="005D0B46"/>
    <w:rsid w:val="005D0E5B"/>
    <w:rsid w:val="005D1194"/>
    <w:rsid w:val="005D1207"/>
    <w:rsid w:val="005D124A"/>
    <w:rsid w:val="005D1281"/>
    <w:rsid w:val="005D13FB"/>
    <w:rsid w:val="005D14F5"/>
    <w:rsid w:val="005D155F"/>
    <w:rsid w:val="005D15D4"/>
    <w:rsid w:val="005D184C"/>
    <w:rsid w:val="005D1877"/>
    <w:rsid w:val="005D1DD6"/>
    <w:rsid w:val="005D1E2A"/>
    <w:rsid w:val="005D2051"/>
    <w:rsid w:val="005D22D8"/>
    <w:rsid w:val="005D2491"/>
    <w:rsid w:val="005D254B"/>
    <w:rsid w:val="005D27A4"/>
    <w:rsid w:val="005D2952"/>
    <w:rsid w:val="005D2CE4"/>
    <w:rsid w:val="005D2D23"/>
    <w:rsid w:val="005D2EDF"/>
    <w:rsid w:val="005D300D"/>
    <w:rsid w:val="005D3258"/>
    <w:rsid w:val="005D3342"/>
    <w:rsid w:val="005D33A5"/>
    <w:rsid w:val="005D33DE"/>
    <w:rsid w:val="005D33FC"/>
    <w:rsid w:val="005D34FF"/>
    <w:rsid w:val="005D3693"/>
    <w:rsid w:val="005D3C45"/>
    <w:rsid w:val="005D3C79"/>
    <w:rsid w:val="005D3DC3"/>
    <w:rsid w:val="005D3E35"/>
    <w:rsid w:val="005D41E4"/>
    <w:rsid w:val="005D41FD"/>
    <w:rsid w:val="005D426C"/>
    <w:rsid w:val="005D42DC"/>
    <w:rsid w:val="005D4922"/>
    <w:rsid w:val="005D4A42"/>
    <w:rsid w:val="005D4B36"/>
    <w:rsid w:val="005D4B43"/>
    <w:rsid w:val="005D4BF2"/>
    <w:rsid w:val="005D4E1B"/>
    <w:rsid w:val="005D50D4"/>
    <w:rsid w:val="005D55A3"/>
    <w:rsid w:val="005D5791"/>
    <w:rsid w:val="005D5CDE"/>
    <w:rsid w:val="005D5E52"/>
    <w:rsid w:val="005D6273"/>
    <w:rsid w:val="005D6305"/>
    <w:rsid w:val="005D6350"/>
    <w:rsid w:val="005D6648"/>
    <w:rsid w:val="005D66FB"/>
    <w:rsid w:val="005D6A78"/>
    <w:rsid w:val="005D6B95"/>
    <w:rsid w:val="005D6DE5"/>
    <w:rsid w:val="005D6E5E"/>
    <w:rsid w:val="005D6EDA"/>
    <w:rsid w:val="005D748C"/>
    <w:rsid w:val="005D760B"/>
    <w:rsid w:val="005D76F1"/>
    <w:rsid w:val="005D7778"/>
    <w:rsid w:val="005D7A59"/>
    <w:rsid w:val="005D7EB9"/>
    <w:rsid w:val="005E0010"/>
    <w:rsid w:val="005E001E"/>
    <w:rsid w:val="005E0160"/>
    <w:rsid w:val="005E02D7"/>
    <w:rsid w:val="005E04A1"/>
    <w:rsid w:val="005E06D2"/>
    <w:rsid w:val="005E06E5"/>
    <w:rsid w:val="005E085F"/>
    <w:rsid w:val="005E08AA"/>
    <w:rsid w:val="005E08B1"/>
    <w:rsid w:val="005E08B7"/>
    <w:rsid w:val="005E08F0"/>
    <w:rsid w:val="005E0A2D"/>
    <w:rsid w:val="005E0A8A"/>
    <w:rsid w:val="005E0E9A"/>
    <w:rsid w:val="005E1096"/>
    <w:rsid w:val="005E1118"/>
    <w:rsid w:val="005E11C9"/>
    <w:rsid w:val="005E121A"/>
    <w:rsid w:val="005E160B"/>
    <w:rsid w:val="005E1645"/>
    <w:rsid w:val="005E1842"/>
    <w:rsid w:val="005E187C"/>
    <w:rsid w:val="005E1947"/>
    <w:rsid w:val="005E1952"/>
    <w:rsid w:val="005E1ADF"/>
    <w:rsid w:val="005E1C7A"/>
    <w:rsid w:val="005E1D9B"/>
    <w:rsid w:val="005E2084"/>
    <w:rsid w:val="005E2139"/>
    <w:rsid w:val="005E29FF"/>
    <w:rsid w:val="005E2AD2"/>
    <w:rsid w:val="005E2BC2"/>
    <w:rsid w:val="005E2D07"/>
    <w:rsid w:val="005E2E01"/>
    <w:rsid w:val="005E3016"/>
    <w:rsid w:val="005E30AB"/>
    <w:rsid w:val="005E3124"/>
    <w:rsid w:val="005E3303"/>
    <w:rsid w:val="005E3482"/>
    <w:rsid w:val="005E35B1"/>
    <w:rsid w:val="005E35F0"/>
    <w:rsid w:val="005E37BB"/>
    <w:rsid w:val="005E3858"/>
    <w:rsid w:val="005E3E8C"/>
    <w:rsid w:val="005E3EB1"/>
    <w:rsid w:val="005E3F06"/>
    <w:rsid w:val="005E404E"/>
    <w:rsid w:val="005E42A2"/>
    <w:rsid w:val="005E4892"/>
    <w:rsid w:val="005E495A"/>
    <w:rsid w:val="005E4977"/>
    <w:rsid w:val="005E4D33"/>
    <w:rsid w:val="005E4F21"/>
    <w:rsid w:val="005E5150"/>
    <w:rsid w:val="005E5305"/>
    <w:rsid w:val="005E5729"/>
    <w:rsid w:val="005E573A"/>
    <w:rsid w:val="005E57CD"/>
    <w:rsid w:val="005E5ADB"/>
    <w:rsid w:val="005E5B4B"/>
    <w:rsid w:val="005E5BC4"/>
    <w:rsid w:val="005E5CA1"/>
    <w:rsid w:val="005E5D0C"/>
    <w:rsid w:val="005E61AD"/>
    <w:rsid w:val="005E62CF"/>
    <w:rsid w:val="005E639C"/>
    <w:rsid w:val="005E6462"/>
    <w:rsid w:val="005E65E1"/>
    <w:rsid w:val="005E714E"/>
    <w:rsid w:val="005E7426"/>
    <w:rsid w:val="005E76F7"/>
    <w:rsid w:val="005E7B58"/>
    <w:rsid w:val="005E7BCE"/>
    <w:rsid w:val="005E7C4E"/>
    <w:rsid w:val="005E7E3F"/>
    <w:rsid w:val="005E7E8D"/>
    <w:rsid w:val="005E7EB7"/>
    <w:rsid w:val="005F0062"/>
    <w:rsid w:val="005F007E"/>
    <w:rsid w:val="005F0391"/>
    <w:rsid w:val="005F0518"/>
    <w:rsid w:val="005F0543"/>
    <w:rsid w:val="005F0697"/>
    <w:rsid w:val="005F06DA"/>
    <w:rsid w:val="005F075E"/>
    <w:rsid w:val="005F07DC"/>
    <w:rsid w:val="005F0840"/>
    <w:rsid w:val="005F0887"/>
    <w:rsid w:val="005F0C10"/>
    <w:rsid w:val="005F0CF2"/>
    <w:rsid w:val="005F0E37"/>
    <w:rsid w:val="005F0F1C"/>
    <w:rsid w:val="005F0F62"/>
    <w:rsid w:val="005F123B"/>
    <w:rsid w:val="005F13A2"/>
    <w:rsid w:val="005F13D2"/>
    <w:rsid w:val="005F15C6"/>
    <w:rsid w:val="005F1612"/>
    <w:rsid w:val="005F1765"/>
    <w:rsid w:val="005F17A7"/>
    <w:rsid w:val="005F1826"/>
    <w:rsid w:val="005F1D07"/>
    <w:rsid w:val="005F1E0A"/>
    <w:rsid w:val="005F1ED9"/>
    <w:rsid w:val="005F21CD"/>
    <w:rsid w:val="005F220F"/>
    <w:rsid w:val="005F2BBE"/>
    <w:rsid w:val="005F2C6B"/>
    <w:rsid w:val="005F2D49"/>
    <w:rsid w:val="005F2D7D"/>
    <w:rsid w:val="005F2E24"/>
    <w:rsid w:val="005F2E89"/>
    <w:rsid w:val="005F2ECE"/>
    <w:rsid w:val="005F2ED9"/>
    <w:rsid w:val="005F2FF3"/>
    <w:rsid w:val="005F3041"/>
    <w:rsid w:val="005F315D"/>
    <w:rsid w:val="005F3497"/>
    <w:rsid w:val="005F36DB"/>
    <w:rsid w:val="005F38AF"/>
    <w:rsid w:val="005F397B"/>
    <w:rsid w:val="005F3A86"/>
    <w:rsid w:val="005F3AC2"/>
    <w:rsid w:val="005F3C41"/>
    <w:rsid w:val="005F4144"/>
    <w:rsid w:val="005F416B"/>
    <w:rsid w:val="005F4209"/>
    <w:rsid w:val="005F420C"/>
    <w:rsid w:val="005F4357"/>
    <w:rsid w:val="005F4528"/>
    <w:rsid w:val="005F45CE"/>
    <w:rsid w:val="005F47C2"/>
    <w:rsid w:val="005F4846"/>
    <w:rsid w:val="005F48BA"/>
    <w:rsid w:val="005F48F5"/>
    <w:rsid w:val="005F49DB"/>
    <w:rsid w:val="005F49FE"/>
    <w:rsid w:val="005F4A1E"/>
    <w:rsid w:val="005F4A8F"/>
    <w:rsid w:val="005F4A97"/>
    <w:rsid w:val="005F4C8A"/>
    <w:rsid w:val="005F4D35"/>
    <w:rsid w:val="005F4D69"/>
    <w:rsid w:val="005F50C5"/>
    <w:rsid w:val="005F5489"/>
    <w:rsid w:val="005F59AB"/>
    <w:rsid w:val="005F5B84"/>
    <w:rsid w:val="005F5E83"/>
    <w:rsid w:val="005F6167"/>
    <w:rsid w:val="005F619F"/>
    <w:rsid w:val="005F6261"/>
    <w:rsid w:val="005F63FE"/>
    <w:rsid w:val="005F64B6"/>
    <w:rsid w:val="005F6599"/>
    <w:rsid w:val="005F663E"/>
    <w:rsid w:val="005F6752"/>
    <w:rsid w:val="005F681F"/>
    <w:rsid w:val="005F6BA4"/>
    <w:rsid w:val="005F6C76"/>
    <w:rsid w:val="005F6EE5"/>
    <w:rsid w:val="005F6EFD"/>
    <w:rsid w:val="005F6F58"/>
    <w:rsid w:val="005F710E"/>
    <w:rsid w:val="005F72A7"/>
    <w:rsid w:val="005F7397"/>
    <w:rsid w:val="005F75AC"/>
    <w:rsid w:val="005F75BF"/>
    <w:rsid w:val="005F75D2"/>
    <w:rsid w:val="005F7635"/>
    <w:rsid w:val="005F7720"/>
    <w:rsid w:val="005F7737"/>
    <w:rsid w:val="005F773B"/>
    <w:rsid w:val="005F7781"/>
    <w:rsid w:val="005F7853"/>
    <w:rsid w:val="005F7863"/>
    <w:rsid w:val="005F7885"/>
    <w:rsid w:val="005F7AEC"/>
    <w:rsid w:val="005F7CD7"/>
    <w:rsid w:val="005F7CDD"/>
    <w:rsid w:val="005F7D51"/>
    <w:rsid w:val="005F7D96"/>
    <w:rsid w:val="005F7E23"/>
    <w:rsid w:val="005F7EAE"/>
    <w:rsid w:val="005F7F09"/>
    <w:rsid w:val="0060002D"/>
    <w:rsid w:val="006001D9"/>
    <w:rsid w:val="00600235"/>
    <w:rsid w:val="006003D1"/>
    <w:rsid w:val="00600B78"/>
    <w:rsid w:val="00600C78"/>
    <w:rsid w:val="00600CBC"/>
    <w:rsid w:val="00600E62"/>
    <w:rsid w:val="0060103D"/>
    <w:rsid w:val="006013D4"/>
    <w:rsid w:val="0060157E"/>
    <w:rsid w:val="006015F6"/>
    <w:rsid w:val="0060171C"/>
    <w:rsid w:val="006017CF"/>
    <w:rsid w:val="00601823"/>
    <w:rsid w:val="0060183C"/>
    <w:rsid w:val="0060189F"/>
    <w:rsid w:val="00601AAD"/>
    <w:rsid w:val="00601C69"/>
    <w:rsid w:val="00601C8F"/>
    <w:rsid w:val="00601F05"/>
    <w:rsid w:val="006020D0"/>
    <w:rsid w:val="00602253"/>
    <w:rsid w:val="006022D5"/>
    <w:rsid w:val="00602318"/>
    <w:rsid w:val="006023BF"/>
    <w:rsid w:val="00602589"/>
    <w:rsid w:val="006027ED"/>
    <w:rsid w:val="0060293E"/>
    <w:rsid w:val="00602A93"/>
    <w:rsid w:val="00602CAF"/>
    <w:rsid w:val="006033E9"/>
    <w:rsid w:val="00603468"/>
    <w:rsid w:val="00603582"/>
    <w:rsid w:val="00603810"/>
    <w:rsid w:val="00603870"/>
    <w:rsid w:val="0060394F"/>
    <w:rsid w:val="00603A36"/>
    <w:rsid w:val="00603B15"/>
    <w:rsid w:val="00603B16"/>
    <w:rsid w:val="00603C60"/>
    <w:rsid w:val="00603EAF"/>
    <w:rsid w:val="00603F52"/>
    <w:rsid w:val="006042F6"/>
    <w:rsid w:val="00604378"/>
    <w:rsid w:val="0060459D"/>
    <w:rsid w:val="00604661"/>
    <w:rsid w:val="00604A9D"/>
    <w:rsid w:val="00604C36"/>
    <w:rsid w:val="00604E4C"/>
    <w:rsid w:val="00604E54"/>
    <w:rsid w:val="00604F44"/>
    <w:rsid w:val="00604FB0"/>
    <w:rsid w:val="00605037"/>
    <w:rsid w:val="006052DC"/>
    <w:rsid w:val="006053D7"/>
    <w:rsid w:val="006053EA"/>
    <w:rsid w:val="00605539"/>
    <w:rsid w:val="00605591"/>
    <w:rsid w:val="006055ED"/>
    <w:rsid w:val="0060566F"/>
    <w:rsid w:val="006058A0"/>
    <w:rsid w:val="006058F7"/>
    <w:rsid w:val="00605A5E"/>
    <w:rsid w:val="00605AFA"/>
    <w:rsid w:val="00605B0B"/>
    <w:rsid w:val="00605D7D"/>
    <w:rsid w:val="0060612A"/>
    <w:rsid w:val="0060619E"/>
    <w:rsid w:val="006065BC"/>
    <w:rsid w:val="00606617"/>
    <w:rsid w:val="006067D9"/>
    <w:rsid w:val="006070B5"/>
    <w:rsid w:val="00607182"/>
    <w:rsid w:val="006072F7"/>
    <w:rsid w:val="006073A6"/>
    <w:rsid w:val="00607459"/>
    <w:rsid w:val="006074D9"/>
    <w:rsid w:val="00607558"/>
    <w:rsid w:val="0060765F"/>
    <w:rsid w:val="006076E3"/>
    <w:rsid w:val="006078EF"/>
    <w:rsid w:val="00607A71"/>
    <w:rsid w:val="00607A76"/>
    <w:rsid w:val="00607B05"/>
    <w:rsid w:val="00607B9A"/>
    <w:rsid w:val="00607D04"/>
    <w:rsid w:val="00607D75"/>
    <w:rsid w:val="006101E3"/>
    <w:rsid w:val="0061030D"/>
    <w:rsid w:val="00610321"/>
    <w:rsid w:val="0061038B"/>
    <w:rsid w:val="006103D2"/>
    <w:rsid w:val="006103E1"/>
    <w:rsid w:val="0061047B"/>
    <w:rsid w:val="006106C4"/>
    <w:rsid w:val="0061073B"/>
    <w:rsid w:val="00610B48"/>
    <w:rsid w:val="006112CA"/>
    <w:rsid w:val="00611749"/>
    <w:rsid w:val="00611B4B"/>
    <w:rsid w:val="00611C19"/>
    <w:rsid w:val="00611DA3"/>
    <w:rsid w:val="0061209B"/>
    <w:rsid w:val="00612344"/>
    <w:rsid w:val="006125F8"/>
    <w:rsid w:val="006126A0"/>
    <w:rsid w:val="006127C8"/>
    <w:rsid w:val="00612BD5"/>
    <w:rsid w:val="00612BFC"/>
    <w:rsid w:val="00612C32"/>
    <w:rsid w:val="00612DB8"/>
    <w:rsid w:val="00612F28"/>
    <w:rsid w:val="0061309C"/>
    <w:rsid w:val="006130F3"/>
    <w:rsid w:val="006131BD"/>
    <w:rsid w:val="00613359"/>
    <w:rsid w:val="006133EE"/>
    <w:rsid w:val="00613595"/>
    <w:rsid w:val="00613AA5"/>
    <w:rsid w:val="00613BA5"/>
    <w:rsid w:val="00613C46"/>
    <w:rsid w:val="00613C56"/>
    <w:rsid w:val="00613D03"/>
    <w:rsid w:val="00613F25"/>
    <w:rsid w:val="00613F4C"/>
    <w:rsid w:val="00614002"/>
    <w:rsid w:val="006143CE"/>
    <w:rsid w:val="006148DD"/>
    <w:rsid w:val="006149AE"/>
    <w:rsid w:val="00614EA8"/>
    <w:rsid w:val="00614F20"/>
    <w:rsid w:val="00615049"/>
    <w:rsid w:val="006150EA"/>
    <w:rsid w:val="006154FB"/>
    <w:rsid w:val="006155FC"/>
    <w:rsid w:val="006159B9"/>
    <w:rsid w:val="00615B2C"/>
    <w:rsid w:val="00615C9C"/>
    <w:rsid w:val="00615CB8"/>
    <w:rsid w:val="00615D32"/>
    <w:rsid w:val="00615EC0"/>
    <w:rsid w:val="00615FD7"/>
    <w:rsid w:val="00616121"/>
    <w:rsid w:val="006163AE"/>
    <w:rsid w:val="00616477"/>
    <w:rsid w:val="006164B1"/>
    <w:rsid w:val="006165A2"/>
    <w:rsid w:val="006166D3"/>
    <w:rsid w:val="00616848"/>
    <w:rsid w:val="00616AC7"/>
    <w:rsid w:val="00616BF5"/>
    <w:rsid w:val="00616C2A"/>
    <w:rsid w:val="00616D71"/>
    <w:rsid w:val="00617034"/>
    <w:rsid w:val="00617071"/>
    <w:rsid w:val="0061726A"/>
    <w:rsid w:val="00617437"/>
    <w:rsid w:val="00617450"/>
    <w:rsid w:val="00617682"/>
    <w:rsid w:val="006176F5"/>
    <w:rsid w:val="0061778B"/>
    <w:rsid w:val="006178DB"/>
    <w:rsid w:val="0061792E"/>
    <w:rsid w:val="00617B14"/>
    <w:rsid w:val="00617E81"/>
    <w:rsid w:val="00617F10"/>
    <w:rsid w:val="00617F43"/>
    <w:rsid w:val="00617F7A"/>
    <w:rsid w:val="0062007D"/>
    <w:rsid w:val="006201FB"/>
    <w:rsid w:val="00620206"/>
    <w:rsid w:val="006202C4"/>
    <w:rsid w:val="0062046F"/>
    <w:rsid w:val="00620B52"/>
    <w:rsid w:val="00620BB9"/>
    <w:rsid w:val="00620E00"/>
    <w:rsid w:val="00620EA2"/>
    <w:rsid w:val="00621161"/>
    <w:rsid w:val="006211DE"/>
    <w:rsid w:val="00621251"/>
    <w:rsid w:val="00621489"/>
    <w:rsid w:val="00621A39"/>
    <w:rsid w:val="00621A45"/>
    <w:rsid w:val="00621B0D"/>
    <w:rsid w:val="00621CE8"/>
    <w:rsid w:val="00621F8E"/>
    <w:rsid w:val="00621FD9"/>
    <w:rsid w:val="00622060"/>
    <w:rsid w:val="00622269"/>
    <w:rsid w:val="00622377"/>
    <w:rsid w:val="006223C0"/>
    <w:rsid w:val="00622541"/>
    <w:rsid w:val="00622B64"/>
    <w:rsid w:val="00622BED"/>
    <w:rsid w:val="00622CBB"/>
    <w:rsid w:val="00622D58"/>
    <w:rsid w:val="00623009"/>
    <w:rsid w:val="006232B6"/>
    <w:rsid w:val="006235BB"/>
    <w:rsid w:val="00623797"/>
    <w:rsid w:val="006237BA"/>
    <w:rsid w:val="00623899"/>
    <w:rsid w:val="006239F7"/>
    <w:rsid w:val="00623A07"/>
    <w:rsid w:val="00623A76"/>
    <w:rsid w:val="00623AA0"/>
    <w:rsid w:val="00623B18"/>
    <w:rsid w:val="00623BD8"/>
    <w:rsid w:val="00623D77"/>
    <w:rsid w:val="00623DA2"/>
    <w:rsid w:val="00623F4F"/>
    <w:rsid w:val="00623FD8"/>
    <w:rsid w:val="00624097"/>
    <w:rsid w:val="0062431B"/>
    <w:rsid w:val="0062439C"/>
    <w:rsid w:val="0062450E"/>
    <w:rsid w:val="00624528"/>
    <w:rsid w:val="006248A3"/>
    <w:rsid w:val="0062496E"/>
    <w:rsid w:val="00624A27"/>
    <w:rsid w:val="00624A4F"/>
    <w:rsid w:val="00624CE4"/>
    <w:rsid w:val="0062503D"/>
    <w:rsid w:val="00625383"/>
    <w:rsid w:val="006253FD"/>
    <w:rsid w:val="0062544C"/>
    <w:rsid w:val="00625457"/>
    <w:rsid w:val="006255C1"/>
    <w:rsid w:val="006256F8"/>
    <w:rsid w:val="006257DC"/>
    <w:rsid w:val="00625935"/>
    <w:rsid w:val="00625A6D"/>
    <w:rsid w:val="00625BD2"/>
    <w:rsid w:val="00625CD5"/>
    <w:rsid w:val="00625F72"/>
    <w:rsid w:val="006264CE"/>
    <w:rsid w:val="00626559"/>
    <w:rsid w:val="006269DD"/>
    <w:rsid w:val="00626D3B"/>
    <w:rsid w:val="00626EF2"/>
    <w:rsid w:val="00627055"/>
    <w:rsid w:val="006273E5"/>
    <w:rsid w:val="00627524"/>
    <w:rsid w:val="006275CA"/>
    <w:rsid w:val="0062778E"/>
    <w:rsid w:val="00627988"/>
    <w:rsid w:val="00627C33"/>
    <w:rsid w:val="00627DEA"/>
    <w:rsid w:val="00627E10"/>
    <w:rsid w:val="00627E19"/>
    <w:rsid w:val="00627E24"/>
    <w:rsid w:val="006302DD"/>
    <w:rsid w:val="00630394"/>
    <w:rsid w:val="0063093F"/>
    <w:rsid w:val="00630B80"/>
    <w:rsid w:val="00630C8D"/>
    <w:rsid w:val="00630DB8"/>
    <w:rsid w:val="00630E67"/>
    <w:rsid w:val="00630E6E"/>
    <w:rsid w:val="006310C9"/>
    <w:rsid w:val="0063135E"/>
    <w:rsid w:val="00631402"/>
    <w:rsid w:val="006318FA"/>
    <w:rsid w:val="00631A79"/>
    <w:rsid w:val="00631DA0"/>
    <w:rsid w:val="00631E90"/>
    <w:rsid w:val="006320DB"/>
    <w:rsid w:val="0063236A"/>
    <w:rsid w:val="00632459"/>
    <w:rsid w:val="00632708"/>
    <w:rsid w:val="00632760"/>
    <w:rsid w:val="00632773"/>
    <w:rsid w:val="0063287A"/>
    <w:rsid w:val="006328DA"/>
    <w:rsid w:val="00632BB1"/>
    <w:rsid w:val="00632BC9"/>
    <w:rsid w:val="00632C85"/>
    <w:rsid w:val="00632EEE"/>
    <w:rsid w:val="00632F83"/>
    <w:rsid w:val="00632FE9"/>
    <w:rsid w:val="00633068"/>
    <w:rsid w:val="0063312F"/>
    <w:rsid w:val="00633131"/>
    <w:rsid w:val="00633544"/>
    <w:rsid w:val="006339A2"/>
    <w:rsid w:val="006339CA"/>
    <w:rsid w:val="00633AAA"/>
    <w:rsid w:val="00633CA1"/>
    <w:rsid w:val="00633D70"/>
    <w:rsid w:val="00633E47"/>
    <w:rsid w:val="00634106"/>
    <w:rsid w:val="00634166"/>
    <w:rsid w:val="006342B9"/>
    <w:rsid w:val="006344C6"/>
    <w:rsid w:val="0063457C"/>
    <w:rsid w:val="00634AE9"/>
    <w:rsid w:val="00634B5D"/>
    <w:rsid w:val="00634E48"/>
    <w:rsid w:val="00635029"/>
    <w:rsid w:val="00635219"/>
    <w:rsid w:val="0063529A"/>
    <w:rsid w:val="006352C8"/>
    <w:rsid w:val="0063552E"/>
    <w:rsid w:val="006358AA"/>
    <w:rsid w:val="0063590A"/>
    <w:rsid w:val="0063591D"/>
    <w:rsid w:val="00635A84"/>
    <w:rsid w:val="00635C5F"/>
    <w:rsid w:val="00635E09"/>
    <w:rsid w:val="00635FF9"/>
    <w:rsid w:val="00636369"/>
    <w:rsid w:val="00636418"/>
    <w:rsid w:val="00636518"/>
    <w:rsid w:val="00636589"/>
    <w:rsid w:val="006365EE"/>
    <w:rsid w:val="00636726"/>
    <w:rsid w:val="0063674D"/>
    <w:rsid w:val="00636828"/>
    <w:rsid w:val="0063696E"/>
    <w:rsid w:val="006369B0"/>
    <w:rsid w:val="006369F2"/>
    <w:rsid w:val="00636AB4"/>
    <w:rsid w:val="00636CE2"/>
    <w:rsid w:val="00636D10"/>
    <w:rsid w:val="00636E00"/>
    <w:rsid w:val="00636EFA"/>
    <w:rsid w:val="006370AF"/>
    <w:rsid w:val="0063712B"/>
    <w:rsid w:val="0063739F"/>
    <w:rsid w:val="006374B1"/>
    <w:rsid w:val="00637773"/>
    <w:rsid w:val="006378A5"/>
    <w:rsid w:val="00637B30"/>
    <w:rsid w:val="00637D3C"/>
    <w:rsid w:val="00637F19"/>
    <w:rsid w:val="00640033"/>
    <w:rsid w:val="006402F8"/>
    <w:rsid w:val="0064039A"/>
    <w:rsid w:val="006405A2"/>
    <w:rsid w:val="006406B8"/>
    <w:rsid w:val="006406D2"/>
    <w:rsid w:val="006408FE"/>
    <w:rsid w:val="006409C2"/>
    <w:rsid w:val="00640D8A"/>
    <w:rsid w:val="00640F75"/>
    <w:rsid w:val="006411A2"/>
    <w:rsid w:val="006411DF"/>
    <w:rsid w:val="00641343"/>
    <w:rsid w:val="00641370"/>
    <w:rsid w:val="006414B9"/>
    <w:rsid w:val="006414F6"/>
    <w:rsid w:val="0064154B"/>
    <w:rsid w:val="006415A0"/>
    <w:rsid w:val="0064172E"/>
    <w:rsid w:val="00641962"/>
    <w:rsid w:val="00641A5A"/>
    <w:rsid w:val="00641ACB"/>
    <w:rsid w:val="00641B42"/>
    <w:rsid w:val="00641BBE"/>
    <w:rsid w:val="00641CD7"/>
    <w:rsid w:val="00641FF3"/>
    <w:rsid w:val="0064206B"/>
    <w:rsid w:val="006421DC"/>
    <w:rsid w:val="006427D0"/>
    <w:rsid w:val="006428AE"/>
    <w:rsid w:val="0064299E"/>
    <w:rsid w:val="00642CEC"/>
    <w:rsid w:val="00642FA9"/>
    <w:rsid w:val="006430F1"/>
    <w:rsid w:val="0064311B"/>
    <w:rsid w:val="006432FD"/>
    <w:rsid w:val="006437AF"/>
    <w:rsid w:val="006438FC"/>
    <w:rsid w:val="00643B9F"/>
    <w:rsid w:val="006442F6"/>
    <w:rsid w:val="00644366"/>
    <w:rsid w:val="00644668"/>
    <w:rsid w:val="006447F5"/>
    <w:rsid w:val="0064487A"/>
    <w:rsid w:val="006448F8"/>
    <w:rsid w:val="00644F23"/>
    <w:rsid w:val="00644F55"/>
    <w:rsid w:val="006452B0"/>
    <w:rsid w:val="0064533D"/>
    <w:rsid w:val="006453A8"/>
    <w:rsid w:val="006454F4"/>
    <w:rsid w:val="006455AF"/>
    <w:rsid w:val="00645A16"/>
    <w:rsid w:val="00645A8E"/>
    <w:rsid w:val="00645BC1"/>
    <w:rsid w:val="00645E36"/>
    <w:rsid w:val="0064604C"/>
    <w:rsid w:val="006460FB"/>
    <w:rsid w:val="006460FF"/>
    <w:rsid w:val="00646147"/>
    <w:rsid w:val="0064618B"/>
    <w:rsid w:val="006462BA"/>
    <w:rsid w:val="006466B2"/>
    <w:rsid w:val="006466F7"/>
    <w:rsid w:val="006466FF"/>
    <w:rsid w:val="006467AB"/>
    <w:rsid w:val="006468DE"/>
    <w:rsid w:val="00646D28"/>
    <w:rsid w:val="00647108"/>
    <w:rsid w:val="006471F4"/>
    <w:rsid w:val="006475CF"/>
    <w:rsid w:val="00647705"/>
    <w:rsid w:val="006477E7"/>
    <w:rsid w:val="00647868"/>
    <w:rsid w:val="00647886"/>
    <w:rsid w:val="00647915"/>
    <w:rsid w:val="00647B5E"/>
    <w:rsid w:val="00647C5D"/>
    <w:rsid w:val="00647EFC"/>
    <w:rsid w:val="00647F4E"/>
    <w:rsid w:val="00650369"/>
    <w:rsid w:val="00650623"/>
    <w:rsid w:val="00650844"/>
    <w:rsid w:val="00650E03"/>
    <w:rsid w:val="00650F4D"/>
    <w:rsid w:val="00651381"/>
    <w:rsid w:val="00651406"/>
    <w:rsid w:val="00651407"/>
    <w:rsid w:val="006514F8"/>
    <w:rsid w:val="00651518"/>
    <w:rsid w:val="0065178C"/>
    <w:rsid w:val="00651791"/>
    <w:rsid w:val="006519F3"/>
    <w:rsid w:val="00651B92"/>
    <w:rsid w:val="00651CE8"/>
    <w:rsid w:val="00651DFA"/>
    <w:rsid w:val="00651E03"/>
    <w:rsid w:val="00652013"/>
    <w:rsid w:val="0065211C"/>
    <w:rsid w:val="006528A6"/>
    <w:rsid w:val="00652978"/>
    <w:rsid w:val="00652A56"/>
    <w:rsid w:val="00652B83"/>
    <w:rsid w:val="00652C02"/>
    <w:rsid w:val="00652C3D"/>
    <w:rsid w:val="00652CF7"/>
    <w:rsid w:val="00652FEA"/>
    <w:rsid w:val="006531A1"/>
    <w:rsid w:val="00653260"/>
    <w:rsid w:val="0065353D"/>
    <w:rsid w:val="006536B8"/>
    <w:rsid w:val="00653774"/>
    <w:rsid w:val="0065379C"/>
    <w:rsid w:val="006538AA"/>
    <w:rsid w:val="0065391D"/>
    <w:rsid w:val="0065397E"/>
    <w:rsid w:val="00653C3E"/>
    <w:rsid w:val="00653DE6"/>
    <w:rsid w:val="00653EC0"/>
    <w:rsid w:val="00653F70"/>
    <w:rsid w:val="0065405A"/>
    <w:rsid w:val="0065407B"/>
    <w:rsid w:val="006540BC"/>
    <w:rsid w:val="0065420C"/>
    <w:rsid w:val="0065458D"/>
    <w:rsid w:val="00654649"/>
    <w:rsid w:val="006546B5"/>
    <w:rsid w:val="006546DE"/>
    <w:rsid w:val="00654787"/>
    <w:rsid w:val="0065489B"/>
    <w:rsid w:val="00654A73"/>
    <w:rsid w:val="00654DBB"/>
    <w:rsid w:val="00655308"/>
    <w:rsid w:val="006553BC"/>
    <w:rsid w:val="006553ED"/>
    <w:rsid w:val="00655849"/>
    <w:rsid w:val="00655D66"/>
    <w:rsid w:val="00656013"/>
    <w:rsid w:val="00656357"/>
    <w:rsid w:val="00656371"/>
    <w:rsid w:val="006563A4"/>
    <w:rsid w:val="006564BC"/>
    <w:rsid w:val="0065650C"/>
    <w:rsid w:val="006565AE"/>
    <w:rsid w:val="006566CB"/>
    <w:rsid w:val="00656729"/>
    <w:rsid w:val="006567F4"/>
    <w:rsid w:val="006567F7"/>
    <w:rsid w:val="00656AC9"/>
    <w:rsid w:val="00656CC3"/>
    <w:rsid w:val="00656ED5"/>
    <w:rsid w:val="006570C0"/>
    <w:rsid w:val="00657132"/>
    <w:rsid w:val="00657159"/>
    <w:rsid w:val="0065717C"/>
    <w:rsid w:val="006572E4"/>
    <w:rsid w:val="00657430"/>
    <w:rsid w:val="00657783"/>
    <w:rsid w:val="0065784A"/>
    <w:rsid w:val="00657857"/>
    <w:rsid w:val="00657B19"/>
    <w:rsid w:val="00657BA2"/>
    <w:rsid w:val="00657D9C"/>
    <w:rsid w:val="00657E3B"/>
    <w:rsid w:val="006605F4"/>
    <w:rsid w:val="006608E4"/>
    <w:rsid w:val="0066097B"/>
    <w:rsid w:val="00660983"/>
    <w:rsid w:val="00660B0B"/>
    <w:rsid w:val="00660BB6"/>
    <w:rsid w:val="00660BF6"/>
    <w:rsid w:val="00660C40"/>
    <w:rsid w:val="00660CFE"/>
    <w:rsid w:val="00660D71"/>
    <w:rsid w:val="00661065"/>
    <w:rsid w:val="006611FC"/>
    <w:rsid w:val="006615F2"/>
    <w:rsid w:val="0066167B"/>
    <w:rsid w:val="006616D0"/>
    <w:rsid w:val="0066176A"/>
    <w:rsid w:val="00661848"/>
    <w:rsid w:val="00661BE8"/>
    <w:rsid w:val="00661C90"/>
    <w:rsid w:val="00661EE9"/>
    <w:rsid w:val="00661FBD"/>
    <w:rsid w:val="0066209E"/>
    <w:rsid w:val="006621A1"/>
    <w:rsid w:val="00662308"/>
    <w:rsid w:val="006623A5"/>
    <w:rsid w:val="006623A7"/>
    <w:rsid w:val="006623B9"/>
    <w:rsid w:val="006626FA"/>
    <w:rsid w:val="0066275A"/>
    <w:rsid w:val="0066289C"/>
    <w:rsid w:val="00662952"/>
    <w:rsid w:val="00662971"/>
    <w:rsid w:val="00662DBC"/>
    <w:rsid w:val="00662DCA"/>
    <w:rsid w:val="00663008"/>
    <w:rsid w:val="0066334D"/>
    <w:rsid w:val="006633B0"/>
    <w:rsid w:val="006633C7"/>
    <w:rsid w:val="006634E7"/>
    <w:rsid w:val="00663711"/>
    <w:rsid w:val="0066396C"/>
    <w:rsid w:val="00663BBC"/>
    <w:rsid w:val="00663BDE"/>
    <w:rsid w:val="00663C7C"/>
    <w:rsid w:val="006640E2"/>
    <w:rsid w:val="006640E6"/>
    <w:rsid w:val="0066413A"/>
    <w:rsid w:val="006641EE"/>
    <w:rsid w:val="0066454D"/>
    <w:rsid w:val="0066480C"/>
    <w:rsid w:val="006649A2"/>
    <w:rsid w:val="00664BA9"/>
    <w:rsid w:val="00664EA0"/>
    <w:rsid w:val="00665493"/>
    <w:rsid w:val="006654F3"/>
    <w:rsid w:val="00665552"/>
    <w:rsid w:val="006655E6"/>
    <w:rsid w:val="00665667"/>
    <w:rsid w:val="00665762"/>
    <w:rsid w:val="0066586D"/>
    <w:rsid w:val="0066589A"/>
    <w:rsid w:val="00665A44"/>
    <w:rsid w:val="00665BD9"/>
    <w:rsid w:val="00665C25"/>
    <w:rsid w:val="00665C4C"/>
    <w:rsid w:val="00665CC3"/>
    <w:rsid w:val="00665D97"/>
    <w:rsid w:val="00665E34"/>
    <w:rsid w:val="00665E82"/>
    <w:rsid w:val="00666A10"/>
    <w:rsid w:val="00666ADF"/>
    <w:rsid w:val="00667252"/>
    <w:rsid w:val="0066732C"/>
    <w:rsid w:val="00667438"/>
    <w:rsid w:val="006676BD"/>
    <w:rsid w:val="006676F7"/>
    <w:rsid w:val="00667770"/>
    <w:rsid w:val="0066777A"/>
    <w:rsid w:val="006677E4"/>
    <w:rsid w:val="006678B9"/>
    <w:rsid w:val="00667AA6"/>
    <w:rsid w:val="00667B81"/>
    <w:rsid w:val="00667BAB"/>
    <w:rsid w:val="006700B3"/>
    <w:rsid w:val="00670194"/>
    <w:rsid w:val="0067019E"/>
    <w:rsid w:val="006701AE"/>
    <w:rsid w:val="006701F6"/>
    <w:rsid w:val="006703F0"/>
    <w:rsid w:val="006704B8"/>
    <w:rsid w:val="0067079B"/>
    <w:rsid w:val="00670826"/>
    <w:rsid w:val="00670AAC"/>
    <w:rsid w:val="00670CA0"/>
    <w:rsid w:val="00670D40"/>
    <w:rsid w:val="00670FE0"/>
    <w:rsid w:val="0067104A"/>
    <w:rsid w:val="006711E3"/>
    <w:rsid w:val="006712A0"/>
    <w:rsid w:val="006713F6"/>
    <w:rsid w:val="00671967"/>
    <w:rsid w:val="00671BFE"/>
    <w:rsid w:val="00672149"/>
    <w:rsid w:val="00672343"/>
    <w:rsid w:val="00672450"/>
    <w:rsid w:val="00672605"/>
    <w:rsid w:val="0067266C"/>
    <w:rsid w:val="006726AA"/>
    <w:rsid w:val="006728A5"/>
    <w:rsid w:val="006728C1"/>
    <w:rsid w:val="006729E8"/>
    <w:rsid w:val="00672A16"/>
    <w:rsid w:val="00672B9F"/>
    <w:rsid w:val="00672CAE"/>
    <w:rsid w:val="0067326B"/>
    <w:rsid w:val="006732F6"/>
    <w:rsid w:val="006735EB"/>
    <w:rsid w:val="00673875"/>
    <w:rsid w:val="006739CA"/>
    <w:rsid w:val="006739D3"/>
    <w:rsid w:val="00673B41"/>
    <w:rsid w:val="00673C03"/>
    <w:rsid w:val="00673C09"/>
    <w:rsid w:val="00673EFF"/>
    <w:rsid w:val="006743C4"/>
    <w:rsid w:val="0067447C"/>
    <w:rsid w:val="006744A4"/>
    <w:rsid w:val="006746C8"/>
    <w:rsid w:val="00674904"/>
    <w:rsid w:val="00674995"/>
    <w:rsid w:val="00674AD4"/>
    <w:rsid w:val="00674C07"/>
    <w:rsid w:val="00674DC4"/>
    <w:rsid w:val="00675104"/>
    <w:rsid w:val="00675129"/>
    <w:rsid w:val="00675220"/>
    <w:rsid w:val="00675256"/>
    <w:rsid w:val="00675274"/>
    <w:rsid w:val="006752B9"/>
    <w:rsid w:val="00675381"/>
    <w:rsid w:val="00675394"/>
    <w:rsid w:val="00675578"/>
    <w:rsid w:val="006755DF"/>
    <w:rsid w:val="00675A95"/>
    <w:rsid w:val="00675B3B"/>
    <w:rsid w:val="00676084"/>
    <w:rsid w:val="006760B3"/>
    <w:rsid w:val="006764C8"/>
    <w:rsid w:val="00676561"/>
    <w:rsid w:val="0067670D"/>
    <w:rsid w:val="00676828"/>
    <w:rsid w:val="00676969"/>
    <w:rsid w:val="00676982"/>
    <w:rsid w:val="006769DA"/>
    <w:rsid w:val="00676A52"/>
    <w:rsid w:val="00676C9E"/>
    <w:rsid w:val="00676D66"/>
    <w:rsid w:val="00677029"/>
    <w:rsid w:val="006772B9"/>
    <w:rsid w:val="00677302"/>
    <w:rsid w:val="00677392"/>
    <w:rsid w:val="006773E6"/>
    <w:rsid w:val="006774D9"/>
    <w:rsid w:val="00677524"/>
    <w:rsid w:val="00677554"/>
    <w:rsid w:val="006775E3"/>
    <w:rsid w:val="00677775"/>
    <w:rsid w:val="00677BFA"/>
    <w:rsid w:val="00677C89"/>
    <w:rsid w:val="00677F19"/>
    <w:rsid w:val="00677FAE"/>
    <w:rsid w:val="00680005"/>
    <w:rsid w:val="00680055"/>
    <w:rsid w:val="0068005D"/>
    <w:rsid w:val="006800C6"/>
    <w:rsid w:val="00680250"/>
    <w:rsid w:val="00680A35"/>
    <w:rsid w:val="00680B9F"/>
    <w:rsid w:val="00680F98"/>
    <w:rsid w:val="00681066"/>
    <w:rsid w:val="00681079"/>
    <w:rsid w:val="006813B3"/>
    <w:rsid w:val="00681460"/>
    <w:rsid w:val="006814BB"/>
    <w:rsid w:val="0068172B"/>
    <w:rsid w:val="00681861"/>
    <w:rsid w:val="00681B59"/>
    <w:rsid w:val="00681BB7"/>
    <w:rsid w:val="00681C0F"/>
    <w:rsid w:val="00681E4D"/>
    <w:rsid w:val="006820ED"/>
    <w:rsid w:val="00682125"/>
    <w:rsid w:val="0068216F"/>
    <w:rsid w:val="006824C3"/>
    <w:rsid w:val="00682594"/>
    <w:rsid w:val="00682665"/>
    <w:rsid w:val="00682793"/>
    <w:rsid w:val="00682832"/>
    <w:rsid w:val="00682C5F"/>
    <w:rsid w:val="00682D10"/>
    <w:rsid w:val="006830D4"/>
    <w:rsid w:val="006832AF"/>
    <w:rsid w:val="00683529"/>
    <w:rsid w:val="006837EE"/>
    <w:rsid w:val="0068399D"/>
    <w:rsid w:val="00683B4A"/>
    <w:rsid w:val="00683D48"/>
    <w:rsid w:val="00683D70"/>
    <w:rsid w:val="00683DC0"/>
    <w:rsid w:val="00683E06"/>
    <w:rsid w:val="00683E55"/>
    <w:rsid w:val="00683FE3"/>
    <w:rsid w:val="0068410D"/>
    <w:rsid w:val="00684145"/>
    <w:rsid w:val="006841EC"/>
    <w:rsid w:val="006843DF"/>
    <w:rsid w:val="0068445B"/>
    <w:rsid w:val="00684A3A"/>
    <w:rsid w:val="00684B2C"/>
    <w:rsid w:val="00684DF7"/>
    <w:rsid w:val="00684F39"/>
    <w:rsid w:val="00684F58"/>
    <w:rsid w:val="0068530B"/>
    <w:rsid w:val="006853EE"/>
    <w:rsid w:val="0068547B"/>
    <w:rsid w:val="006855A0"/>
    <w:rsid w:val="00685658"/>
    <w:rsid w:val="0068570C"/>
    <w:rsid w:val="0068575F"/>
    <w:rsid w:val="006857EA"/>
    <w:rsid w:val="0068580A"/>
    <w:rsid w:val="00685842"/>
    <w:rsid w:val="00685A38"/>
    <w:rsid w:val="00685B40"/>
    <w:rsid w:val="00685B47"/>
    <w:rsid w:val="00685C40"/>
    <w:rsid w:val="00685E30"/>
    <w:rsid w:val="00685EB6"/>
    <w:rsid w:val="006860BB"/>
    <w:rsid w:val="00686287"/>
    <w:rsid w:val="00686578"/>
    <w:rsid w:val="00686797"/>
    <w:rsid w:val="0068693A"/>
    <w:rsid w:val="00686C71"/>
    <w:rsid w:val="00686D90"/>
    <w:rsid w:val="00686F77"/>
    <w:rsid w:val="00686FDD"/>
    <w:rsid w:val="00686FFC"/>
    <w:rsid w:val="0068700E"/>
    <w:rsid w:val="0068704B"/>
    <w:rsid w:val="006872AE"/>
    <w:rsid w:val="00687322"/>
    <w:rsid w:val="006875AA"/>
    <w:rsid w:val="00687719"/>
    <w:rsid w:val="00687A38"/>
    <w:rsid w:val="00687AA0"/>
    <w:rsid w:val="00687AF1"/>
    <w:rsid w:val="00687DF9"/>
    <w:rsid w:val="00687F4E"/>
    <w:rsid w:val="0069010F"/>
    <w:rsid w:val="0069045E"/>
    <w:rsid w:val="006904C7"/>
    <w:rsid w:val="00690752"/>
    <w:rsid w:val="00690793"/>
    <w:rsid w:val="006909A9"/>
    <w:rsid w:val="00690B23"/>
    <w:rsid w:val="00690B59"/>
    <w:rsid w:val="00690C94"/>
    <w:rsid w:val="00690CB6"/>
    <w:rsid w:val="00690E41"/>
    <w:rsid w:val="00690E67"/>
    <w:rsid w:val="00690FF1"/>
    <w:rsid w:val="006913CD"/>
    <w:rsid w:val="00691506"/>
    <w:rsid w:val="006915DE"/>
    <w:rsid w:val="00691612"/>
    <w:rsid w:val="00691A3A"/>
    <w:rsid w:val="00691A7F"/>
    <w:rsid w:val="00691B7A"/>
    <w:rsid w:val="00691C90"/>
    <w:rsid w:val="00691CB1"/>
    <w:rsid w:val="00691E03"/>
    <w:rsid w:val="00691E3E"/>
    <w:rsid w:val="00691E64"/>
    <w:rsid w:val="00691F19"/>
    <w:rsid w:val="00691FAA"/>
    <w:rsid w:val="00692109"/>
    <w:rsid w:val="00692318"/>
    <w:rsid w:val="00692329"/>
    <w:rsid w:val="00692698"/>
    <w:rsid w:val="006926D2"/>
    <w:rsid w:val="00692CF1"/>
    <w:rsid w:val="00692E0B"/>
    <w:rsid w:val="0069310B"/>
    <w:rsid w:val="006932AE"/>
    <w:rsid w:val="006932C2"/>
    <w:rsid w:val="006933C2"/>
    <w:rsid w:val="00693625"/>
    <w:rsid w:val="006938B8"/>
    <w:rsid w:val="00693A0E"/>
    <w:rsid w:val="00693B97"/>
    <w:rsid w:val="00693C41"/>
    <w:rsid w:val="00693DEF"/>
    <w:rsid w:val="00693FB0"/>
    <w:rsid w:val="00693FC2"/>
    <w:rsid w:val="00694544"/>
    <w:rsid w:val="00694596"/>
    <w:rsid w:val="00694721"/>
    <w:rsid w:val="006949FF"/>
    <w:rsid w:val="00694AE5"/>
    <w:rsid w:val="00694BDA"/>
    <w:rsid w:val="00694CEB"/>
    <w:rsid w:val="00694EB4"/>
    <w:rsid w:val="00694FC4"/>
    <w:rsid w:val="00695340"/>
    <w:rsid w:val="0069534C"/>
    <w:rsid w:val="0069538E"/>
    <w:rsid w:val="0069550A"/>
    <w:rsid w:val="00695855"/>
    <w:rsid w:val="00695A5A"/>
    <w:rsid w:val="00695C67"/>
    <w:rsid w:val="00695C9F"/>
    <w:rsid w:val="00696001"/>
    <w:rsid w:val="006961B1"/>
    <w:rsid w:val="006961B7"/>
    <w:rsid w:val="006963C5"/>
    <w:rsid w:val="006964C7"/>
    <w:rsid w:val="006965DF"/>
    <w:rsid w:val="006969C3"/>
    <w:rsid w:val="00696AF1"/>
    <w:rsid w:val="00696BAF"/>
    <w:rsid w:val="00696C7E"/>
    <w:rsid w:val="00696E63"/>
    <w:rsid w:val="00696E67"/>
    <w:rsid w:val="006971B0"/>
    <w:rsid w:val="00697217"/>
    <w:rsid w:val="00697699"/>
    <w:rsid w:val="00697B45"/>
    <w:rsid w:val="00697CB3"/>
    <w:rsid w:val="00697F9D"/>
    <w:rsid w:val="006A0188"/>
    <w:rsid w:val="006A0212"/>
    <w:rsid w:val="006A0630"/>
    <w:rsid w:val="006A06E5"/>
    <w:rsid w:val="006A0722"/>
    <w:rsid w:val="006A079E"/>
    <w:rsid w:val="006A0A0F"/>
    <w:rsid w:val="006A0A3A"/>
    <w:rsid w:val="006A0AE8"/>
    <w:rsid w:val="006A0D03"/>
    <w:rsid w:val="006A0FEE"/>
    <w:rsid w:val="006A100A"/>
    <w:rsid w:val="006A11DA"/>
    <w:rsid w:val="006A12F7"/>
    <w:rsid w:val="006A1493"/>
    <w:rsid w:val="006A14D7"/>
    <w:rsid w:val="006A1666"/>
    <w:rsid w:val="006A172F"/>
    <w:rsid w:val="006A1964"/>
    <w:rsid w:val="006A19DC"/>
    <w:rsid w:val="006A1DB8"/>
    <w:rsid w:val="006A2359"/>
    <w:rsid w:val="006A26EF"/>
    <w:rsid w:val="006A299E"/>
    <w:rsid w:val="006A2B49"/>
    <w:rsid w:val="006A2D41"/>
    <w:rsid w:val="006A2DD3"/>
    <w:rsid w:val="006A2E58"/>
    <w:rsid w:val="006A2EF7"/>
    <w:rsid w:val="006A2FD3"/>
    <w:rsid w:val="006A2FDD"/>
    <w:rsid w:val="006A3137"/>
    <w:rsid w:val="006A31AB"/>
    <w:rsid w:val="006A32D2"/>
    <w:rsid w:val="006A3301"/>
    <w:rsid w:val="006A34A1"/>
    <w:rsid w:val="006A35CE"/>
    <w:rsid w:val="006A39C9"/>
    <w:rsid w:val="006A39F1"/>
    <w:rsid w:val="006A3BFD"/>
    <w:rsid w:val="006A3CB1"/>
    <w:rsid w:val="006A3D0A"/>
    <w:rsid w:val="006A3D36"/>
    <w:rsid w:val="006A4050"/>
    <w:rsid w:val="006A4152"/>
    <w:rsid w:val="006A42BE"/>
    <w:rsid w:val="006A42EA"/>
    <w:rsid w:val="006A4340"/>
    <w:rsid w:val="006A439E"/>
    <w:rsid w:val="006A44D4"/>
    <w:rsid w:val="006A4515"/>
    <w:rsid w:val="006A45F3"/>
    <w:rsid w:val="006A46E7"/>
    <w:rsid w:val="006A46EF"/>
    <w:rsid w:val="006A4711"/>
    <w:rsid w:val="006A4A71"/>
    <w:rsid w:val="006A4ACB"/>
    <w:rsid w:val="006A4B92"/>
    <w:rsid w:val="006A4C7F"/>
    <w:rsid w:val="006A4D13"/>
    <w:rsid w:val="006A4D50"/>
    <w:rsid w:val="006A4DF4"/>
    <w:rsid w:val="006A4E15"/>
    <w:rsid w:val="006A504D"/>
    <w:rsid w:val="006A51C4"/>
    <w:rsid w:val="006A528F"/>
    <w:rsid w:val="006A5310"/>
    <w:rsid w:val="006A53A6"/>
    <w:rsid w:val="006A53C3"/>
    <w:rsid w:val="006A545A"/>
    <w:rsid w:val="006A547D"/>
    <w:rsid w:val="006A5812"/>
    <w:rsid w:val="006A596A"/>
    <w:rsid w:val="006A59F6"/>
    <w:rsid w:val="006A5A32"/>
    <w:rsid w:val="006A5AF8"/>
    <w:rsid w:val="006A5BBE"/>
    <w:rsid w:val="006A5EC4"/>
    <w:rsid w:val="006A5F53"/>
    <w:rsid w:val="006A603C"/>
    <w:rsid w:val="006A6299"/>
    <w:rsid w:val="006A62EE"/>
    <w:rsid w:val="006A630F"/>
    <w:rsid w:val="006A63E1"/>
    <w:rsid w:val="006A6544"/>
    <w:rsid w:val="006A658B"/>
    <w:rsid w:val="006A65D6"/>
    <w:rsid w:val="006A66AC"/>
    <w:rsid w:val="006A6A95"/>
    <w:rsid w:val="006A6A97"/>
    <w:rsid w:val="006A6B19"/>
    <w:rsid w:val="006A6B5D"/>
    <w:rsid w:val="006A6C35"/>
    <w:rsid w:val="006A6D82"/>
    <w:rsid w:val="006A6F97"/>
    <w:rsid w:val="006A7047"/>
    <w:rsid w:val="006A71C3"/>
    <w:rsid w:val="006A72B0"/>
    <w:rsid w:val="006A746E"/>
    <w:rsid w:val="006A7916"/>
    <w:rsid w:val="006A79DA"/>
    <w:rsid w:val="006A7A31"/>
    <w:rsid w:val="006A7B90"/>
    <w:rsid w:val="006A7D50"/>
    <w:rsid w:val="006A7EE3"/>
    <w:rsid w:val="006A7FAF"/>
    <w:rsid w:val="006B01AE"/>
    <w:rsid w:val="006B04AB"/>
    <w:rsid w:val="006B0583"/>
    <w:rsid w:val="006B06D5"/>
    <w:rsid w:val="006B0978"/>
    <w:rsid w:val="006B09F6"/>
    <w:rsid w:val="006B0D04"/>
    <w:rsid w:val="006B110D"/>
    <w:rsid w:val="006B1305"/>
    <w:rsid w:val="006B13E2"/>
    <w:rsid w:val="006B1685"/>
    <w:rsid w:val="006B19D9"/>
    <w:rsid w:val="006B1A69"/>
    <w:rsid w:val="006B1E4B"/>
    <w:rsid w:val="006B1F9B"/>
    <w:rsid w:val="006B2464"/>
    <w:rsid w:val="006B24EA"/>
    <w:rsid w:val="006B2520"/>
    <w:rsid w:val="006B274F"/>
    <w:rsid w:val="006B2869"/>
    <w:rsid w:val="006B28DE"/>
    <w:rsid w:val="006B2ADD"/>
    <w:rsid w:val="006B2B71"/>
    <w:rsid w:val="006B32CD"/>
    <w:rsid w:val="006B36B9"/>
    <w:rsid w:val="006B37F4"/>
    <w:rsid w:val="006B429D"/>
    <w:rsid w:val="006B4374"/>
    <w:rsid w:val="006B44E4"/>
    <w:rsid w:val="006B45BB"/>
    <w:rsid w:val="006B49DC"/>
    <w:rsid w:val="006B4D42"/>
    <w:rsid w:val="006B4DA7"/>
    <w:rsid w:val="006B4FE7"/>
    <w:rsid w:val="006B54FD"/>
    <w:rsid w:val="006B5739"/>
    <w:rsid w:val="006B592D"/>
    <w:rsid w:val="006B5BDD"/>
    <w:rsid w:val="006B5CA7"/>
    <w:rsid w:val="006B603B"/>
    <w:rsid w:val="006B616F"/>
    <w:rsid w:val="006B61D7"/>
    <w:rsid w:val="006B633B"/>
    <w:rsid w:val="006B6457"/>
    <w:rsid w:val="006B6475"/>
    <w:rsid w:val="006B656D"/>
    <w:rsid w:val="006B6722"/>
    <w:rsid w:val="006B67FC"/>
    <w:rsid w:val="006B69B4"/>
    <w:rsid w:val="006B6AF2"/>
    <w:rsid w:val="006B6BCC"/>
    <w:rsid w:val="006B6C37"/>
    <w:rsid w:val="006B6D06"/>
    <w:rsid w:val="006B6D69"/>
    <w:rsid w:val="006B6EA4"/>
    <w:rsid w:val="006B6EB3"/>
    <w:rsid w:val="006B6FC2"/>
    <w:rsid w:val="006B708C"/>
    <w:rsid w:val="006B7392"/>
    <w:rsid w:val="006B786A"/>
    <w:rsid w:val="006B788F"/>
    <w:rsid w:val="006B791A"/>
    <w:rsid w:val="006B7983"/>
    <w:rsid w:val="006B7A2A"/>
    <w:rsid w:val="006B7A5D"/>
    <w:rsid w:val="006B7A7F"/>
    <w:rsid w:val="006B7A85"/>
    <w:rsid w:val="006B7CD0"/>
    <w:rsid w:val="006B7D98"/>
    <w:rsid w:val="006B7E09"/>
    <w:rsid w:val="006C025E"/>
    <w:rsid w:val="006C0349"/>
    <w:rsid w:val="006C058C"/>
    <w:rsid w:val="006C05A1"/>
    <w:rsid w:val="006C06BB"/>
    <w:rsid w:val="006C0B89"/>
    <w:rsid w:val="006C0BEA"/>
    <w:rsid w:val="006C0C19"/>
    <w:rsid w:val="006C0D35"/>
    <w:rsid w:val="006C0EA0"/>
    <w:rsid w:val="006C11D9"/>
    <w:rsid w:val="006C13BB"/>
    <w:rsid w:val="006C14C2"/>
    <w:rsid w:val="006C157C"/>
    <w:rsid w:val="006C16AC"/>
    <w:rsid w:val="006C17B5"/>
    <w:rsid w:val="006C1C41"/>
    <w:rsid w:val="006C1E2A"/>
    <w:rsid w:val="006C23EF"/>
    <w:rsid w:val="006C24D7"/>
    <w:rsid w:val="006C2711"/>
    <w:rsid w:val="006C2838"/>
    <w:rsid w:val="006C2AB5"/>
    <w:rsid w:val="006C2BDF"/>
    <w:rsid w:val="006C2E3C"/>
    <w:rsid w:val="006C3172"/>
    <w:rsid w:val="006C31CA"/>
    <w:rsid w:val="006C32AC"/>
    <w:rsid w:val="006C33E4"/>
    <w:rsid w:val="006C36A6"/>
    <w:rsid w:val="006C37A7"/>
    <w:rsid w:val="006C3894"/>
    <w:rsid w:val="006C3D7A"/>
    <w:rsid w:val="006C403D"/>
    <w:rsid w:val="006C4050"/>
    <w:rsid w:val="006C4061"/>
    <w:rsid w:val="006C4211"/>
    <w:rsid w:val="006C4360"/>
    <w:rsid w:val="006C45AB"/>
    <w:rsid w:val="006C463A"/>
    <w:rsid w:val="006C4674"/>
    <w:rsid w:val="006C46E9"/>
    <w:rsid w:val="006C4802"/>
    <w:rsid w:val="006C4C2A"/>
    <w:rsid w:val="006C4C51"/>
    <w:rsid w:val="006C4CA9"/>
    <w:rsid w:val="006C51C3"/>
    <w:rsid w:val="006C5478"/>
    <w:rsid w:val="006C547C"/>
    <w:rsid w:val="006C5867"/>
    <w:rsid w:val="006C5907"/>
    <w:rsid w:val="006C5A1E"/>
    <w:rsid w:val="006C5A72"/>
    <w:rsid w:val="006C5B5B"/>
    <w:rsid w:val="006C5F07"/>
    <w:rsid w:val="006C5F33"/>
    <w:rsid w:val="006C5FA3"/>
    <w:rsid w:val="006C613C"/>
    <w:rsid w:val="006C6145"/>
    <w:rsid w:val="006C619F"/>
    <w:rsid w:val="006C626A"/>
    <w:rsid w:val="006C636D"/>
    <w:rsid w:val="006C63BF"/>
    <w:rsid w:val="006C66C3"/>
    <w:rsid w:val="006C66F9"/>
    <w:rsid w:val="006C6713"/>
    <w:rsid w:val="006C6778"/>
    <w:rsid w:val="006C693A"/>
    <w:rsid w:val="006C6C5F"/>
    <w:rsid w:val="006C6E27"/>
    <w:rsid w:val="006C6EBF"/>
    <w:rsid w:val="006C6FD1"/>
    <w:rsid w:val="006C70C8"/>
    <w:rsid w:val="006C7258"/>
    <w:rsid w:val="006C7350"/>
    <w:rsid w:val="006C7359"/>
    <w:rsid w:val="006C76A9"/>
    <w:rsid w:val="006C76DB"/>
    <w:rsid w:val="006C7CAE"/>
    <w:rsid w:val="006C7ED4"/>
    <w:rsid w:val="006D0576"/>
    <w:rsid w:val="006D0577"/>
    <w:rsid w:val="006D062D"/>
    <w:rsid w:val="006D0884"/>
    <w:rsid w:val="006D08D6"/>
    <w:rsid w:val="006D0A8A"/>
    <w:rsid w:val="006D0AFA"/>
    <w:rsid w:val="006D0D2F"/>
    <w:rsid w:val="006D0EAA"/>
    <w:rsid w:val="006D0FEF"/>
    <w:rsid w:val="006D12CF"/>
    <w:rsid w:val="006D1855"/>
    <w:rsid w:val="006D191F"/>
    <w:rsid w:val="006D199E"/>
    <w:rsid w:val="006D1AC8"/>
    <w:rsid w:val="006D1ADF"/>
    <w:rsid w:val="006D1C7E"/>
    <w:rsid w:val="006D1E34"/>
    <w:rsid w:val="006D2024"/>
    <w:rsid w:val="006D23DE"/>
    <w:rsid w:val="006D2698"/>
    <w:rsid w:val="006D28EB"/>
    <w:rsid w:val="006D29F8"/>
    <w:rsid w:val="006D2BC8"/>
    <w:rsid w:val="006D2C2A"/>
    <w:rsid w:val="006D2D24"/>
    <w:rsid w:val="006D2DBF"/>
    <w:rsid w:val="006D2EA1"/>
    <w:rsid w:val="006D3131"/>
    <w:rsid w:val="006D318F"/>
    <w:rsid w:val="006D3213"/>
    <w:rsid w:val="006D3447"/>
    <w:rsid w:val="006D3570"/>
    <w:rsid w:val="006D35A5"/>
    <w:rsid w:val="006D35E7"/>
    <w:rsid w:val="006D37B0"/>
    <w:rsid w:val="006D381D"/>
    <w:rsid w:val="006D38C2"/>
    <w:rsid w:val="006D3974"/>
    <w:rsid w:val="006D3E5F"/>
    <w:rsid w:val="006D3E9A"/>
    <w:rsid w:val="006D4255"/>
    <w:rsid w:val="006D4695"/>
    <w:rsid w:val="006D4887"/>
    <w:rsid w:val="006D4910"/>
    <w:rsid w:val="006D4B85"/>
    <w:rsid w:val="006D4BC8"/>
    <w:rsid w:val="006D4BF9"/>
    <w:rsid w:val="006D4F3B"/>
    <w:rsid w:val="006D4FBC"/>
    <w:rsid w:val="006D52B3"/>
    <w:rsid w:val="006D5302"/>
    <w:rsid w:val="006D5552"/>
    <w:rsid w:val="006D5A2B"/>
    <w:rsid w:val="006D5C44"/>
    <w:rsid w:val="006D5C8D"/>
    <w:rsid w:val="006D5C97"/>
    <w:rsid w:val="006D5D62"/>
    <w:rsid w:val="006D5FB8"/>
    <w:rsid w:val="006D6086"/>
    <w:rsid w:val="006D63B5"/>
    <w:rsid w:val="006D63F6"/>
    <w:rsid w:val="006D650E"/>
    <w:rsid w:val="006D673D"/>
    <w:rsid w:val="006D67BD"/>
    <w:rsid w:val="006D7010"/>
    <w:rsid w:val="006D7129"/>
    <w:rsid w:val="006D71C6"/>
    <w:rsid w:val="006D74D4"/>
    <w:rsid w:val="006D7564"/>
    <w:rsid w:val="006D7626"/>
    <w:rsid w:val="006D7A55"/>
    <w:rsid w:val="006D7D2B"/>
    <w:rsid w:val="006D7E3F"/>
    <w:rsid w:val="006E003D"/>
    <w:rsid w:val="006E0146"/>
    <w:rsid w:val="006E017B"/>
    <w:rsid w:val="006E017E"/>
    <w:rsid w:val="006E03A5"/>
    <w:rsid w:val="006E0409"/>
    <w:rsid w:val="006E05AB"/>
    <w:rsid w:val="006E0696"/>
    <w:rsid w:val="006E07EC"/>
    <w:rsid w:val="006E083B"/>
    <w:rsid w:val="006E0882"/>
    <w:rsid w:val="006E09AE"/>
    <w:rsid w:val="006E0A0E"/>
    <w:rsid w:val="006E0E4A"/>
    <w:rsid w:val="006E0E57"/>
    <w:rsid w:val="006E1138"/>
    <w:rsid w:val="006E13B6"/>
    <w:rsid w:val="006E15DC"/>
    <w:rsid w:val="006E177A"/>
    <w:rsid w:val="006E1785"/>
    <w:rsid w:val="006E193E"/>
    <w:rsid w:val="006E1DA4"/>
    <w:rsid w:val="006E1F11"/>
    <w:rsid w:val="006E20BD"/>
    <w:rsid w:val="006E22C1"/>
    <w:rsid w:val="006E2341"/>
    <w:rsid w:val="006E23AB"/>
    <w:rsid w:val="006E2496"/>
    <w:rsid w:val="006E274B"/>
    <w:rsid w:val="006E2759"/>
    <w:rsid w:val="006E277B"/>
    <w:rsid w:val="006E294C"/>
    <w:rsid w:val="006E2A73"/>
    <w:rsid w:val="006E2A74"/>
    <w:rsid w:val="006E2C99"/>
    <w:rsid w:val="006E2E44"/>
    <w:rsid w:val="006E2F53"/>
    <w:rsid w:val="006E2FBE"/>
    <w:rsid w:val="006E313F"/>
    <w:rsid w:val="006E316E"/>
    <w:rsid w:val="006E31E2"/>
    <w:rsid w:val="006E3438"/>
    <w:rsid w:val="006E34EA"/>
    <w:rsid w:val="006E35CA"/>
    <w:rsid w:val="006E38F7"/>
    <w:rsid w:val="006E3CEF"/>
    <w:rsid w:val="006E3D59"/>
    <w:rsid w:val="006E4106"/>
    <w:rsid w:val="006E426F"/>
    <w:rsid w:val="006E4312"/>
    <w:rsid w:val="006E4389"/>
    <w:rsid w:val="006E4395"/>
    <w:rsid w:val="006E440D"/>
    <w:rsid w:val="006E4418"/>
    <w:rsid w:val="006E462A"/>
    <w:rsid w:val="006E47D9"/>
    <w:rsid w:val="006E4910"/>
    <w:rsid w:val="006E49AD"/>
    <w:rsid w:val="006E4ACD"/>
    <w:rsid w:val="006E4B2B"/>
    <w:rsid w:val="006E4BB4"/>
    <w:rsid w:val="006E4E36"/>
    <w:rsid w:val="006E4EC4"/>
    <w:rsid w:val="006E50FF"/>
    <w:rsid w:val="006E55C9"/>
    <w:rsid w:val="006E56D5"/>
    <w:rsid w:val="006E5753"/>
    <w:rsid w:val="006E5B2B"/>
    <w:rsid w:val="006E5ED1"/>
    <w:rsid w:val="006E6086"/>
    <w:rsid w:val="006E6098"/>
    <w:rsid w:val="006E6147"/>
    <w:rsid w:val="006E6315"/>
    <w:rsid w:val="006E640D"/>
    <w:rsid w:val="006E6499"/>
    <w:rsid w:val="006E65F9"/>
    <w:rsid w:val="006E661C"/>
    <w:rsid w:val="006E670A"/>
    <w:rsid w:val="006E6758"/>
    <w:rsid w:val="006E6909"/>
    <w:rsid w:val="006E6A02"/>
    <w:rsid w:val="006E6A3F"/>
    <w:rsid w:val="006E6B36"/>
    <w:rsid w:val="006E6E0C"/>
    <w:rsid w:val="006E7118"/>
    <w:rsid w:val="006E73C2"/>
    <w:rsid w:val="006E7423"/>
    <w:rsid w:val="006E770B"/>
    <w:rsid w:val="006E778B"/>
    <w:rsid w:val="006E78B9"/>
    <w:rsid w:val="006E78C1"/>
    <w:rsid w:val="006E7A62"/>
    <w:rsid w:val="006E7AC8"/>
    <w:rsid w:val="006E7EA2"/>
    <w:rsid w:val="006E7F8F"/>
    <w:rsid w:val="006F0097"/>
    <w:rsid w:val="006F0115"/>
    <w:rsid w:val="006F016F"/>
    <w:rsid w:val="006F0291"/>
    <w:rsid w:val="006F03FA"/>
    <w:rsid w:val="006F0445"/>
    <w:rsid w:val="006F0590"/>
    <w:rsid w:val="006F05C9"/>
    <w:rsid w:val="006F08BF"/>
    <w:rsid w:val="006F0B62"/>
    <w:rsid w:val="006F0C50"/>
    <w:rsid w:val="006F0CC1"/>
    <w:rsid w:val="006F0D67"/>
    <w:rsid w:val="006F0EC1"/>
    <w:rsid w:val="006F10EC"/>
    <w:rsid w:val="006F1333"/>
    <w:rsid w:val="006F159E"/>
    <w:rsid w:val="006F1A74"/>
    <w:rsid w:val="006F1AB8"/>
    <w:rsid w:val="006F1AEE"/>
    <w:rsid w:val="006F1E9A"/>
    <w:rsid w:val="006F20B1"/>
    <w:rsid w:val="006F20C0"/>
    <w:rsid w:val="006F2167"/>
    <w:rsid w:val="006F26D8"/>
    <w:rsid w:val="006F26E2"/>
    <w:rsid w:val="006F2764"/>
    <w:rsid w:val="006F284D"/>
    <w:rsid w:val="006F2AD3"/>
    <w:rsid w:val="006F2B68"/>
    <w:rsid w:val="006F2B6A"/>
    <w:rsid w:val="006F2C07"/>
    <w:rsid w:val="006F2C4E"/>
    <w:rsid w:val="006F35FD"/>
    <w:rsid w:val="006F3674"/>
    <w:rsid w:val="006F367B"/>
    <w:rsid w:val="006F3968"/>
    <w:rsid w:val="006F3ACE"/>
    <w:rsid w:val="006F3B38"/>
    <w:rsid w:val="006F4006"/>
    <w:rsid w:val="006F4065"/>
    <w:rsid w:val="006F41D7"/>
    <w:rsid w:val="006F4202"/>
    <w:rsid w:val="006F4234"/>
    <w:rsid w:val="006F42B8"/>
    <w:rsid w:val="006F4468"/>
    <w:rsid w:val="006F46C8"/>
    <w:rsid w:val="006F49C1"/>
    <w:rsid w:val="006F5010"/>
    <w:rsid w:val="006F515F"/>
    <w:rsid w:val="006F55BD"/>
    <w:rsid w:val="006F5789"/>
    <w:rsid w:val="006F5837"/>
    <w:rsid w:val="006F5F6E"/>
    <w:rsid w:val="006F5FE0"/>
    <w:rsid w:val="006F5FF1"/>
    <w:rsid w:val="006F6143"/>
    <w:rsid w:val="006F6455"/>
    <w:rsid w:val="006F66F2"/>
    <w:rsid w:val="006F67B6"/>
    <w:rsid w:val="006F6B7A"/>
    <w:rsid w:val="006F6FD4"/>
    <w:rsid w:val="006F71F7"/>
    <w:rsid w:val="006F7274"/>
    <w:rsid w:val="006F72C0"/>
    <w:rsid w:val="006F7305"/>
    <w:rsid w:val="006F7398"/>
    <w:rsid w:val="006F75C5"/>
    <w:rsid w:val="006F78C2"/>
    <w:rsid w:val="006F79B7"/>
    <w:rsid w:val="006F7A43"/>
    <w:rsid w:val="006F7A93"/>
    <w:rsid w:val="006F7B0D"/>
    <w:rsid w:val="006F7C2D"/>
    <w:rsid w:val="006F7CFA"/>
    <w:rsid w:val="00700200"/>
    <w:rsid w:val="0070038C"/>
    <w:rsid w:val="00700743"/>
    <w:rsid w:val="00700830"/>
    <w:rsid w:val="00700CE8"/>
    <w:rsid w:val="00700D01"/>
    <w:rsid w:val="00700D60"/>
    <w:rsid w:val="00700F61"/>
    <w:rsid w:val="00701138"/>
    <w:rsid w:val="0070148A"/>
    <w:rsid w:val="007014A2"/>
    <w:rsid w:val="007016C5"/>
    <w:rsid w:val="007019A6"/>
    <w:rsid w:val="007022B0"/>
    <w:rsid w:val="007025F1"/>
    <w:rsid w:val="00702778"/>
    <w:rsid w:val="00702BDA"/>
    <w:rsid w:val="00703337"/>
    <w:rsid w:val="0070371D"/>
    <w:rsid w:val="00703825"/>
    <w:rsid w:val="0070395A"/>
    <w:rsid w:val="00703B29"/>
    <w:rsid w:val="00703B8E"/>
    <w:rsid w:val="00703B9A"/>
    <w:rsid w:val="00703BEC"/>
    <w:rsid w:val="00703C44"/>
    <w:rsid w:val="00703C82"/>
    <w:rsid w:val="00703CB8"/>
    <w:rsid w:val="00703D6B"/>
    <w:rsid w:val="00703D9F"/>
    <w:rsid w:val="007040BC"/>
    <w:rsid w:val="007040E0"/>
    <w:rsid w:val="00704104"/>
    <w:rsid w:val="0070432B"/>
    <w:rsid w:val="00704374"/>
    <w:rsid w:val="00704557"/>
    <w:rsid w:val="007045CD"/>
    <w:rsid w:val="007046F6"/>
    <w:rsid w:val="0070495D"/>
    <w:rsid w:val="007049B4"/>
    <w:rsid w:val="00704A93"/>
    <w:rsid w:val="00704EBA"/>
    <w:rsid w:val="00705058"/>
    <w:rsid w:val="007052AD"/>
    <w:rsid w:val="007054CC"/>
    <w:rsid w:val="00705593"/>
    <w:rsid w:val="007056BB"/>
    <w:rsid w:val="0070570F"/>
    <w:rsid w:val="007057C2"/>
    <w:rsid w:val="0070586F"/>
    <w:rsid w:val="007058B5"/>
    <w:rsid w:val="007059D6"/>
    <w:rsid w:val="00705ABC"/>
    <w:rsid w:val="00705B95"/>
    <w:rsid w:val="00705C84"/>
    <w:rsid w:val="00705E15"/>
    <w:rsid w:val="00705F0F"/>
    <w:rsid w:val="00706033"/>
    <w:rsid w:val="00706121"/>
    <w:rsid w:val="00706413"/>
    <w:rsid w:val="00706A60"/>
    <w:rsid w:val="00706AC6"/>
    <w:rsid w:val="00706B8D"/>
    <w:rsid w:val="00706C44"/>
    <w:rsid w:val="00706C4C"/>
    <w:rsid w:val="00706E03"/>
    <w:rsid w:val="00706E9F"/>
    <w:rsid w:val="00706ED9"/>
    <w:rsid w:val="007070FF"/>
    <w:rsid w:val="00707190"/>
    <w:rsid w:val="0070719C"/>
    <w:rsid w:val="007073BF"/>
    <w:rsid w:val="00707609"/>
    <w:rsid w:val="007076F7"/>
    <w:rsid w:val="007078B7"/>
    <w:rsid w:val="007079E2"/>
    <w:rsid w:val="00707A76"/>
    <w:rsid w:val="00707FEC"/>
    <w:rsid w:val="0071050B"/>
    <w:rsid w:val="0071057D"/>
    <w:rsid w:val="0071062E"/>
    <w:rsid w:val="00710633"/>
    <w:rsid w:val="007106C7"/>
    <w:rsid w:val="0071071B"/>
    <w:rsid w:val="0071071C"/>
    <w:rsid w:val="007107D5"/>
    <w:rsid w:val="007107E7"/>
    <w:rsid w:val="0071092B"/>
    <w:rsid w:val="00710AE8"/>
    <w:rsid w:val="00710C45"/>
    <w:rsid w:val="007110F5"/>
    <w:rsid w:val="00711466"/>
    <w:rsid w:val="00711615"/>
    <w:rsid w:val="00711A3D"/>
    <w:rsid w:val="00711A5A"/>
    <w:rsid w:val="00711C62"/>
    <w:rsid w:val="00711D25"/>
    <w:rsid w:val="00712030"/>
    <w:rsid w:val="00712034"/>
    <w:rsid w:val="00712121"/>
    <w:rsid w:val="007121BE"/>
    <w:rsid w:val="0071235D"/>
    <w:rsid w:val="0071249F"/>
    <w:rsid w:val="007124F0"/>
    <w:rsid w:val="00712732"/>
    <w:rsid w:val="00712AA2"/>
    <w:rsid w:val="00712AFC"/>
    <w:rsid w:val="00712B93"/>
    <w:rsid w:val="00712E08"/>
    <w:rsid w:val="0071322F"/>
    <w:rsid w:val="007132C4"/>
    <w:rsid w:val="007139A6"/>
    <w:rsid w:val="00713AB6"/>
    <w:rsid w:val="0071415D"/>
    <w:rsid w:val="00714249"/>
    <w:rsid w:val="007142E2"/>
    <w:rsid w:val="00714310"/>
    <w:rsid w:val="007146F3"/>
    <w:rsid w:val="007148A9"/>
    <w:rsid w:val="007149E2"/>
    <w:rsid w:val="00714C2E"/>
    <w:rsid w:val="00714C49"/>
    <w:rsid w:val="00714D4F"/>
    <w:rsid w:val="00714D98"/>
    <w:rsid w:val="00714F9F"/>
    <w:rsid w:val="00715090"/>
    <w:rsid w:val="0071524A"/>
    <w:rsid w:val="007152B2"/>
    <w:rsid w:val="0071534F"/>
    <w:rsid w:val="00715352"/>
    <w:rsid w:val="00715376"/>
    <w:rsid w:val="0071547F"/>
    <w:rsid w:val="007155D4"/>
    <w:rsid w:val="00715685"/>
    <w:rsid w:val="00715824"/>
    <w:rsid w:val="00715B5D"/>
    <w:rsid w:val="00715CAC"/>
    <w:rsid w:val="00715D49"/>
    <w:rsid w:val="0071617D"/>
    <w:rsid w:val="00716211"/>
    <w:rsid w:val="00716372"/>
    <w:rsid w:val="00716400"/>
    <w:rsid w:val="0071643F"/>
    <w:rsid w:val="00716645"/>
    <w:rsid w:val="0071679E"/>
    <w:rsid w:val="007168F3"/>
    <w:rsid w:val="0071692B"/>
    <w:rsid w:val="00716EA7"/>
    <w:rsid w:val="00716EB7"/>
    <w:rsid w:val="00717057"/>
    <w:rsid w:val="007170FC"/>
    <w:rsid w:val="0071713F"/>
    <w:rsid w:val="007171D7"/>
    <w:rsid w:val="00717390"/>
    <w:rsid w:val="00717DA7"/>
    <w:rsid w:val="00717E3F"/>
    <w:rsid w:val="00717E50"/>
    <w:rsid w:val="00717F2D"/>
    <w:rsid w:val="00717F36"/>
    <w:rsid w:val="0072007A"/>
    <w:rsid w:val="007201FD"/>
    <w:rsid w:val="00720252"/>
    <w:rsid w:val="007204F6"/>
    <w:rsid w:val="00720586"/>
    <w:rsid w:val="00720596"/>
    <w:rsid w:val="007205F2"/>
    <w:rsid w:val="00720621"/>
    <w:rsid w:val="00720738"/>
    <w:rsid w:val="0072088D"/>
    <w:rsid w:val="00720BFB"/>
    <w:rsid w:val="00720D80"/>
    <w:rsid w:val="00720F3E"/>
    <w:rsid w:val="00721346"/>
    <w:rsid w:val="007213A7"/>
    <w:rsid w:val="007215C9"/>
    <w:rsid w:val="007215CF"/>
    <w:rsid w:val="007218C2"/>
    <w:rsid w:val="00721B14"/>
    <w:rsid w:val="00721C3F"/>
    <w:rsid w:val="00721C6A"/>
    <w:rsid w:val="00721FA8"/>
    <w:rsid w:val="00721FF1"/>
    <w:rsid w:val="00722346"/>
    <w:rsid w:val="007225E2"/>
    <w:rsid w:val="007227A0"/>
    <w:rsid w:val="00722B2A"/>
    <w:rsid w:val="00723056"/>
    <w:rsid w:val="0072308B"/>
    <w:rsid w:val="007231B5"/>
    <w:rsid w:val="007233BB"/>
    <w:rsid w:val="0072345C"/>
    <w:rsid w:val="00723679"/>
    <w:rsid w:val="0072373E"/>
    <w:rsid w:val="0072377D"/>
    <w:rsid w:val="00723948"/>
    <w:rsid w:val="00723C55"/>
    <w:rsid w:val="00723F46"/>
    <w:rsid w:val="00723F6B"/>
    <w:rsid w:val="00724062"/>
    <w:rsid w:val="007240BD"/>
    <w:rsid w:val="00724254"/>
    <w:rsid w:val="00724415"/>
    <w:rsid w:val="0072454F"/>
    <w:rsid w:val="0072463E"/>
    <w:rsid w:val="00724CD9"/>
    <w:rsid w:val="00724EA1"/>
    <w:rsid w:val="007250E2"/>
    <w:rsid w:val="0072513E"/>
    <w:rsid w:val="007251FA"/>
    <w:rsid w:val="00725B77"/>
    <w:rsid w:val="00725CC5"/>
    <w:rsid w:val="00725D1E"/>
    <w:rsid w:val="00725D5F"/>
    <w:rsid w:val="00725F4E"/>
    <w:rsid w:val="0072600D"/>
    <w:rsid w:val="00726065"/>
    <w:rsid w:val="00726116"/>
    <w:rsid w:val="00726304"/>
    <w:rsid w:val="0072683B"/>
    <w:rsid w:val="00726B79"/>
    <w:rsid w:val="00726BF1"/>
    <w:rsid w:val="00726CB2"/>
    <w:rsid w:val="00726CFE"/>
    <w:rsid w:val="00726D90"/>
    <w:rsid w:val="00726F42"/>
    <w:rsid w:val="00727312"/>
    <w:rsid w:val="0072736D"/>
    <w:rsid w:val="00727656"/>
    <w:rsid w:val="00727688"/>
    <w:rsid w:val="0072784A"/>
    <w:rsid w:val="007278D5"/>
    <w:rsid w:val="00727A23"/>
    <w:rsid w:val="00727C0B"/>
    <w:rsid w:val="00727E98"/>
    <w:rsid w:val="00727EE0"/>
    <w:rsid w:val="00727F49"/>
    <w:rsid w:val="00730167"/>
    <w:rsid w:val="00730179"/>
    <w:rsid w:val="00730200"/>
    <w:rsid w:val="00730287"/>
    <w:rsid w:val="007306AD"/>
    <w:rsid w:val="00730B17"/>
    <w:rsid w:val="00730B5D"/>
    <w:rsid w:val="00730BAF"/>
    <w:rsid w:val="00730C0A"/>
    <w:rsid w:val="00731091"/>
    <w:rsid w:val="00731500"/>
    <w:rsid w:val="0073153A"/>
    <w:rsid w:val="007317FF"/>
    <w:rsid w:val="0073197F"/>
    <w:rsid w:val="00731A28"/>
    <w:rsid w:val="00731BA8"/>
    <w:rsid w:val="007324CE"/>
    <w:rsid w:val="007324D5"/>
    <w:rsid w:val="00732789"/>
    <w:rsid w:val="00732847"/>
    <w:rsid w:val="00732956"/>
    <w:rsid w:val="00732C64"/>
    <w:rsid w:val="00732C66"/>
    <w:rsid w:val="00732C8B"/>
    <w:rsid w:val="00732EAF"/>
    <w:rsid w:val="00732FC0"/>
    <w:rsid w:val="00732FC9"/>
    <w:rsid w:val="00733213"/>
    <w:rsid w:val="007333B4"/>
    <w:rsid w:val="00733622"/>
    <w:rsid w:val="0073362E"/>
    <w:rsid w:val="00733655"/>
    <w:rsid w:val="007336AB"/>
    <w:rsid w:val="00733B6E"/>
    <w:rsid w:val="007341A5"/>
    <w:rsid w:val="0073443B"/>
    <w:rsid w:val="0073450B"/>
    <w:rsid w:val="00734596"/>
    <w:rsid w:val="007345DB"/>
    <w:rsid w:val="00734A0F"/>
    <w:rsid w:val="00734AFD"/>
    <w:rsid w:val="00734C1A"/>
    <w:rsid w:val="00734C56"/>
    <w:rsid w:val="00734CF5"/>
    <w:rsid w:val="00734D75"/>
    <w:rsid w:val="00734E48"/>
    <w:rsid w:val="00734FA8"/>
    <w:rsid w:val="007350AD"/>
    <w:rsid w:val="007350F0"/>
    <w:rsid w:val="007354C2"/>
    <w:rsid w:val="00735B1D"/>
    <w:rsid w:val="00735C69"/>
    <w:rsid w:val="00735EF3"/>
    <w:rsid w:val="00735F29"/>
    <w:rsid w:val="00735F35"/>
    <w:rsid w:val="00735F84"/>
    <w:rsid w:val="00736089"/>
    <w:rsid w:val="00736152"/>
    <w:rsid w:val="007361C6"/>
    <w:rsid w:val="0073643B"/>
    <w:rsid w:val="0073652B"/>
    <w:rsid w:val="00736538"/>
    <w:rsid w:val="007367AA"/>
    <w:rsid w:val="00736A1D"/>
    <w:rsid w:val="00736A88"/>
    <w:rsid w:val="00736A98"/>
    <w:rsid w:val="00736C02"/>
    <w:rsid w:val="00736CA9"/>
    <w:rsid w:val="00736DDD"/>
    <w:rsid w:val="007370CA"/>
    <w:rsid w:val="007371F8"/>
    <w:rsid w:val="0073721F"/>
    <w:rsid w:val="007372FD"/>
    <w:rsid w:val="007373C3"/>
    <w:rsid w:val="007378AE"/>
    <w:rsid w:val="00737BAB"/>
    <w:rsid w:val="00737BE0"/>
    <w:rsid w:val="00737D8E"/>
    <w:rsid w:val="00737D90"/>
    <w:rsid w:val="00737DDF"/>
    <w:rsid w:val="007400A2"/>
    <w:rsid w:val="0074016B"/>
    <w:rsid w:val="0074058D"/>
    <w:rsid w:val="00740666"/>
    <w:rsid w:val="007407A3"/>
    <w:rsid w:val="0074087F"/>
    <w:rsid w:val="00740C7E"/>
    <w:rsid w:val="00740E3F"/>
    <w:rsid w:val="00740EF1"/>
    <w:rsid w:val="007410F4"/>
    <w:rsid w:val="00741113"/>
    <w:rsid w:val="00741132"/>
    <w:rsid w:val="0074129E"/>
    <w:rsid w:val="0074140E"/>
    <w:rsid w:val="00741470"/>
    <w:rsid w:val="007419A6"/>
    <w:rsid w:val="00741A65"/>
    <w:rsid w:val="00741C25"/>
    <w:rsid w:val="00741C5C"/>
    <w:rsid w:val="00741DAD"/>
    <w:rsid w:val="00741F84"/>
    <w:rsid w:val="007420EE"/>
    <w:rsid w:val="007421F3"/>
    <w:rsid w:val="007422ED"/>
    <w:rsid w:val="007423B3"/>
    <w:rsid w:val="00742511"/>
    <w:rsid w:val="007425FA"/>
    <w:rsid w:val="007427A7"/>
    <w:rsid w:val="0074283F"/>
    <w:rsid w:val="00742B3C"/>
    <w:rsid w:val="00742B59"/>
    <w:rsid w:val="00742BAC"/>
    <w:rsid w:val="00742DAC"/>
    <w:rsid w:val="00742E15"/>
    <w:rsid w:val="00742F05"/>
    <w:rsid w:val="00742F91"/>
    <w:rsid w:val="00743962"/>
    <w:rsid w:val="00743A63"/>
    <w:rsid w:val="00743C12"/>
    <w:rsid w:val="00743C64"/>
    <w:rsid w:val="007440AB"/>
    <w:rsid w:val="00744141"/>
    <w:rsid w:val="007443F7"/>
    <w:rsid w:val="0074445A"/>
    <w:rsid w:val="0074495F"/>
    <w:rsid w:val="00744AB7"/>
    <w:rsid w:val="00744E51"/>
    <w:rsid w:val="0074519F"/>
    <w:rsid w:val="00745278"/>
    <w:rsid w:val="007452F4"/>
    <w:rsid w:val="0074561B"/>
    <w:rsid w:val="007457FC"/>
    <w:rsid w:val="00745D10"/>
    <w:rsid w:val="00745D11"/>
    <w:rsid w:val="00745E03"/>
    <w:rsid w:val="00745E89"/>
    <w:rsid w:val="007460FC"/>
    <w:rsid w:val="00746132"/>
    <w:rsid w:val="007461B7"/>
    <w:rsid w:val="007462BD"/>
    <w:rsid w:val="00746388"/>
    <w:rsid w:val="0074645D"/>
    <w:rsid w:val="007465CE"/>
    <w:rsid w:val="007466FD"/>
    <w:rsid w:val="00746937"/>
    <w:rsid w:val="00746C94"/>
    <w:rsid w:val="00746D5C"/>
    <w:rsid w:val="00747459"/>
    <w:rsid w:val="00747536"/>
    <w:rsid w:val="007475D9"/>
    <w:rsid w:val="0074788F"/>
    <w:rsid w:val="00747A16"/>
    <w:rsid w:val="00750045"/>
    <w:rsid w:val="0075025F"/>
    <w:rsid w:val="00750415"/>
    <w:rsid w:val="00750886"/>
    <w:rsid w:val="007509C7"/>
    <w:rsid w:val="00750BCC"/>
    <w:rsid w:val="00750C6C"/>
    <w:rsid w:val="00750D72"/>
    <w:rsid w:val="00750F5C"/>
    <w:rsid w:val="00750F5F"/>
    <w:rsid w:val="007512DD"/>
    <w:rsid w:val="0075130D"/>
    <w:rsid w:val="0075163C"/>
    <w:rsid w:val="0075185F"/>
    <w:rsid w:val="00751933"/>
    <w:rsid w:val="0075197E"/>
    <w:rsid w:val="00751A1E"/>
    <w:rsid w:val="00751B14"/>
    <w:rsid w:val="00751B2A"/>
    <w:rsid w:val="00751B4D"/>
    <w:rsid w:val="00751B7F"/>
    <w:rsid w:val="00751BFA"/>
    <w:rsid w:val="00751C6F"/>
    <w:rsid w:val="00751E18"/>
    <w:rsid w:val="00751F0F"/>
    <w:rsid w:val="00751F4F"/>
    <w:rsid w:val="007521EE"/>
    <w:rsid w:val="007523CE"/>
    <w:rsid w:val="007524E5"/>
    <w:rsid w:val="00752A3B"/>
    <w:rsid w:val="00752AF2"/>
    <w:rsid w:val="00752CFC"/>
    <w:rsid w:val="00752D3A"/>
    <w:rsid w:val="00752EAD"/>
    <w:rsid w:val="00752EFF"/>
    <w:rsid w:val="00752FD3"/>
    <w:rsid w:val="00753046"/>
    <w:rsid w:val="00753587"/>
    <w:rsid w:val="007535E6"/>
    <w:rsid w:val="00753AD2"/>
    <w:rsid w:val="00753EEA"/>
    <w:rsid w:val="00754179"/>
    <w:rsid w:val="00754186"/>
    <w:rsid w:val="007542F8"/>
    <w:rsid w:val="0075431E"/>
    <w:rsid w:val="0075433A"/>
    <w:rsid w:val="00754492"/>
    <w:rsid w:val="007544E1"/>
    <w:rsid w:val="0075455C"/>
    <w:rsid w:val="00754993"/>
    <w:rsid w:val="007549A1"/>
    <w:rsid w:val="007549B2"/>
    <w:rsid w:val="00754A1D"/>
    <w:rsid w:val="00754AB1"/>
    <w:rsid w:val="00754D3D"/>
    <w:rsid w:val="00754DC9"/>
    <w:rsid w:val="00754EE6"/>
    <w:rsid w:val="00754EF2"/>
    <w:rsid w:val="007556A9"/>
    <w:rsid w:val="007559E5"/>
    <w:rsid w:val="00755C0D"/>
    <w:rsid w:val="00755DCB"/>
    <w:rsid w:val="007562DC"/>
    <w:rsid w:val="00756505"/>
    <w:rsid w:val="00756735"/>
    <w:rsid w:val="00756AAF"/>
    <w:rsid w:val="00756C17"/>
    <w:rsid w:val="00756DE9"/>
    <w:rsid w:val="00756E18"/>
    <w:rsid w:val="00756F11"/>
    <w:rsid w:val="0075706E"/>
    <w:rsid w:val="007570C8"/>
    <w:rsid w:val="00757103"/>
    <w:rsid w:val="00757230"/>
    <w:rsid w:val="0075767E"/>
    <w:rsid w:val="00757705"/>
    <w:rsid w:val="0075798F"/>
    <w:rsid w:val="00757CB0"/>
    <w:rsid w:val="007601FB"/>
    <w:rsid w:val="0076035B"/>
    <w:rsid w:val="00760411"/>
    <w:rsid w:val="00760421"/>
    <w:rsid w:val="00760563"/>
    <w:rsid w:val="0076081D"/>
    <w:rsid w:val="00760894"/>
    <w:rsid w:val="007608B9"/>
    <w:rsid w:val="00760952"/>
    <w:rsid w:val="00760C18"/>
    <w:rsid w:val="00760C8E"/>
    <w:rsid w:val="00760DF4"/>
    <w:rsid w:val="00760E6C"/>
    <w:rsid w:val="007610F6"/>
    <w:rsid w:val="007612CA"/>
    <w:rsid w:val="007612D1"/>
    <w:rsid w:val="00761493"/>
    <w:rsid w:val="0076161E"/>
    <w:rsid w:val="007618D0"/>
    <w:rsid w:val="00761916"/>
    <w:rsid w:val="00761A6B"/>
    <w:rsid w:val="00761A7A"/>
    <w:rsid w:val="00762466"/>
    <w:rsid w:val="007629C5"/>
    <w:rsid w:val="00762B29"/>
    <w:rsid w:val="00762D6D"/>
    <w:rsid w:val="00762D95"/>
    <w:rsid w:val="00762DFB"/>
    <w:rsid w:val="00763133"/>
    <w:rsid w:val="0076318C"/>
    <w:rsid w:val="0076319B"/>
    <w:rsid w:val="007631E7"/>
    <w:rsid w:val="00763316"/>
    <w:rsid w:val="007633BA"/>
    <w:rsid w:val="0076358B"/>
    <w:rsid w:val="00763921"/>
    <w:rsid w:val="00763A96"/>
    <w:rsid w:val="00763BE4"/>
    <w:rsid w:val="00763CF7"/>
    <w:rsid w:val="00763F3C"/>
    <w:rsid w:val="00763F4E"/>
    <w:rsid w:val="00764158"/>
    <w:rsid w:val="007641B5"/>
    <w:rsid w:val="00764204"/>
    <w:rsid w:val="007643ED"/>
    <w:rsid w:val="00764470"/>
    <w:rsid w:val="00764490"/>
    <w:rsid w:val="0076464B"/>
    <w:rsid w:val="00764665"/>
    <w:rsid w:val="007646CD"/>
    <w:rsid w:val="00764957"/>
    <w:rsid w:val="007649E7"/>
    <w:rsid w:val="00764A87"/>
    <w:rsid w:val="00764B4F"/>
    <w:rsid w:val="00764BB8"/>
    <w:rsid w:val="00764C3A"/>
    <w:rsid w:val="00764EC4"/>
    <w:rsid w:val="00764F70"/>
    <w:rsid w:val="00765405"/>
    <w:rsid w:val="00765520"/>
    <w:rsid w:val="00765550"/>
    <w:rsid w:val="00765578"/>
    <w:rsid w:val="00765655"/>
    <w:rsid w:val="007656BC"/>
    <w:rsid w:val="007657BF"/>
    <w:rsid w:val="00765893"/>
    <w:rsid w:val="007658B7"/>
    <w:rsid w:val="00765ACB"/>
    <w:rsid w:val="00765B12"/>
    <w:rsid w:val="00765EA5"/>
    <w:rsid w:val="007660C9"/>
    <w:rsid w:val="007661C9"/>
    <w:rsid w:val="00766295"/>
    <w:rsid w:val="007664F8"/>
    <w:rsid w:val="00766603"/>
    <w:rsid w:val="0076662D"/>
    <w:rsid w:val="00766653"/>
    <w:rsid w:val="00766A4F"/>
    <w:rsid w:val="00766BA8"/>
    <w:rsid w:val="00766BD1"/>
    <w:rsid w:val="00766BE8"/>
    <w:rsid w:val="00766E74"/>
    <w:rsid w:val="00766F27"/>
    <w:rsid w:val="00767022"/>
    <w:rsid w:val="00767088"/>
    <w:rsid w:val="00767097"/>
    <w:rsid w:val="0076728D"/>
    <w:rsid w:val="0076747C"/>
    <w:rsid w:val="00767650"/>
    <w:rsid w:val="007677E5"/>
    <w:rsid w:val="00767BB8"/>
    <w:rsid w:val="00767EA6"/>
    <w:rsid w:val="00770042"/>
    <w:rsid w:val="00770057"/>
    <w:rsid w:val="007700B7"/>
    <w:rsid w:val="0077012A"/>
    <w:rsid w:val="007705DE"/>
    <w:rsid w:val="0077067F"/>
    <w:rsid w:val="00770D1B"/>
    <w:rsid w:val="00770EBB"/>
    <w:rsid w:val="00770ED4"/>
    <w:rsid w:val="00770F29"/>
    <w:rsid w:val="007713A1"/>
    <w:rsid w:val="00771549"/>
    <w:rsid w:val="007715C1"/>
    <w:rsid w:val="00771744"/>
    <w:rsid w:val="007717E2"/>
    <w:rsid w:val="00771A46"/>
    <w:rsid w:val="00771B19"/>
    <w:rsid w:val="00771FAD"/>
    <w:rsid w:val="00771FC3"/>
    <w:rsid w:val="00772293"/>
    <w:rsid w:val="00772479"/>
    <w:rsid w:val="007724DC"/>
    <w:rsid w:val="0077288C"/>
    <w:rsid w:val="007729BD"/>
    <w:rsid w:val="00772A3C"/>
    <w:rsid w:val="00772C6F"/>
    <w:rsid w:val="00772CED"/>
    <w:rsid w:val="00772E07"/>
    <w:rsid w:val="00772E78"/>
    <w:rsid w:val="00773048"/>
    <w:rsid w:val="0077308B"/>
    <w:rsid w:val="00773445"/>
    <w:rsid w:val="00773446"/>
    <w:rsid w:val="007734C6"/>
    <w:rsid w:val="007734EA"/>
    <w:rsid w:val="007736C1"/>
    <w:rsid w:val="007736EE"/>
    <w:rsid w:val="00773727"/>
    <w:rsid w:val="00773A0B"/>
    <w:rsid w:val="00773BCE"/>
    <w:rsid w:val="00773C3A"/>
    <w:rsid w:val="00773CAC"/>
    <w:rsid w:val="00773F53"/>
    <w:rsid w:val="00773FED"/>
    <w:rsid w:val="007745BC"/>
    <w:rsid w:val="007745EF"/>
    <w:rsid w:val="007746E6"/>
    <w:rsid w:val="00774A2E"/>
    <w:rsid w:val="00774AD1"/>
    <w:rsid w:val="00774BA2"/>
    <w:rsid w:val="00774C3C"/>
    <w:rsid w:val="00775403"/>
    <w:rsid w:val="0077580A"/>
    <w:rsid w:val="00775A2C"/>
    <w:rsid w:val="00775AE4"/>
    <w:rsid w:val="00775BEB"/>
    <w:rsid w:val="00775E58"/>
    <w:rsid w:val="00775F40"/>
    <w:rsid w:val="00775FAD"/>
    <w:rsid w:val="00776057"/>
    <w:rsid w:val="007763B3"/>
    <w:rsid w:val="00776404"/>
    <w:rsid w:val="007764DE"/>
    <w:rsid w:val="00776720"/>
    <w:rsid w:val="00776F10"/>
    <w:rsid w:val="007770C6"/>
    <w:rsid w:val="007771B7"/>
    <w:rsid w:val="007773EF"/>
    <w:rsid w:val="00777497"/>
    <w:rsid w:val="0077772A"/>
    <w:rsid w:val="007777B3"/>
    <w:rsid w:val="0077788C"/>
    <w:rsid w:val="007778BC"/>
    <w:rsid w:val="007779DB"/>
    <w:rsid w:val="00777AE0"/>
    <w:rsid w:val="00777B99"/>
    <w:rsid w:val="00777C44"/>
    <w:rsid w:val="00780043"/>
    <w:rsid w:val="00780060"/>
    <w:rsid w:val="0078022A"/>
    <w:rsid w:val="00780277"/>
    <w:rsid w:val="007802FE"/>
    <w:rsid w:val="00780455"/>
    <w:rsid w:val="007804E5"/>
    <w:rsid w:val="00780547"/>
    <w:rsid w:val="007806DB"/>
    <w:rsid w:val="00780EAA"/>
    <w:rsid w:val="00780F34"/>
    <w:rsid w:val="00780F99"/>
    <w:rsid w:val="007815A6"/>
    <w:rsid w:val="007815BA"/>
    <w:rsid w:val="007818E8"/>
    <w:rsid w:val="00781ACE"/>
    <w:rsid w:val="00781BA2"/>
    <w:rsid w:val="00781C29"/>
    <w:rsid w:val="00781E51"/>
    <w:rsid w:val="00782454"/>
    <w:rsid w:val="00782554"/>
    <w:rsid w:val="0078265B"/>
    <w:rsid w:val="00782668"/>
    <w:rsid w:val="00782755"/>
    <w:rsid w:val="00782767"/>
    <w:rsid w:val="007827DB"/>
    <w:rsid w:val="007829C7"/>
    <w:rsid w:val="00782AF0"/>
    <w:rsid w:val="00782D3A"/>
    <w:rsid w:val="00782F0C"/>
    <w:rsid w:val="00782FDB"/>
    <w:rsid w:val="00782FE3"/>
    <w:rsid w:val="00783608"/>
    <w:rsid w:val="007836B0"/>
    <w:rsid w:val="00783736"/>
    <w:rsid w:val="00783773"/>
    <w:rsid w:val="00783CC3"/>
    <w:rsid w:val="00783CE2"/>
    <w:rsid w:val="00783F3B"/>
    <w:rsid w:val="00783FBC"/>
    <w:rsid w:val="00784242"/>
    <w:rsid w:val="007842EC"/>
    <w:rsid w:val="007845BE"/>
    <w:rsid w:val="007846D9"/>
    <w:rsid w:val="00784827"/>
    <w:rsid w:val="0078482C"/>
    <w:rsid w:val="00784AAC"/>
    <w:rsid w:val="00784BF3"/>
    <w:rsid w:val="00784C4D"/>
    <w:rsid w:val="00784C57"/>
    <w:rsid w:val="00784ECC"/>
    <w:rsid w:val="0078505E"/>
    <w:rsid w:val="00785104"/>
    <w:rsid w:val="0078529B"/>
    <w:rsid w:val="0078539A"/>
    <w:rsid w:val="007853A5"/>
    <w:rsid w:val="007855B1"/>
    <w:rsid w:val="0078560D"/>
    <w:rsid w:val="00785776"/>
    <w:rsid w:val="007857F1"/>
    <w:rsid w:val="007858E5"/>
    <w:rsid w:val="00785E39"/>
    <w:rsid w:val="0078601B"/>
    <w:rsid w:val="00786073"/>
    <w:rsid w:val="007860A8"/>
    <w:rsid w:val="007860D1"/>
    <w:rsid w:val="00786321"/>
    <w:rsid w:val="0078680C"/>
    <w:rsid w:val="00786CC8"/>
    <w:rsid w:val="00786E4E"/>
    <w:rsid w:val="00787173"/>
    <w:rsid w:val="00787234"/>
    <w:rsid w:val="00787344"/>
    <w:rsid w:val="007873D4"/>
    <w:rsid w:val="007874BF"/>
    <w:rsid w:val="00787605"/>
    <w:rsid w:val="00787630"/>
    <w:rsid w:val="007876A5"/>
    <w:rsid w:val="007877B3"/>
    <w:rsid w:val="0078784A"/>
    <w:rsid w:val="00787C0D"/>
    <w:rsid w:val="00787C34"/>
    <w:rsid w:val="00787D05"/>
    <w:rsid w:val="00787F5D"/>
    <w:rsid w:val="00787F89"/>
    <w:rsid w:val="00787F94"/>
    <w:rsid w:val="0079014B"/>
    <w:rsid w:val="00790235"/>
    <w:rsid w:val="0079023C"/>
    <w:rsid w:val="0079033E"/>
    <w:rsid w:val="007904F4"/>
    <w:rsid w:val="00790568"/>
    <w:rsid w:val="007906D9"/>
    <w:rsid w:val="0079077D"/>
    <w:rsid w:val="007907E9"/>
    <w:rsid w:val="00790A20"/>
    <w:rsid w:val="0079112A"/>
    <w:rsid w:val="007912CB"/>
    <w:rsid w:val="00791519"/>
    <w:rsid w:val="007915DB"/>
    <w:rsid w:val="00791692"/>
    <w:rsid w:val="00791810"/>
    <w:rsid w:val="00791BD6"/>
    <w:rsid w:val="00791EFA"/>
    <w:rsid w:val="00791F29"/>
    <w:rsid w:val="00791F5B"/>
    <w:rsid w:val="007920C9"/>
    <w:rsid w:val="00792159"/>
    <w:rsid w:val="00792359"/>
    <w:rsid w:val="00792636"/>
    <w:rsid w:val="00792657"/>
    <w:rsid w:val="0079271D"/>
    <w:rsid w:val="00792768"/>
    <w:rsid w:val="00792866"/>
    <w:rsid w:val="007929D7"/>
    <w:rsid w:val="00792A91"/>
    <w:rsid w:val="00792B91"/>
    <w:rsid w:val="00792BBD"/>
    <w:rsid w:val="00792BEA"/>
    <w:rsid w:val="00792D46"/>
    <w:rsid w:val="00792EE7"/>
    <w:rsid w:val="007930E6"/>
    <w:rsid w:val="00793176"/>
    <w:rsid w:val="007931F4"/>
    <w:rsid w:val="007931FB"/>
    <w:rsid w:val="00793298"/>
    <w:rsid w:val="00793531"/>
    <w:rsid w:val="00793733"/>
    <w:rsid w:val="00793810"/>
    <w:rsid w:val="00793B84"/>
    <w:rsid w:val="00793D67"/>
    <w:rsid w:val="00793DA0"/>
    <w:rsid w:val="00793DBC"/>
    <w:rsid w:val="00793E5A"/>
    <w:rsid w:val="00793F39"/>
    <w:rsid w:val="00793FD2"/>
    <w:rsid w:val="007941D3"/>
    <w:rsid w:val="00794370"/>
    <w:rsid w:val="007943A3"/>
    <w:rsid w:val="007945A0"/>
    <w:rsid w:val="00794636"/>
    <w:rsid w:val="00794C5F"/>
    <w:rsid w:val="00794E06"/>
    <w:rsid w:val="00794FA4"/>
    <w:rsid w:val="007950A1"/>
    <w:rsid w:val="00795436"/>
    <w:rsid w:val="0079547C"/>
    <w:rsid w:val="00795498"/>
    <w:rsid w:val="00795673"/>
    <w:rsid w:val="007959A8"/>
    <w:rsid w:val="00795B4A"/>
    <w:rsid w:val="00795C2B"/>
    <w:rsid w:val="00795DC5"/>
    <w:rsid w:val="0079615F"/>
    <w:rsid w:val="0079618B"/>
    <w:rsid w:val="007961EE"/>
    <w:rsid w:val="007963A3"/>
    <w:rsid w:val="007964B7"/>
    <w:rsid w:val="00796629"/>
    <w:rsid w:val="0079687F"/>
    <w:rsid w:val="00796A37"/>
    <w:rsid w:val="00796A44"/>
    <w:rsid w:val="00796B7B"/>
    <w:rsid w:val="007970E4"/>
    <w:rsid w:val="007970F4"/>
    <w:rsid w:val="00797189"/>
    <w:rsid w:val="0079719A"/>
    <w:rsid w:val="00797244"/>
    <w:rsid w:val="0079753E"/>
    <w:rsid w:val="0079764C"/>
    <w:rsid w:val="00797820"/>
    <w:rsid w:val="0079784B"/>
    <w:rsid w:val="00797A05"/>
    <w:rsid w:val="00797A94"/>
    <w:rsid w:val="00797B69"/>
    <w:rsid w:val="00797D9E"/>
    <w:rsid w:val="00797E96"/>
    <w:rsid w:val="007A0014"/>
    <w:rsid w:val="007A00F6"/>
    <w:rsid w:val="007A05FF"/>
    <w:rsid w:val="007A0776"/>
    <w:rsid w:val="007A07B1"/>
    <w:rsid w:val="007A07EC"/>
    <w:rsid w:val="007A0806"/>
    <w:rsid w:val="007A08D4"/>
    <w:rsid w:val="007A0928"/>
    <w:rsid w:val="007A0B5E"/>
    <w:rsid w:val="007A0D75"/>
    <w:rsid w:val="007A1066"/>
    <w:rsid w:val="007A1099"/>
    <w:rsid w:val="007A14DC"/>
    <w:rsid w:val="007A1517"/>
    <w:rsid w:val="007A167F"/>
    <w:rsid w:val="007A1A61"/>
    <w:rsid w:val="007A1D5B"/>
    <w:rsid w:val="007A1DBF"/>
    <w:rsid w:val="007A2027"/>
    <w:rsid w:val="007A20FD"/>
    <w:rsid w:val="007A24A4"/>
    <w:rsid w:val="007A2720"/>
    <w:rsid w:val="007A2A6C"/>
    <w:rsid w:val="007A2B5B"/>
    <w:rsid w:val="007A2BC2"/>
    <w:rsid w:val="007A2C0F"/>
    <w:rsid w:val="007A2D69"/>
    <w:rsid w:val="007A2DCD"/>
    <w:rsid w:val="007A2FEB"/>
    <w:rsid w:val="007A3070"/>
    <w:rsid w:val="007A3293"/>
    <w:rsid w:val="007A3317"/>
    <w:rsid w:val="007A340C"/>
    <w:rsid w:val="007A34FF"/>
    <w:rsid w:val="007A3783"/>
    <w:rsid w:val="007A3827"/>
    <w:rsid w:val="007A3A46"/>
    <w:rsid w:val="007A3A67"/>
    <w:rsid w:val="007A3AEF"/>
    <w:rsid w:val="007A3D5D"/>
    <w:rsid w:val="007A40FA"/>
    <w:rsid w:val="007A4123"/>
    <w:rsid w:val="007A412A"/>
    <w:rsid w:val="007A4199"/>
    <w:rsid w:val="007A4244"/>
    <w:rsid w:val="007A4566"/>
    <w:rsid w:val="007A45C9"/>
    <w:rsid w:val="007A46E5"/>
    <w:rsid w:val="007A478E"/>
    <w:rsid w:val="007A47B6"/>
    <w:rsid w:val="007A48DC"/>
    <w:rsid w:val="007A494B"/>
    <w:rsid w:val="007A4A0F"/>
    <w:rsid w:val="007A4AF1"/>
    <w:rsid w:val="007A4B80"/>
    <w:rsid w:val="007A4F00"/>
    <w:rsid w:val="007A4F04"/>
    <w:rsid w:val="007A532E"/>
    <w:rsid w:val="007A5A5F"/>
    <w:rsid w:val="007A5AEE"/>
    <w:rsid w:val="007A5CEC"/>
    <w:rsid w:val="007A5F2D"/>
    <w:rsid w:val="007A60D1"/>
    <w:rsid w:val="007A61B0"/>
    <w:rsid w:val="007A6366"/>
    <w:rsid w:val="007A6429"/>
    <w:rsid w:val="007A6799"/>
    <w:rsid w:val="007A6A05"/>
    <w:rsid w:val="007A6A1D"/>
    <w:rsid w:val="007A6F55"/>
    <w:rsid w:val="007A6FB5"/>
    <w:rsid w:val="007A6FC1"/>
    <w:rsid w:val="007A7053"/>
    <w:rsid w:val="007A70EB"/>
    <w:rsid w:val="007A71E1"/>
    <w:rsid w:val="007A736B"/>
    <w:rsid w:val="007A747F"/>
    <w:rsid w:val="007A76D1"/>
    <w:rsid w:val="007A7823"/>
    <w:rsid w:val="007A7B33"/>
    <w:rsid w:val="007A7D28"/>
    <w:rsid w:val="007A7D9F"/>
    <w:rsid w:val="007B01CB"/>
    <w:rsid w:val="007B0423"/>
    <w:rsid w:val="007B0604"/>
    <w:rsid w:val="007B067E"/>
    <w:rsid w:val="007B06F6"/>
    <w:rsid w:val="007B0721"/>
    <w:rsid w:val="007B08B5"/>
    <w:rsid w:val="007B08EF"/>
    <w:rsid w:val="007B08F1"/>
    <w:rsid w:val="007B0921"/>
    <w:rsid w:val="007B0957"/>
    <w:rsid w:val="007B09C3"/>
    <w:rsid w:val="007B0B47"/>
    <w:rsid w:val="007B0C61"/>
    <w:rsid w:val="007B0CC0"/>
    <w:rsid w:val="007B0DB0"/>
    <w:rsid w:val="007B0E07"/>
    <w:rsid w:val="007B0EA7"/>
    <w:rsid w:val="007B0F24"/>
    <w:rsid w:val="007B10E7"/>
    <w:rsid w:val="007B1305"/>
    <w:rsid w:val="007B145F"/>
    <w:rsid w:val="007B1464"/>
    <w:rsid w:val="007B1840"/>
    <w:rsid w:val="007B18EC"/>
    <w:rsid w:val="007B193A"/>
    <w:rsid w:val="007B1D18"/>
    <w:rsid w:val="007B1DD1"/>
    <w:rsid w:val="007B1E61"/>
    <w:rsid w:val="007B1FB7"/>
    <w:rsid w:val="007B1FEE"/>
    <w:rsid w:val="007B2148"/>
    <w:rsid w:val="007B21CD"/>
    <w:rsid w:val="007B21F9"/>
    <w:rsid w:val="007B24E6"/>
    <w:rsid w:val="007B2ADC"/>
    <w:rsid w:val="007B2C5A"/>
    <w:rsid w:val="007B2DDC"/>
    <w:rsid w:val="007B3405"/>
    <w:rsid w:val="007B35A6"/>
    <w:rsid w:val="007B36A0"/>
    <w:rsid w:val="007B3824"/>
    <w:rsid w:val="007B3882"/>
    <w:rsid w:val="007B3A6A"/>
    <w:rsid w:val="007B42C0"/>
    <w:rsid w:val="007B4B7C"/>
    <w:rsid w:val="007B4D9E"/>
    <w:rsid w:val="007B4E1B"/>
    <w:rsid w:val="007B53F2"/>
    <w:rsid w:val="007B558D"/>
    <w:rsid w:val="007B559D"/>
    <w:rsid w:val="007B575D"/>
    <w:rsid w:val="007B576B"/>
    <w:rsid w:val="007B5A12"/>
    <w:rsid w:val="007B5B31"/>
    <w:rsid w:val="007B5BCE"/>
    <w:rsid w:val="007B5D4A"/>
    <w:rsid w:val="007B5E21"/>
    <w:rsid w:val="007B60A3"/>
    <w:rsid w:val="007B624E"/>
    <w:rsid w:val="007B658C"/>
    <w:rsid w:val="007B6826"/>
    <w:rsid w:val="007B6897"/>
    <w:rsid w:val="007B699B"/>
    <w:rsid w:val="007B69CF"/>
    <w:rsid w:val="007B6C44"/>
    <w:rsid w:val="007B6C75"/>
    <w:rsid w:val="007B6FA4"/>
    <w:rsid w:val="007B6FF4"/>
    <w:rsid w:val="007B7039"/>
    <w:rsid w:val="007B76F8"/>
    <w:rsid w:val="007B7788"/>
    <w:rsid w:val="007B78C8"/>
    <w:rsid w:val="007B78FA"/>
    <w:rsid w:val="007B7A30"/>
    <w:rsid w:val="007B7BD4"/>
    <w:rsid w:val="007B7C1F"/>
    <w:rsid w:val="007B7D6A"/>
    <w:rsid w:val="007C055B"/>
    <w:rsid w:val="007C0592"/>
    <w:rsid w:val="007C0650"/>
    <w:rsid w:val="007C0660"/>
    <w:rsid w:val="007C09D4"/>
    <w:rsid w:val="007C0A10"/>
    <w:rsid w:val="007C0B76"/>
    <w:rsid w:val="007C0D89"/>
    <w:rsid w:val="007C1049"/>
    <w:rsid w:val="007C1095"/>
    <w:rsid w:val="007C132C"/>
    <w:rsid w:val="007C1405"/>
    <w:rsid w:val="007C148D"/>
    <w:rsid w:val="007C175D"/>
    <w:rsid w:val="007C1B3C"/>
    <w:rsid w:val="007C1BD7"/>
    <w:rsid w:val="007C1D2A"/>
    <w:rsid w:val="007C1DFC"/>
    <w:rsid w:val="007C1ECD"/>
    <w:rsid w:val="007C1FC5"/>
    <w:rsid w:val="007C200C"/>
    <w:rsid w:val="007C2212"/>
    <w:rsid w:val="007C22D3"/>
    <w:rsid w:val="007C22F3"/>
    <w:rsid w:val="007C26B7"/>
    <w:rsid w:val="007C273F"/>
    <w:rsid w:val="007C2798"/>
    <w:rsid w:val="007C2B9C"/>
    <w:rsid w:val="007C2E3E"/>
    <w:rsid w:val="007C2F63"/>
    <w:rsid w:val="007C2FEB"/>
    <w:rsid w:val="007C30E1"/>
    <w:rsid w:val="007C322A"/>
    <w:rsid w:val="007C327C"/>
    <w:rsid w:val="007C329A"/>
    <w:rsid w:val="007C3702"/>
    <w:rsid w:val="007C3723"/>
    <w:rsid w:val="007C3ABB"/>
    <w:rsid w:val="007C3B49"/>
    <w:rsid w:val="007C3B60"/>
    <w:rsid w:val="007C3DEC"/>
    <w:rsid w:val="007C3E16"/>
    <w:rsid w:val="007C4002"/>
    <w:rsid w:val="007C43A0"/>
    <w:rsid w:val="007C453F"/>
    <w:rsid w:val="007C480D"/>
    <w:rsid w:val="007C488D"/>
    <w:rsid w:val="007C4966"/>
    <w:rsid w:val="007C4A5F"/>
    <w:rsid w:val="007C4B00"/>
    <w:rsid w:val="007C4D07"/>
    <w:rsid w:val="007C4E44"/>
    <w:rsid w:val="007C5335"/>
    <w:rsid w:val="007C5420"/>
    <w:rsid w:val="007C557C"/>
    <w:rsid w:val="007C55C1"/>
    <w:rsid w:val="007C5694"/>
    <w:rsid w:val="007C58A3"/>
    <w:rsid w:val="007C59B6"/>
    <w:rsid w:val="007C5A45"/>
    <w:rsid w:val="007C5AAE"/>
    <w:rsid w:val="007C5C1A"/>
    <w:rsid w:val="007C61E4"/>
    <w:rsid w:val="007C63D5"/>
    <w:rsid w:val="007C645A"/>
    <w:rsid w:val="007C657D"/>
    <w:rsid w:val="007C65E6"/>
    <w:rsid w:val="007C6997"/>
    <w:rsid w:val="007C70C3"/>
    <w:rsid w:val="007C712F"/>
    <w:rsid w:val="007C71B3"/>
    <w:rsid w:val="007C7252"/>
    <w:rsid w:val="007C72BA"/>
    <w:rsid w:val="007C7311"/>
    <w:rsid w:val="007C7370"/>
    <w:rsid w:val="007C738A"/>
    <w:rsid w:val="007C75CA"/>
    <w:rsid w:val="007C7701"/>
    <w:rsid w:val="007C79EC"/>
    <w:rsid w:val="007C7C30"/>
    <w:rsid w:val="007C7C5A"/>
    <w:rsid w:val="007C7D18"/>
    <w:rsid w:val="007C7FDE"/>
    <w:rsid w:val="007D01CC"/>
    <w:rsid w:val="007D0298"/>
    <w:rsid w:val="007D05ED"/>
    <w:rsid w:val="007D07FB"/>
    <w:rsid w:val="007D08E5"/>
    <w:rsid w:val="007D0C5A"/>
    <w:rsid w:val="007D0C97"/>
    <w:rsid w:val="007D0E99"/>
    <w:rsid w:val="007D0F1B"/>
    <w:rsid w:val="007D12C8"/>
    <w:rsid w:val="007D12FE"/>
    <w:rsid w:val="007D1833"/>
    <w:rsid w:val="007D1892"/>
    <w:rsid w:val="007D19A1"/>
    <w:rsid w:val="007D1A13"/>
    <w:rsid w:val="007D1B83"/>
    <w:rsid w:val="007D1BFE"/>
    <w:rsid w:val="007D1D7A"/>
    <w:rsid w:val="007D1E3B"/>
    <w:rsid w:val="007D2171"/>
    <w:rsid w:val="007D21EA"/>
    <w:rsid w:val="007D23DC"/>
    <w:rsid w:val="007D24FC"/>
    <w:rsid w:val="007D25AD"/>
    <w:rsid w:val="007D264B"/>
    <w:rsid w:val="007D274F"/>
    <w:rsid w:val="007D2877"/>
    <w:rsid w:val="007D287A"/>
    <w:rsid w:val="007D2901"/>
    <w:rsid w:val="007D2974"/>
    <w:rsid w:val="007D2B89"/>
    <w:rsid w:val="007D2C14"/>
    <w:rsid w:val="007D2CB3"/>
    <w:rsid w:val="007D300D"/>
    <w:rsid w:val="007D308D"/>
    <w:rsid w:val="007D30C5"/>
    <w:rsid w:val="007D3104"/>
    <w:rsid w:val="007D3750"/>
    <w:rsid w:val="007D3B43"/>
    <w:rsid w:val="007D3D10"/>
    <w:rsid w:val="007D4057"/>
    <w:rsid w:val="007D4180"/>
    <w:rsid w:val="007D4244"/>
    <w:rsid w:val="007D42F3"/>
    <w:rsid w:val="007D439E"/>
    <w:rsid w:val="007D454C"/>
    <w:rsid w:val="007D49B5"/>
    <w:rsid w:val="007D4AAA"/>
    <w:rsid w:val="007D4D8B"/>
    <w:rsid w:val="007D5029"/>
    <w:rsid w:val="007D5099"/>
    <w:rsid w:val="007D5131"/>
    <w:rsid w:val="007D56BE"/>
    <w:rsid w:val="007D5707"/>
    <w:rsid w:val="007D576C"/>
    <w:rsid w:val="007D58E6"/>
    <w:rsid w:val="007D592A"/>
    <w:rsid w:val="007D5DED"/>
    <w:rsid w:val="007D5E00"/>
    <w:rsid w:val="007D60F8"/>
    <w:rsid w:val="007D62DC"/>
    <w:rsid w:val="007D64A1"/>
    <w:rsid w:val="007D65AD"/>
    <w:rsid w:val="007D65D6"/>
    <w:rsid w:val="007D6643"/>
    <w:rsid w:val="007D673E"/>
    <w:rsid w:val="007D67E5"/>
    <w:rsid w:val="007D68A9"/>
    <w:rsid w:val="007D6C8A"/>
    <w:rsid w:val="007D6F70"/>
    <w:rsid w:val="007D70B0"/>
    <w:rsid w:val="007D74EE"/>
    <w:rsid w:val="007D7528"/>
    <w:rsid w:val="007D7CFA"/>
    <w:rsid w:val="007D7D47"/>
    <w:rsid w:val="007D7DEE"/>
    <w:rsid w:val="007E0254"/>
    <w:rsid w:val="007E041D"/>
    <w:rsid w:val="007E04B7"/>
    <w:rsid w:val="007E0700"/>
    <w:rsid w:val="007E071D"/>
    <w:rsid w:val="007E0AF6"/>
    <w:rsid w:val="007E0C27"/>
    <w:rsid w:val="007E0C5C"/>
    <w:rsid w:val="007E0CEA"/>
    <w:rsid w:val="007E1263"/>
    <w:rsid w:val="007E1272"/>
    <w:rsid w:val="007E12C8"/>
    <w:rsid w:val="007E14A3"/>
    <w:rsid w:val="007E1667"/>
    <w:rsid w:val="007E1820"/>
    <w:rsid w:val="007E1921"/>
    <w:rsid w:val="007E19D7"/>
    <w:rsid w:val="007E1A37"/>
    <w:rsid w:val="007E1A9C"/>
    <w:rsid w:val="007E1D22"/>
    <w:rsid w:val="007E1DF7"/>
    <w:rsid w:val="007E1E2C"/>
    <w:rsid w:val="007E1EF0"/>
    <w:rsid w:val="007E1F89"/>
    <w:rsid w:val="007E2057"/>
    <w:rsid w:val="007E22AE"/>
    <w:rsid w:val="007E24AA"/>
    <w:rsid w:val="007E25AC"/>
    <w:rsid w:val="007E27CE"/>
    <w:rsid w:val="007E286A"/>
    <w:rsid w:val="007E28B7"/>
    <w:rsid w:val="007E29CC"/>
    <w:rsid w:val="007E2B63"/>
    <w:rsid w:val="007E2BA1"/>
    <w:rsid w:val="007E2BF2"/>
    <w:rsid w:val="007E2D33"/>
    <w:rsid w:val="007E2FCF"/>
    <w:rsid w:val="007E3063"/>
    <w:rsid w:val="007E3200"/>
    <w:rsid w:val="007E32AA"/>
    <w:rsid w:val="007E3318"/>
    <w:rsid w:val="007E33F1"/>
    <w:rsid w:val="007E35CE"/>
    <w:rsid w:val="007E374E"/>
    <w:rsid w:val="007E377E"/>
    <w:rsid w:val="007E37F5"/>
    <w:rsid w:val="007E382C"/>
    <w:rsid w:val="007E3837"/>
    <w:rsid w:val="007E39FB"/>
    <w:rsid w:val="007E3A63"/>
    <w:rsid w:val="007E3B84"/>
    <w:rsid w:val="007E3EA8"/>
    <w:rsid w:val="007E3F77"/>
    <w:rsid w:val="007E4353"/>
    <w:rsid w:val="007E4462"/>
    <w:rsid w:val="007E4624"/>
    <w:rsid w:val="007E46BE"/>
    <w:rsid w:val="007E476B"/>
    <w:rsid w:val="007E49A1"/>
    <w:rsid w:val="007E4AA0"/>
    <w:rsid w:val="007E4AE3"/>
    <w:rsid w:val="007E4FCF"/>
    <w:rsid w:val="007E539C"/>
    <w:rsid w:val="007E5677"/>
    <w:rsid w:val="007E591C"/>
    <w:rsid w:val="007E5A7B"/>
    <w:rsid w:val="007E5EDC"/>
    <w:rsid w:val="007E5EFE"/>
    <w:rsid w:val="007E5FFA"/>
    <w:rsid w:val="007E616D"/>
    <w:rsid w:val="007E61E9"/>
    <w:rsid w:val="007E6611"/>
    <w:rsid w:val="007E66DD"/>
    <w:rsid w:val="007E6755"/>
    <w:rsid w:val="007E6813"/>
    <w:rsid w:val="007E68AD"/>
    <w:rsid w:val="007E6B4A"/>
    <w:rsid w:val="007E6BFD"/>
    <w:rsid w:val="007E6DAF"/>
    <w:rsid w:val="007E7268"/>
    <w:rsid w:val="007E7369"/>
    <w:rsid w:val="007E7530"/>
    <w:rsid w:val="007E765A"/>
    <w:rsid w:val="007E7728"/>
    <w:rsid w:val="007E779A"/>
    <w:rsid w:val="007E7AC1"/>
    <w:rsid w:val="007E7B35"/>
    <w:rsid w:val="007E7E9C"/>
    <w:rsid w:val="007E7FFA"/>
    <w:rsid w:val="007E7FFB"/>
    <w:rsid w:val="007F016F"/>
    <w:rsid w:val="007F02F4"/>
    <w:rsid w:val="007F0478"/>
    <w:rsid w:val="007F05EF"/>
    <w:rsid w:val="007F075E"/>
    <w:rsid w:val="007F07CE"/>
    <w:rsid w:val="007F0ACF"/>
    <w:rsid w:val="007F0B22"/>
    <w:rsid w:val="007F0CF2"/>
    <w:rsid w:val="007F0E3E"/>
    <w:rsid w:val="007F0EAD"/>
    <w:rsid w:val="007F0F20"/>
    <w:rsid w:val="007F10E6"/>
    <w:rsid w:val="007F14BA"/>
    <w:rsid w:val="007F1535"/>
    <w:rsid w:val="007F156D"/>
    <w:rsid w:val="007F16E7"/>
    <w:rsid w:val="007F173C"/>
    <w:rsid w:val="007F1754"/>
    <w:rsid w:val="007F1A03"/>
    <w:rsid w:val="007F1C2D"/>
    <w:rsid w:val="007F1DFD"/>
    <w:rsid w:val="007F1F84"/>
    <w:rsid w:val="007F20F7"/>
    <w:rsid w:val="007F22AA"/>
    <w:rsid w:val="007F246F"/>
    <w:rsid w:val="007F29A3"/>
    <w:rsid w:val="007F2A29"/>
    <w:rsid w:val="007F2A94"/>
    <w:rsid w:val="007F2AEA"/>
    <w:rsid w:val="007F2D4A"/>
    <w:rsid w:val="007F2DF7"/>
    <w:rsid w:val="007F304B"/>
    <w:rsid w:val="007F30B2"/>
    <w:rsid w:val="007F3413"/>
    <w:rsid w:val="007F3506"/>
    <w:rsid w:val="007F3A93"/>
    <w:rsid w:val="007F3B4F"/>
    <w:rsid w:val="007F3F0D"/>
    <w:rsid w:val="007F42CB"/>
    <w:rsid w:val="007F4380"/>
    <w:rsid w:val="007F46BF"/>
    <w:rsid w:val="007F4956"/>
    <w:rsid w:val="007F4DDA"/>
    <w:rsid w:val="007F525E"/>
    <w:rsid w:val="007F53F7"/>
    <w:rsid w:val="007F54C2"/>
    <w:rsid w:val="007F5750"/>
    <w:rsid w:val="007F58A4"/>
    <w:rsid w:val="007F5982"/>
    <w:rsid w:val="007F5A3C"/>
    <w:rsid w:val="007F5C8B"/>
    <w:rsid w:val="007F6026"/>
    <w:rsid w:val="007F6027"/>
    <w:rsid w:val="007F6048"/>
    <w:rsid w:val="007F61A6"/>
    <w:rsid w:val="007F6223"/>
    <w:rsid w:val="007F63FE"/>
    <w:rsid w:val="007F659F"/>
    <w:rsid w:val="007F65B0"/>
    <w:rsid w:val="007F680B"/>
    <w:rsid w:val="007F6884"/>
    <w:rsid w:val="007F697D"/>
    <w:rsid w:val="007F6A5D"/>
    <w:rsid w:val="007F6AE8"/>
    <w:rsid w:val="007F6B24"/>
    <w:rsid w:val="007F6B31"/>
    <w:rsid w:val="007F6CB3"/>
    <w:rsid w:val="007F6D2B"/>
    <w:rsid w:val="007F6DC1"/>
    <w:rsid w:val="007F6E9E"/>
    <w:rsid w:val="007F6EC0"/>
    <w:rsid w:val="007F6F47"/>
    <w:rsid w:val="007F75DD"/>
    <w:rsid w:val="007F76A0"/>
    <w:rsid w:val="007F778C"/>
    <w:rsid w:val="007F77F2"/>
    <w:rsid w:val="007F7875"/>
    <w:rsid w:val="007F7B30"/>
    <w:rsid w:val="007F7BD9"/>
    <w:rsid w:val="007F7C46"/>
    <w:rsid w:val="007F7C62"/>
    <w:rsid w:val="007F7DB6"/>
    <w:rsid w:val="007F7E78"/>
    <w:rsid w:val="008000D3"/>
    <w:rsid w:val="008002B0"/>
    <w:rsid w:val="008003E1"/>
    <w:rsid w:val="0080067F"/>
    <w:rsid w:val="008007D5"/>
    <w:rsid w:val="008008CA"/>
    <w:rsid w:val="00800AE2"/>
    <w:rsid w:val="00800BE5"/>
    <w:rsid w:val="00800C92"/>
    <w:rsid w:val="00800CBE"/>
    <w:rsid w:val="00800E65"/>
    <w:rsid w:val="0080102A"/>
    <w:rsid w:val="00801142"/>
    <w:rsid w:val="0080115B"/>
    <w:rsid w:val="0080127F"/>
    <w:rsid w:val="008012DC"/>
    <w:rsid w:val="008013D2"/>
    <w:rsid w:val="0080164A"/>
    <w:rsid w:val="008016BD"/>
    <w:rsid w:val="00801B1B"/>
    <w:rsid w:val="00801D55"/>
    <w:rsid w:val="00801F25"/>
    <w:rsid w:val="00801F43"/>
    <w:rsid w:val="00802075"/>
    <w:rsid w:val="0080207E"/>
    <w:rsid w:val="008021B9"/>
    <w:rsid w:val="008022E5"/>
    <w:rsid w:val="00802347"/>
    <w:rsid w:val="00802542"/>
    <w:rsid w:val="008028FD"/>
    <w:rsid w:val="00802975"/>
    <w:rsid w:val="00802997"/>
    <w:rsid w:val="00802B23"/>
    <w:rsid w:val="00802DC3"/>
    <w:rsid w:val="00802E42"/>
    <w:rsid w:val="00802F69"/>
    <w:rsid w:val="0080310F"/>
    <w:rsid w:val="00803110"/>
    <w:rsid w:val="00803284"/>
    <w:rsid w:val="00803548"/>
    <w:rsid w:val="008035C4"/>
    <w:rsid w:val="00803692"/>
    <w:rsid w:val="0080370A"/>
    <w:rsid w:val="008037E0"/>
    <w:rsid w:val="00803BC3"/>
    <w:rsid w:val="00803D3E"/>
    <w:rsid w:val="00803FFB"/>
    <w:rsid w:val="008040C4"/>
    <w:rsid w:val="008042D4"/>
    <w:rsid w:val="0080434B"/>
    <w:rsid w:val="00804368"/>
    <w:rsid w:val="008045B8"/>
    <w:rsid w:val="008046CD"/>
    <w:rsid w:val="008047B1"/>
    <w:rsid w:val="008047FC"/>
    <w:rsid w:val="00804826"/>
    <w:rsid w:val="00804921"/>
    <w:rsid w:val="0080492A"/>
    <w:rsid w:val="0080493E"/>
    <w:rsid w:val="00804BAE"/>
    <w:rsid w:val="00804DD5"/>
    <w:rsid w:val="00804F45"/>
    <w:rsid w:val="0080503F"/>
    <w:rsid w:val="008051C3"/>
    <w:rsid w:val="008052F7"/>
    <w:rsid w:val="00805342"/>
    <w:rsid w:val="00805407"/>
    <w:rsid w:val="00805452"/>
    <w:rsid w:val="00805477"/>
    <w:rsid w:val="00805633"/>
    <w:rsid w:val="0080571D"/>
    <w:rsid w:val="0080589B"/>
    <w:rsid w:val="00805DFC"/>
    <w:rsid w:val="008060BC"/>
    <w:rsid w:val="0080631B"/>
    <w:rsid w:val="0080634F"/>
    <w:rsid w:val="00806406"/>
    <w:rsid w:val="008065D5"/>
    <w:rsid w:val="00806AA2"/>
    <w:rsid w:val="00806AAF"/>
    <w:rsid w:val="00806D93"/>
    <w:rsid w:val="00806E66"/>
    <w:rsid w:val="00806F0B"/>
    <w:rsid w:val="0080712E"/>
    <w:rsid w:val="008071C3"/>
    <w:rsid w:val="008071EA"/>
    <w:rsid w:val="0080722E"/>
    <w:rsid w:val="008072DF"/>
    <w:rsid w:val="008075A9"/>
    <w:rsid w:val="008075F0"/>
    <w:rsid w:val="00807691"/>
    <w:rsid w:val="008076CB"/>
    <w:rsid w:val="00807773"/>
    <w:rsid w:val="00807A25"/>
    <w:rsid w:val="00807E0E"/>
    <w:rsid w:val="0081036F"/>
    <w:rsid w:val="008103A4"/>
    <w:rsid w:val="00810454"/>
    <w:rsid w:val="0081058E"/>
    <w:rsid w:val="00810873"/>
    <w:rsid w:val="00810C1A"/>
    <w:rsid w:val="0081101C"/>
    <w:rsid w:val="008110AE"/>
    <w:rsid w:val="008110B1"/>
    <w:rsid w:val="008110EB"/>
    <w:rsid w:val="0081132A"/>
    <w:rsid w:val="008113EA"/>
    <w:rsid w:val="008113FA"/>
    <w:rsid w:val="008114F3"/>
    <w:rsid w:val="0081154F"/>
    <w:rsid w:val="00811635"/>
    <w:rsid w:val="00811642"/>
    <w:rsid w:val="00811646"/>
    <w:rsid w:val="00811725"/>
    <w:rsid w:val="008117C8"/>
    <w:rsid w:val="00811AD8"/>
    <w:rsid w:val="00811AFC"/>
    <w:rsid w:val="00811B89"/>
    <w:rsid w:val="00811C4D"/>
    <w:rsid w:val="00811E40"/>
    <w:rsid w:val="0081223B"/>
    <w:rsid w:val="00812265"/>
    <w:rsid w:val="008122D1"/>
    <w:rsid w:val="008122E0"/>
    <w:rsid w:val="008123C4"/>
    <w:rsid w:val="008123DD"/>
    <w:rsid w:val="00812412"/>
    <w:rsid w:val="008124EE"/>
    <w:rsid w:val="00812539"/>
    <w:rsid w:val="008125A1"/>
    <w:rsid w:val="008125EA"/>
    <w:rsid w:val="00812681"/>
    <w:rsid w:val="008127B1"/>
    <w:rsid w:val="00812834"/>
    <w:rsid w:val="00812C2D"/>
    <w:rsid w:val="00812D57"/>
    <w:rsid w:val="00812EE4"/>
    <w:rsid w:val="00813192"/>
    <w:rsid w:val="008131A1"/>
    <w:rsid w:val="008131C3"/>
    <w:rsid w:val="00813275"/>
    <w:rsid w:val="00813430"/>
    <w:rsid w:val="008134C5"/>
    <w:rsid w:val="0081375B"/>
    <w:rsid w:val="008138AF"/>
    <w:rsid w:val="008138E5"/>
    <w:rsid w:val="008139A5"/>
    <w:rsid w:val="00813A55"/>
    <w:rsid w:val="00813F95"/>
    <w:rsid w:val="00814076"/>
    <w:rsid w:val="0081420F"/>
    <w:rsid w:val="0081422C"/>
    <w:rsid w:val="008142BA"/>
    <w:rsid w:val="00814320"/>
    <w:rsid w:val="008143A9"/>
    <w:rsid w:val="00814832"/>
    <w:rsid w:val="00814CA4"/>
    <w:rsid w:val="00814D1C"/>
    <w:rsid w:val="00815248"/>
    <w:rsid w:val="00815398"/>
    <w:rsid w:val="008154D6"/>
    <w:rsid w:val="008155E1"/>
    <w:rsid w:val="0081567E"/>
    <w:rsid w:val="00815B4D"/>
    <w:rsid w:val="00815F92"/>
    <w:rsid w:val="00816411"/>
    <w:rsid w:val="00816527"/>
    <w:rsid w:val="0081692E"/>
    <w:rsid w:val="00816AB8"/>
    <w:rsid w:val="00816F74"/>
    <w:rsid w:val="00817352"/>
    <w:rsid w:val="0081744E"/>
    <w:rsid w:val="00817474"/>
    <w:rsid w:val="00817646"/>
    <w:rsid w:val="008176F9"/>
    <w:rsid w:val="008178E8"/>
    <w:rsid w:val="00817902"/>
    <w:rsid w:val="00817A03"/>
    <w:rsid w:val="00817C88"/>
    <w:rsid w:val="00817C94"/>
    <w:rsid w:val="00817D29"/>
    <w:rsid w:val="00820066"/>
    <w:rsid w:val="00820125"/>
    <w:rsid w:val="00820147"/>
    <w:rsid w:val="008203D1"/>
    <w:rsid w:val="008204CC"/>
    <w:rsid w:val="00820630"/>
    <w:rsid w:val="00820632"/>
    <w:rsid w:val="00820655"/>
    <w:rsid w:val="00820773"/>
    <w:rsid w:val="008208E8"/>
    <w:rsid w:val="008209D9"/>
    <w:rsid w:val="00820C28"/>
    <w:rsid w:val="00820C7A"/>
    <w:rsid w:val="00820ED8"/>
    <w:rsid w:val="00821296"/>
    <w:rsid w:val="0082172C"/>
    <w:rsid w:val="0082179B"/>
    <w:rsid w:val="008218EF"/>
    <w:rsid w:val="00821A5C"/>
    <w:rsid w:val="00821A9E"/>
    <w:rsid w:val="00821E67"/>
    <w:rsid w:val="00821FA7"/>
    <w:rsid w:val="0082212F"/>
    <w:rsid w:val="00822601"/>
    <w:rsid w:val="0082261B"/>
    <w:rsid w:val="0082265E"/>
    <w:rsid w:val="00822707"/>
    <w:rsid w:val="0082284F"/>
    <w:rsid w:val="00822AFC"/>
    <w:rsid w:val="00822C1A"/>
    <w:rsid w:val="008230CA"/>
    <w:rsid w:val="00823119"/>
    <w:rsid w:val="0082317B"/>
    <w:rsid w:val="008231E4"/>
    <w:rsid w:val="00823242"/>
    <w:rsid w:val="00823687"/>
    <w:rsid w:val="0082368E"/>
    <w:rsid w:val="00823787"/>
    <w:rsid w:val="00823CA2"/>
    <w:rsid w:val="00823E73"/>
    <w:rsid w:val="00823E85"/>
    <w:rsid w:val="008241C8"/>
    <w:rsid w:val="0082425F"/>
    <w:rsid w:val="0082431F"/>
    <w:rsid w:val="008243A2"/>
    <w:rsid w:val="008244F8"/>
    <w:rsid w:val="008245BE"/>
    <w:rsid w:val="00824667"/>
    <w:rsid w:val="008249D2"/>
    <w:rsid w:val="008249FF"/>
    <w:rsid w:val="00824A63"/>
    <w:rsid w:val="00824B48"/>
    <w:rsid w:val="00824C78"/>
    <w:rsid w:val="00824D1F"/>
    <w:rsid w:val="00824D8A"/>
    <w:rsid w:val="00824D98"/>
    <w:rsid w:val="00824F91"/>
    <w:rsid w:val="008250A0"/>
    <w:rsid w:val="0082518D"/>
    <w:rsid w:val="0082529B"/>
    <w:rsid w:val="0082535A"/>
    <w:rsid w:val="0082559C"/>
    <w:rsid w:val="0082587E"/>
    <w:rsid w:val="0082595C"/>
    <w:rsid w:val="00825998"/>
    <w:rsid w:val="00825A9F"/>
    <w:rsid w:val="00825CB1"/>
    <w:rsid w:val="0082609F"/>
    <w:rsid w:val="0082628B"/>
    <w:rsid w:val="00826362"/>
    <w:rsid w:val="00826728"/>
    <w:rsid w:val="008267CA"/>
    <w:rsid w:val="008268A0"/>
    <w:rsid w:val="00826975"/>
    <w:rsid w:val="00826ABD"/>
    <w:rsid w:val="00826AD1"/>
    <w:rsid w:val="00826EA9"/>
    <w:rsid w:val="00827046"/>
    <w:rsid w:val="008270BF"/>
    <w:rsid w:val="008273BC"/>
    <w:rsid w:val="008277EF"/>
    <w:rsid w:val="00827A53"/>
    <w:rsid w:val="00827C60"/>
    <w:rsid w:val="00827C78"/>
    <w:rsid w:val="00827CE3"/>
    <w:rsid w:val="00827DAB"/>
    <w:rsid w:val="00827E7B"/>
    <w:rsid w:val="00827E89"/>
    <w:rsid w:val="00827F8E"/>
    <w:rsid w:val="00830630"/>
    <w:rsid w:val="0083073F"/>
    <w:rsid w:val="00830997"/>
    <w:rsid w:val="008309DE"/>
    <w:rsid w:val="00830A2D"/>
    <w:rsid w:val="00830DEF"/>
    <w:rsid w:val="00830DF4"/>
    <w:rsid w:val="00830DFD"/>
    <w:rsid w:val="00830FDE"/>
    <w:rsid w:val="0083109B"/>
    <w:rsid w:val="00831180"/>
    <w:rsid w:val="008316B8"/>
    <w:rsid w:val="0083191A"/>
    <w:rsid w:val="00831A01"/>
    <w:rsid w:val="00831C41"/>
    <w:rsid w:val="00831C87"/>
    <w:rsid w:val="00831CBD"/>
    <w:rsid w:val="00831D96"/>
    <w:rsid w:val="00831EC6"/>
    <w:rsid w:val="0083222A"/>
    <w:rsid w:val="008323D4"/>
    <w:rsid w:val="008323E7"/>
    <w:rsid w:val="008324B5"/>
    <w:rsid w:val="00832521"/>
    <w:rsid w:val="00832598"/>
    <w:rsid w:val="0083284B"/>
    <w:rsid w:val="0083289F"/>
    <w:rsid w:val="008328C2"/>
    <w:rsid w:val="008328D8"/>
    <w:rsid w:val="008329E4"/>
    <w:rsid w:val="00832B7E"/>
    <w:rsid w:val="00832C27"/>
    <w:rsid w:val="00832CA6"/>
    <w:rsid w:val="00832D69"/>
    <w:rsid w:val="00832E36"/>
    <w:rsid w:val="0083315D"/>
    <w:rsid w:val="00833469"/>
    <w:rsid w:val="008335DD"/>
    <w:rsid w:val="008336E6"/>
    <w:rsid w:val="00833826"/>
    <w:rsid w:val="008338FF"/>
    <w:rsid w:val="008339D0"/>
    <w:rsid w:val="00833B93"/>
    <w:rsid w:val="00833CD7"/>
    <w:rsid w:val="00833DF9"/>
    <w:rsid w:val="00834201"/>
    <w:rsid w:val="00834452"/>
    <w:rsid w:val="008344A2"/>
    <w:rsid w:val="0083466A"/>
    <w:rsid w:val="008348A0"/>
    <w:rsid w:val="00834960"/>
    <w:rsid w:val="00834B27"/>
    <w:rsid w:val="00834C54"/>
    <w:rsid w:val="00834E2F"/>
    <w:rsid w:val="00834F72"/>
    <w:rsid w:val="0083513A"/>
    <w:rsid w:val="008351C3"/>
    <w:rsid w:val="008351F4"/>
    <w:rsid w:val="00835455"/>
    <w:rsid w:val="00835571"/>
    <w:rsid w:val="0083572A"/>
    <w:rsid w:val="008357B5"/>
    <w:rsid w:val="008357BF"/>
    <w:rsid w:val="00835896"/>
    <w:rsid w:val="00835B7E"/>
    <w:rsid w:val="00835C6D"/>
    <w:rsid w:val="00835D45"/>
    <w:rsid w:val="0083627B"/>
    <w:rsid w:val="0083654E"/>
    <w:rsid w:val="008365DE"/>
    <w:rsid w:val="0083676C"/>
    <w:rsid w:val="008368ED"/>
    <w:rsid w:val="00836C98"/>
    <w:rsid w:val="00836CAA"/>
    <w:rsid w:val="00836F4F"/>
    <w:rsid w:val="008374CD"/>
    <w:rsid w:val="00837642"/>
    <w:rsid w:val="0083786E"/>
    <w:rsid w:val="00837932"/>
    <w:rsid w:val="00837B76"/>
    <w:rsid w:val="00837C74"/>
    <w:rsid w:val="00837CC4"/>
    <w:rsid w:val="00837E0A"/>
    <w:rsid w:val="00837ECF"/>
    <w:rsid w:val="00840193"/>
    <w:rsid w:val="00840316"/>
    <w:rsid w:val="00840365"/>
    <w:rsid w:val="008407C9"/>
    <w:rsid w:val="00840992"/>
    <w:rsid w:val="00840AB8"/>
    <w:rsid w:val="00840C9D"/>
    <w:rsid w:val="00840D21"/>
    <w:rsid w:val="00841186"/>
    <w:rsid w:val="00841200"/>
    <w:rsid w:val="00841297"/>
    <w:rsid w:val="00841347"/>
    <w:rsid w:val="008415EE"/>
    <w:rsid w:val="0084160E"/>
    <w:rsid w:val="00841AFF"/>
    <w:rsid w:val="00841D12"/>
    <w:rsid w:val="00841D38"/>
    <w:rsid w:val="00841DE8"/>
    <w:rsid w:val="0084215D"/>
    <w:rsid w:val="008421DE"/>
    <w:rsid w:val="008423C1"/>
    <w:rsid w:val="00842512"/>
    <w:rsid w:val="00842576"/>
    <w:rsid w:val="008425F9"/>
    <w:rsid w:val="00842677"/>
    <w:rsid w:val="008426D5"/>
    <w:rsid w:val="00842836"/>
    <w:rsid w:val="008428AC"/>
    <w:rsid w:val="00842A10"/>
    <w:rsid w:val="00842AA6"/>
    <w:rsid w:val="00842B7A"/>
    <w:rsid w:val="00842CD2"/>
    <w:rsid w:val="00842F29"/>
    <w:rsid w:val="00843124"/>
    <w:rsid w:val="0084312C"/>
    <w:rsid w:val="008431A7"/>
    <w:rsid w:val="008432ED"/>
    <w:rsid w:val="00843594"/>
    <w:rsid w:val="0084383D"/>
    <w:rsid w:val="008438FA"/>
    <w:rsid w:val="008439B9"/>
    <w:rsid w:val="00843ABB"/>
    <w:rsid w:val="00843BED"/>
    <w:rsid w:val="00843E40"/>
    <w:rsid w:val="00843FE6"/>
    <w:rsid w:val="008441DC"/>
    <w:rsid w:val="008443BE"/>
    <w:rsid w:val="00844550"/>
    <w:rsid w:val="00844555"/>
    <w:rsid w:val="0084496E"/>
    <w:rsid w:val="00844BF4"/>
    <w:rsid w:val="00844C56"/>
    <w:rsid w:val="008450D5"/>
    <w:rsid w:val="00845390"/>
    <w:rsid w:val="008454E4"/>
    <w:rsid w:val="00845623"/>
    <w:rsid w:val="00845B4A"/>
    <w:rsid w:val="00845C47"/>
    <w:rsid w:val="00845CB7"/>
    <w:rsid w:val="00845CCF"/>
    <w:rsid w:val="00845EB5"/>
    <w:rsid w:val="00845F6E"/>
    <w:rsid w:val="00846111"/>
    <w:rsid w:val="00846164"/>
    <w:rsid w:val="00846436"/>
    <w:rsid w:val="00846689"/>
    <w:rsid w:val="008466A1"/>
    <w:rsid w:val="00846741"/>
    <w:rsid w:val="00846898"/>
    <w:rsid w:val="00846A53"/>
    <w:rsid w:val="00846C60"/>
    <w:rsid w:val="00846CC5"/>
    <w:rsid w:val="00846D7B"/>
    <w:rsid w:val="00846E8D"/>
    <w:rsid w:val="0084738D"/>
    <w:rsid w:val="00847554"/>
    <w:rsid w:val="008475C3"/>
    <w:rsid w:val="0084775C"/>
    <w:rsid w:val="00847AC8"/>
    <w:rsid w:val="00847D2E"/>
    <w:rsid w:val="00847EBB"/>
    <w:rsid w:val="00847F3C"/>
    <w:rsid w:val="008501F1"/>
    <w:rsid w:val="008505DD"/>
    <w:rsid w:val="008509E1"/>
    <w:rsid w:val="00850A59"/>
    <w:rsid w:val="00850BAE"/>
    <w:rsid w:val="00850C79"/>
    <w:rsid w:val="00850F9C"/>
    <w:rsid w:val="00851180"/>
    <w:rsid w:val="0085121A"/>
    <w:rsid w:val="00851299"/>
    <w:rsid w:val="00851443"/>
    <w:rsid w:val="0085150F"/>
    <w:rsid w:val="00851739"/>
    <w:rsid w:val="0085199A"/>
    <w:rsid w:val="00851B93"/>
    <w:rsid w:val="00851F02"/>
    <w:rsid w:val="00852161"/>
    <w:rsid w:val="0085256E"/>
    <w:rsid w:val="00852755"/>
    <w:rsid w:val="0085292C"/>
    <w:rsid w:val="00852A93"/>
    <w:rsid w:val="00852D3B"/>
    <w:rsid w:val="0085332D"/>
    <w:rsid w:val="00853357"/>
    <w:rsid w:val="0085369D"/>
    <w:rsid w:val="00853BEE"/>
    <w:rsid w:val="00853D45"/>
    <w:rsid w:val="00853D98"/>
    <w:rsid w:val="00853DB9"/>
    <w:rsid w:val="00853DF3"/>
    <w:rsid w:val="00853F4D"/>
    <w:rsid w:val="00853FA5"/>
    <w:rsid w:val="008541DC"/>
    <w:rsid w:val="00854233"/>
    <w:rsid w:val="00854457"/>
    <w:rsid w:val="008544CB"/>
    <w:rsid w:val="0085457E"/>
    <w:rsid w:val="008548C5"/>
    <w:rsid w:val="00854BD0"/>
    <w:rsid w:val="00854E56"/>
    <w:rsid w:val="00854F00"/>
    <w:rsid w:val="00854F0F"/>
    <w:rsid w:val="00854F54"/>
    <w:rsid w:val="008550D5"/>
    <w:rsid w:val="0085515A"/>
    <w:rsid w:val="00855226"/>
    <w:rsid w:val="0085596A"/>
    <w:rsid w:val="008559A8"/>
    <w:rsid w:val="00855BA0"/>
    <w:rsid w:val="00855BC2"/>
    <w:rsid w:val="00855C48"/>
    <w:rsid w:val="00855C8B"/>
    <w:rsid w:val="00855DC0"/>
    <w:rsid w:val="00856377"/>
    <w:rsid w:val="008563A2"/>
    <w:rsid w:val="008565A5"/>
    <w:rsid w:val="008566C6"/>
    <w:rsid w:val="0085673A"/>
    <w:rsid w:val="0085681E"/>
    <w:rsid w:val="008568C1"/>
    <w:rsid w:val="00856B91"/>
    <w:rsid w:val="00856FCD"/>
    <w:rsid w:val="0085727F"/>
    <w:rsid w:val="008573E9"/>
    <w:rsid w:val="008573EA"/>
    <w:rsid w:val="00857404"/>
    <w:rsid w:val="00857751"/>
    <w:rsid w:val="00857768"/>
    <w:rsid w:val="00857A48"/>
    <w:rsid w:val="00857EAB"/>
    <w:rsid w:val="00857F16"/>
    <w:rsid w:val="00857F79"/>
    <w:rsid w:val="00857FA1"/>
    <w:rsid w:val="0086019E"/>
    <w:rsid w:val="00860326"/>
    <w:rsid w:val="008605D3"/>
    <w:rsid w:val="008608B7"/>
    <w:rsid w:val="00860B2C"/>
    <w:rsid w:val="00860B2F"/>
    <w:rsid w:val="00860BB9"/>
    <w:rsid w:val="00860BC1"/>
    <w:rsid w:val="00860C3C"/>
    <w:rsid w:val="00860C61"/>
    <w:rsid w:val="00860E04"/>
    <w:rsid w:val="00861317"/>
    <w:rsid w:val="0086142D"/>
    <w:rsid w:val="008615E6"/>
    <w:rsid w:val="00861C16"/>
    <w:rsid w:val="00861C24"/>
    <w:rsid w:val="00861D6F"/>
    <w:rsid w:val="00861E0D"/>
    <w:rsid w:val="00861EDF"/>
    <w:rsid w:val="00862069"/>
    <w:rsid w:val="008620A7"/>
    <w:rsid w:val="008621C4"/>
    <w:rsid w:val="0086225D"/>
    <w:rsid w:val="0086246F"/>
    <w:rsid w:val="00862578"/>
    <w:rsid w:val="0086266B"/>
    <w:rsid w:val="0086267F"/>
    <w:rsid w:val="00862828"/>
    <w:rsid w:val="00862AC2"/>
    <w:rsid w:val="00862AC8"/>
    <w:rsid w:val="00862BCF"/>
    <w:rsid w:val="008631EE"/>
    <w:rsid w:val="00863221"/>
    <w:rsid w:val="00863224"/>
    <w:rsid w:val="008633D2"/>
    <w:rsid w:val="0086343C"/>
    <w:rsid w:val="00863460"/>
    <w:rsid w:val="008634CE"/>
    <w:rsid w:val="00863515"/>
    <w:rsid w:val="0086356A"/>
    <w:rsid w:val="00863673"/>
    <w:rsid w:val="00863AA8"/>
    <w:rsid w:val="00863B1B"/>
    <w:rsid w:val="00863B63"/>
    <w:rsid w:val="00863DF6"/>
    <w:rsid w:val="00863FDB"/>
    <w:rsid w:val="00864009"/>
    <w:rsid w:val="008641B1"/>
    <w:rsid w:val="008642A0"/>
    <w:rsid w:val="008643CE"/>
    <w:rsid w:val="00864746"/>
    <w:rsid w:val="00864865"/>
    <w:rsid w:val="008649DE"/>
    <w:rsid w:val="00864A27"/>
    <w:rsid w:val="00864B4C"/>
    <w:rsid w:val="00864BC2"/>
    <w:rsid w:val="00864E9D"/>
    <w:rsid w:val="00864F59"/>
    <w:rsid w:val="0086509A"/>
    <w:rsid w:val="0086531F"/>
    <w:rsid w:val="008655C6"/>
    <w:rsid w:val="008656F3"/>
    <w:rsid w:val="008657ED"/>
    <w:rsid w:val="0086580B"/>
    <w:rsid w:val="00865948"/>
    <w:rsid w:val="008659EC"/>
    <w:rsid w:val="00865B4D"/>
    <w:rsid w:val="00865FF1"/>
    <w:rsid w:val="00866089"/>
    <w:rsid w:val="008660D7"/>
    <w:rsid w:val="008661BA"/>
    <w:rsid w:val="0086630D"/>
    <w:rsid w:val="00866689"/>
    <w:rsid w:val="00866843"/>
    <w:rsid w:val="00866A62"/>
    <w:rsid w:val="00866AD4"/>
    <w:rsid w:val="00866C58"/>
    <w:rsid w:val="00866EB3"/>
    <w:rsid w:val="008671E8"/>
    <w:rsid w:val="008671F9"/>
    <w:rsid w:val="0086744C"/>
    <w:rsid w:val="00867662"/>
    <w:rsid w:val="0086788C"/>
    <w:rsid w:val="008678D8"/>
    <w:rsid w:val="00867919"/>
    <w:rsid w:val="00867A03"/>
    <w:rsid w:val="00867DE8"/>
    <w:rsid w:val="00867ED3"/>
    <w:rsid w:val="00867ED9"/>
    <w:rsid w:val="00867FA5"/>
    <w:rsid w:val="00867FB1"/>
    <w:rsid w:val="0087004C"/>
    <w:rsid w:val="008701DF"/>
    <w:rsid w:val="00870502"/>
    <w:rsid w:val="0087096F"/>
    <w:rsid w:val="00870BB3"/>
    <w:rsid w:val="00870D72"/>
    <w:rsid w:val="00870EBB"/>
    <w:rsid w:val="0087105D"/>
    <w:rsid w:val="0087129C"/>
    <w:rsid w:val="008712C8"/>
    <w:rsid w:val="00871668"/>
    <w:rsid w:val="00871861"/>
    <w:rsid w:val="0087188E"/>
    <w:rsid w:val="008718C3"/>
    <w:rsid w:val="00871B93"/>
    <w:rsid w:val="00872051"/>
    <w:rsid w:val="00872194"/>
    <w:rsid w:val="008722D2"/>
    <w:rsid w:val="0087230B"/>
    <w:rsid w:val="00872577"/>
    <w:rsid w:val="0087267F"/>
    <w:rsid w:val="00872705"/>
    <w:rsid w:val="00872748"/>
    <w:rsid w:val="0087281E"/>
    <w:rsid w:val="00872AA2"/>
    <w:rsid w:val="00872B67"/>
    <w:rsid w:val="00872CFC"/>
    <w:rsid w:val="00872DDA"/>
    <w:rsid w:val="00872F52"/>
    <w:rsid w:val="00873256"/>
    <w:rsid w:val="00873529"/>
    <w:rsid w:val="008736C6"/>
    <w:rsid w:val="00873833"/>
    <w:rsid w:val="0087394B"/>
    <w:rsid w:val="00873950"/>
    <w:rsid w:val="008739CC"/>
    <w:rsid w:val="00873A06"/>
    <w:rsid w:val="00873A66"/>
    <w:rsid w:val="00873AAA"/>
    <w:rsid w:val="00873E4B"/>
    <w:rsid w:val="0087403A"/>
    <w:rsid w:val="00874143"/>
    <w:rsid w:val="0087438B"/>
    <w:rsid w:val="0087446D"/>
    <w:rsid w:val="00874671"/>
    <w:rsid w:val="00874718"/>
    <w:rsid w:val="008748C5"/>
    <w:rsid w:val="00874D41"/>
    <w:rsid w:val="00874FCB"/>
    <w:rsid w:val="00874FD0"/>
    <w:rsid w:val="0087503B"/>
    <w:rsid w:val="00875107"/>
    <w:rsid w:val="008755A1"/>
    <w:rsid w:val="008755F7"/>
    <w:rsid w:val="00875ABC"/>
    <w:rsid w:val="00875FA6"/>
    <w:rsid w:val="008760D1"/>
    <w:rsid w:val="0087638C"/>
    <w:rsid w:val="00876581"/>
    <w:rsid w:val="008765F5"/>
    <w:rsid w:val="008767A1"/>
    <w:rsid w:val="008767F4"/>
    <w:rsid w:val="00876AAF"/>
    <w:rsid w:val="00876CD6"/>
    <w:rsid w:val="00876D15"/>
    <w:rsid w:val="008770F5"/>
    <w:rsid w:val="008772AF"/>
    <w:rsid w:val="00877367"/>
    <w:rsid w:val="0087743C"/>
    <w:rsid w:val="0087751D"/>
    <w:rsid w:val="00877624"/>
    <w:rsid w:val="008777F7"/>
    <w:rsid w:val="00877980"/>
    <w:rsid w:val="00877ABA"/>
    <w:rsid w:val="00877B3E"/>
    <w:rsid w:val="00880038"/>
    <w:rsid w:val="0088028F"/>
    <w:rsid w:val="00880426"/>
    <w:rsid w:val="0088056E"/>
    <w:rsid w:val="0088067A"/>
    <w:rsid w:val="0088078E"/>
    <w:rsid w:val="0088080D"/>
    <w:rsid w:val="00880A2E"/>
    <w:rsid w:val="00880ED3"/>
    <w:rsid w:val="00880F84"/>
    <w:rsid w:val="0088108C"/>
    <w:rsid w:val="008812FC"/>
    <w:rsid w:val="008813F2"/>
    <w:rsid w:val="00881555"/>
    <w:rsid w:val="008815AC"/>
    <w:rsid w:val="008816BD"/>
    <w:rsid w:val="008816C0"/>
    <w:rsid w:val="008819C2"/>
    <w:rsid w:val="00881BFD"/>
    <w:rsid w:val="00881EFF"/>
    <w:rsid w:val="00882000"/>
    <w:rsid w:val="008824D4"/>
    <w:rsid w:val="008828B4"/>
    <w:rsid w:val="008829A2"/>
    <w:rsid w:val="00882C03"/>
    <w:rsid w:val="00882D32"/>
    <w:rsid w:val="00882E74"/>
    <w:rsid w:val="00882EDD"/>
    <w:rsid w:val="00883054"/>
    <w:rsid w:val="008830C3"/>
    <w:rsid w:val="008834F3"/>
    <w:rsid w:val="008838D9"/>
    <w:rsid w:val="00883C85"/>
    <w:rsid w:val="00883CB0"/>
    <w:rsid w:val="00883E55"/>
    <w:rsid w:val="00883FE8"/>
    <w:rsid w:val="0088419F"/>
    <w:rsid w:val="008841D4"/>
    <w:rsid w:val="00884269"/>
    <w:rsid w:val="008842DC"/>
    <w:rsid w:val="008842DD"/>
    <w:rsid w:val="00884404"/>
    <w:rsid w:val="00884429"/>
    <w:rsid w:val="008844B7"/>
    <w:rsid w:val="008845F4"/>
    <w:rsid w:val="00884625"/>
    <w:rsid w:val="00884639"/>
    <w:rsid w:val="008847B5"/>
    <w:rsid w:val="008849A9"/>
    <w:rsid w:val="00884C21"/>
    <w:rsid w:val="00884F94"/>
    <w:rsid w:val="008850C1"/>
    <w:rsid w:val="00885136"/>
    <w:rsid w:val="00885170"/>
    <w:rsid w:val="00885198"/>
    <w:rsid w:val="00885302"/>
    <w:rsid w:val="00885467"/>
    <w:rsid w:val="00885574"/>
    <w:rsid w:val="00885877"/>
    <w:rsid w:val="00885885"/>
    <w:rsid w:val="008858E8"/>
    <w:rsid w:val="008859D5"/>
    <w:rsid w:val="00885DE9"/>
    <w:rsid w:val="00885DF6"/>
    <w:rsid w:val="00885ED0"/>
    <w:rsid w:val="00885F1E"/>
    <w:rsid w:val="0088612A"/>
    <w:rsid w:val="0088620D"/>
    <w:rsid w:val="00886B11"/>
    <w:rsid w:val="0088707B"/>
    <w:rsid w:val="008871F0"/>
    <w:rsid w:val="0088740A"/>
    <w:rsid w:val="00887486"/>
    <w:rsid w:val="008876DF"/>
    <w:rsid w:val="00887751"/>
    <w:rsid w:val="00887900"/>
    <w:rsid w:val="00887A42"/>
    <w:rsid w:val="00887A61"/>
    <w:rsid w:val="00887AD4"/>
    <w:rsid w:val="00887C58"/>
    <w:rsid w:val="00887CE9"/>
    <w:rsid w:val="00887D1F"/>
    <w:rsid w:val="00887F6B"/>
    <w:rsid w:val="0089019A"/>
    <w:rsid w:val="0089028B"/>
    <w:rsid w:val="00890385"/>
    <w:rsid w:val="00890594"/>
    <w:rsid w:val="008906D6"/>
    <w:rsid w:val="008907EE"/>
    <w:rsid w:val="00890940"/>
    <w:rsid w:val="00890CF3"/>
    <w:rsid w:val="00890F2D"/>
    <w:rsid w:val="00890F3D"/>
    <w:rsid w:val="008910FF"/>
    <w:rsid w:val="0089122C"/>
    <w:rsid w:val="00891238"/>
    <w:rsid w:val="008912F6"/>
    <w:rsid w:val="00891494"/>
    <w:rsid w:val="008914CE"/>
    <w:rsid w:val="00891599"/>
    <w:rsid w:val="0089164D"/>
    <w:rsid w:val="00891B81"/>
    <w:rsid w:val="00891CF2"/>
    <w:rsid w:val="00891E63"/>
    <w:rsid w:val="0089253F"/>
    <w:rsid w:val="00892543"/>
    <w:rsid w:val="00892567"/>
    <w:rsid w:val="00892678"/>
    <w:rsid w:val="0089267C"/>
    <w:rsid w:val="00892730"/>
    <w:rsid w:val="00892982"/>
    <w:rsid w:val="00892C58"/>
    <w:rsid w:val="00892EAF"/>
    <w:rsid w:val="00893366"/>
    <w:rsid w:val="008933C8"/>
    <w:rsid w:val="008934D7"/>
    <w:rsid w:val="00893876"/>
    <w:rsid w:val="0089396B"/>
    <w:rsid w:val="00893A00"/>
    <w:rsid w:val="00893A02"/>
    <w:rsid w:val="00893B0A"/>
    <w:rsid w:val="00893C1C"/>
    <w:rsid w:val="00893D1E"/>
    <w:rsid w:val="00893F73"/>
    <w:rsid w:val="00894233"/>
    <w:rsid w:val="008945AC"/>
    <w:rsid w:val="0089464C"/>
    <w:rsid w:val="00894692"/>
    <w:rsid w:val="008946C6"/>
    <w:rsid w:val="008949BE"/>
    <w:rsid w:val="00894F66"/>
    <w:rsid w:val="008950E3"/>
    <w:rsid w:val="008951D1"/>
    <w:rsid w:val="0089521B"/>
    <w:rsid w:val="00895481"/>
    <w:rsid w:val="00895497"/>
    <w:rsid w:val="008958EC"/>
    <w:rsid w:val="00895953"/>
    <w:rsid w:val="00895AFA"/>
    <w:rsid w:val="00895B57"/>
    <w:rsid w:val="00895C8B"/>
    <w:rsid w:val="00895CAA"/>
    <w:rsid w:val="00895DAC"/>
    <w:rsid w:val="00895DED"/>
    <w:rsid w:val="00895F2C"/>
    <w:rsid w:val="008961D5"/>
    <w:rsid w:val="00896386"/>
    <w:rsid w:val="00896546"/>
    <w:rsid w:val="008965FC"/>
    <w:rsid w:val="00896705"/>
    <w:rsid w:val="00896A25"/>
    <w:rsid w:val="00896E7C"/>
    <w:rsid w:val="008971D6"/>
    <w:rsid w:val="008972FF"/>
    <w:rsid w:val="00897418"/>
    <w:rsid w:val="00897497"/>
    <w:rsid w:val="008975DD"/>
    <w:rsid w:val="0089768C"/>
    <w:rsid w:val="008978D6"/>
    <w:rsid w:val="00897957"/>
    <w:rsid w:val="00897C32"/>
    <w:rsid w:val="00897EC3"/>
    <w:rsid w:val="00897F6B"/>
    <w:rsid w:val="00897F94"/>
    <w:rsid w:val="008A0138"/>
    <w:rsid w:val="008A02E7"/>
    <w:rsid w:val="008A03CF"/>
    <w:rsid w:val="008A0489"/>
    <w:rsid w:val="008A053F"/>
    <w:rsid w:val="008A059F"/>
    <w:rsid w:val="008A05C3"/>
    <w:rsid w:val="008A0682"/>
    <w:rsid w:val="008A0810"/>
    <w:rsid w:val="008A0D05"/>
    <w:rsid w:val="008A0D35"/>
    <w:rsid w:val="008A0DB1"/>
    <w:rsid w:val="008A0DE7"/>
    <w:rsid w:val="008A0E78"/>
    <w:rsid w:val="008A0EEB"/>
    <w:rsid w:val="008A0F5C"/>
    <w:rsid w:val="008A0F6E"/>
    <w:rsid w:val="008A0FC0"/>
    <w:rsid w:val="008A106D"/>
    <w:rsid w:val="008A1296"/>
    <w:rsid w:val="008A12BD"/>
    <w:rsid w:val="008A1326"/>
    <w:rsid w:val="008A133F"/>
    <w:rsid w:val="008A14E5"/>
    <w:rsid w:val="008A159A"/>
    <w:rsid w:val="008A160B"/>
    <w:rsid w:val="008A16C9"/>
    <w:rsid w:val="008A18D7"/>
    <w:rsid w:val="008A194A"/>
    <w:rsid w:val="008A1A20"/>
    <w:rsid w:val="008A1A2D"/>
    <w:rsid w:val="008A1ACE"/>
    <w:rsid w:val="008A1B36"/>
    <w:rsid w:val="008A1DAE"/>
    <w:rsid w:val="008A2094"/>
    <w:rsid w:val="008A21C0"/>
    <w:rsid w:val="008A2334"/>
    <w:rsid w:val="008A248A"/>
    <w:rsid w:val="008A26F0"/>
    <w:rsid w:val="008A26FE"/>
    <w:rsid w:val="008A2954"/>
    <w:rsid w:val="008A2C4A"/>
    <w:rsid w:val="008A2DF7"/>
    <w:rsid w:val="008A3106"/>
    <w:rsid w:val="008A323F"/>
    <w:rsid w:val="008A3593"/>
    <w:rsid w:val="008A360F"/>
    <w:rsid w:val="008A3685"/>
    <w:rsid w:val="008A3A9B"/>
    <w:rsid w:val="008A3B7A"/>
    <w:rsid w:val="008A3B8F"/>
    <w:rsid w:val="008A3BB1"/>
    <w:rsid w:val="008A3BDF"/>
    <w:rsid w:val="008A411A"/>
    <w:rsid w:val="008A4255"/>
    <w:rsid w:val="008A442E"/>
    <w:rsid w:val="008A446E"/>
    <w:rsid w:val="008A44E3"/>
    <w:rsid w:val="008A463B"/>
    <w:rsid w:val="008A466B"/>
    <w:rsid w:val="008A46F8"/>
    <w:rsid w:val="008A48BB"/>
    <w:rsid w:val="008A4B5F"/>
    <w:rsid w:val="008A4C23"/>
    <w:rsid w:val="008A4C5F"/>
    <w:rsid w:val="008A4CB8"/>
    <w:rsid w:val="008A4D0F"/>
    <w:rsid w:val="008A4EF5"/>
    <w:rsid w:val="008A4FE2"/>
    <w:rsid w:val="008A523B"/>
    <w:rsid w:val="008A52EF"/>
    <w:rsid w:val="008A551D"/>
    <w:rsid w:val="008A5560"/>
    <w:rsid w:val="008A5584"/>
    <w:rsid w:val="008A57B8"/>
    <w:rsid w:val="008A5815"/>
    <w:rsid w:val="008A5833"/>
    <w:rsid w:val="008A5847"/>
    <w:rsid w:val="008A585F"/>
    <w:rsid w:val="008A59D0"/>
    <w:rsid w:val="008A5A5B"/>
    <w:rsid w:val="008A5AD1"/>
    <w:rsid w:val="008A5FF7"/>
    <w:rsid w:val="008A634B"/>
    <w:rsid w:val="008A63DE"/>
    <w:rsid w:val="008A6620"/>
    <w:rsid w:val="008A6736"/>
    <w:rsid w:val="008A679C"/>
    <w:rsid w:val="008A6BC6"/>
    <w:rsid w:val="008A6D3B"/>
    <w:rsid w:val="008A6F18"/>
    <w:rsid w:val="008A70C4"/>
    <w:rsid w:val="008A70E0"/>
    <w:rsid w:val="008A7387"/>
    <w:rsid w:val="008A73F8"/>
    <w:rsid w:val="008A77D7"/>
    <w:rsid w:val="008A7885"/>
    <w:rsid w:val="008A78B7"/>
    <w:rsid w:val="008A7B6D"/>
    <w:rsid w:val="008A7BE1"/>
    <w:rsid w:val="008A7C74"/>
    <w:rsid w:val="008A7E30"/>
    <w:rsid w:val="008B0217"/>
    <w:rsid w:val="008B028A"/>
    <w:rsid w:val="008B03DD"/>
    <w:rsid w:val="008B0412"/>
    <w:rsid w:val="008B0583"/>
    <w:rsid w:val="008B0664"/>
    <w:rsid w:val="008B0B6C"/>
    <w:rsid w:val="008B0D18"/>
    <w:rsid w:val="008B104C"/>
    <w:rsid w:val="008B117D"/>
    <w:rsid w:val="008B1195"/>
    <w:rsid w:val="008B178E"/>
    <w:rsid w:val="008B186C"/>
    <w:rsid w:val="008B192B"/>
    <w:rsid w:val="008B1975"/>
    <w:rsid w:val="008B1DA3"/>
    <w:rsid w:val="008B2097"/>
    <w:rsid w:val="008B20BC"/>
    <w:rsid w:val="008B22A8"/>
    <w:rsid w:val="008B2473"/>
    <w:rsid w:val="008B24F4"/>
    <w:rsid w:val="008B2601"/>
    <w:rsid w:val="008B2760"/>
    <w:rsid w:val="008B277A"/>
    <w:rsid w:val="008B28A9"/>
    <w:rsid w:val="008B292A"/>
    <w:rsid w:val="008B2CAE"/>
    <w:rsid w:val="008B2EE4"/>
    <w:rsid w:val="008B2FCC"/>
    <w:rsid w:val="008B3012"/>
    <w:rsid w:val="008B3175"/>
    <w:rsid w:val="008B3254"/>
    <w:rsid w:val="008B3271"/>
    <w:rsid w:val="008B33C4"/>
    <w:rsid w:val="008B364C"/>
    <w:rsid w:val="008B3683"/>
    <w:rsid w:val="008B36F7"/>
    <w:rsid w:val="008B37A2"/>
    <w:rsid w:val="008B3803"/>
    <w:rsid w:val="008B3C5D"/>
    <w:rsid w:val="008B3CFB"/>
    <w:rsid w:val="008B3F09"/>
    <w:rsid w:val="008B43AA"/>
    <w:rsid w:val="008B4633"/>
    <w:rsid w:val="008B4708"/>
    <w:rsid w:val="008B47B6"/>
    <w:rsid w:val="008B4915"/>
    <w:rsid w:val="008B4C82"/>
    <w:rsid w:val="008B50BD"/>
    <w:rsid w:val="008B5449"/>
    <w:rsid w:val="008B5539"/>
    <w:rsid w:val="008B559F"/>
    <w:rsid w:val="008B573A"/>
    <w:rsid w:val="008B5787"/>
    <w:rsid w:val="008B5C00"/>
    <w:rsid w:val="008B5D80"/>
    <w:rsid w:val="008B6133"/>
    <w:rsid w:val="008B61C7"/>
    <w:rsid w:val="008B61D8"/>
    <w:rsid w:val="008B6324"/>
    <w:rsid w:val="008B6345"/>
    <w:rsid w:val="008B6937"/>
    <w:rsid w:val="008B6986"/>
    <w:rsid w:val="008B6A8B"/>
    <w:rsid w:val="008B709C"/>
    <w:rsid w:val="008B72B7"/>
    <w:rsid w:val="008B7455"/>
    <w:rsid w:val="008B78AE"/>
    <w:rsid w:val="008B7B99"/>
    <w:rsid w:val="008B7C1A"/>
    <w:rsid w:val="008B7C31"/>
    <w:rsid w:val="008B7D69"/>
    <w:rsid w:val="008B7DD9"/>
    <w:rsid w:val="008B7E37"/>
    <w:rsid w:val="008B7F09"/>
    <w:rsid w:val="008C01E1"/>
    <w:rsid w:val="008C0339"/>
    <w:rsid w:val="008C037D"/>
    <w:rsid w:val="008C03A8"/>
    <w:rsid w:val="008C040D"/>
    <w:rsid w:val="008C05E2"/>
    <w:rsid w:val="008C069E"/>
    <w:rsid w:val="008C07A6"/>
    <w:rsid w:val="008C09F2"/>
    <w:rsid w:val="008C0A07"/>
    <w:rsid w:val="008C0DA6"/>
    <w:rsid w:val="008C0EE3"/>
    <w:rsid w:val="008C0F4F"/>
    <w:rsid w:val="008C0F79"/>
    <w:rsid w:val="008C0FE3"/>
    <w:rsid w:val="008C1009"/>
    <w:rsid w:val="008C1049"/>
    <w:rsid w:val="008C10F1"/>
    <w:rsid w:val="008C12F6"/>
    <w:rsid w:val="008C1367"/>
    <w:rsid w:val="008C14D3"/>
    <w:rsid w:val="008C1602"/>
    <w:rsid w:val="008C162A"/>
    <w:rsid w:val="008C17CF"/>
    <w:rsid w:val="008C1825"/>
    <w:rsid w:val="008C18A9"/>
    <w:rsid w:val="008C1C8F"/>
    <w:rsid w:val="008C1D6D"/>
    <w:rsid w:val="008C2288"/>
    <w:rsid w:val="008C23F6"/>
    <w:rsid w:val="008C25A5"/>
    <w:rsid w:val="008C25D6"/>
    <w:rsid w:val="008C265A"/>
    <w:rsid w:val="008C2775"/>
    <w:rsid w:val="008C2C53"/>
    <w:rsid w:val="008C2CBB"/>
    <w:rsid w:val="008C2D15"/>
    <w:rsid w:val="008C30AD"/>
    <w:rsid w:val="008C30EC"/>
    <w:rsid w:val="008C312B"/>
    <w:rsid w:val="008C32AF"/>
    <w:rsid w:val="008C3643"/>
    <w:rsid w:val="008C365B"/>
    <w:rsid w:val="008C378B"/>
    <w:rsid w:val="008C3941"/>
    <w:rsid w:val="008C399B"/>
    <w:rsid w:val="008C39F6"/>
    <w:rsid w:val="008C3B87"/>
    <w:rsid w:val="008C3D48"/>
    <w:rsid w:val="008C3D67"/>
    <w:rsid w:val="008C3DBA"/>
    <w:rsid w:val="008C3F79"/>
    <w:rsid w:val="008C4407"/>
    <w:rsid w:val="008C46D6"/>
    <w:rsid w:val="008C47E4"/>
    <w:rsid w:val="008C4955"/>
    <w:rsid w:val="008C4B51"/>
    <w:rsid w:val="008C4D75"/>
    <w:rsid w:val="008C4E99"/>
    <w:rsid w:val="008C4FFB"/>
    <w:rsid w:val="008C5048"/>
    <w:rsid w:val="008C524C"/>
    <w:rsid w:val="008C5735"/>
    <w:rsid w:val="008C5781"/>
    <w:rsid w:val="008C5D41"/>
    <w:rsid w:val="008C5D94"/>
    <w:rsid w:val="008C60C6"/>
    <w:rsid w:val="008C6434"/>
    <w:rsid w:val="008C65AA"/>
    <w:rsid w:val="008C6A3E"/>
    <w:rsid w:val="008C6AD8"/>
    <w:rsid w:val="008C6BF3"/>
    <w:rsid w:val="008C6C09"/>
    <w:rsid w:val="008C6D50"/>
    <w:rsid w:val="008C7073"/>
    <w:rsid w:val="008C71C1"/>
    <w:rsid w:val="008C7209"/>
    <w:rsid w:val="008C738F"/>
    <w:rsid w:val="008C740A"/>
    <w:rsid w:val="008C74A1"/>
    <w:rsid w:val="008C74FB"/>
    <w:rsid w:val="008C752F"/>
    <w:rsid w:val="008C7AC1"/>
    <w:rsid w:val="008D0275"/>
    <w:rsid w:val="008D0538"/>
    <w:rsid w:val="008D06D5"/>
    <w:rsid w:val="008D080C"/>
    <w:rsid w:val="008D0B9F"/>
    <w:rsid w:val="008D0D79"/>
    <w:rsid w:val="008D1048"/>
    <w:rsid w:val="008D11A4"/>
    <w:rsid w:val="008D1272"/>
    <w:rsid w:val="008D1415"/>
    <w:rsid w:val="008D1439"/>
    <w:rsid w:val="008D1747"/>
    <w:rsid w:val="008D1F71"/>
    <w:rsid w:val="008D207B"/>
    <w:rsid w:val="008D211D"/>
    <w:rsid w:val="008D2658"/>
    <w:rsid w:val="008D275F"/>
    <w:rsid w:val="008D2BD0"/>
    <w:rsid w:val="008D2E66"/>
    <w:rsid w:val="008D3007"/>
    <w:rsid w:val="008D31DA"/>
    <w:rsid w:val="008D31F5"/>
    <w:rsid w:val="008D3254"/>
    <w:rsid w:val="008D32B2"/>
    <w:rsid w:val="008D3429"/>
    <w:rsid w:val="008D34A3"/>
    <w:rsid w:val="008D359F"/>
    <w:rsid w:val="008D3634"/>
    <w:rsid w:val="008D36B2"/>
    <w:rsid w:val="008D3828"/>
    <w:rsid w:val="008D3937"/>
    <w:rsid w:val="008D39C5"/>
    <w:rsid w:val="008D39E2"/>
    <w:rsid w:val="008D39F3"/>
    <w:rsid w:val="008D3AD0"/>
    <w:rsid w:val="008D3C90"/>
    <w:rsid w:val="008D4025"/>
    <w:rsid w:val="008D4644"/>
    <w:rsid w:val="008D4665"/>
    <w:rsid w:val="008D4783"/>
    <w:rsid w:val="008D47DB"/>
    <w:rsid w:val="008D4C5D"/>
    <w:rsid w:val="008D4D47"/>
    <w:rsid w:val="008D4E69"/>
    <w:rsid w:val="008D4EBE"/>
    <w:rsid w:val="008D4F59"/>
    <w:rsid w:val="008D4F93"/>
    <w:rsid w:val="008D5022"/>
    <w:rsid w:val="008D53FE"/>
    <w:rsid w:val="008D5405"/>
    <w:rsid w:val="008D5480"/>
    <w:rsid w:val="008D54DE"/>
    <w:rsid w:val="008D5645"/>
    <w:rsid w:val="008D5707"/>
    <w:rsid w:val="008D579F"/>
    <w:rsid w:val="008D58C1"/>
    <w:rsid w:val="008D5B53"/>
    <w:rsid w:val="008D5ED1"/>
    <w:rsid w:val="008D5F3C"/>
    <w:rsid w:val="008D62C0"/>
    <w:rsid w:val="008D634F"/>
    <w:rsid w:val="008D6356"/>
    <w:rsid w:val="008D645A"/>
    <w:rsid w:val="008D656A"/>
    <w:rsid w:val="008D6589"/>
    <w:rsid w:val="008D65BE"/>
    <w:rsid w:val="008D6734"/>
    <w:rsid w:val="008D6AE7"/>
    <w:rsid w:val="008D6B1A"/>
    <w:rsid w:val="008D6D41"/>
    <w:rsid w:val="008D7176"/>
    <w:rsid w:val="008D7227"/>
    <w:rsid w:val="008D72D2"/>
    <w:rsid w:val="008D7328"/>
    <w:rsid w:val="008D746E"/>
    <w:rsid w:val="008D75CA"/>
    <w:rsid w:val="008D75DD"/>
    <w:rsid w:val="008D783D"/>
    <w:rsid w:val="008D7E32"/>
    <w:rsid w:val="008E01CE"/>
    <w:rsid w:val="008E0200"/>
    <w:rsid w:val="008E0347"/>
    <w:rsid w:val="008E040D"/>
    <w:rsid w:val="008E051F"/>
    <w:rsid w:val="008E06A2"/>
    <w:rsid w:val="008E07AB"/>
    <w:rsid w:val="008E0C09"/>
    <w:rsid w:val="008E0D55"/>
    <w:rsid w:val="008E0FE5"/>
    <w:rsid w:val="008E11FF"/>
    <w:rsid w:val="008E14B2"/>
    <w:rsid w:val="008E161C"/>
    <w:rsid w:val="008E18CC"/>
    <w:rsid w:val="008E18FE"/>
    <w:rsid w:val="008E1E70"/>
    <w:rsid w:val="008E1FB5"/>
    <w:rsid w:val="008E200C"/>
    <w:rsid w:val="008E2240"/>
    <w:rsid w:val="008E243A"/>
    <w:rsid w:val="008E2529"/>
    <w:rsid w:val="008E263D"/>
    <w:rsid w:val="008E26C3"/>
    <w:rsid w:val="008E2756"/>
    <w:rsid w:val="008E2A1D"/>
    <w:rsid w:val="008E2BAA"/>
    <w:rsid w:val="008E2BB7"/>
    <w:rsid w:val="008E2C2F"/>
    <w:rsid w:val="008E2CEE"/>
    <w:rsid w:val="008E2D98"/>
    <w:rsid w:val="008E2EF5"/>
    <w:rsid w:val="008E2F40"/>
    <w:rsid w:val="008E2F5C"/>
    <w:rsid w:val="008E30D2"/>
    <w:rsid w:val="008E30EC"/>
    <w:rsid w:val="008E3105"/>
    <w:rsid w:val="008E31CD"/>
    <w:rsid w:val="008E32C2"/>
    <w:rsid w:val="008E3345"/>
    <w:rsid w:val="008E35A9"/>
    <w:rsid w:val="008E3B1E"/>
    <w:rsid w:val="008E3D18"/>
    <w:rsid w:val="008E3DE5"/>
    <w:rsid w:val="008E3FC1"/>
    <w:rsid w:val="008E40A8"/>
    <w:rsid w:val="008E41C5"/>
    <w:rsid w:val="008E42B5"/>
    <w:rsid w:val="008E4318"/>
    <w:rsid w:val="008E44BD"/>
    <w:rsid w:val="008E4705"/>
    <w:rsid w:val="008E474A"/>
    <w:rsid w:val="008E47DB"/>
    <w:rsid w:val="008E47F0"/>
    <w:rsid w:val="008E47F7"/>
    <w:rsid w:val="008E497D"/>
    <w:rsid w:val="008E4D41"/>
    <w:rsid w:val="008E4E0B"/>
    <w:rsid w:val="008E4E44"/>
    <w:rsid w:val="008E4F2E"/>
    <w:rsid w:val="008E5026"/>
    <w:rsid w:val="008E51B2"/>
    <w:rsid w:val="008E5314"/>
    <w:rsid w:val="008E5353"/>
    <w:rsid w:val="008E5646"/>
    <w:rsid w:val="008E59DA"/>
    <w:rsid w:val="008E59FD"/>
    <w:rsid w:val="008E5CD3"/>
    <w:rsid w:val="008E5CF1"/>
    <w:rsid w:val="008E5EFB"/>
    <w:rsid w:val="008E6202"/>
    <w:rsid w:val="008E62F1"/>
    <w:rsid w:val="008E655B"/>
    <w:rsid w:val="008E6B29"/>
    <w:rsid w:val="008E6C12"/>
    <w:rsid w:val="008E6D26"/>
    <w:rsid w:val="008E6E91"/>
    <w:rsid w:val="008E6EA7"/>
    <w:rsid w:val="008E70CD"/>
    <w:rsid w:val="008E70D9"/>
    <w:rsid w:val="008E711F"/>
    <w:rsid w:val="008E7295"/>
    <w:rsid w:val="008E7668"/>
    <w:rsid w:val="008E77A2"/>
    <w:rsid w:val="008E7911"/>
    <w:rsid w:val="008E79EC"/>
    <w:rsid w:val="008E7BE4"/>
    <w:rsid w:val="008E7E20"/>
    <w:rsid w:val="008E7ECF"/>
    <w:rsid w:val="008E7FA4"/>
    <w:rsid w:val="008E7FBE"/>
    <w:rsid w:val="008F0066"/>
    <w:rsid w:val="008F0087"/>
    <w:rsid w:val="008F01C3"/>
    <w:rsid w:val="008F0532"/>
    <w:rsid w:val="008F05BB"/>
    <w:rsid w:val="008F0934"/>
    <w:rsid w:val="008F09A3"/>
    <w:rsid w:val="008F1195"/>
    <w:rsid w:val="008F174C"/>
    <w:rsid w:val="008F1901"/>
    <w:rsid w:val="008F194C"/>
    <w:rsid w:val="008F1A21"/>
    <w:rsid w:val="008F1A47"/>
    <w:rsid w:val="008F1BB3"/>
    <w:rsid w:val="008F1D27"/>
    <w:rsid w:val="008F1EE1"/>
    <w:rsid w:val="008F1EF5"/>
    <w:rsid w:val="008F1F03"/>
    <w:rsid w:val="008F1F89"/>
    <w:rsid w:val="008F1FA4"/>
    <w:rsid w:val="008F22EB"/>
    <w:rsid w:val="008F230A"/>
    <w:rsid w:val="008F23F7"/>
    <w:rsid w:val="008F2DA1"/>
    <w:rsid w:val="008F2DE5"/>
    <w:rsid w:val="008F2F5E"/>
    <w:rsid w:val="008F3147"/>
    <w:rsid w:val="008F3344"/>
    <w:rsid w:val="008F3491"/>
    <w:rsid w:val="008F354B"/>
    <w:rsid w:val="008F358C"/>
    <w:rsid w:val="008F3636"/>
    <w:rsid w:val="008F3757"/>
    <w:rsid w:val="008F37EF"/>
    <w:rsid w:val="008F39D8"/>
    <w:rsid w:val="008F3A4E"/>
    <w:rsid w:val="008F3BEA"/>
    <w:rsid w:val="008F3D40"/>
    <w:rsid w:val="008F3E08"/>
    <w:rsid w:val="008F3E9A"/>
    <w:rsid w:val="008F3F51"/>
    <w:rsid w:val="008F411E"/>
    <w:rsid w:val="008F4214"/>
    <w:rsid w:val="008F42E6"/>
    <w:rsid w:val="008F4334"/>
    <w:rsid w:val="008F4688"/>
    <w:rsid w:val="008F480D"/>
    <w:rsid w:val="008F4CF0"/>
    <w:rsid w:val="008F4E21"/>
    <w:rsid w:val="008F4E77"/>
    <w:rsid w:val="008F4E9E"/>
    <w:rsid w:val="008F4F03"/>
    <w:rsid w:val="008F4FE1"/>
    <w:rsid w:val="008F508A"/>
    <w:rsid w:val="008F50D8"/>
    <w:rsid w:val="008F5478"/>
    <w:rsid w:val="008F54CB"/>
    <w:rsid w:val="008F54EC"/>
    <w:rsid w:val="008F5547"/>
    <w:rsid w:val="008F574E"/>
    <w:rsid w:val="008F59A1"/>
    <w:rsid w:val="008F5A24"/>
    <w:rsid w:val="008F5BA6"/>
    <w:rsid w:val="008F5CA7"/>
    <w:rsid w:val="008F5E12"/>
    <w:rsid w:val="008F5E85"/>
    <w:rsid w:val="008F60FD"/>
    <w:rsid w:val="008F6107"/>
    <w:rsid w:val="008F63D9"/>
    <w:rsid w:val="008F670C"/>
    <w:rsid w:val="008F6866"/>
    <w:rsid w:val="008F6873"/>
    <w:rsid w:val="008F6969"/>
    <w:rsid w:val="008F699B"/>
    <w:rsid w:val="008F6B8A"/>
    <w:rsid w:val="008F6C39"/>
    <w:rsid w:val="008F6CBE"/>
    <w:rsid w:val="008F707F"/>
    <w:rsid w:val="008F709F"/>
    <w:rsid w:val="008F7197"/>
    <w:rsid w:val="008F71B4"/>
    <w:rsid w:val="008F75E3"/>
    <w:rsid w:val="008F76B2"/>
    <w:rsid w:val="008F7741"/>
    <w:rsid w:val="008F7807"/>
    <w:rsid w:val="008F780B"/>
    <w:rsid w:val="008F789D"/>
    <w:rsid w:val="008F78A1"/>
    <w:rsid w:val="008F7965"/>
    <w:rsid w:val="008F7AA6"/>
    <w:rsid w:val="008F7B24"/>
    <w:rsid w:val="008F7CE9"/>
    <w:rsid w:val="008F7D32"/>
    <w:rsid w:val="008F7E5F"/>
    <w:rsid w:val="009001B7"/>
    <w:rsid w:val="00900309"/>
    <w:rsid w:val="00900423"/>
    <w:rsid w:val="0090042A"/>
    <w:rsid w:val="009004F1"/>
    <w:rsid w:val="009005AC"/>
    <w:rsid w:val="00900670"/>
    <w:rsid w:val="009009B7"/>
    <w:rsid w:val="00900B71"/>
    <w:rsid w:val="00900C31"/>
    <w:rsid w:val="00900CF5"/>
    <w:rsid w:val="00900D71"/>
    <w:rsid w:val="009014AC"/>
    <w:rsid w:val="009015DC"/>
    <w:rsid w:val="00901627"/>
    <w:rsid w:val="0090162C"/>
    <w:rsid w:val="009016D8"/>
    <w:rsid w:val="009016F4"/>
    <w:rsid w:val="009018C0"/>
    <w:rsid w:val="00901939"/>
    <w:rsid w:val="00901B25"/>
    <w:rsid w:val="00901B31"/>
    <w:rsid w:val="00901B71"/>
    <w:rsid w:val="00901DDA"/>
    <w:rsid w:val="00901DDD"/>
    <w:rsid w:val="00901ECF"/>
    <w:rsid w:val="00902071"/>
    <w:rsid w:val="0090207F"/>
    <w:rsid w:val="009020E5"/>
    <w:rsid w:val="00902220"/>
    <w:rsid w:val="00902232"/>
    <w:rsid w:val="00902388"/>
    <w:rsid w:val="009023EF"/>
    <w:rsid w:val="0090247E"/>
    <w:rsid w:val="00902586"/>
    <w:rsid w:val="009025A2"/>
    <w:rsid w:val="00902624"/>
    <w:rsid w:val="0090267B"/>
    <w:rsid w:val="00902880"/>
    <w:rsid w:val="00902961"/>
    <w:rsid w:val="00902B7A"/>
    <w:rsid w:val="00902BBC"/>
    <w:rsid w:val="00902BFD"/>
    <w:rsid w:val="00902C31"/>
    <w:rsid w:val="00902C54"/>
    <w:rsid w:val="00902F32"/>
    <w:rsid w:val="00902FEB"/>
    <w:rsid w:val="0090302B"/>
    <w:rsid w:val="00903109"/>
    <w:rsid w:val="00903480"/>
    <w:rsid w:val="0090360E"/>
    <w:rsid w:val="009036FB"/>
    <w:rsid w:val="00903722"/>
    <w:rsid w:val="00903828"/>
    <w:rsid w:val="009039D1"/>
    <w:rsid w:val="00903A78"/>
    <w:rsid w:val="00903B1F"/>
    <w:rsid w:val="00903C26"/>
    <w:rsid w:val="00903CAA"/>
    <w:rsid w:val="00903EC8"/>
    <w:rsid w:val="00903F0D"/>
    <w:rsid w:val="0090411A"/>
    <w:rsid w:val="0090415A"/>
    <w:rsid w:val="0090422D"/>
    <w:rsid w:val="009043BA"/>
    <w:rsid w:val="00904680"/>
    <w:rsid w:val="009047DD"/>
    <w:rsid w:val="00904A22"/>
    <w:rsid w:val="00904F34"/>
    <w:rsid w:val="00904F82"/>
    <w:rsid w:val="00904FA7"/>
    <w:rsid w:val="00905149"/>
    <w:rsid w:val="009051B1"/>
    <w:rsid w:val="009051D2"/>
    <w:rsid w:val="00905389"/>
    <w:rsid w:val="00905886"/>
    <w:rsid w:val="009058AE"/>
    <w:rsid w:val="00905A93"/>
    <w:rsid w:val="00905F8C"/>
    <w:rsid w:val="009062D5"/>
    <w:rsid w:val="009062E3"/>
    <w:rsid w:val="00906A00"/>
    <w:rsid w:val="00906C12"/>
    <w:rsid w:val="00906CB5"/>
    <w:rsid w:val="00906DFC"/>
    <w:rsid w:val="00906EBD"/>
    <w:rsid w:val="00906F05"/>
    <w:rsid w:val="009070DE"/>
    <w:rsid w:val="00907294"/>
    <w:rsid w:val="00907510"/>
    <w:rsid w:val="00907664"/>
    <w:rsid w:val="0090793D"/>
    <w:rsid w:val="00907A11"/>
    <w:rsid w:val="00907B70"/>
    <w:rsid w:val="00907BA9"/>
    <w:rsid w:val="00907BAC"/>
    <w:rsid w:val="00907C14"/>
    <w:rsid w:val="0091024B"/>
    <w:rsid w:val="00910302"/>
    <w:rsid w:val="009106A5"/>
    <w:rsid w:val="00910829"/>
    <w:rsid w:val="009108A2"/>
    <w:rsid w:val="00910E01"/>
    <w:rsid w:val="00911305"/>
    <w:rsid w:val="0091147F"/>
    <w:rsid w:val="00911606"/>
    <w:rsid w:val="00911831"/>
    <w:rsid w:val="00911847"/>
    <w:rsid w:val="009118D6"/>
    <w:rsid w:val="009118E1"/>
    <w:rsid w:val="00911AA5"/>
    <w:rsid w:val="00911B0A"/>
    <w:rsid w:val="00911B16"/>
    <w:rsid w:val="00911BF9"/>
    <w:rsid w:val="00911FC7"/>
    <w:rsid w:val="0091238E"/>
    <w:rsid w:val="00912B8A"/>
    <w:rsid w:val="00912C2C"/>
    <w:rsid w:val="00912D31"/>
    <w:rsid w:val="0091300B"/>
    <w:rsid w:val="00913110"/>
    <w:rsid w:val="009131C0"/>
    <w:rsid w:val="00913241"/>
    <w:rsid w:val="00913450"/>
    <w:rsid w:val="00913C9C"/>
    <w:rsid w:val="009142A4"/>
    <w:rsid w:val="00914404"/>
    <w:rsid w:val="00914489"/>
    <w:rsid w:val="009144FA"/>
    <w:rsid w:val="0091452C"/>
    <w:rsid w:val="00914577"/>
    <w:rsid w:val="00914968"/>
    <w:rsid w:val="00914A51"/>
    <w:rsid w:val="00914D0B"/>
    <w:rsid w:val="00914DAB"/>
    <w:rsid w:val="00914E12"/>
    <w:rsid w:val="00914FAE"/>
    <w:rsid w:val="009152D4"/>
    <w:rsid w:val="00915531"/>
    <w:rsid w:val="00915583"/>
    <w:rsid w:val="00915A27"/>
    <w:rsid w:val="00915A89"/>
    <w:rsid w:val="00915B54"/>
    <w:rsid w:val="00915C39"/>
    <w:rsid w:val="00915D2A"/>
    <w:rsid w:val="00915F2B"/>
    <w:rsid w:val="00915F58"/>
    <w:rsid w:val="00916123"/>
    <w:rsid w:val="0091617E"/>
    <w:rsid w:val="009161B8"/>
    <w:rsid w:val="00916220"/>
    <w:rsid w:val="009162A4"/>
    <w:rsid w:val="0091673F"/>
    <w:rsid w:val="009167B9"/>
    <w:rsid w:val="009168F8"/>
    <w:rsid w:val="009169F3"/>
    <w:rsid w:val="00916B12"/>
    <w:rsid w:val="00916BFF"/>
    <w:rsid w:val="00916C6B"/>
    <w:rsid w:val="00916E8D"/>
    <w:rsid w:val="00917000"/>
    <w:rsid w:val="00917100"/>
    <w:rsid w:val="00917248"/>
    <w:rsid w:val="00917330"/>
    <w:rsid w:val="009173E0"/>
    <w:rsid w:val="009174E1"/>
    <w:rsid w:val="0091795C"/>
    <w:rsid w:val="00917ACB"/>
    <w:rsid w:val="00917B79"/>
    <w:rsid w:val="00917BA1"/>
    <w:rsid w:val="00917D62"/>
    <w:rsid w:val="00917E41"/>
    <w:rsid w:val="00920009"/>
    <w:rsid w:val="0092010E"/>
    <w:rsid w:val="00920122"/>
    <w:rsid w:val="009202B3"/>
    <w:rsid w:val="009204DE"/>
    <w:rsid w:val="009204F2"/>
    <w:rsid w:val="00920620"/>
    <w:rsid w:val="00920682"/>
    <w:rsid w:val="0092083D"/>
    <w:rsid w:val="00920B0F"/>
    <w:rsid w:val="00920B70"/>
    <w:rsid w:val="00920C5B"/>
    <w:rsid w:val="00920D3B"/>
    <w:rsid w:val="00920D7B"/>
    <w:rsid w:val="00920DC3"/>
    <w:rsid w:val="00920E7F"/>
    <w:rsid w:val="00921372"/>
    <w:rsid w:val="00921755"/>
    <w:rsid w:val="009217A9"/>
    <w:rsid w:val="00921860"/>
    <w:rsid w:val="00921A63"/>
    <w:rsid w:val="0092201D"/>
    <w:rsid w:val="009221B4"/>
    <w:rsid w:val="00922232"/>
    <w:rsid w:val="00922379"/>
    <w:rsid w:val="009223D9"/>
    <w:rsid w:val="00922696"/>
    <w:rsid w:val="009228AB"/>
    <w:rsid w:val="00922A22"/>
    <w:rsid w:val="00922B8E"/>
    <w:rsid w:val="00922E77"/>
    <w:rsid w:val="00922F2B"/>
    <w:rsid w:val="00922F3B"/>
    <w:rsid w:val="00922FA5"/>
    <w:rsid w:val="009230A2"/>
    <w:rsid w:val="00923409"/>
    <w:rsid w:val="00923461"/>
    <w:rsid w:val="009235B1"/>
    <w:rsid w:val="009236FF"/>
    <w:rsid w:val="009238EC"/>
    <w:rsid w:val="00923C36"/>
    <w:rsid w:val="00923CAC"/>
    <w:rsid w:val="00924004"/>
    <w:rsid w:val="009240B0"/>
    <w:rsid w:val="009241B8"/>
    <w:rsid w:val="0092420C"/>
    <w:rsid w:val="00924413"/>
    <w:rsid w:val="00924718"/>
    <w:rsid w:val="0092472C"/>
    <w:rsid w:val="00924B00"/>
    <w:rsid w:val="00924C53"/>
    <w:rsid w:val="00924D39"/>
    <w:rsid w:val="00924D91"/>
    <w:rsid w:val="00924F6B"/>
    <w:rsid w:val="00924F99"/>
    <w:rsid w:val="00924FA7"/>
    <w:rsid w:val="00924FA8"/>
    <w:rsid w:val="009250CF"/>
    <w:rsid w:val="00925120"/>
    <w:rsid w:val="00925253"/>
    <w:rsid w:val="009252B7"/>
    <w:rsid w:val="00925844"/>
    <w:rsid w:val="0092588E"/>
    <w:rsid w:val="009258AF"/>
    <w:rsid w:val="00925B7D"/>
    <w:rsid w:val="00925DCC"/>
    <w:rsid w:val="00926620"/>
    <w:rsid w:val="0092667E"/>
    <w:rsid w:val="0092669D"/>
    <w:rsid w:val="009268E8"/>
    <w:rsid w:val="00926B97"/>
    <w:rsid w:val="00926CA2"/>
    <w:rsid w:val="00926F13"/>
    <w:rsid w:val="00927160"/>
    <w:rsid w:val="009271D2"/>
    <w:rsid w:val="00927254"/>
    <w:rsid w:val="009272AF"/>
    <w:rsid w:val="00927335"/>
    <w:rsid w:val="009273FB"/>
    <w:rsid w:val="00927BDE"/>
    <w:rsid w:val="00927C0B"/>
    <w:rsid w:val="00927C94"/>
    <w:rsid w:val="00927D7F"/>
    <w:rsid w:val="0093015A"/>
    <w:rsid w:val="009302B5"/>
    <w:rsid w:val="0093032F"/>
    <w:rsid w:val="00930528"/>
    <w:rsid w:val="0093057E"/>
    <w:rsid w:val="00930643"/>
    <w:rsid w:val="00930775"/>
    <w:rsid w:val="00930790"/>
    <w:rsid w:val="0093081A"/>
    <w:rsid w:val="00930821"/>
    <w:rsid w:val="00930E3D"/>
    <w:rsid w:val="009311F0"/>
    <w:rsid w:val="009313C1"/>
    <w:rsid w:val="0093148C"/>
    <w:rsid w:val="009314B1"/>
    <w:rsid w:val="0093185B"/>
    <w:rsid w:val="009318E5"/>
    <w:rsid w:val="0093191D"/>
    <w:rsid w:val="00931924"/>
    <w:rsid w:val="00931D56"/>
    <w:rsid w:val="00931ED5"/>
    <w:rsid w:val="0093285F"/>
    <w:rsid w:val="0093287B"/>
    <w:rsid w:val="009328EC"/>
    <w:rsid w:val="00932D3B"/>
    <w:rsid w:val="00932D42"/>
    <w:rsid w:val="00932FCB"/>
    <w:rsid w:val="009330C1"/>
    <w:rsid w:val="00933148"/>
    <w:rsid w:val="009332AA"/>
    <w:rsid w:val="00933496"/>
    <w:rsid w:val="009337F7"/>
    <w:rsid w:val="00933807"/>
    <w:rsid w:val="00933871"/>
    <w:rsid w:val="00933CD0"/>
    <w:rsid w:val="00933CE1"/>
    <w:rsid w:val="00933D39"/>
    <w:rsid w:val="00934055"/>
    <w:rsid w:val="00934350"/>
    <w:rsid w:val="009346C9"/>
    <w:rsid w:val="0093480F"/>
    <w:rsid w:val="0093483E"/>
    <w:rsid w:val="00934AEF"/>
    <w:rsid w:val="00934AF5"/>
    <w:rsid w:val="00934C63"/>
    <w:rsid w:val="00934E9C"/>
    <w:rsid w:val="00935284"/>
    <w:rsid w:val="009353AD"/>
    <w:rsid w:val="0093551C"/>
    <w:rsid w:val="009356CE"/>
    <w:rsid w:val="00935908"/>
    <w:rsid w:val="00935D09"/>
    <w:rsid w:val="00935FDA"/>
    <w:rsid w:val="00936117"/>
    <w:rsid w:val="009361C8"/>
    <w:rsid w:val="00936286"/>
    <w:rsid w:val="00936353"/>
    <w:rsid w:val="0093645F"/>
    <w:rsid w:val="00936819"/>
    <w:rsid w:val="00936BD3"/>
    <w:rsid w:val="00936D92"/>
    <w:rsid w:val="00937187"/>
    <w:rsid w:val="00937349"/>
    <w:rsid w:val="009376AC"/>
    <w:rsid w:val="009377BD"/>
    <w:rsid w:val="009378DD"/>
    <w:rsid w:val="009379F1"/>
    <w:rsid w:val="00937CD7"/>
    <w:rsid w:val="00940181"/>
    <w:rsid w:val="0094047F"/>
    <w:rsid w:val="00940599"/>
    <w:rsid w:val="00940695"/>
    <w:rsid w:val="009408BE"/>
    <w:rsid w:val="00940A77"/>
    <w:rsid w:val="00940BDE"/>
    <w:rsid w:val="00940C58"/>
    <w:rsid w:val="00940D9F"/>
    <w:rsid w:val="00940E6E"/>
    <w:rsid w:val="00941073"/>
    <w:rsid w:val="0094122D"/>
    <w:rsid w:val="00941602"/>
    <w:rsid w:val="009416CE"/>
    <w:rsid w:val="00941B21"/>
    <w:rsid w:val="00941CCB"/>
    <w:rsid w:val="00941E42"/>
    <w:rsid w:val="00942209"/>
    <w:rsid w:val="009422E8"/>
    <w:rsid w:val="00942374"/>
    <w:rsid w:val="0094238C"/>
    <w:rsid w:val="00942546"/>
    <w:rsid w:val="00942764"/>
    <w:rsid w:val="00942790"/>
    <w:rsid w:val="009428CA"/>
    <w:rsid w:val="00942961"/>
    <w:rsid w:val="00942A6E"/>
    <w:rsid w:val="00942B59"/>
    <w:rsid w:val="00942C05"/>
    <w:rsid w:val="00942E03"/>
    <w:rsid w:val="00942FAE"/>
    <w:rsid w:val="0094307F"/>
    <w:rsid w:val="0094323B"/>
    <w:rsid w:val="009434DD"/>
    <w:rsid w:val="0094357C"/>
    <w:rsid w:val="0094389D"/>
    <w:rsid w:val="00943957"/>
    <w:rsid w:val="0094401A"/>
    <w:rsid w:val="009440D9"/>
    <w:rsid w:val="00944251"/>
    <w:rsid w:val="0094463F"/>
    <w:rsid w:val="00944797"/>
    <w:rsid w:val="0094480B"/>
    <w:rsid w:val="00944992"/>
    <w:rsid w:val="00944C08"/>
    <w:rsid w:val="00944D73"/>
    <w:rsid w:val="00944F93"/>
    <w:rsid w:val="0094506B"/>
    <w:rsid w:val="0094519D"/>
    <w:rsid w:val="00945301"/>
    <w:rsid w:val="00945317"/>
    <w:rsid w:val="00945619"/>
    <w:rsid w:val="00945779"/>
    <w:rsid w:val="00945853"/>
    <w:rsid w:val="00945867"/>
    <w:rsid w:val="0094590E"/>
    <w:rsid w:val="00945995"/>
    <w:rsid w:val="00945A69"/>
    <w:rsid w:val="00945CF1"/>
    <w:rsid w:val="00946099"/>
    <w:rsid w:val="009461CC"/>
    <w:rsid w:val="009462F2"/>
    <w:rsid w:val="009464F4"/>
    <w:rsid w:val="00946572"/>
    <w:rsid w:val="00946AF9"/>
    <w:rsid w:val="00946F11"/>
    <w:rsid w:val="009470A4"/>
    <w:rsid w:val="009471E5"/>
    <w:rsid w:val="009473F8"/>
    <w:rsid w:val="009475D7"/>
    <w:rsid w:val="009478EF"/>
    <w:rsid w:val="009478FA"/>
    <w:rsid w:val="00947993"/>
    <w:rsid w:val="00947DF9"/>
    <w:rsid w:val="00947E66"/>
    <w:rsid w:val="0095001A"/>
    <w:rsid w:val="00950382"/>
    <w:rsid w:val="009503D9"/>
    <w:rsid w:val="00950413"/>
    <w:rsid w:val="00950471"/>
    <w:rsid w:val="00950683"/>
    <w:rsid w:val="009506CF"/>
    <w:rsid w:val="00950734"/>
    <w:rsid w:val="00950A91"/>
    <w:rsid w:val="00950CA4"/>
    <w:rsid w:val="00950E6B"/>
    <w:rsid w:val="00950ED2"/>
    <w:rsid w:val="0095104D"/>
    <w:rsid w:val="0095118A"/>
    <w:rsid w:val="0095122C"/>
    <w:rsid w:val="00951551"/>
    <w:rsid w:val="00951816"/>
    <w:rsid w:val="009518B2"/>
    <w:rsid w:val="00951A2D"/>
    <w:rsid w:val="00951CB7"/>
    <w:rsid w:val="00951DC9"/>
    <w:rsid w:val="00951DD0"/>
    <w:rsid w:val="00951FCD"/>
    <w:rsid w:val="00952059"/>
    <w:rsid w:val="00952222"/>
    <w:rsid w:val="00952438"/>
    <w:rsid w:val="0095262D"/>
    <w:rsid w:val="009529C7"/>
    <w:rsid w:val="00952B84"/>
    <w:rsid w:val="00952D29"/>
    <w:rsid w:val="00952DBC"/>
    <w:rsid w:val="00952E78"/>
    <w:rsid w:val="00952EB3"/>
    <w:rsid w:val="00952F56"/>
    <w:rsid w:val="0095359C"/>
    <w:rsid w:val="009535AD"/>
    <w:rsid w:val="009535CA"/>
    <w:rsid w:val="00953690"/>
    <w:rsid w:val="00953922"/>
    <w:rsid w:val="009539DB"/>
    <w:rsid w:val="00953A5D"/>
    <w:rsid w:val="00953D3C"/>
    <w:rsid w:val="00954A0C"/>
    <w:rsid w:val="00954A0D"/>
    <w:rsid w:val="00954B17"/>
    <w:rsid w:val="00954C77"/>
    <w:rsid w:val="00955054"/>
    <w:rsid w:val="00955071"/>
    <w:rsid w:val="0095522C"/>
    <w:rsid w:val="0095549A"/>
    <w:rsid w:val="009554B4"/>
    <w:rsid w:val="00955706"/>
    <w:rsid w:val="00955BAE"/>
    <w:rsid w:val="00956025"/>
    <w:rsid w:val="009561D9"/>
    <w:rsid w:val="009562FD"/>
    <w:rsid w:val="009564F1"/>
    <w:rsid w:val="00956677"/>
    <w:rsid w:val="00956686"/>
    <w:rsid w:val="009566C3"/>
    <w:rsid w:val="0095670D"/>
    <w:rsid w:val="00956740"/>
    <w:rsid w:val="00956AC4"/>
    <w:rsid w:val="00956ADC"/>
    <w:rsid w:val="00956AEE"/>
    <w:rsid w:val="00956B31"/>
    <w:rsid w:val="00956C67"/>
    <w:rsid w:val="00956EAF"/>
    <w:rsid w:val="00956F5C"/>
    <w:rsid w:val="00956FF9"/>
    <w:rsid w:val="00957086"/>
    <w:rsid w:val="009571F5"/>
    <w:rsid w:val="009572AD"/>
    <w:rsid w:val="009573E8"/>
    <w:rsid w:val="0095796A"/>
    <w:rsid w:val="00957CA4"/>
    <w:rsid w:val="00957DD8"/>
    <w:rsid w:val="00957E73"/>
    <w:rsid w:val="00957E7C"/>
    <w:rsid w:val="00957F56"/>
    <w:rsid w:val="009601B1"/>
    <w:rsid w:val="0096024A"/>
    <w:rsid w:val="0096025C"/>
    <w:rsid w:val="0096028F"/>
    <w:rsid w:val="009602F3"/>
    <w:rsid w:val="009604ED"/>
    <w:rsid w:val="00960A52"/>
    <w:rsid w:val="00960C35"/>
    <w:rsid w:val="00960F21"/>
    <w:rsid w:val="00961067"/>
    <w:rsid w:val="0096117E"/>
    <w:rsid w:val="009612F0"/>
    <w:rsid w:val="0096143E"/>
    <w:rsid w:val="009616D7"/>
    <w:rsid w:val="009616D9"/>
    <w:rsid w:val="009617A5"/>
    <w:rsid w:val="009619C3"/>
    <w:rsid w:val="00961A02"/>
    <w:rsid w:val="00961B20"/>
    <w:rsid w:val="00961B40"/>
    <w:rsid w:val="00961B58"/>
    <w:rsid w:val="00961BDC"/>
    <w:rsid w:val="00961C15"/>
    <w:rsid w:val="00961FCB"/>
    <w:rsid w:val="00962006"/>
    <w:rsid w:val="00962086"/>
    <w:rsid w:val="009620B6"/>
    <w:rsid w:val="00962297"/>
    <w:rsid w:val="009625B6"/>
    <w:rsid w:val="009625C3"/>
    <w:rsid w:val="00962BA8"/>
    <w:rsid w:val="00962BF1"/>
    <w:rsid w:val="00962E44"/>
    <w:rsid w:val="0096304E"/>
    <w:rsid w:val="00963387"/>
    <w:rsid w:val="00963AD5"/>
    <w:rsid w:val="00963C27"/>
    <w:rsid w:val="00963E2F"/>
    <w:rsid w:val="00963E73"/>
    <w:rsid w:val="0096434D"/>
    <w:rsid w:val="00964515"/>
    <w:rsid w:val="009645D1"/>
    <w:rsid w:val="009646CC"/>
    <w:rsid w:val="009647BF"/>
    <w:rsid w:val="009648E0"/>
    <w:rsid w:val="009649A1"/>
    <w:rsid w:val="00964A01"/>
    <w:rsid w:val="00964CEC"/>
    <w:rsid w:val="00964D8D"/>
    <w:rsid w:val="009650C1"/>
    <w:rsid w:val="009653FC"/>
    <w:rsid w:val="009654CF"/>
    <w:rsid w:val="009655BF"/>
    <w:rsid w:val="00965A0A"/>
    <w:rsid w:val="00965AD0"/>
    <w:rsid w:val="00965E5D"/>
    <w:rsid w:val="00965E6E"/>
    <w:rsid w:val="00965F46"/>
    <w:rsid w:val="009661B9"/>
    <w:rsid w:val="00966486"/>
    <w:rsid w:val="009664DD"/>
    <w:rsid w:val="009668FE"/>
    <w:rsid w:val="00966944"/>
    <w:rsid w:val="00966A17"/>
    <w:rsid w:val="00966A4E"/>
    <w:rsid w:val="00966A54"/>
    <w:rsid w:val="00966DE2"/>
    <w:rsid w:val="00966EA4"/>
    <w:rsid w:val="00967125"/>
    <w:rsid w:val="009671CB"/>
    <w:rsid w:val="00967472"/>
    <w:rsid w:val="00967615"/>
    <w:rsid w:val="00967951"/>
    <w:rsid w:val="00967B14"/>
    <w:rsid w:val="00967BDA"/>
    <w:rsid w:val="00967E61"/>
    <w:rsid w:val="00967ED8"/>
    <w:rsid w:val="00967F4C"/>
    <w:rsid w:val="0097016C"/>
    <w:rsid w:val="00970284"/>
    <w:rsid w:val="0097030B"/>
    <w:rsid w:val="0097038D"/>
    <w:rsid w:val="00970406"/>
    <w:rsid w:val="00970422"/>
    <w:rsid w:val="0097061C"/>
    <w:rsid w:val="009707C5"/>
    <w:rsid w:val="00970B18"/>
    <w:rsid w:val="00970D82"/>
    <w:rsid w:val="00970D99"/>
    <w:rsid w:val="00970E33"/>
    <w:rsid w:val="00971559"/>
    <w:rsid w:val="009715A7"/>
    <w:rsid w:val="00971606"/>
    <w:rsid w:val="0097179C"/>
    <w:rsid w:val="00971C8C"/>
    <w:rsid w:val="009722D2"/>
    <w:rsid w:val="0097240E"/>
    <w:rsid w:val="0097249F"/>
    <w:rsid w:val="0097258A"/>
    <w:rsid w:val="009726CD"/>
    <w:rsid w:val="009727E1"/>
    <w:rsid w:val="009728EF"/>
    <w:rsid w:val="00972A26"/>
    <w:rsid w:val="00972A58"/>
    <w:rsid w:val="00972AE7"/>
    <w:rsid w:val="00972C7F"/>
    <w:rsid w:val="00972CEE"/>
    <w:rsid w:val="00972DD0"/>
    <w:rsid w:val="00972E51"/>
    <w:rsid w:val="00973279"/>
    <w:rsid w:val="009732C0"/>
    <w:rsid w:val="00973613"/>
    <w:rsid w:val="0097381E"/>
    <w:rsid w:val="00973996"/>
    <w:rsid w:val="00973ABA"/>
    <w:rsid w:val="00973D15"/>
    <w:rsid w:val="00973EA7"/>
    <w:rsid w:val="00974048"/>
    <w:rsid w:val="009740AB"/>
    <w:rsid w:val="009740CE"/>
    <w:rsid w:val="0097499D"/>
    <w:rsid w:val="00974B19"/>
    <w:rsid w:val="00974B99"/>
    <w:rsid w:val="00974D85"/>
    <w:rsid w:val="00974DC9"/>
    <w:rsid w:val="00974DF1"/>
    <w:rsid w:val="00974FF2"/>
    <w:rsid w:val="0097523B"/>
    <w:rsid w:val="009752AF"/>
    <w:rsid w:val="0097532C"/>
    <w:rsid w:val="0097542A"/>
    <w:rsid w:val="00975472"/>
    <w:rsid w:val="0097548E"/>
    <w:rsid w:val="009754CE"/>
    <w:rsid w:val="0097551D"/>
    <w:rsid w:val="009758A7"/>
    <w:rsid w:val="00975976"/>
    <w:rsid w:val="00975AB0"/>
    <w:rsid w:val="00975C2D"/>
    <w:rsid w:val="00975E5D"/>
    <w:rsid w:val="00975FD2"/>
    <w:rsid w:val="00976434"/>
    <w:rsid w:val="0097645F"/>
    <w:rsid w:val="00976652"/>
    <w:rsid w:val="0097668E"/>
    <w:rsid w:val="00976966"/>
    <w:rsid w:val="009769A8"/>
    <w:rsid w:val="00976B8A"/>
    <w:rsid w:val="00976E34"/>
    <w:rsid w:val="00976F81"/>
    <w:rsid w:val="00977156"/>
    <w:rsid w:val="009773C8"/>
    <w:rsid w:val="009775BB"/>
    <w:rsid w:val="00977600"/>
    <w:rsid w:val="00977CDA"/>
    <w:rsid w:val="00977F87"/>
    <w:rsid w:val="00980040"/>
    <w:rsid w:val="009800D1"/>
    <w:rsid w:val="009801A5"/>
    <w:rsid w:val="00980323"/>
    <w:rsid w:val="00980759"/>
    <w:rsid w:val="00980768"/>
    <w:rsid w:val="00980A2F"/>
    <w:rsid w:val="00980B0D"/>
    <w:rsid w:val="00980B55"/>
    <w:rsid w:val="009810A3"/>
    <w:rsid w:val="00981192"/>
    <w:rsid w:val="009811D1"/>
    <w:rsid w:val="00981219"/>
    <w:rsid w:val="00981307"/>
    <w:rsid w:val="00981362"/>
    <w:rsid w:val="0098136F"/>
    <w:rsid w:val="00981647"/>
    <w:rsid w:val="0098185E"/>
    <w:rsid w:val="0098189F"/>
    <w:rsid w:val="009818A1"/>
    <w:rsid w:val="00981971"/>
    <w:rsid w:val="00981A3D"/>
    <w:rsid w:val="00981A8F"/>
    <w:rsid w:val="00981BDD"/>
    <w:rsid w:val="00981BE4"/>
    <w:rsid w:val="00981E96"/>
    <w:rsid w:val="00981EC6"/>
    <w:rsid w:val="00981F85"/>
    <w:rsid w:val="00982362"/>
    <w:rsid w:val="00982366"/>
    <w:rsid w:val="00982499"/>
    <w:rsid w:val="00982DC9"/>
    <w:rsid w:val="00982F50"/>
    <w:rsid w:val="00983541"/>
    <w:rsid w:val="0098359F"/>
    <w:rsid w:val="00983703"/>
    <w:rsid w:val="00983745"/>
    <w:rsid w:val="00983A1B"/>
    <w:rsid w:val="00983B5D"/>
    <w:rsid w:val="00983B86"/>
    <w:rsid w:val="00983BE8"/>
    <w:rsid w:val="00983C26"/>
    <w:rsid w:val="00983D0E"/>
    <w:rsid w:val="00983D28"/>
    <w:rsid w:val="00983D61"/>
    <w:rsid w:val="00983F7F"/>
    <w:rsid w:val="00984162"/>
    <w:rsid w:val="0098427E"/>
    <w:rsid w:val="009842A4"/>
    <w:rsid w:val="00984907"/>
    <w:rsid w:val="00984A3E"/>
    <w:rsid w:val="00984C32"/>
    <w:rsid w:val="00984D2A"/>
    <w:rsid w:val="00984D82"/>
    <w:rsid w:val="0098504F"/>
    <w:rsid w:val="0098552E"/>
    <w:rsid w:val="009856DA"/>
    <w:rsid w:val="009857C3"/>
    <w:rsid w:val="009858CE"/>
    <w:rsid w:val="00985912"/>
    <w:rsid w:val="00985A38"/>
    <w:rsid w:val="00985BFC"/>
    <w:rsid w:val="00985D93"/>
    <w:rsid w:val="00986017"/>
    <w:rsid w:val="009864D3"/>
    <w:rsid w:val="00986AF0"/>
    <w:rsid w:val="00986C90"/>
    <w:rsid w:val="00986D0E"/>
    <w:rsid w:val="00986E61"/>
    <w:rsid w:val="00986F9D"/>
    <w:rsid w:val="00986F9F"/>
    <w:rsid w:val="009871D7"/>
    <w:rsid w:val="0098750C"/>
    <w:rsid w:val="0098756B"/>
    <w:rsid w:val="0098760A"/>
    <w:rsid w:val="00987773"/>
    <w:rsid w:val="0098789F"/>
    <w:rsid w:val="00987A0F"/>
    <w:rsid w:val="00987B52"/>
    <w:rsid w:val="00987D2C"/>
    <w:rsid w:val="00987F2A"/>
    <w:rsid w:val="00990304"/>
    <w:rsid w:val="00990314"/>
    <w:rsid w:val="00990338"/>
    <w:rsid w:val="009903ED"/>
    <w:rsid w:val="00990433"/>
    <w:rsid w:val="009905DE"/>
    <w:rsid w:val="009907CD"/>
    <w:rsid w:val="009907F2"/>
    <w:rsid w:val="00990976"/>
    <w:rsid w:val="00990997"/>
    <w:rsid w:val="00990BCB"/>
    <w:rsid w:val="00990BF5"/>
    <w:rsid w:val="00990DF4"/>
    <w:rsid w:val="00990E49"/>
    <w:rsid w:val="00990E98"/>
    <w:rsid w:val="00990ECE"/>
    <w:rsid w:val="009910C6"/>
    <w:rsid w:val="00991406"/>
    <w:rsid w:val="00991697"/>
    <w:rsid w:val="0099169A"/>
    <w:rsid w:val="009918C8"/>
    <w:rsid w:val="009918FE"/>
    <w:rsid w:val="00991F9C"/>
    <w:rsid w:val="0099240D"/>
    <w:rsid w:val="00992444"/>
    <w:rsid w:val="0099248F"/>
    <w:rsid w:val="00992810"/>
    <w:rsid w:val="00992880"/>
    <w:rsid w:val="00992AF7"/>
    <w:rsid w:val="00992C2A"/>
    <w:rsid w:val="00992CB9"/>
    <w:rsid w:val="00992DC8"/>
    <w:rsid w:val="00992E04"/>
    <w:rsid w:val="00992E39"/>
    <w:rsid w:val="00992F8B"/>
    <w:rsid w:val="00993061"/>
    <w:rsid w:val="0099307F"/>
    <w:rsid w:val="00993325"/>
    <w:rsid w:val="00993348"/>
    <w:rsid w:val="0099345F"/>
    <w:rsid w:val="009935BE"/>
    <w:rsid w:val="00993728"/>
    <w:rsid w:val="009937AF"/>
    <w:rsid w:val="00993B30"/>
    <w:rsid w:val="00993B9B"/>
    <w:rsid w:val="00993F32"/>
    <w:rsid w:val="00993FE7"/>
    <w:rsid w:val="0099415D"/>
    <w:rsid w:val="0099430A"/>
    <w:rsid w:val="0099432A"/>
    <w:rsid w:val="0099444F"/>
    <w:rsid w:val="00994631"/>
    <w:rsid w:val="00994A73"/>
    <w:rsid w:val="00994DD9"/>
    <w:rsid w:val="009950B4"/>
    <w:rsid w:val="0099514A"/>
    <w:rsid w:val="009955F2"/>
    <w:rsid w:val="00995681"/>
    <w:rsid w:val="00995708"/>
    <w:rsid w:val="00995755"/>
    <w:rsid w:val="009957B5"/>
    <w:rsid w:val="00995822"/>
    <w:rsid w:val="009959C7"/>
    <w:rsid w:val="00995D16"/>
    <w:rsid w:val="00996073"/>
    <w:rsid w:val="00996179"/>
    <w:rsid w:val="00996200"/>
    <w:rsid w:val="0099627D"/>
    <w:rsid w:val="009962A8"/>
    <w:rsid w:val="00996488"/>
    <w:rsid w:val="009967A9"/>
    <w:rsid w:val="009968D3"/>
    <w:rsid w:val="0099695C"/>
    <w:rsid w:val="009969F0"/>
    <w:rsid w:val="00996C49"/>
    <w:rsid w:val="00996F2B"/>
    <w:rsid w:val="00997096"/>
    <w:rsid w:val="009971CF"/>
    <w:rsid w:val="00997509"/>
    <w:rsid w:val="009975EE"/>
    <w:rsid w:val="0099779A"/>
    <w:rsid w:val="009979B0"/>
    <w:rsid w:val="00997DA1"/>
    <w:rsid w:val="00997DE2"/>
    <w:rsid w:val="00997ECA"/>
    <w:rsid w:val="00997F50"/>
    <w:rsid w:val="009A00D4"/>
    <w:rsid w:val="009A03C2"/>
    <w:rsid w:val="009A058F"/>
    <w:rsid w:val="009A07DC"/>
    <w:rsid w:val="009A086D"/>
    <w:rsid w:val="009A09AF"/>
    <w:rsid w:val="009A0A32"/>
    <w:rsid w:val="009A0B00"/>
    <w:rsid w:val="009A0ED6"/>
    <w:rsid w:val="009A1212"/>
    <w:rsid w:val="009A16A1"/>
    <w:rsid w:val="009A16C1"/>
    <w:rsid w:val="009A16D2"/>
    <w:rsid w:val="009A17B0"/>
    <w:rsid w:val="009A18FD"/>
    <w:rsid w:val="009A1937"/>
    <w:rsid w:val="009A1964"/>
    <w:rsid w:val="009A1D0B"/>
    <w:rsid w:val="009A1D73"/>
    <w:rsid w:val="009A1D9C"/>
    <w:rsid w:val="009A1EE9"/>
    <w:rsid w:val="009A1FA6"/>
    <w:rsid w:val="009A2007"/>
    <w:rsid w:val="009A248D"/>
    <w:rsid w:val="009A2595"/>
    <w:rsid w:val="009A2796"/>
    <w:rsid w:val="009A289D"/>
    <w:rsid w:val="009A28B0"/>
    <w:rsid w:val="009A2BD2"/>
    <w:rsid w:val="009A2FED"/>
    <w:rsid w:val="009A3003"/>
    <w:rsid w:val="009A32D3"/>
    <w:rsid w:val="009A3348"/>
    <w:rsid w:val="009A3391"/>
    <w:rsid w:val="009A34B5"/>
    <w:rsid w:val="009A38F6"/>
    <w:rsid w:val="009A3AF5"/>
    <w:rsid w:val="009A3B74"/>
    <w:rsid w:val="009A3CC7"/>
    <w:rsid w:val="009A3F84"/>
    <w:rsid w:val="009A41B1"/>
    <w:rsid w:val="009A46B1"/>
    <w:rsid w:val="009A4962"/>
    <w:rsid w:val="009A4998"/>
    <w:rsid w:val="009A4A61"/>
    <w:rsid w:val="009A4BBA"/>
    <w:rsid w:val="009A4C2A"/>
    <w:rsid w:val="009A4C5F"/>
    <w:rsid w:val="009A4D47"/>
    <w:rsid w:val="009A4EEE"/>
    <w:rsid w:val="009A4F1E"/>
    <w:rsid w:val="009A50B1"/>
    <w:rsid w:val="009A50FD"/>
    <w:rsid w:val="009A5295"/>
    <w:rsid w:val="009A540D"/>
    <w:rsid w:val="009A58AF"/>
    <w:rsid w:val="009A58B2"/>
    <w:rsid w:val="009A5A80"/>
    <w:rsid w:val="009A5B40"/>
    <w:rsid w:val="009A5D85"/>
    <w:rsid w:val="009A5F9B"/>
    <w:rsid w:val="009A61E1"/>
    <w:rsid w:val="009A628A"/>
    <w:rsid w:val="009A62B1"/>
    <w:rsid w:val="009A6345"/>
    <w:rsid w:val="009A649E"/>
    <w:rsid w:val="009A64E4"/>
    <w:rsid w:val="009A65C7"/>
    <w:rsid w:val="009A660E"/>
    <w:rsid w:val="009A67AF"/>
    <w:rsid w:val="009A6B96"/>
    <w:rsid w:val="009A6C19"/>
    <w:rsid w:val="009A6D42"/>
    <w:rsid w:val="009A6D95"/>
    <w:rsid w:val="009A70DA"/>
    <w:rsid w:val="009A738B"/>
    <w:rsid w:val="009A742A"/>
    <w:rsid w:val="009A7615"/>
    <w:rsid w:val="009A78C3"/>
    <w:rsid w:val="009A7CBF"/>
    <w:rsid w:val="009A7DA9"/>
    <w:rsid w:val="009A7FED"/>
    <w:rsid w:val="009B00C5"/>
    <w:rsid w:val="009B015E"/>
    <w:rsid w:val="009B025A"/>
    <w:rsid w:val="009B028D"/>
    <w:rsid w:val="009B03D5"/>
    <w:rsid w:val="009B05A7"/>
    <w:rsid w:val="009B0856"/>
    <w:rsid w:val="009B0870"/>
    <w:rsid w:val="009B0A51"/>
    <w:rsid w:val="009B0B61"/>
    <w:rsid w:val="009B0BF0"/>
    <w:rsid w:val="009B0D65"/>
    <w:rsid w:val="009B0FF0"/>
    <w:rsid w:val="009B126C"/>
    <w:rsid w:val="009B1315"/>
    <w:rsid w:val="009B1739"/>
    <w:rsid w:val="009B1796"/>
    <w:rsid w:val="009B1880"/>
    <w:rsid w:val="009B1896"/>
    <w:rsid w:val="009B18CF"/>
    <w:rsid w:val="009B1924"/>
    <w:rsid w:val="009B1A1A"/>
    <w:rsid w:val="009B1A4C"/>
    <w:rsid w:val="009B1B13"/>
    <w:rsid w:val="009B1B1B"/>
    <w:rsid w:val="009B1E63"/>
    <w:rsid w:val="009B1EC0"/>
    <w:rsid w:val="009B207A"/>
    <w:rsid w:val="009B2084"/>
    <w:rsid w:val="009B215C"/>
    <w:rsid w:val="009B2302"/>
    <w:rsid w:val="009B230A"/>
    <w:rsid w:val="009B23EE"/>
    <w:rsid w:val="009B24D5"/>
    <w:rsid w:val="009B24F0"/>
    <w:rsid w:val="009B25B8"/>
    <w:rsid w:val="009B2965"/>
    <w:rsid w:val="009B2F09"/>
    <w:rsid w:val="009B2F3B"/>
    <w:rsid w:val="009B31B8"/>
    <w:rsid w:val="009B336D"/>
    <w:rsid w:val="009B3421"/>
    <w:rsid w:val="009B34E0"/>
    <w:rsid w:val="009B36D0"/>
    <w:rsid w:val="009B3722"/>
    <w:rsid w:val="009B3A01"/>
    <w:rsid w:val="009B3A73"/>
    <w:rsid w:val="009B3AD6"/>
    <w:rsid w:val="009B3BD3"/>
    <w:rsid w:val="009B3D83"/>
    <w:rsid w:val="009B3E52"/>
    <w:rsid w:val="009B403C"/>
    <w:rsid w:val="009B40E6"/>
    <w:rsid w:val="009B4151"/>
    <w:rsid w:val="009B452E"/>
    <w:rsid w:val="009B4565"/>
    <w:rsid w:val="009B4AED"/>
    <w:rsid w:val="009B4FDB"/>
    <w:rsid w:val="009B50E8"/>
    <w:rsid w:val="009B5101"/>
    <w:rsid w:val="009B5166"/>
    <w:rsid w:val="009B52D7"/>
    <w:rsid w:val="009B5390"/>
    <w:rsid w:val="009B541F"/>
    <w:rsid w:val="009B56D7"/>
    <w:rsid w:val="009B5728"/>
    <w:rsid w:val="009B5774"/>
    <w:rsid w:val="009B5791"/>
    <w:rsid w:val="009B589A"/>
    <w:rsid w:val="009B590A"/>
    <w:rsid w:val="009B5A13"/>
    <w:rsid w:val="009B5C40"/>
    <w:rsid w:val="009B5DEC"/>
    <w:rsid w:val="009B5F93"/>
    <w:rsid w:val="009B609E"/>
    <w:rsid w:val="009B6227"/>
    <w:rsid w:val="009B6383"/>
    <w:rsid w:val="009B6432"/>
    <w:rsid w:val="009B6504"/>
    <w:rsid w:val="009B6553"/>
    <w:rsid w:val="009B6F0F"/>
    <w:rsid w:val="009B74B2"/>
    <w:rsid w:val="009B7A8B"/>
    <w:rsid w:val="009B7AC2"/>
    <w:rsid w:val="009B7C4B"/>
    <w:rsid w:val="009C0015"/>
    <w:rsid w:val="009C00B3"/>
    <w:rsid w:val="009C02BF"/>
    <w:rsid w:val="009C0606"/>
    <w:rsid w:val="009C067D"/>
    <w:rsid w:val="009C071A"/>
    <w:rsid w:val="009C0916"/>
    <w:rsid w:val="009C095C"/>
    <w:rsid w:val="009C0AA9"/>
    <w:rsid w:val="009C0DA9"/>
    <w:rsid w:val="009C0E74"/>
    <w:rsid w:val="009C0F32"/>
    <w:rsid w:val="009C0F69"/>
    <w:rsid w:val="009C1085"/>
    <w:rsid w:val="009C10D1"/>
    <w:rsid w:val="009C12D2"/>
    <w:rsid w:val="009C1485"/>
    <w:rsid w:val="009C1725"/>
    <w:rsid w:val="009C17DD"/>
    <w:rsid w:val="009C17EE"/>
    <w:rsid w:val="009C1D37"/>
    <w:rsid w:val="009C1DE8"/>
    <w:rsid w:val="009C1DF2"/>
    <w:rsid w:val="009C2096"/>
    <w:rsid w:val="009C2240"/>
    <w:rsid w:val="009C23EB"/>
    <w:rsid w:val="009C259B"/>
    <w:rsid w:val="009C25A5"/>
    <w:rsid w:val="009C266A"/>
    <w:rsid w:val="009C2766"/>
    <w:rsid w:val="009C289F"/>
    <w:rsid w:val="009C2977"/>
    <w:rsid w:val="009C2B56"/>
    <w:rsid w:val="009C2E50"/>
    <w:rsid w:val="009C30D8"/>
    <w:rsid w:val="009C3327"/>
    <w:rsid w:val="009C35FB"/>
    <w:rsid w:val="009C3B20"/>
    <w:rsid w:val="009C3D90"/>
    <w:rsid w:val="009C4515"/>
    <w:rsid w:val="009C45F4"/>
    <w:rsid w:val="009C47B9"/>
    <w:rsid w:val="009C491E"/>
    <w:rsid w:val="009C4A76"/>
    <w:rsid w:val="009C4F46"/>
    <w:rsid w:val="009C5756"/>
    <w:rsid w:val="009C57FF"/>
    <w:rsid w:val="009C58B1"/>
    <w:rsid w:val="009C58D1"/>
    <w:rsid w:val="009C5992"/>
    <w:rsid w:val="009C5A73"/>
    <w:rsid w:val="009C5B50"/>
    <w:rsid w:val="009C5CBB"/>
    <w:rsid w:val="009C5CF1"/>
    <w:rsid w:val="009C60D1"/>
    <w:rsid w:val="009C60EC"/>
    <w:rsid w:val="009C629B"/>
    <w:rsid w:val="009C629C"/>
    <w:rsid w:val="009C62CB"/>
    <w:rsid w:val="009C6495"/>
    <w:rsid w:val="009C64B1"/>
    <w:rsid w:val="009C6794"/>
    <w:rsid w:val="009C6B44"/>
    <w:rsid w:val="009C6BCE"/>
    <w:rsid w:val="009C6CF4"/>
    <w:rsid w:val="009C6E08"/>
    <w:rsid w:val="009C6EBF"/>
    <w:rsid w:val="009C6F39"/>
    <w:rsid w:val="009C6FE5"/>
    <w:rsid w:val="009C729E"/>
    <w:rsid w:val="009C75B3"/>
    <w:rsid w:val="009C77C8"/>
    <w:rsid w:val="009C7807"/>
    <w:rsid w:val="009C78CB"/>
    <w:rsid w:val="009C78CF"/>
    <w:rsid w:val="009C7CE0"/>
    <w:rsid w:val="009C7E44"/>
    <w:rsid w:val="009C7E71"/>
    <w:rsid w:val="009C7F19"/>
    <w:rsid w:val="009C7F7D"/>
    <w:rsid w:val="009D0040"/>
    <w:rsid w:val="009D0043"/>
    <w:rsid w:val="009D0543"/>
    <w:rsid w:val="009D092D"/>
    <w:rsid w:val="009D09AD"/>
    <w:rsid w:val="009D09C1"/>
    <w:rsid w:val="009D0C37"/>
    <w:rsid w:val="009D0CA9"/>
    <w:rsid w:val="009D0D57"/>
    <w:rsid w:val="009D0DBA"/>
    <w:rsid w:val="009D0F04"/>
    <w:rsid w:val="009D0F19"/>
    <w:rsid w:val="009D148B"/>
    <w:rsid w:val="009D1541"/>
    <w:rsid w:val="009D15BC"/>
    <w:rsid w:val="009D169A"/>
    <w:rsid w:val="009D176F"/>
    <w:rsid w:val="009D1B80"/>
    <w:rsid w:val="009D1BD8"/>
    <w:rsid w:val="009D1C73"/>
    <w:rsid w:val="009D1C77"/>
    <w:rsid w:val="009D1DE8"/>
    <w:rsid w:val="009D215B"/>
    <w:rsid w:val="009D21F9"/>
    <w:rsid w:val="009D26C9"/>
    <w:rsid w:val="009D28C2"/>
    <w:rsid w:val="009D28D7"/>
    <w:rsid w:val="009D2913"/>
    <w:rsid w:val="009D2999"/>
    <w:rsid w:val="009D29C2"/>
    <w:rsid w:val="009D2A63"/>
    <w:rsid w:val="009D2ADA"/>
    <w:rsid w:val="009D2C78"/>
    <w:rsid w:val="009D2D26"/>
    <w:rsid w:val="009D3072"/>
    <w:rsid w:val="009D3092"/>
    <w:rsid w:val="009D31AC"/>
    <w:rsid w:val="009D3643"/>
    <w:rsid w:val="009D3651"/>
    <w:rsid w:val="009D36D4"/>
    <w:rsid w:val="009D3863"/>
    <w:rsid w:val="009D3A6C"/>
    <w:rsid w:val="009D40C3"/>
    <w:rsid w:val="009D40D1"/>
    <w:rsid w:val="009D42F0"/>
    <w:rsid w:val="009D431F"/>
    <w:rsid w:val="009D4512"/>
    <w:rsid w:val="009D4568"/>
    <w:rsid w:val="009D475B"/>
    <w:rsid w:val="009D4765"/>
    <w:rsid w:val="009D47CA"/>
    <w:rsid w:val="009D4B3F"/>
    <w:rsid w:val="009D4BEF"/>
    <w:rsid w:val="009D4CA3"/>
    <w:rsid w:val="009D4CEA"/>
    <w:rsid w:val="009D5066"/>
    <w:rsid w:val="009D5140"/>
    <w:rsid w:val="009D53FB"/>
    <w:rsid w:val="009D5581"/>
    <w:rsid w:val="009D5922"/>
    <w:rsid w:val="009D5AE6"/>
    <w:rsid w:val="009D5AF8"/>
    <w:rsid w:val="009D5DCB"/>
    <w:rsid w:val="009D5EFF"/>
    <w:rsid w:val="009D6464"/>
    <w:rsid w:val="009D6491"/>
    <w:rsid w:val="009D6579"/>
    <w:rsid w:val="009D65DE"/>
    <w:rsid w:val="009D67A3"/>
    <w:rsid w:val="009D68B4"/>
    <w:rsid w:val="009D68D1"/>
    <w:rsid w:val="009D693F"/>
    <w:rsid w:val="009D69F6"/>
    <w:rsid w:val="009D6A43"/>
    <w:rsid w:val="009D6ABC"/>
    <w:rsid w:val="009D6AF6"/>
    <w:rsid w:val="009D6B34"/>
    <w:rsid w:val="009D6CE0"/>
    <w:rsid w:val="009D6EEC"/>
    <w:rsid w:val="009D71C6"/>
    <w:rsid w:val="009D71CE"/>
    <w:rsid w:val="009D71F7"/>
    <w:rsid w:val="009D724D"/>
    <w:rsid w:val="009D7551"/>
    <w:rsid w:val="009D75AD"/>
    <w:rsid w:val="009D7890"/>
    <w:rsid w:val="009D79A6"/>
    <w:rsid w:val="009D7B2F"/>
    <w:rsid w:val="009D7C63"/>
    <w:rsid w:val="009D7D97"/>
    <w:rsid w:val="009D7E4D"/>
    <w:rsid w:val="009D7F61"/>
    <w:rsid w:val="009E0040"/>
    <w:rsid w:val="009E0581"/>
    <w:rsid w:val="009E06E5"/>
    <w:rsid w:val="009E0849"/>
    <w:rsid w:val="009E0A1B"/>
    <w:rsid w:val="009E0BF9"/>
    <w:rsid w:val="009E0E0B"/>
    <w:rsid w:val="009E1019"/>
    <w:rsid w:val="009E11E0"/>
    <w:rsid w:val="009E16C4"/>
    <w:rsid w:val="009E16F1"/>
    <w:rsid w:val="009E1A15"/>
    <w:rsid w:val="009E1AE0"/>
    <w:rsid w:val="009E1BD2"/>
    <w:rsid w:val="009E1CA8"/>
    <w:rsid w:val="009E1F02"/>
    <w:rsid w:val="009E1F7B"/>
    <w:rsid w:val="009E20EB"/>
    <w:rsid w:val="009E20F8"/>
    <w:rsid w:val="009E2166"/>
    <w:rsid w:val="009E21B2"/>
    <w:rsid w:val="009E2497"/>
    <w:rsid w:val="009E257E"/>
    <w:rsid w:val="009E26D9"/>
    <w:rsid w:val="009E2A96"/>
    <w:rsid w:val="009E2B9B"/>
    <w:rsid w:val="009E2BF4"/>
    <w:rsid w:val="009E2E5D"/>
    <w:rsid w:val="009E30C8"/>
    <w:rsid w:val="009E31EB"/>
    <w:rsid w:val="009E34CC"/>
    <w:rsid w:val="009E3874"/>
    <w:rsid w:val="009E3C02"/>
    <w:rsid w:val="009E3C90"/>
    <w:rsid w:val="009E3E14"/>
    <w:rsid w:val="009E3E83"/>
    <w:rsid w:val="009E3EC3"/>
    <w:rsid w:val="009E3ECD"/>
    <w:rsid w:val="009E3F04"/>
    <w:rsid w:val="009E4246"/>
    <w:rsid w:val="009E4344"/>
    <w:rsid w:val="009E440E"/>
    <w:rsid w:val="009E4BE0"/>
    <w:rsid w:val="009E4D0D"/>
    <w:rsid w:val="009E4EBF"/>
    <w:rsid w:val="009E505F"/>
    <w:rsid w:val="009E5263"/>
    <w:rsid w:val="009E5479"/>
    <w:rsid w:val="009E55FB"/>
    <w:rsid w:val="009E56C8"/>
    <w:rsid w:val="009E56F6"/>
    <w:rsid w:val="009E5AA2"/>
    <w:rsid w:val="009E5C7D"/>
    <w:rsid w:val="009E5D27"/>
    <w:rsid w:val="009E5D7E"/>
    <w:rsid w:val="009E5EBD"/>
    <w:rsid w:val="009E5F90"/>
    <w:rsid w:val="009E6043"/>
    <w:rsid w:val="009E604C"/>
    <w:rsid w:val="009E60D3"/>
    <w:rsid w:val="009E6742"/>
    <w:rsid w:val="009E6C4B"/>
    <w:rsid w:val="009E6EBC"/>
    <w:rsid w:val="009E7250"/>
    <w:rsid w:val="009E725F"/>
    <w:rsid w:val="009E7307"/>
    <w:rsid w:val="009E740D"/>
    <w:rsid w:val="009E742C"/>
    <w:rsid w:val="009E7761"/>
    <w:rsid w:val="009E779B"/>
    <w:rsid w:val="009E7821"/>
    <w:rsid w:val="009E7B91"/>
    <w:rsid w:val="009E7DEF"/>
    <w:rsid w:val="009E7E8A"/>
    <w:rsid w:val="009E7E97"/>
    <w:rsid w:val="009E7FDF"/>
    <w:rsid w:val="009F01F9"/>
    <w:rsid w:val="009F02ED"/>
    <w:rsid w:val="009F047D"/>
    <w:rsid w:val="009F0535"/>
    <w:rsid w:val="009F0553"/>
    <w:rsid w:val="009F080E"/>
    <w:rsid w:val="009F0910"/>
    <w:rsid w:val="009F0BC1"/>
    <w:rsid w:val="009F0D01"/>
    <w:rsid w:val="009F0DF3"/>
    <w:rsid w:val="009F10BD"/>
    <w:rsid w:val="009F10DD"/>
    <w:rsid w:val="009F1151"/>
    <w:rsid w:val="009F1178"/>
    <w:rsid w:val="009F17F3"/>
    <w:rsid w:val="009F18C5"/>
    <w:rsid w:val="009F1E7E"/>
    <w:rsid w:val="009F1E81"/>
    <w:rsid w:val="009F23C8"/>
    <w:rsid w:val="009F2711"/>
    <w:rsid w:val="009F279F"/>
    <w:rsid w:val="009F2B02"/>
    <w:rsid w:val="009F2BA8"/>
    <w:rsid w:val="009F2D75"/>
    <w:rsid w:val="009F2FE0"/>
    <w:rsid w:val="009F308D"/>
    <w:rsid w:val="009F30E6"/>
    <w:rsid w:val="009F31E5"/>
    <w:rsid w:val="009F3217"/>
    <w:rsid w:val="009F3280"/>
    <w:rsid w:val="009F347E"/>
    <w:rsid w:val="009F376E"/>
    <w:rsid w:val="009F37B1"/>
    <w:rsid w:val="009F37F5"/>
    <w:rsid w:val="009F3883"/>
    <w:rsid w:val="009F3987"/>
    <w:rsid w:val="009F3A13"/>
    <w:rsid w:val="009F3B2A"/>
    <w:rsid w:val="009F3C87"/>
    <w:rsid w:val="009F3FBD"/>
    <w:rsid w:val="009F402D"/>
    <w:rsid w:val="009F435A"/>
    <w:rsid w:val="009F4412"/>
    <w:rsid w:val="009F46D7"/>
    <w:rsid w:val="009F4884"/>
    <w:rsid w:val="009F4936"/>
    <w:rsid w:val="009F4971"/>
    <w:rsid w:val="009F4AA3"/>
    <w:rsid w:val="009F4BD1"/>
    <w:rsid w:val="009F4D44"/>
    <w:rsid w:val="009F4DFA"/>
    <w:rsid w:val="009F5140"/>
    <w:rsid w:val="009F52F3"/>
    <w:rsid w:val="009F5517"/>
    <w:rsid w:val="009F56F6"/>
    <w:rsid w:val="009F59B4"/>
    <w:rsid w:val="009F5A5C"/>
    <w:rsid w:val="009F5CCA"/>
    <w:rsid w:val="009F5D89"/>
    <w:rsid w:val="009F5E35"/>
    <w:rsid w:val="009F60FF"/>
    <w:rsid w:val="009F6563"/>
    <w:rsid w:val="009F6799"/>
    <w:rsid w:val="009F6898"/>
    <w:rsid w:val="009F6973"/>
    <w:rsid w:val="009F6982"/>
    <w:rsid w:val="009F69E3"/>
    <w:rsid w:val="009F6AA9"/>
    <w:rsid w:val="009F6AB4"/>
    <w:rsid w:val="009F6C48"/>
    <w:rsid w:val="009F70CC"/>
    <w:rsid w:val="009F71E2"/>
    <w:rsid w:val="009F7664"/>
    <w:rsid w:val="009F7918"/>
    <w:rsid w:val="009F7A2C"/>
    <w:rsid w:val="009F7B01"/>
    <w:rsid w:val="009F7DF1"/>
    <w:rsid w:val="009F7FAD"/>
    <w:rsid w:val="00A00021"/>
    <w:rsid w:val="00A00395"/>
    <w:rsid w:val="00A004B5"/>
    <w:rsid w:val="00A00518"/>
    <w:rsid w:val="00A00776"/>
    <w:rsid w:val="00A00926"/>
    <w:rsid w:val="00A00935"/>
    <w:rsid w:val="00A00975"/>
    <w:rsid w:val="00A00A01"/>
    <w:rsid w:val="00A00AF9"/>
    <w:rsid w:val="00A00B7D"/>
    <w:rsid w:val="00A00E5A"/>
    <w:rsid w:val="00A00F43"/>
    <w:rsid w:val="00A00F89"/>
    <w:rsid w:val="00A00FB5"/>
    <w:rsid w:val="00A01287"/>
    <w:rsid w:val="00A01371"/>
    <w:rsid w:val="00A01394"/>
    <w:rsid w:val="00A017EA"/>
    <w:rsid w:val="00A01AFD"/>
    <w:rsid w:val="00A01BA8"/>
    <w:rsid w:val="00A01DB0"/>
    <w:rsid w:val="00A02103"/>
    <w:rsid w:val="00A0216A"/>
    <w:rsid w:val="00A02353"/>
    <w:rsid w:val="00A0239F"/>
    <w:rsid w:val="00A02542"/>
    <w:rsid w:val="00A02696"/>
    <w:rsid w:val="00A027E6"/>
    <w:rsid w:val="00A0290D"/>
    <w:rsid w:val="00A0294C"/>
    <w:rsid w:val="00A02A2A"/>
    <w:rsid w:val="00A02F73"/>
    <w:rsid w:val="00A030DD"/>
    <w:rsid w:val="00A031C9"/>
    <w:rsid w:val="00A03498"/>
    <w:rsid w:val="00A038BE"/>
    <w:rsid w:val="00A0391C"/>
    <w:rsid w:val="00A03B47"/>
    <w:rsid w:val="00A03CBB"/>
    <w:rsid w:val="00A03D84"/>
    <w:rsid w:val="00A03EF1"/>
    <w:rsid w:val="00A03F0F"/>
    <w:rsid w:val="00A0408D"/>
    <w:rsid w:val="00A0433B"/>
    <w:rsid w:val="00A04559"/>
    <w:rsid w:val="00A04678"/>
    <w:rsid w:val="00A047AE"/>
    <w:rsid w:val="00A04CB3"/>
    <w:rsid w:val="00A04D78"/>
    <w:rsid w:val="00A04EAC"/>
    <w:rsid w:val="00A04F72"/>
    <w:rsid w:val="00A05087"/>
    <w:rsid w:val="00A050FF"/>
    <w:rsid w:val="00A0520A"/>
    <w:rsid w:val="00A05A60"/>
    <w:rsid w:val="00A05C15"/>
    <w:rsid w:val="00A061DD"/>
    <w:rsid w:val="00A064F6"/>
    <w:rsid w:val="00A06779"/>
    <w:rsid w:val="00A06822"/>
    <w:rsid w:val="00A068D9"/>
    <w:rsid w:val="00A06BDE"/>
    <w:rsid w:val="00A06E5C"/>
    <w:rsid w:val="00A06FDE"/>
    <w:rsid w:val="00A0707E"/>
    <w:rsid w:val="00A0750A"/>
    <w:rsid w:val="00A07739"/>
    <w:rsid w:val="00A07ABF"/>
    <w:rsid w:val="00A07BC4"/>
    <w:rsid w:val="00A07C13"/>
    <w:rsid w:val="00A07D78"/>
    <w:rsid w:val="00A07D84"/>
    <w:rsid w:val="00A10000"/>
    <w:rsid w:val="00A10121"/>
    <w:rsid w:val="00A10294"/>
    <w:rsid w:val="00A10305"/>
    <w:rsid w:val="00A10310"/>
    <w:rsid w:val="00A10349"/>
    <w:rsid w:val="00A1037D"/>
    <w:rsid w:val="00A103F1"/>
    <w:rsid w:val="00A1090D"/>
    <w:rsid w:val="00A10974"/>
    <w:rsid w:val="00A10BDB"/>
    <w:rsid w:val="00A10DFF"/>
    <w:rsid w:val="00A10F8A"/>
    <w:rsid w:val="00A110DB"/>
    <w:rsid w:val="00A1128A"/>
    <w:rsid w:val="00A11372"/>
    <w:rsid w:val="00A113A6"/>
    <w:rsid w:val="00A1177E"/>
    <w:rsid w:val="00A117DD"/>
    <w:rsid w:val="00A1183D"/>
    <w:rsid w:val="00A11A2B"/>
    <w:rsid w:val="00A11A79"/>
    <w:rsid w:val="00A120EB"/>
    <w:rsid w:val="00A120F7"/>
    <w:rsid w:val="00A12193"/>
    <w:rsid w:val="00A1222A"/>
    <w:rsid w:val="00A12441"/>
    <w:rsid w:val="00A1247C"/>
    <w:rsid w:val="00A1252D"/>
    <w:rsid w:val="00A126A5"/>
    <w:rsid w:val="00A126BC"/>
    <w:rsid w:val="00A1277F"/>
    <w:rsid w:val="00A12836"/>
    <w:rsid w:val="00A129A3"/>
    <w:rsid w:val="00A129FE"/>
    <w:rsid w:val="00A12B99"/>
    <w:rsid w:val="00A12C0E"/>
    <w:rsid w:val="00A12C1C"/>
    <w:rsid w:val="00A12DCE"/>
    <w:rsid w:val="00A13001"/>
    <w:rsid w:val="00A13079"/>
    <w:rsid w:val="00A130E2"/>
    <w:rsid w:val="00A13140"/>
    <w:rsid w:val="00A1317B"/>
    <w:rsid w:val="00A13216"/>
    <w:rsid w:val="00A1321A"/>
    <w:rsid w:val="00A13689"/>
    <w:rsid w:val="00A137CE"/>
    <w:rsid w:val="00A1397B"/>
    <w:rsid w:val="00A13A21"/>
    <w:rsid w:val="00A13AB7"/>
    <w:rsid w:val="00A13B34"/>
    <w:rsid w:val="00A13C68"/>
    <w:rsid w:val="00A13C97"/>
    <w:rsid w:val="00A13CBF"/>
    <w:rsid w:val="00A13E5C"/>
    <w:rsid w:val="00A1409E"/>
    <w:rsid w:val="00A1413F"/>
    <w:rsid w:val="00A141AB"/>
    <w:rsid w:val="00A143B1"/>
    <w:rsid w:val="00A14441"/>
    <w:rsid w:val="00A145C6"/>
    <w:rsid w:val="00A145EB"/>
    <w:rsid w:val="00A14713"/>
    <w:rsid w:val="00A14BEB"/>
    <w:rsid w:val="00A14DDD"/>
    <w:rsid w:val="00A14F22"/>
    <w:rsid w:val="00A15013"/>
    <w:rsid w:val="00A15048"/>
    <w:rsid w:val="00A15128"/>
    <w:rsid w:val="00A1534D"/>
    <w:rsid w:val="00A1556D"/>
    <w:rsid w:val="00A15685"/>
    <w:rsid w:val="00A15747"/>
    <w:rsid w:val="00A157E2"/>
    <w:rsid w:val="00A158F0"/>
    <w:rsid w:val="00A15A93"/>
    <w:rsid w:val="00A15C3A"/>
    <w:rsid w:val="00A15CD3"/>
    <w:rsid w:val="00A1604E"/>
    <w:rsid w:val="00A16109"/>
    <w:rsid w:val="00A1625C"/>
    <w:rsid w:val="00A162C2"/>
    <w:rsid w:val="00A1641C"/>
    <w:rsid w:val="00A164DE"/>
    <w:rsid w:val="00A1658F"/>
    <w:rsid w:val="00A16B51"/>
    <w:rsid w:val="00A16B83"/>
    <w:rsid w:val="00A16D80"/>
    <w:rsid w:val="00A16F9D"/>
    <w:rsid w:val="00A171B9"/>
    <w:rsid w:val="00A1727B"/>
    <w:rsid w:val="00A1740C"/>
    <w:rsid w:val="00A174F5"/>
    <w:rsid w:val="00A1759B"/>
    <w:rsid w:val="00A17B53"/>
    <w:rsid w:val="00A17C14"/>
    <w:rsid w:val="00A17C2E"/>
    <w:rsid w:val="00A17C7A"/>
    <w:rsid w:val="00A17CBD"/>
    <w:rsid w:val="00A17E8F"/>
    <w:rsid w:val="00A17FAF"/>
    <w:rsid w:val="00A202DC"/>
    <w:rsid w:val="00A20460"/>
    <w:rsid w:val="00A2069B"/>
    <w:rsid w:val="00A20728"/>
    <w:rsid w:val="00A20940"/>
    <w:rsid w:val="00A20C2D"/>
    <w:rsid w:val="00A20EAA"/>
    <w:rsid w:val="00A212BC"/>
    <w:rsid w:val="00A214C7"/>
    <w:rsid w:val="00A21551"/>
    <w:rsid w:val="00A217C8"/>
    <w:rsid w:val="00A218A6"/>
    <w:rsid w:val="00A21B7A"/>
    <w:rsid w:val="00A21BC9"/>
    <w:rsid w:val="00A21EAD"/>
    <w:rsid w:val="00A22032"/>
    <w:rsid w:val="00A220B0"/>
    <w:rsid w:val="00A222A0"/>
    <w:rsid w:val="00A225F8"/>
    <w:rsid w:val="00A22882"/>
    <w:rsid w:val="00A22885"/>
    <w:rsid w:val="00A22A63"/>
    <w:rsid w:val="00A22BCD"/>
    <w:rsid w:val="00A22BE1"/>
    <w:rsid w:val="00A22D8C"/>
    <w:rsid w:val="00A22FFC"/>
    <w:rsid w:val="00A230E0"/>
    <w:rsid w:val="00A23298"/>
    <w:rsid w:val="00A2334F"/>
    <w:rsid w:val="00A2363B"/>
    <w:rsid w:val="00A23801"/>
    <w:rsid w:val="00A238C4"/>
    <w:rsid w:val="00A23904"/>
    <w:rsid w:val="00A23A1E"/>
    <w:rsid w:val="00A23CA4"/>
    <w:rsid w:val="00A23D07"/>
    <w:rsid w:val="00A23FD1"/>
    <w:rsid w:val="00A24090"/>
    <w:rsid w:val="00A240D0"/>
    <w:rsid w:val="00A2440D"/>
    <w:rsid w:val="00A24414"/>
    <w:rsid w:val="00A24C53"/>
    <w:rsid w:val="00A24CA7"/>
    <w:rsid w:val="00A24D54"/>
    <w:rsid w:val="00A24EBD"/>
    <w:rsid w:val="00A255CA"/>
    <w:rsid w:val="00A25A82"/>
    <w:rsid w:val="00A25D75"/>
    <w:rsid w:val="00A260EF"/>
    <w:rsid w:val="00A26116"/>
    <w:rsid w:val="00A26163"/>
    <w:rsid w:val="00A26303"/>
    <w:rsid w:val="00A2636F"/>
    <w:rsid w:val="00A26554"/>
    <w:rsid w:val="00A267FF"/>
    <w:rsid w:val="00A2685F"/>
    <w:rsid w:val="00A26951"/>
    <w:rsid w:val="00A26A66"/>
    <w:rsid w:val="00A26D12"/>
    <w:rsid w:val="00A26DD9"/>
    <w:rsid w:val="00A26E2D"/>
    <w:rsid w:val="00A271D7"/>
    <w:rsid w:val="00A27506"/>
    <w:rsid w:val="00A2754D"/>
    <w:rsid w:val="00A276E1"/>
    <w:rsid w:val="00A278B7"/>
    <w:rsid w:val="00A279C7"/>
    <w:rsid w:val="00A27A20"/>
    <w:rsid w:val="00A27B8A"/>
    <w:rsid w:val="00A27D7A"/>
    <w:rsid w:val="00A27DC9"/>
    <w:rsid w:val="00A30273"/>
    <w:rsid w:val="00A30372"/>
    <w:rsid w:val="00A30447"/>
    <w:rsid w:val="00A30461"/>
    <w:rsid w:val="00A3063A"/>
    <w:rsid w:val="00A30714"/>
    <w:rsid w:val="00A30732"/>
    <w:rsid w:val="00A30A6D"/>
    <w:rsid w:val="00A30B78"/>
    <w:rsid w:val="00A30BD7"/>
    <w:rsid w:val="00A30C14"/>
    <w:rsid w:val="00A30C30"/>
    <w:rsid w:val="00A30C70"/>
    <w:rsid w:val="00A30C9D"/>
    <w:rsid w:val="00A30EEB"/>
    <w:rsid w:val="00A31202"/>
    <w:rsid w:val="00A313E3"/>
    <w:rsid w:val="00A31693"/>
    <w:rsid w:val="00A31CBC"/>
    <w:rsid w:val="00A32384"/>
    <w:rsid w:val="00A323BC"/>
    <w:rsid w:val="00A324A6"/>
    <w:rsid w:val="00A324BD"/>
    <w:rsid w:val="00A32662"/>
    <w:rsid w:val="00A32BD3"/>
    <w:rsid w:val="00A32DA8"/>
    <w:rsid w:val="00A32DCA"/>
    <w:rsid w:val="00A32EB4"/>
    <w:rsid w:val="00A33056"/>
    <w:rsid w:val="00A33166"/>
    <w:rsid w:val="00A33266"/>
    <w:rsid w:val="00A33481"/>
    <w:rsid w:val="00A33752"/>
    <w:rsid w:val="00A33B8E"/>
    <w:rsid w:val="00A33C29"/>
    <w:rsid w:val="00A33DDF"/>
    <w:rsid w:val="00A3423E"/>
    <w:rsid w:val="00A34565"/>
    <w:rsid w:val="00A3474A"/>
    <w:rsid w:val="00A3481E"/>
    <w:rsid w:val="00A34B27"/>
    <w:rsid w:val="00A34C40"/>
    <w:rsid w:val="00A34CA4"/>
    <w:rsid w:val="00A34DE9"/>
    <w:rsid w:val="00A34E26"/>
    <w:rsid w:val="00A34FCD"/>
    <w:rsid w:val="00A35008"/>
    <w:rsid w:val="00A35525"/>
    <w:rsid w:val="00A35621"/>
    <w:rsid w:val="00A35B68"/>
    <w:rsid w:val="00A35BE8"/>
    <w:rsid w:val="00A35BF9"/>
    <w:rsid w:val="00A35EA2"/>
    <w:rsid w:val="00A35F7A"/>
    <w:rsid w:val="00A35FAC"/>
    <w:rsid w:val="00A361E3"/>
    <w:rsid w:val="00A36688"/>
    <w:rsid w:val="00A36800"/>
    <w:rsid w:val="00A36AF8"/>
    <w:rsid w:val="00A36C55"/>
    <w:rsid w:val="00A36EC1"/>
    <w:rsid w:val="00A36FE8"/>
    <w:rsid w:val="00A3718C"/>
    <w:rsid w:val="00A373A6"/>
    <w:rsid w:val="00A377BB"/>
    <w:rsid w:val="00A379F0"/>
    <w:rsid w:val="00A37D88"/>
    <w:rsid w:val="00A37E06"/>
    <w:rsid w:val="00A403AE"/>
    <w:rsid w:val="00A403FC"/>
    <w:rsid w:val="00A405D6"/>
    <w:rsid w:val="00A406FB"/>
    <w:rsid w:val="00A40830"/>
    <w:rsid w:val="00A408B7"/>
    <w:rsid w:val="00A40965"/>
    <w:rsid w:val="00A40B60"/>
    <w:rsid w:val="00A40BA8"/>
    <w:rsid w:val="00A40CBE"/>
    <w:rsid w:val="00A40CE6"/>
    <w:rsid w:val="00A40FAA"/>
    <w:rsid w:val="00A4100B"/>
    <w:rsid w:val="00A41198"/>
    <w:rsid w:val="00A4157B"/>
    <w:rsid w:val="00A418E7"/>
    <w:rsid w:val="00A41910"/>
    <w:rsid w:val="00A41D65"/>
    <w:rsid w:val="00A41E49"/>
    <w:rsid w:val="00A42429"/>
    <w:rsid w:val="00A4264B"/>
    <w:rsid w:val="00A42786"/>
    <w:rsid w:val="00A4287E"/>
    <w:rsid w:val="00A429AC"/>
    <w:rsid w:val="00A42C92"/>
    <w:rsid w:val="00A431DB"/>
    <w:rsid w:val="00A431ED"/>
    <w:rsid w:val="00A43269"/>
    <w:rsid w:val="00A432C4"/>
    <w:rsid w:val="00A433F8"/>
    <w:rsid w:val="00A43411"/>
    <w:rsid w:val="00A4347E"/>
    <w:rsid w:val="00A43774"/>
    <w:rsid w:val="00A43800"/>
    <w:rsid w:val="00A43A6A"/>
    <w:rsid w:val="00A43EEF"/>
    <w:rsid w:val="00A4419B"/>
    <w:rsid w:val="00A443AE"/>
    <w:rsid w:val="00A4451F"/>
    <w:rsid w:val="00A44836"/>
    <w:rsid w:val="00A44C37"/>
    <w:rsid w:val="00A44D69"/>
    <w:rsid w:val="00A44E73"/>
    <w:rsid w:val="00A4513B"/>
    <w:rsid w:val="00A45435"/>
    <w:rsid w:val="00A455FC"/>
    <w:rsid w:val="00A458D1"/>
    <w:rsid w:val="00A4596F"/>
    <w:rsid w:val="00A45B23"/>
    <w:rsid w:val="00A46415"/>
    <w:rsid w:val="00A46604"/>
    <w:rsid w:val="00A4681E"/>
    <w:rsid w:val="00A46EB2"/>
    <w:rsid w:val="00A471A8"/>
    <w:rsid w:val="00A471BB"/>
    <w:rsid w:val="00A471EB"/>
    <w:rsid w:val="00A4726E"/>
    <w:rsid w:val="00A475A1"/>
    <w:rsid w:val="00A47702"/>
    <w:rsid w:val="00A47844"/>
    <w:rsid w:val="00A478AC"/>
    <w:rsid w:val="00A47937"/>
    <w:rsid w:val="00A47B7E"/>
    <w:rsid w:val="00A50026"/>
    <w:rsid w:val="00A50058"/>
    <w:rsid w:val="00A5026D"/>
    <w:rsid w:val="00A502DA"/>
    <w:rsid w:val="00A50442"/>
    <w:rsid w:val="00A50553"/>
    <w:rsid w:val="00A506E0"/>
    <w:rsid w:val="00A5082D"/>
    <w:rsid w:val="00A50B71"/>
    <w:rsid w:val="00A50B78"/>
    <w:rsid w:val="00A50FFF"/>
    <w:rsid w:val="00A51720"/>
    <w:rsid w:val="00A517D7"/>
    <w:rsid w:val="00A51845"/>
    <w:rsid w:val="00A51857"/>
    <w:rsid w:val="00A51C06"/>
    <w:rsid w:val="00A51C7F"/>
    <w:rsid w:val="00A51D63"/>
    <w:rsid w:val="00A52082"/>
    <w:rsid w:val="00A5217D"/>
    <w:rsid w:val="00A523E0"/>
    <w:rsid w:val="00A5243D"/>
    <w:rsid w:val="00A52522"/>
    <w:rsid w:val="00A525F8"/>
    <w:rsid w:val="00A52664"/>
    <w:rsid w:val="00A52666"/>
    <w:rsid w:val="00A5286D"/>
    <w:rsid w:val="00A52879"/>
    <w:rsid w:val="00A52BA0"/>
    <w:rsid w:val="00A52BA4"/>
    <w:rsid w:val="00A52CCB"/>
    <w:rsid w:val="00A52CCE"/>
    <w:rsid w:val="00A52F81"/>
    <w:rsid w:val="00A530C4"/>
    <w:rsid w:val="00A531FD"/>
    <w:rsid w:val="00A5355C"/>
    <w:rsid w:val="00A539D1"/>
    <w:rsid w:val="00A53BD4"/>
    <w:rsid w:val="00A53CC8"/>
    <w:rsid w:val="00A53D80"/>
    <w:rsid w:val="00A53F00"/>
    <w:rsid w:val="00A5416B"/>
    <w:rsid w:val="00A541C9"/>
    <w:rsid w:val="00A54284"/>
    <w:rsid w:val="00A542EE"/>
    <w:rsid w:val="00A542F6"/>
    <w:rsid w:val="00A543C9"/>
    <w:rsid w:val="00A54784"/>
    <w:rsid w:val="00A54788"/>
    <w:rsid w:val="00A54965"/>
    <w:rsid w:val="00A549B2"/>
    <w:rsid w:val="00A54DB8"/>
    <w:rsid w:val="00A550AE"/>
    <w:rsid w:val="00A550FF"/>
    <w:rsid w:val="00A55165"/>
    <w:rsid w:val="00A55191"/>
    <w:rsid w:val="00A55415"/>
    <w:rsid w:val="00A55488"/>
    <w:rsid w:val="00A556C1"/>
    <w:rsid w:val="00A557AB"/>
    <w:rsid w:val="00A55BC3"/>
    <w:rsid w:val="00A55DAE"/>
    <w:rsid w:val="00A55DF5"/>
    <w:rsid w:val="00A56013"/>
    <w:rsid w:val="00A56294"/>
    <w:rsid w:val="00A5636A"/>
    <w:rsid w:val="00A56A74"/>
    <w:rsid w:val="00A56B81"/>
    <w:rsid w:val="00A56BE9"/>
    <w:rsid w:val="00A56CA8"/>
    <w:rsid w:val="00A56D5E"/>
    <w:rsid w:val="00A56E32"/>
    <w:rsid w:val="00A56E42"/>
    <w:rsid w:val="00A56E64"/>
    <w:rsid w:val="00A56F1B"/>
    <w:rsid w:val="00A56F1E"/>
    <w:rsid w:val="00A56F73"/>
    <w:rsid w:val="00A57102"/>
    <w:rsid w:val="00A57130"/>
    <w:rsid w:val="00A57134"/>
    <w:rsid w:val="00A574C6"/>
    <w:rsid w:val="00A57649"/>
    <w:rsid w:val="00A5767B"/>
    <w:rsid w:val="00A577D0"/>
    <w:rsid w:val="00A57A4F"/>
    <w:rsid w:val="00A57B98"/>
    <w:rsid w:val="00A602CA"/>
    <w:rsid w:val="00A6039F"/>
    <w:rsid w:val="00A60505"/>
    <w:rsid w:val="00A605BD"/>
    <w:rsid w:val="00A605DD"/>
    <w:rsid w:val="00A6069E"/>
    <w:rsid w:val="00A6082B"/>
    <w:rsid w:val="00A6082D"/>
    <w:rsid w:val="00A608E0"/>
    <w:rsid w:val="00A609F9"/>
    <w:rsid w:val="00A60B72"/>
    <w:rsid w:val="00A60B8E"/>
    <w:rsid w:val="00A60BFA"/>
    <w:rsid w:val="00A60CF1"/>
    <w:rsid w:val="00A60E71"/>
    <w:rsid w:val="00A60EA1"/>
    <w:rsid w:val="00A60F94"/>
    <w:rsid w:val="00A60FDC"/>
    <w:rsid w:val="00A61178"/>
    <w:rsid w:val="00A61489"/>
    <w:rsid w:val="00A61B55"/>
    <w:rsid w:val="00A61B85"/>
    <w:rsid w:val="00A61C00"/>
    <w:rsid w:val="00A61E6C"/>
    <w:rsid w:val="00A6202B"/>
    <w:rsid w:val="00A62305"/>
    <w:rsid w:val="00A62322"/>
    <w:rsid w:val="00A62432"/>
    <w:rsid w:val="00A6255E"/>
    <w:rsid w:val="00A62858"/>
    <w:rsid w:val="00A628BE"/>
    <w:rsid w:val="00A62C71"/>
    <w:rsid w:val="00A62D59"/>
    <w:rsid w:val="00A62E59"/>
    <w:rsid w:val="00A6302B"/>
    <w:rsid w:val="00A63257"/>
    <w:rsid w:val="00A633F0"/>
    <w:rsid w:val="00A63492"/>
    <w:rsid w:val="00A637A6"/>
    <w:rsid w:val="00A637AC"/>
    <w:rsid w:val="00A63A42"/>
    <w:rsid w:val="00A63F22"/>
    <w:rsid w:val="00A63FA1"/>
    <w:rsid w:val="00A640A9"/>
    <w:rsid w:val="00A640D8"/>
    <w:rsid w:val="00A64161"/>
    <w:rsid w:val="00A642E6"/>
    <w:rsid w:val="00A642E9"/>
    <w:rsid w:val="00A64347"/>
    <w:rsid w:val="00A64391"/>
    <w:rsid w:val="00A64437"/>
    <w:rsid w:val="00A646A2"/>
    <w:rsid w:val="00A646D7"/>
    <w:rsid w:val="00A6489D"/>
    <w:rsid w:val="00A64A3B"/>
    <w:rsid w:val="00A64B30"/>
    <w:rsid w:val="00A64B41"/>
    <w:rsid w:val="00A64C1F"/>
    <w:rsid w:val="00A6502D"/>
    <w:rsid w:val="00A651E3"/>
    <w:rsid w:val="00A652B3"/>
    <w:rsid w:val="00A656ED"/>
    <w:rsid w:val="00A656F8"/>
    <w:rsid w:val="00A656FB"/>
    <w:rsid w:val="00A65C7E"/>
    <w:rsid w:val="00A65DF1"/>
    <w:rsid w:val="00A65EF4"/>
    <w:rsid w:val="00A65F72"/>
    <w:rsid w:val="00A65F95"/>
    <w:rsid w:val="00A66570"/>
    <w:rsid w:val="00A6671B"/>
    <w:rsid w:val="00A667FC"/>
    <w:rsid w:val="00A66A90"/>
    <w:rsid w:val="00A66EAE"/>
    <w:rsid w:val="00A66FF8"/>
    <w:rsid w:val="00A67002"/>
    <w:rsid w:val="00A671AD"/>
    <w:rsid w:val="00A67219"/>
    <w:rsid w:val="00A673D1"/>
    <w:rsid w:val="00A67478"/>
    <w:rsid w:val="00A67697"/>
    <w:rsid w:val="00A6777C"/>
    <w:rsid w:val="00A678FF"/>
    <w:rsid w:val="00A67B39"/>
    <w:rsid w:val="00A67D7E"/>
    <w:rsid w:val="00A67DA4"/>
    <w:rsid w:val="00A70207"/>
    <w:rsid w:val="00A70244"/>
    <w:rsid w:val="00A7024E"/>
    <w:rsid w:val="00A70418"/>
    <w:rsid w:val="00A7069A"/>
    <w:rsid w:val="00A706C3"/>
    <w:rsid w:val="00A709FF"/>
    <w:rsid w:val="00A70A0E"/>
    <w:rsid w:val="00A70B69"/>
    <w:rsid w:val="00A70BEF"/>
    <w:rsid w:val="00A70DBC"/>
    <w:rsid w:val="00A70DC7"/>
    <w:rsid w:val="00A71076"/>
    <w:rsid w:val="00A713D7"/>
    <w:rsid w:val="00A7178B"/>
    <w:rsid w:val="00A71C1D"/>
    <w:rsid w:val="00A71E60"/>
    <w:rsid w:val="00A7212E"/>
    <w:rsid w:val="00A72175"/>
    <w:rsid w:val="00A72185"/>
    <w:rsid w:val="00A721E2"/>
    <w:rsid w:val="00A72245"/>
    <w:rsid w:val="00A7240C"/>
    <w:rsid w:val="00A72494"/>
    <w:rsid w:val="00A724E8"/>
    <w:rsid w:val="00A72730"/>
    <w:rsid w:val="00A7273B"/>
    <w:rsid w:val="00A728A8"/>
    <w:rsid w:val="00A72902"/>
    <w:rsid w:val="00A72A3F"/>
    <w:rsid w:val="00A72B9D"/>
    <w:rsid w:val="00A72DDB"/>
    <w:rsid w:val="00A72E67"/>
    <w:rsid w:val="00A72F2C"/>
    <w:rsid w:val="00A73087"/>
    <w:rsid w:val="00A73145"/>
    <w:rsid w:val="00A732C0"/>
    <w:rsid w:val="00A73327"/>
    <w:rsid w:val="00A734E8"/>
    <w:rsid w:val="00A736B7"/>
    <w:rsid w:val="00A738D3"/>
    <w:rsid w:val="00A73A7E"/>
    <w:rsid w:val="00A73AAE"/>
    <w:rsid w:val="00A73BAF"/>
    <w:rsid w:val="00A73D28"/>
    <w:rsid w:val="00A73F81"/>
    <w:rsid w:val="00A73FE0"/>
    <w:rsid w:val="00A74000"/>
    <w:rsid w:val="00A74092"/>
    <w:rsid w:val="00A740D7"/>
    <w:rsid w:val="00A74454"/>
    <w:rsid w:val="00A74535"/>
    <w:rsid w:val="00A7465E"/>
    <w:rsid w:val="00A747B5"/>
    <w:rsid w:val="00A74815"/>
    <w:rsid w:val="00A74CA0"/>
    <w:rsid w:val="00A7502A"/>
    <w:rsid w:val="00A750E7"/>
    <w:rsid w:val="00A755B8"/>
    <w:rsid w:val="00A755CE"/>
    <w:rsid w:val="00A755FF"/>
    <w:rsid w:val="00A756E1"/>
    <w:rsid w:val="00A75A0D"/>
    <w:rsid w:val="00A75B60"/>
    <w:rsid w:val="00A75B80"/>
    <w:rsid w:val="00A75DBD"/>
    <w:rsid w:val="00A75E2B"/>
    <w:rsid w:val="00A75E56"/>
    <w:rsid w:val="00A75F35"/>
    <w:rsid w:val="00A7602F"/>
    <w:rsid w:val="00A760F1"/>
    <w:rsid w:val="00A76282"/>
    <w:rsid w:val="00A763C5"/>
    <w:rsid w:val="00A764A7"/>
    <w:rsid w:val="00A7653A"/>
    <w:rsid w:val="00A7698A"/>
    <w:rsid w:val="00A769EF"/>
    <w:rsid w:val="00A76B5F"/>
    <w:rsid w:val="00A76CF4"/>
    <w:rsid w:val="00A7700C"/>
    <w:rsid w:val="00A772D3"/>
    <w:rsid w:val="00A772FE"/>
    <w:rsid w:val="00A7737E"/>
    <w:rsid w:val="00A77511"/>
    <w:rsid w:val="00A776A7"/>
    <w:rsid w:val="00A77799"/>
    <w:rsid w:val="00A7779D"/>
    <w:rsid w:val="00A777D6"/>
    <w:rsid w:val="00A77CB0"/>
    <w:rsid w:val="00A77D68"/>
    <w:rsid w:val="00A77DC5"/>
    <w:rsid w:val="00A77EA2"/>
    <w:rsid w:val="00A77F42"/>
    <w:rsid w:val="00A77FC9"/>
    <w:rsid w:val="00A8039F"/>
    <w:rsid w:val="00A80425"/>
    <w:rsid w:val="00A807BF"/>
    <w:rsid w:val="00A8086A"/>
    <w:rsid w:val="00A809BB"/>
    <w:rsid w:val="00A810FF"/>
    <w:rsid w:val="00A81161"/>
    <w:rsid w:val="00A81187"/>
    <w:rsid w:val="00A81264"/>
    <w:rsid w:val="00A81477"/>
    <w:rsid w:val="00A8154F"/>
    <w:rsid w:val="00A816AD"/>
    <w:rsid w:val="00A816DA"/>
    <w:rsid w:val="00A81741"/>
    <w:rsid w:val="00A81D17"/>
    <w:rsid w:val="00A81E06"/>
    <w:rsid w:val="00A81E2E"/>
    <w:rsid w:val="00A81E79"/>
    <w:rsid w:val="00A81EEC"/>
    <w:rsid w:val="00A81F64"/>
    <w:rsid w:val="00A81F67"/>
    <w:rsid w:val="00A81FF3"/>
    <w:rsid w:val="00A822F2"/>
    <w:rsid w:val="00A82340"/>
    <w:rsid w:val="00A826C2"/>
    <w:rsid w:val="00A82855"/>
    <w:rsid w:val="00A82B7B"/>
    <w:rsid w:val="00A82D76"/>
    <w:rsid w:val="00A82EE7"/>
    <w:rsid w:val="00A82F1F"/>
    <w:rsid w:val="00A8300D"/>
    <w:rsid w:val="00A832A2"/>
    <w:rsid w:val="00A8375A"/>
    <w:rsid w:val="00A83800"/>
    <w:rsid w:val="00A8392D"/>
    <w:rsid w:val="00A8396C"/>
    <w:rsid w:val="00A83A93"/>
    <w:rsid w:val="00A83AA7"/>
    <w:rsid w:val="00A83B4B"/>
    <w:rsid w:val="00A83BCD"/>
    <w:rsid w:val="00A83DF5"/>
    <w:rsid w:val="00A843A0"/>
    <w:rsid w:val="00A844C8"/>
    <w:rsid w:val="00A847CD"/>
    <w:rsid w:val="00A84A00"/>
    <w:rsid w:val="00A84AAC"/>
    <w:rsid w:val="00A84CD4"/>
    <w:rsid w:val="00A84F4B"/>
    <w:rsid w:val="00A85171"/>
    <w:rsid w:val="00A8526B"/>
    <w:rsid w:val="00A85667"/>
    <w:rsid w:val="00A85761"/>
    <w:rsid w:val="00A85A1C"/>
    <w:rsid w:val="00A85A9A"/>
    <w:rsid w:val="00A85BF2"/>
    <w:rsid w:val="00A85C24"/>
    <w:rsid w:val="00A85F79"/>
    <w:rsid w:val="00A85F89"/>
    <w:rsid w:val="00A860BD"/>
    <w:rsid w:val="00A86460"/>
    <w:rsid w:val="00A86549"/>
    <w:rsid w:val="00A86D83"/>
    <w:rsid w:val="00A86F62"/>
    <w:rsid w:val="00A86FAC"/>
    <w:rsid w:val="00A87198"/>
    <w:rsid w:val="00A872C9"/>
    <w:rsid w:val="00A8739D"/>
    <w:rsid w:val="00A8760F"/>
    <w:rsid w:val="00A87612"/>
    <w:rsid w:val="00A87649"/>
    <w:rsid w:val="00A877D6"/>
    <w:rsid w:val="00A877E0"/>
    <w:rsid w:val="00A877F6"/>
    <w:rsid w:val="00A87892"/>
    <w:rsid w:val="00A87932"/>
    <w:rsid w:val="00A879AC"/>
    <w:rsid w:val="00A87AC7"/>
    <w:rsid w:val="00A87C2B"/>
    <w:rsid w:val="00A87D80"/>
    <w:rsid w:val="00A87EC6"/>
    <w:rsid w:val="00A87F93"/>
    <w:rsid w:val="00A90019"/>
    <w:rsid w:val="00A90021"/>
    <w:rsid w:val="00A901D8"/>
    <w:rsid w:val="00A901E0"/>
    <w:rsid w:val="00A904D4"/>
    <w:rsid w:val="00A905C9"/>
    <w:rsid w:val="00A90C90"/>
    <w:rsid w:val="00A90D34"/>
    <w:rsid w:val="00A90E77"/>
    <w:rsid w:val="00A91073"/>
    <w:rsid w:val="00A912A4"/>
    <w:rsid w:val="00A91AFD"/>
    <w:rsid w:val="00A91BBF"/>
    <w:rsid w:val="00A91ED5"/>
    <w:rsid w:val="00A92066"/>
    <w:rsid w:val="00A921EE"/>
    <w:rsid w:val="00A92257"/>
    <w:rsid w:val="00A92267"/>
    <w:rsid w:val="00A9243F"/>
    <w:rsid w:val="00A9254D"/>
    <w:rsid w:val="00A92742"/>
    <w:rsid w:val="00A92971"/>
    <w:rsid w:val="00A929EB"/>
    <w:rsid w:val="00A92ABD"/>
    <w:rsid w:val="00A92B10"/>
    <w:rsid w:val="00A92CD6"/>
    <w:rsid w:val="00A92EF4"/>
    <w:rsid w:val="00A93024"/>
    <w:rsid w:val="00A9338F"/>
    <w:rsid w:val="00A9344F"/>
    <w:rsid w:val="00A936C1"/>
    <w:rsid w:val="00A937C7"/>
    <w:rsid w:val="00A93856"/>
    <w:rsid w:val="00A93B66"/>
    <w:rsid w:val="00A9419C"/>
    <w:rsid w:val="00A941EE"/>
    <w:rsid w:val="00A942F3"/>
    <w:rsid w:val="00A94332"/>
    <w:rsid w:val="00A94400"/>
    <w:rsid w:val="00A94448"/>
    <w:rsid w:val="00A946DC"/>
    <w:rsid w:val="00A94711"/>
    <w:rsid w:val="00A94D1B"/>
    <w:rsid w:val="00A9532B"/>
    <w:rsid w:val="00A9538D"/>
    <w:rsid w:val="00A954FB"/>
    <w:rsid w:val="00A9553E"/>
    <w:rsid w:val="00A9569E"/>
    <w:rsid w:val="00A95A9B"/>
    <w:rsid w:val="00A95B36"/>
    <w:rsid w:val="00A95CE0"/>
    <w:rsid w:val="00A95D7C"/>
    <w:rsid w:val="00A95D9D"/>
    <w:rsid w:val="00A95DA7"/>
    <w:rsid w:val="00A95EF3"/>
    <w:rsid w:val="00A96012"/>
    <w:rsid w:val="00A96632"/>
    <w:rsid w:val="00A966E7"/>
    <w:rsid w:val="00A96A32"/>
    <w:rsid w:val="00A96D93"/>
    <w:rsid w:val="00A96E13"/>
    <w:rsid w:val="00A9723A"/>
    <w:rsid w:val="00A9780F"/>
    <w:rsid w:val="00A97BF2"/>
    <w:rsid w:val="00A97C39"/>
    <w:rsid w:val="00A97E7F"/>
    <w:rsid w:val="00A97E81"/>
    <w:rsid w:val="00AA0092"/>
    <w:rsid w:val="00AA00AF"/>
    <w:rsid w:val="00AA00F9"/>
    <w:rsid w:val="00AA0113"/>
    <w:rsid w:val="00AA0170"/>
    <w:rsid w:val="00AA0262"/>
    <w:rsid w:val="00AA04CD"/>
    <w:rsid w:val="00AA055C"/>
    <w:rsid w:val="00AA09D1"/>
    <w:rsid w:val="00AA09E0"/>
    <w:rsid w:val="00AA0B15"/>
    <w:rsid w:val="00AA0CC9"/>
    <w:rsid w:val="00AA0E47"/>
    <w:rsid w:val="00AA0E4E"/>
    <w:rsid w:val="00AA0EDE"/>
    <w:rsid w:val="00AA11A3"/>
    <w:rsid w:val="00AA127F"/>
    <w:rsid w:val="00AA136F"/>
    <w:rsid w:val="00AA15BD"/>
    <w:rsid w:val="00AA16BC"/>
    <w:rsid w:val="00AA183B"/>
    <w:rsid w:val="00AA18EC"/>
    <w:rsid w:val="00AA1C87"/>
    <w:rsid w:val="00AA1D17"/>
    <w:rsid w:val="00AA1F6E"/>
    <w:rsid w:val="00AA22BD"/>
    <w:rsid w:val="00AA2306"/>
    <w:rsid w:val="00AA2359"/>
    <w:rsid w:val="00AA24B3"/>
    <w:rsid w:val="00AA24E3"/>
    <w:rsid w:val="00AA28C5"/>
    <w:rsid w:val="00AA2C2F"/>
    <w:rsid w:val="00AA2D88"/>
    <w:rsid w:val="00AA2DA7"/>
    <w:rsid w:val="00AA2E9E"/>
    <w:rsid w:val="00AA2F7F"/>
    <w:rsid w:val="00AA3006"/>
    <w:rsid w:val="00AA32E1"/>
    <w:rsid w:val="00AA34E0"/>
    <w:rsid w:val="00AA3640"/>
    <w:rsid w:val="00AA397E"/>
    <w:rsid w:val="00AA3A7C"/>
    <w:rsid w:val="00AA3D20"/>
    <w:rsid w:val="00AA3DDA"/>
    <w:rsid w:val="00AA411A"/>
    <w:rsid w:val="00AA4326"/>
    <w:rsid w:val="00AA44D5"/>
    <w:rsid w:val="00AA4A4B"/>
    <w:rsid w:val="00AA4A4F"/>
    <w:rsid w:val="00AA4CA0"/>
    <w:rsid w:val="00AA4DF4"/>
    <w:rsid w:val="00AA520C"/>
    <w:rsid w:val="00AA52C9"/>
    <w:rsid w:val="00AA5351"/>
    <w:rsid w:val="00AA5391"/>
    <w:rsid w:val="00AA54E3"/>
    <w:rsid w:val="00AA588C"/>
    <w:rsid w:val="00AA5988"/>
    <w:rsid w:val="00AA612B"/>
    <w:rsid w:val="00AA62AB"/>
    <w:rsid w:val="00AA6380"/>
    <w:rsid w:val="00AA63A2"/>
    <w:rsid w:val="00AA6431"/>
    <w:rsid w:val="00AA64EF"/>
    <w:rsid w:val="00AA6744"/>
    <w:rsid w:val="00AA6774"/>
    <w:rsid w:val="00AA6A48"/>
    <w:rsid w:val="00AA6B1B"/>
    <w:rsid w:val="00AA6B52"/>
    <w:rsid w:val="00AA6DD6"/>
    <w:rsid w:val="00AA6F1F"/>
    <w:rsid w:val="00AA6F4D"/>
    <w:rsid w:val="00AA71B2"/>
    <w:rsid w:val="00AA71B6"/>
    <w:rsid w:val="00AA71D9"/>
    <w:rsid w:val="00AA7202"/>
    <w:rsid w:val="00AA72D6"/>
    <w:rsid w:val="00AA7363"/>
    <w:rsid w:val="00AA73BE"/>
    <w:rsid w:val="00AA7548"/>
    <w:rsid w:val="00AA7579"/>
    <w:rsid w:val="00AA75B3"/>
    <w:rsid w:val="00AA75EA"/>
    <w:rsid w:val="00AA76F0"/>
    <w:rsid w:val="00AA7756"/>
    <w:rsid w:val="00AA77A8"/>
    <w:rsid w:val="00AA7A54"/>
    <w:rsid w:val="00AA7C19"/>
    <w:rsid w:val="00AA7C8B"/>
    <w:rsid w:val="00AA7CC0"/>
    <w:rsid w:val="00AA7D34"/>
    <w:rsid w:val="00AA7E1D"/>
    <w:rsid w:val="00AA7E3A"/>
    <w:rsid w:val="00AA7EF6"/>
    <w:rsid w:val="00AB005A"/>
    <w:rsid w:val="00AB00EF"/>
    <w:rsid w:val="00AB022D"/>
    <w:rsid w:val="00AB0405"/>
    <w:rsid w:val="00AB057F"/>
    <w:rsid w:val="00AB0592"/>
    <w:rsid w:val="00AB05D6"/>
    <w:rsid w:val="00AB0C4F"/>
    <w:rsid w:val="00AB0E48"/>
    <w:rsid w:val="00AB0E83"/>
    <w:rsid w:val="00AB11EE"/>
    <w:rsid w:val="00AB1271"/>
    <w:rsid w:val="00AB134A"/>
    <w:rsid w:val="00AB165F"/>
    <w:rsid w:val="00AB180A"/>
    <w:rsid w:val="00AB1821"/>
    <w:rsid w:val="00AB18B5"/>
    <w:rsid w:val="00AB1A83"/>
    <w:rsid w:val="00AB1DAE"/>
    <w:rsid w:val="00AB2090"/>
    <w:rsid w:val="00AB20EB"/>
    <w:rsid w:val="00AB2439"/>
    <w:rsid w:val="00AB25AE"/>
    <w:rsid w:val="00AB26E3"/>
    <w:rsid w:val="00AB27BD"/>
    <w:rsid w:val="00AB27F5"/>
    <w:rsid w:val="00AB2E89"/>
    <w:rsid w:val="00AB3141"/>
    <w:rsid w:val="00AB3325"/>
    <w:rsid w:val="00AB332F"/>
    <w:rsid w:val="00AB3581"/>
    <w:rsid w:val="00AB3823"/>
    <w:rsid w:val="00AB3A1D"/>
    <w:rsid w:val="00AB3D18"/>
    <w:rsid w:val="00AB3EB5"/>
    <w:rsid w:val="00AB401C"/>
    <w:rsid w:val="00AB4167"/>
    <w:rsid w:val="00AB4222"/>
    <w:rsid w:val="00AB4405"/>
    <w:rsid w:val="00AB4774"/>
    <w:rsid w:val="00AB4B9A"/>
    <w:rsid w:val="00AB4C58"/>
    <w:rsid w:val="00AB4D42"/>
    <w:rsid w:val="00AB505F"/>
    <w:rsid w:val="00AB51DB"/>
    <w:rsid w:val="00AB530C"/>
    <w:rsid w:val="00AB537C"/>
    <w:rsid w:val="00AB53D5"/>
    <w:rsid w:val="00AB54A5"/>
    <w:rsid w:val="00AB55C3"/>
    <w:rsid w:val="00AB5810"/>
    <w:rsid w:val="00AB588D"/>
    <w:rsid w:val="00AB5B4B"/>
    <w:rsid w:val="00AB5BD6"/>
    <w:rsid w:val="00AB5D64"/>
    <w:rsid w:val="00AB5FD5"/>
    <w:rsid w:val="00AB6083"/>
    <w:rsid w:val="00AB62EF"/>
    <w:rsid w:val="00AB64FA"/>
    <w:rsid w:val="00AB658D"/>
    <w:rsid w:val="00AB6681"/>
    <w:rsid w:val="00AB6969"/>
    <w:rsid w:val="00AB6A78"/>
    <w:rsid w:val="00AB6BC7"/>
    <w:rsid w:val="00AB6C7C"/>
    <w:rsid w:val="00AB6E33"/>
    <w:rsid w:val="00AB7318"/>
    <w:rsid w:val="00AB7384"/>
    <w:rsid w:val="00AB7445"/>
    <w:rsid w:val="00AB74B8"/>
    <w:rsid w:val="00AB7795"/>
    <w:rsid w:val="00AB78C1"/>
    <w:rsid w:val="00AB7987"/>
    <w:rsid w:val="00AB7BEC"/>
    <w:rsid w:val="00AB7D5B"/>
    <w:rsid w:val="00AC05E6"/>
    <w:rsid w:val="00AC0692"/>
    <w:rsid w:val="00AC07B2"/>
    <w:rsid w:val="00AC08A1"/>
    <w:rsid w:val="00AC0954"/>
    <w:rsid w:val="00AC0972"/>
    <w:rsid w:val="00AC0C69"/>
    <w:rsid w:val="00AC15C4"/>
    <w:rsid w:val="00AC1682"/>
    <w:rsid w:val="00AC192B"/>
    <w:rsid w:val="00AC196D"/>
    <w:rsid w:val="00AC19A7"/>
    <w:rsid w:val="00AC19BA"/>
    <w:rsid w:val="00AC1B70"/>
    <w:rsid w:val="00AC1C8C"/>
    <w:rsid w:val="00AC1E28"/>
    <w:rsid w:val="00AC1E93"/>
    <w:rsid w:val="00AC221B"/>
    <w:rsid w:val="00AC23C6"/>
    <w:rsid w:val="00AC23CB"/>
    <w:rsid w:val="00AC2545"/>
    <w:rsid w:val="00AC25AA"/>
    <w:rsid w:val="00AC260F"/>
    <w:rsid w:val="00AC2625"/>
    <w:rsid w:val="00AC268D"/>
    <w:rsid w:val="00AC2765"/>
    <w:rsid w:val="00AC285B"/>
    <w:rsid w:val="00AC29A7"/>
    <w:rsid w:val="00AC2BB1"/>
    <w:rsid w:val="00AC2C66"/>
    <w:rsid w:val="00AC2D08"/>
    <w:rsid w:val="00AC2DA1"/>
    <w:rsid w:val="00AC2ED2"/>
    <w:rsid w:val="00AC2F2F"/>
    <w:rsid w:val="00AC3201"/>
    <w:rsid w:val="00AC32E5"/>
    <w:rsid w:val="00AC33CD"/>
    <w:rsid w:val="00AC3997"/>
    <w:rsid w:val="00AC3A04"/>
    <w:rsid w:val="00AC3ED7"/>
    <w:rsid w:val="00AC40DB"/>
    <w:rsid w:val="00AC41DF"/>
    <w:rsid w:val="00AC43F9"/>
    <w:rsid w:val="00AC45F5"/>
    <w:rsid w:val="00AC467D"/>
    <w:rsid w:val="00AC4767"/>
    <w:rsid w:val="00AC4807"/>
    <w:rsid w:val="00AC48AA"/>
    <w:rsid w:val="00AC4931"/>
    <w:rsid w:val="00AC49EC"/>
    <w:rsid w:val="00AC4A1C"/>
    <w:rsid w:val="00AC4B21"/>
    <w:rsid w:val="00AC4F0A"/>
    <w:rsid w:val="00AC5036"/>
    <w:rsid w:val="00AC5085"/>
    <w:rsid w:val="00AC5259"/>
    <w:rsid w:val="00AC5442"/>
    <w:rsid w:val="00AC5749"/>
    <w:rsid w:val="00AC5768"/>
    <w:rsid w:val="00AC59AB"/>
    <w:rsid w:val="00AC5A48"/>
    <w:rsid w:val="00AC5A7F"/>
    <w:rsid w:val="00AC5F37"/>
    <w:rsid w:val="00AC5F4F"/>
    <w:rsid w:val="00AC62A1"/>
    <w:rsid w:val="00AC63A4"/>
    <w:rsid w:val="00AC66CD"/>
    <w:rsid w:val="00AC6889"/>
    <w:rsid w:val="00AC6952"/>
    <w:rsid w:val="00AC6C81"/>
    <w:rsid w:val="00AC6DE8"/>
    <w:rsid w:val="00AC6F28"/>
    <w:rsid w:val="00AC6FF1"/>
    <w:rsid w:val="00AC717E"/>
    <w:rsid w:val="00AC7594"/>
    <w:rsid w:val="00AC7ACF"/>
    <w:rsid w:val="00AC7E1A"/>
    <w:rsid w:val="00AC7FE9"/>
    <w:rsid w:val="00AD0339"/>
    <w:rsid w:val="00AD03B2"/>
    <w:rsid w:val="00AD0591"/>
    <w:rsid w:val="00AD07A0"/>
    <w:rsid w:val="00AD0960"/>
    <w:rsid w:val="00AD0B0B"/>
    <w:rsid w:val="00AD0B9E"/>
    <w:rsid w:val="00AD0BBD"/>
    <w:rsid w:val="00AD0EA1"/>
    <w:rsid w:val="00AD1155"/>
    <w:rsid w:val="00AD1162"/>
    <w:rsid w:val="00AD1474"/>
    <w:rsid w:val="00AD1740"/>
    <w:rsid w:val="00AD1834"/>
    <w:rsid w:val="00AD1932"/>
    <w:rsid w:val="00AD1C27"/>
    <w:rsid w:val="00AD1E65"/>
    <w:rsid w:val="00AD21EC"/>
    <w:rsid w:val="00AD253D"/>
    <w:rsid w:val="00AD26C9"/>
    <w:rsid w:val="00AD27CC"/>
    <w:rsid w:val="00AD2A63"/>
    <w:rsid w:val="00AD2AD4"/>
    <w:rsid w:val="00AD2B07"/>
    <w:rsid w:val="00AD2B9E"/>
    <w:rsid w:val="00AD2D16"/>
    <w:rsid w:val="00AD2D8E"/>
    <w:rsid w:val="00AD30BB"/>
    <w:rsid w:val="00AD3304"/>
    <w:rsid w:val="00AD342B"/>
    <w:rsid w:val="00AD34B4"/>
    <w:rsid w:val="00AD36FC"/>
    <w:rsid w:val="00AD3AF6"/>
    <w:rsid w:val="00AD3CE7"/>
    <w:rsid w:val="00AD3D1E"/>
    <w:rsid w:val="00AD402C"/>
    <w:rsid w:val="00AD415D"/>
    <w:rsid w:val="00AD4562"/>
    <w:rsid w:val="00AD45CF"/>
    <w:rsid w:val="00AD4717"/>
    <w:rsid w:val="00AD47B7"/>
    <w:rsid w:val="00AD48A4"/>
    <w:rsid w:val="00AD48B4"/>
    <w:rsid w:val="00AD4AC8"/>
    <w:rsid w:val="00AD4BE9"/>
    <w:rsid w:val="00AD4D59"/>
    <w:rsid w:val="00AD4F20"/>
    <w:rsid w:val="00AD51C1"/>
    <w:rsid w:val="00AD51F6"/>
    <w:rsid w:val="00AD5539"/>
    <w:rsid w:val="00AD5A82"/>
    <w:rsid w:val="00AD5BCF"/>
    <w:rsid w:val="00AD5CC8"/>
    <w:rsid w:val="00AD5FAB"/>
    <w:rsid w:val="00AD5FEB"/>
    <w:rsid w:val="00AD61F7"/>
    <w:rsid w:val="00AD6468"/>
    <w:rsid w:val="00AD6537"/>
    <w:rsid w:val="00AD6670"/>
    <w:rsid w:val="00AD66DE"/>
    <w:rsid w:val="00AD6B43"/>
    <w:rsid w:val="00AD6C70"/>
    <w:rsid w:val="00AD6FD2"/>
    <w:rsid w:val="00AD7126"/>
    <w:rsid w:val="00AD7324"/>
    <w:rsid w:val="00AD789C"/>
    <w:rsid w:val="00AD7AA9"/>
    <w:rsid w:val="00AD7BF3"/>
    <w:rsid w:val="00AD7C8B"/>
    <w:rsid w:val="00AD7CAD"/>
    <w:rsid w:val="00AD7D8F"/>
    <w:rsid w:val="00AD7EF4"/>
    <w:rsid w:val="00AE0068"/>
    <w:rsid w:val="00AE01BC"/>
    <w:rsid w:val="00AE0421"/>
    <w:rsid w:val="00AE04AF"/>
    <w:rsid w:val="00AE0634"/>
    <w:rsid w:val="00AE066A"/>
    <w:rsid w:val="00AE07F0"/>
    <w:rsid w:val="00AE0872"/>
    <w:rsid w:val="00AE0A86"/>
    <w:rsid w:val="00AE0D60"/>
    <w:rsid w:val="00AE0DE8"/>
    <w:rsid w:val="00AE0F22"/>
    <w:rsid w:val="00AE0F36"/>
    <w:rsid w:val="00AE11D6"/>
    <w:rsid w:val="00AE1448"/>
    <w:rsid w:val="00AE1798"/>
    <w:rsid w:val="00AE1B20"/>
    <w:rsid w:val="00AE1C2D"/>
    <w:rsid w:val="00AE1C3C"/>
    <w:rsid w:val="00AE1DBF"/>
    <w:rsid w:val="00AE1DE3"/>
    <w:rsid w:val="00AE20F2"/>
    <w:rsid w:val="00AE2141"/>
    <w:rsid w:val="00AE216E"/>
    <w:rsid w:val="00AE2265"/>
    <w:rsid w:val="00AE249F"/>
    <w:rsid w:val="00AE288E"/>
    <w:rsid w:val="00AE28D3"/>
    <w:rsid w:val="00AE2A21"/>
    <w:rsid w:val="00AE2B21"/>
    <w:rsid w:val="00AE2C03"/>
    <w:rsid w:val="00AE2E37"/>
    <w:rsid w:val="00AE2E3B"/>
    <w:rsid w:val="00AE2F97"/>
    <w:rsid w:val="00AE346D"/>
    <w:rsid w:val="00AE34DF"/>
    <w:rsid w:val="00AE3548"/>
    <w:rsid w:val="00AE3749"/>
    <w:rsid w:val="00AE37DC"/>
    <w:rsid w:val="00AE39DF"/>
    <w:rsid w:val="00AE3B1D"/>
    <w:rsid w:val="00AE3E24"/>
    <w:rsid w:val="00AE3EF6"/>
    <w:rsid w:val="00AE4108"/>
    <w:rsid w:val="00AE4317"/>
    <w:rsid w:val="00AE438D"/>
    <w:rsid w:val="00AE4474"/>
    <w:rsid w:val="00AE44CC"/>
    <w:rsid w:val="00AE45F6"/>
    <w:rsid w:val="00AE4672"/>
    <w:rsid w:val="00AE4711"/>
    <w:rsid w:val="00AE4785"/>
    <w:rsid w:val="00AE479E"/>
    <w:rsid w:val="00AE47B7"/>
    <w:rsid w:val="00AE4B24"/>
    <w:rsid w:val="00AE4B69"/>
    <w:rsid w:val="00AE4BBF"/>
    <w:rsid w:val="00AE4C5E"/>
    <w:rsid w:val="00AE4EA9"/>
    <w:rsid w:val="00AE509E"/>
    <w:rsid w:val="00AE5111"/>
    <w:rsid w:val="00AE5264"/>
    <w:rsid w:val="00AE526F"/>
    <w:rsid w:val="00AE531F"/>
    <w:rsid w:val="00AE5434"/>
    <w:rsid w:val="00AE5643"/>
    <w:rsid w:val="00AE565D"/>
    <w:rsid w:val="00AE57DC"/>
    <w:rsid w:val="00AE5960"/>
    <w:rsid w:val="00AE5A18"/>
    <w:rsid w:val="00AE5E2D"/>
    <w:rsid w:val="00AE5F81"/>
    <w:rsid w:val="00AE60B9"/>
    <w:rsid w:val="00AE61F0"/>
    <w:rsid w:val="00AE62CE"/>
    <w:rsid w:val="00AE6388"/>
    <w:rsid w:val="00AE6681"/>
    <w:rsid w:val="00AE679C"/>
    <w:rsid w:val="00AE67E2"/>
    <w:rsid w:val="00AE6836"/>
    <w:rsid w:val="00AE6A57"/>
    <w:rsid w:val="00AE6CB7"/>
    <w:rsid w:val="00AE6D82"/>
    <w:rsid w:val="00AE728D"/>
    <w:rsid w:val="00AE7630"/>
    <w:rsid w:val="00AE7724"/>
    <w:rsid w:val="00AE7792"/>
    <w:rsid w:val="00AE79B1"/>
    <w:rsid w:val="00AE7BAA"/>
    <w:rsid w:val="00AE7C9D"/>
    <w:rsid w:val="00AE7DE4"/>
    <w:rsid w:val="00AE7EDC"/>
    <w:rsid w:val="00AE7F30"/>
    <w:rsid w:val="00AE7F59"/>
    <w:rsid w:val="00AF00F9"/>
    <w:rsid w:val="00AF01DB"/>
    <w:rsid w:val="00AF0334"/>
    <w:rsid w:val="00AF0372"/>
    <w:rsid w:val="00AF0461"/>
    <w:rsid w:val="00AF04AD"/>
    <w:rsid w:val="00AF05D7"/>
    <w:rsid w:val="00AF0712"/>
    <w:rsid w:val="00AF0796"/>
    <w:rsid w:val="00AF08E4"/>
    <w:rsid w:val="00AF0965"/>
    <w:rsid w:val="00AF0B70"/>
    <w:rsid w:val="00AF0CFF"/>
    <w:rsid w:val="00AF0D20"/>
    <w:rsid w:val="00AF0E34"/>
    <w:rsid w:val="00AF0ED9"/>
    <w:rsid w:val="00AF1532"/>
    <w:rsid w:val="00AF15EF"/>
    <w:rsid w:val="00AF173D"/>
    <w:rsid w:val="00AF189D"/>
    <w:rsid w:val="00AF1CBF"/>
    <w:rsid w:val="00AF1D4A"/>
    <w:rsid w:val="00AF1D50"/>
    <w:rsid w:val="00AF212E"/>
    <w:rsid w:val="00AF260E"/>
    <w:rsid w:val="00AF26BB"/>
    <w:rsid w:val="00AF2814"/>
    <w:rsid w:val="00AF293D"/>
    <w:rsid w:val="00AF2DB7"/>
    <w:rsid w:val="00AF2E8C"/>
    <w:rsid w:val="00AF30E4"/>
    <w:rsid w:val="00AF30E7"/>
    <w:rsid w:val="00AF3136"/>
    <w:rsid w:val="00AF34D0"/>
    <w:rsid w:val="00AF34ED"/>
    <w:rsid w:val="00AF3709"/>
    <w:rsid w:val="00AF3814"/>
    <w:rsid w:val="00AF3C85"/>
    <w:rsid w:val="00AF3C9F"/>
    <w:rsid w:val="00AF3DCF"/>
    <w:rsid w:val="00AF3E03"/>
    <w:rsid w:val="00AF3F34"/>
    <w:rsid w:val="00AF3FAD"/>
    <w:rsid w:val="00AF403A"/>
    <w:rsid w:val="00AF4346"/>
    <w:rsid w:val="00AF444F"/>
    <w:rsid w:val="00AF463F"/>
    <w:rsid w:val="00AF464E"/>
    <w:rsid w:val="00AF4739"/>
    <w:rsid w:val="00AF49A4"/>
    <w:rsid w:val="00AF4A29"/>
    <w:rsid w:val="00AF5139"/>
    <w:rsid w:val="00AF51F1"/>
    <w:rsid w:val="00AF52C8"/>
    <w:rsid w:val="00AF5336"/>
    <w:rsid w:val="00AF5567"/>
    <w:rsid w:val="00AF5E3B"/>
    <w:rsid w:val="00AF5E99"/>
    <w:rsid w:val="00AF633C"/>
    <w:rsid w:val="00AF66A9"/>
    <w:rsid w:val="00AF6A17"/>
    <w:rsid w:val="00AF6A35"/>
    <w:rsid w:val="00AF6D5B"/>
    <w:rsid w:val="00AF6E49"/>
    <w:rsid w:val="00AF6F37"/>
    <w:rsid w:val="00AF6F5D"/>
    <w:rsid w:val="00AF6F6C"/>
    <w:rsid w:val="00AF721C"/>
    <w:rsid w:val="00AF730C"/>
    <w:rsid w:val="00AF7338"/>
    <w:rsid w:val="00AF7403"/>
    <w:rsid w:val="00AF760E"/>
    <w:rsid w:val="00AF762F"/>
    <w:rsid w:val="00AF7760"/>
    <w:rsid w:val="00AF7844"/>
    <w:rsid w:val="00AF7ADC"/>
    <w:rsid w:val="00AF7B73"/>
    <w:rsid w:val="00AF7CD7"/>
    <w:rsid w:val="00AF7CE0"/>
    <w:rsid w:val="00AF7CE8"/>
    <w:rsid w:val="00B001C2"/>
    <w:rsid w:val="00B002CB"/>
    <w:rsid w:val="00B00526"/>
    <w:rsid w:val="00B0056C"/>
    <w:rsid w:val="00B0063D"/>
    <w:rsid w:val="00B00707"/>
    <w:rsid w:val="00B00908"/>
    <w:rsid w:val="00B00917"/>
    <w:rsid w:val="00B00A23"/>
    <w:rsid w:val="00B00AEC"/>
    <w:rsid w:val="00B00B0D"/>
    <w:rsid w:val="00B00C6B"/>
    <w:rsid w:val="00B00D16"/>
    <w:rsid w:val="00B00D5A"/>
    <w:rsid w:val="00B00DBA"/>
    <w:rsid w:val="00B00E7A"/>
    <w:rsid w:val="00B00EBA"/>
    <w:rsid w:val="00B01038"/>
    <w:rsid w:val="00B0104B"/>
    <w:rsid w:val="00B01140"/>
    <w:rsid w:val="00B0116D"/>
    <w:rsid w:val="00B01303"/>
    <w:rsid w:val="00B015B2"/>
    <w:rsid w:val="00B01700"/>
    <w:rsid w:val="00B01743"/>
    <w:rsid w:val="00B017D0"/>
    <w:rsid w:val="00B01C72"/>
    <w:rsid w:val="00B01EA7"/>
    <w:rsid w:val="00B02521"/>
    <w:rsid w:val="00B025E0"/>
    <w:rsid w:val="00B025F2"/>
    <w:rsid w:val="00B026CC"/>
    <w:rsid w:val="00B027A4"/>
    <w:rsid w:val="00B028D0"/>
    <w:rsid w:val="00B02943"/>
    <w:rsid w:val="00B02EBD"/>
    <w:rsid w:val="00B03446"/>
    <w:rsid w:val="00B0345A"/>
    <w:rsid w:val="00B03653"/>
    <w:rsid w:val="00B0365C"/>
    <w:rsid w:val="00B03774"/>
    <w:rsid w:val="00B03A18"/>
    <w:rsid w:val="00B03C5A"/>
    <w:rsid w:val="00B03C62"/>
    <w:rsid w:val="00B03D0E"/>
    <w:rsid w:val="00B03F77"/>
    <w:rsid w:val="00B04122"/>
    <w:rsid w:val="00B043B1"/>
    <w:rsid w:val="00B04549"/>
    <w:rsid w:val="00B04723"/>
    <w:rsid w:val="00B047AB"/>
    <w:rsid w:val="00B04B24"/>
    <w:rsid w:val="00B04C10"/>
    <w:rsid w:val="00B04CA0"/>
    <w:rsid w:val="00B04DC5"/>
    <w:rsid w:val="00B04DC8"/>
    <w:rsid w:val="00B04F16"/>
    <w:rsid w:val="00B05002"/>
    <w:rsid w:val="00B0509E"/>
    <w:rsid w:val="00B052E8"/>
    <w:rsid w:val="00B0531A"/>
    <w:rsid w:val="00B054B0"/>
    <w:rsid w:val="00B054B8"/>
    <w:rsid w:val="00B0560E"/>
    <w:rsid w:val="00B057A8"/>
    <w:rsid w:val="00B057DF"/>
    <w:rsid w:val="00B057E3"/>
    <w:rsid w:val="00B05B90"/>
    <w:rsid w:val="00B05C6B"/>
    <w:rsid w:val="00B05DE6"/>
    <w:rsid w:val="00B0642A"/>
    <w:rsid w:val="00B06687"/>
    <w:rsid w:val="00B067AB"/>
    <w:rsid w:val="00B06C83"/>
    <w:rsid w:val="00B06C92"/>
    <w:rsid w:val="00B07031"/>
    <w:rsid w:val="00B0704C"/>
    <w:rsid w:val="00B07169"/>
    <w:rsid w:val="00B075D7"/>
    <w:rsid w:val="00B0760C"/>
    <w:rsid w:val="00B07813"/>
    <w:rsid w:val="00B07BC7"/>
    <w:rsid w:val="00B105E6"/>
    <w:rsid w:val="00B108EE"/>
    <w:rsid w:val="00B108F8"/>
    <w:rsid w:val="00B108FD"/>
    <w:rsid w:val="00B10904"/>
    <w:rsid w:val="00B1097A"/>
    <w:rsid w:val="00B10A49"/>
    <w:rsid w:val="00B10D8A"/>
    <w:rsid w:val="00B10FC8"/>
    <w:rsid w:val="00B11196"/>
    <w:rsid w:val="00B11215"/>
    <w:rsid w:val="00B114EF"/>
    <w:rsid w:val="00B115C5"/>
    <w:rsid w:val="00B11789"/>
    <w:rsid w:val="00B11816"/>
    <w:rsid w:val="00B11ABF"/>
    <w:rsid w:val="00B11D24"/>
    <w:rsid w:val="00B11DB8"/>
    <w:rsid w:val="00B11F18"/>
    <w:rsid w:val="00B11F80"/>
    <w:rsid w:val="00B12061"/>
    <w:rsid w:val="00B12282"/>
    <w:rsid w:val="00B12573"/>
    <w:rsid w:val="00B12793"/>
    <w:rsid w:val="00B127B6"/>
    <w:rsid w:val="00B12A68"/>
    <w:rsid w:val="00B12A9A"/>
    <w:rsid w:val="00B12B24"/>
    <w:rsid w:val="00B12BC0"/>
    <w:rsid w:val="00B12C9F"/>
    <w:rsid w:val="00B12E21"/>
    <w:rsid w:val="00B12EBE"/>
    <w:rsid w:val="00B13058"/>
    <w:rsid w:val="00B13077"/>
    <w:rsid w:val="00B130EA"/>
    <w:rsid w:val="00B134ED"/>
    <w:rsid w:val="00B136EA"/>
    <w:rsid w:val="00B1384F"/>
    <w:rsid w:val="00B138CB"/>
    <w:rsid w:val="00B13A52"/>
    <w:rsid w:val="00B13D02"/>
    <w:rsid w:val="00B13D0A"/>
    <w:rsid w:val="00B13D5C"/>
    <w:rsid w:val="00B13E44"/>
    <w:rsid w:val="00B13ECD"/>
    <w:rsid w:val="00B14418"/>
    <w:rsid w:val="00B14504"/>
    <w:rsid w:val="00B1457F"/>
    <w:rsid w:val="00B1470C"/>
    <w:rsid w:val="00B149C8"/>
    <w:rsid w:val="00B14DC6"/>
    <w:rsid w:val="00B14FC9"/>
    <w:rsid w:val="00B14FE5"/>
    <w:rsid w:val="00B15463"/>
    <w:rsid w:val="00B15647"/>
    <w:rsid w:val="00B1585F"/>
    <w:rsid w:val="00B158DD"/>
    <w:rsid w:val="00B159F3"/>
    <w:rsid w:val="00B15BBD"/>
    <w:rsid w:val="00B15C90"/>
    <w:rsid w:val="00B16032"/>
    <w:rsid w:val="00B160AA"/>
    <w:rsid w:val="00B1646A"/>
    <w:rsid w:val="00B167CE"/>
    <w:rsid w:val="00B16904"/>
    <w:rsid w:val="00B16A22"/>
    <w:rsid w:val="00B16AC3"/>
    <w:rsid w:val="00B16C8D"/>
    <w:rsid w:val="00B16D85"/>
    <w:rsid w:val="00B16F61"/>
    <w:rsid w:val="00B172A1"/>
    <w:rsid w:val="00B1730B"/>
    <w:rsid w:val="00B17475"/>
    <w:rsid w:val="00B176C1"/>
    <w:rsid w:val="00B1772F"/>
    <w:rsid w:val="00B17759"/>
    <w:rsid w:val="00B17AA3"/>
    <w:rsid w:val="00B17B6B"/>
    <w:rsid w:val="00B17CA9"/>
    <w:rsid w:val="00B17CE1"/>
    <w:rsid w:val="00B17D6A"/>
    <w:rsid w:val="00B17F55"/>
    <w:rsid w:val="00B20092"/>
    <w:rsid w:val="00B200CC"/>
    <w:rsid w:val="00B2032B"/>
    <w:rsid w:val="00B203EC"/>
    <w:rsid w:val="00B207DE"/>
    <w:rsid w:val="00B20913"/>
    <w:rsid w:val="00B20A21"/>
    <w:rsid w:val="00B20C3E"/>
    <w:rsid w:val="00B20ED6"/>
    <w:rsid w:val="00B20F20"/>
    <w:rsid w:val="00B21357"/>
    <w:rsid w:val="00B21364"/>
    <w:rsid w:val="00B2157E"/>
    <w:rsid w:val="00B218DE"/>
    <w:rsid w:val="00B2194B"/>
    <w:rsid w:val="00B21955"/>
    <w:rsid w:val="00B21957"/>
    <w:rsid w:val="00B219EF"/>
    <w:rsid w:val="00B21E3C"/>
    <w:rsid w:val="00B21ED7"/>
    <w:rsid w:val="00B2200C"/>
    <w:rsid w:val="00B22055"/>
    <w:rsid w:val="00B22340"/>
    <w:rsid w:val="00B22363"/>
    <w:rsid w:val="00B2245B"/>
    <w:rsid w:val="00B225DF"/>
    <w:rsid w:val="00B226A1"/>
    <w:rsid w:val="00B2279B"/>
    <w:rsid w:val="00B227B1"/>
    <w:rsid w:val="00B22817"/>
    <w:rsid w:val="00B2296F"/>
    <w:rsid w:val="00B22BB3"/>
    <w:rsid w:val="00B22CDD"/>
    <w:rsid w:val="00B23387"/>
    <w:rsid w:val="00B23424"/>
    <w:rsid w:val="00B23513"/>
    <w:rsid w:val="00B235C6"/>
    <w:rsid w:val="00B235EA"/>
    <w:rsid w:val="00B23620"/>
    <w:rsid w:val="00B237D4"/>
    <w:rsid w:val="00B23996"/>
    <w:rsid w:val="00B239A0"/>
    <w:rsid w:val="00B239DD"/>
    <w:rsid w:val="00B23A48"/>
    <w:rsid w:val="00B23B62"/>
    <w:rsid w:val="00B23D0F"/>
    <w:rsid w:val="00B240CA"/>
    <w:rsid w:val="00B24107"/>
    <w:rsid w:val="00B2429A"/>
    <w:rsid w:val="00B2448B"/>
    <w:rsid w:val="00B24701"/>
    <w:rsid w:val="00B24880"/>
    <w:rsid w:val="00B24975"/>
    <w:rsid w:val="00B24B53"/>
    <w:rsid w:val="00B251BE"/>
    <w:rsid w:val="00B252C5"/>
    <w:rsid w:val="00B25505"/>
    <w:rsid w:val="00B25669"/>
    <w:rsid w:val="00B257FF"/>
    <w:rsid w:val="00B2596F"/>
    <w:rsid w:val="00B25A23"/>
    <w:rsid w:val="00B25ED5"/>
    <w:rsid w:val="00B26013"/>
    <w:rsid w:val="00B260C4"/>
    <w:rsid w:val="00B2610D"/>
    <w:rsid w:val="00B2628E"/>
    <w:rsid w:val="00B262E3"/>
    <w:rsid w:val="00B2659F"/>
    <w:rsid w:val="00B26619"/>
    <w:rsid w:val="00B26AA0"/>
    <w:rsid w:val="00B26B08"/>
    <w:rsid w:val="00B26C30"/>
    <w:rsid w:val="00B26DCC"/>
    <w:rsid w:val="00B26F9C"/>
    <w:rsid w:val="00B271B4"/>
    <w:rsid w:val="00B27348"/>
    <w:rsid w:val="00B27413"/>
    <w:rsid w:val="00B27785"/>
    <w:rsid w:val="00B2784A"/>
    <w:rsid w:val="00B27A6E"/>
    <w:rsid w:val="00B27B86"/>
    <w:rsid w:val="00B27C6C"/>
    <w:rsid w:val="00B27D13"/>
    <w:rsid w:val="00B27E4E"/>
    <w:rsid w:val="00B27FAF"/>
    <w:rsid w:val="00B3065E"/>
    <w:rsid w:val="00B30700"/>
    <w:rsid w:val="00B3084F"/>
    <w:rsid w:val="00B30918"/>
    <w:rsid w:val="00B30A62"/>
    <w:rsid w:val="00B30A88"/>
    <w:rsid w:val="00B30AE6"/>
    <w:rsid w:val="00B30BD6"/>
    <w:rsid w:val="00B30C7A"/>
    <w:rsid w:val="00B30DF6"/>
    <w:rsid w:val="00B30FFA"/>
    <w:rsid w:val="00B310F0"/>
    <w:rsid w:val="00B312E5"/>
    <w:rsid w:val="00B3133B"/>
    <w:rsid w:val="00B31499"/>
    <w:rsid w:val="00B31543"/>
    <w:rsid w:val="00B315E6"/>
    <w:rsid w:val="00B316DF"/>
    <w:rsid w:val="00B3190A"/>
    <w:rsid w:val="00B31A35"/>
    <w:rsid w:val="00B31BD6"/>
    <w:rsid w:val="00B31CA8"/>
    <w:rsid w:val="00B31CBB"/>
    <w:rsid w:val="00B31E77"/>
    <w:rsid w:val="00B32047"/>
    <w:rsid w:val="00B32097"/>
    <w:rsid w:val="00B3217B"/>
    <w:rsid w:val="00B32660"/>
    <w:rsid w:val="00B32666"/>
    <w:rsid w:val="00B32880"/>
    <w:rsid w:val="00B3296E"/>
    <w:rsid w:val="00B329EA"/>
    <w:rsid w:val="00B32A84"/>
    <w:rsid w:val="00B32BBA"/>
    <w:rsid w:val="00B32C07"/>
    <w:rsid w:val="00B32D3A"/>
    <w:rsid w:val="00B331CD"/>
    <w:rsid w:val="00B3347D"/>
    <w:rsid w:val="00B33484"/>
    <w:rsid w:val="00B335EB"/>
    <w:rsid w:val="00B337F9"/>
    <w:rsid w:val="00B338C0"/>
    <w:rsid w:val="00B339C5"/>
    <w:rsid w:val="00B339FC"/>
    <w:rsid w:val="00B33CC3"/>
    <w:rsid w:val="00B33E9C"/>
    <w:rsid w:val="00B33EE3"/>
    <w:rsid w:val="00B33FAD"/>
    <w:rsid w:val="00B3428E"/>
    <w:rsid w:val="00B34785"/>
    <w:rsid w:val="00B347C9"/>
    <w:rsid w:val="00B3484D"/>
    <w:rsid w:val="00B34D93"/>
    <w:rsid w:val="00B34E66"/>
    <w:rsid w:val="00B34F98"/>
    <w:rsid w:val="00B3527A"/>
    <w:rsid w:val="00B3531E"/>
    <w:rsid w:val="00B355AC"/>
    <w:rsid w:val="00B355D4"/>
    <w:rsid w:val="00B3572F"/>
    <w:rsid w:val="00B35A80"/>
    <w:rsid w:val="00B35B5C"/>
    <w:rsid w:val="00B35CF4"/>
    <w:rsid w:val="00B35E46"/>
    <w:rsid w:val="00B361E3"/>
    <w:rsid w:val="00B366B5"/>
    <w:rsid w:val="00B367E2"/>
    <w:rsid w:val="00B36919"/>
    <w:rsid w:val="00B369F5"/>
    <w:rsid w:val="00B369FB"/>
    <w:rsid w:val="00B36A89"/>
    <w:rsid w:val="00B36CE1"/>
    <w:rsid w:val="00B36DC7"/>
    <w:rsid w:val="00B37155"/>
    <w:rsid w:val="00B371B7"/>
    <w:rsid w:val="00B37289"/>
    <w:rsid w:val="00B37589"/>
    <w:rsid w:val="00B37CF5"/>
    <w:rsid w:val="00B40148"/>
    <w:rsid w:val="00B40175"/>
    <w:rsid w:val="00B40785"/>
    <w:rsid w:val="00B407BD"/>
    <w:rsid w:val="00B40876"/>
    <w:rsid w:val="00B408E2"/>
    <w:rsid w:val="00B40AFF"/>
    <w:rsid w:val="00B40EEE"/>
    <w:rsid w:val="00B4102D"/>
    <w:rsid w:val="00B4119B"/>
    <w:rsid w:val="00B41341"/>
    <w:rsid w:val="00B41571"/>
    <w:rsid w:val="00B41710"/>
    <w:rsid w:val="00B41725"/>
    <w:rsid w:val="00B41738"/>
    <w:rsid w:val="00B41873"/>
    <w:rsid w:val="00B41892"/>
    <w:rsid w:val="00B41B7F"/>
    <w:rsid w:val="00B41B90"/>
    <w:rsid w:val="00B41C45"/>
    <w:rsid w:val="00B41C90"/>
    <w:rsid w:val="00B41CFC"/>
    <w:rsid w:val="00B41E08"/>
    <w:rsid w:val="00B41EC5"/>
    <w:rsid w:val="00B42019"/>
    <w:rsid w:val="00B42131"/>
    <w:rsid w:val="00B42191"/>
    <w:rsid w:val="00B42339"/>
    <w:rsid w:val="00B42463"/>
    <w:rsid w:val="00B4264A"/>
    <w:rsid w:val="00B429E9"/>
    <w:rsid w:val="00B42AC2"/>
    <w:rsid w:val="00B42B6C"/>
    <w:rsid w:val="00B42BB7"/>
    <w:rsid w:val="00B42E2B"/>
    <w:rsid w:val="00B42FE1"/>
    <w:rsid w:val="00B43265"/>
    <w:rsid w:val="00B4345A"/>
    <w:rsid w:val="00B43696"/>
    <w:rsid w:val="00B4380D"/>
    <w:rsid w:val="00B43943"/>
    <w:rsid w:val="00B43A60"/>
    <w:rsid w:val="00B43C3B"/>
    <w:rsid w:val="00B44065"/>
    <w:rsid w:val="00B440A4"/>
    <w:rsid w:val="00B44272"/>
    <w:rsid w:val="00B442A2"/>
    <w:rsid w:val="00B442AE"/>
    <w:rsid w:val="00B44769"/>
    <w:rsid w:val="00B44917"/>
    <w:rsid w:val="00B4493F"/>
    <w:rsid w:val="00B449B0"/>
    <w:rsid w:val="00B44AC0"/>
    <w:rsid w:val="00B44D29"/>
    <w:rsid w:val="00B44DD2"/>
    <w:rsid w:val="00B44E4F"/>
    <w:rsid w:val="00B44EB2"/>
    <w:rsid w:val="00B44F37"/>
    <w:rsid w:val="00B44F96"/>
    <w:rsid w:val="00B45031"/>
    <w:rsid w:val="00B45083"/>
    <w:rsid w:val="00B450CC"/>
    <w:rsid w:val="00B45548"/>
    <w:rsid w:val="00B45825"/>
    <w:rsid w:val="00B4583B"/>
    <w:rsid w:val="00B4587D"/>
    <w:rsid w:val="00B458CF"/>
    <w:rsid w:val="00B4596A"/>
    <w:rsid w:val="00B459C2"/>
    <w:rsid w:val="00B45A48"/>
    <w:rsid w:val="00B45AB3"/>
    <w:rsid w:val="00B45BBF"/>
    <w:rsid w:val="00B45C96"/>
    <w:rsid w:val="00B45D48"/>
    <w:rsid w:val="00B46040"/>
    <w:rsid w:val="00B460AD"/>
    <w:rsid w:val="00B460C2"/>
    <w:rsid w:val="00B46329"/>
    <w:rsid w:val="00B46480"/>
    <w:rsid w:val="00B46542"/>
    <w:rsid w:val="00B46B58"/>
    <w:rsid w:val="00B46BF0"/>
    <w:rsid w:val="00B46CE6"/>
    <w:rsid w:val="00B46CFA"/>
    <w:rsid w:val="00B46E43"/>
    <w:rsid w:val="00B46FB2"/>
    <w:rsid w:val="00B4700E"/>
    <w:rsid w:val="00B47070"/>
    <w:rsid w:val="00B470C2"/>
    <w:rsid w:val="00B47176"/>
    <w:rsid w:val="00B47261"/>
    <w:rsid w:val="00B47333"/>
    <w:rsid w:val="00B4743C"/>
    <w:rsid w:val="00B47488"/>
    <w:rsid w:val="00B4768A"/>
    <w:rsid w:val="00B478DD"/>
    <w:rsid w:val="00B47A47"/>
    <w:rsid w:val="00B47B58"/>
    <w:rsid w:val="00B50058"/>
    <w:rsid w:val="00B5022D"/>
    <w:rsid w:val="00B502F3"/>
    <w:rsid w:val="00B50447"/>
    <w:rsid w:val="00B5045B"/>
    <w:rsid w:val="00B5047C"/>
    <w:rsid w:val="00B506A7"/>
    <w:rsid w:val="00B5074A"/>
    <w:rsid w:val="00B50987"/>
    <w:rsid w:val="00B50A20"/>
    <w:rsid w:val="00B50DB1"/>
    <w:rsid w:val="00B510A9"/>
    <w:rsid w:val="00B51154"/>
    <w:rsid w:val="00B51280"/>
    <w:rsid w:val="00B5130F"/>
    <w:rsid w:val="00B515B4"/>
    <w:rsid w:val="00B51690"/>
    <w:rsid w:val="00B519E0"/>
    <w:rsid w:val="00B51B7F"/>
    <w:rsid w:val="00B51C1B"/>
    <w:rsid w:val="00B51C21"/>
    <w:rsid w:val="00B51D27"/>
    <w:rsid w:val="00B51DA8"/>
    <w:rsid w:val="00B51E28"/>
    <w:rsid w:val="00B51EF9"/>
    <w:rsid w:val="00B51F22"/>
    <w:rsid w:val="00B51FA3"/>
    <w:rsid w:val="00B5212F"/>
    <w:rsid w:val="00B521BC"/>
    <w:rsid w:val="00B521C5"/>
    <w:rsid w:val="00B52497"/>
    <w:rsid w:val="00B52712"/>
    <w:rsid w:val="00B528A5"/>
    <w:rsid w:val="00B528F9"/>
    <w:rsid w:val="00B52ACA"/>
    <w:rsid w:val="00B52B41"/>
    <w:rsid w:val="00B52CA4"/>
    <w:rsid w:val="00B52D2D"/>
    <w:rsid w:val="00B5303E"/>
    <w:rsid w:val="00B5324D"/>
    <w:rsid w:val="00B532FA"/>
    <w:rsid w:val="00B5338A"/>
    <w:rsid w:val="00B53489"/>
    <w:rsid w:val="00B53726"/>
    <w:rsid w:val="00B53797"/>
    <w:rsid w:val="00B53891"/>
    <w:rsid w:val="00B53944"/>
    <w:rsid w:val="00B53DC8"/>
    <w:rsid w:val="00B53E6A"/>
    <w:rsid w:val="00B543E3"/>
    <w:rsid w:val="00B54579"/>
    <w:rsid w:val="00B54665"/>
    <w:rsid w:val="00B54911"/>
    <w:rsid w:val="00B54984"/>
    <w:rsid w:val="00B549E0"/>
    <w:rsid w:val="00B549F7"/>
    <w:rsid w:val="00B54B65"/>
    <w:rsid w:val="00B54CCC"/>
    <w:rsid w:val="00B54E8B"/>
    <w:rsid w:val="00B54FDE"/>
    <w:rsid w:val="00B550AD"/>
    <w:rsid w:val="00B55158"/>
    <w:rsid w:val="00B55205"/>
    <w:rsid w:val="00B552F6"/>
    <w:rsid w:val="00B5532B"/>
    <w:rsid w:val="00B55580"/>
    <w:rsid w:val="00B55741"/>
    <w:rsid w:val="00B55879"/>
    <w:rsid w:val="00B55B3C"/>
    <w:rsid w:val="00B55D8F"/>
    <w:rsid w:val="00B55DEB"/>
    <w:rsid w:val="00B55E85"/>
    <w:rsid w:val="00B56210"/>
    <w:rsid w:val="00B562FE"/>
    <w:rsid w:val="00B56513"/>
    <w:rsid w:val="00B565BA"/>
    <w:rsid w:val="00B5665A"/>
    <w:rsid w:val="00B568BC"/>
    <w:rsid w:val="00B56EA6"/>
    <w:rsid w:val="00B5711D"/>
    <w:rsid w:val="00B57A01"/>
    <w:rsid w:val="00B57B7A"/>
    <w:rsid w:val="00B6010F"/>
    <w:rsid w:val="00B60130"/>
    <w:rsid w:val="00B604E7"/>
    <w:rsid w:val="00B60689"/>
    <w:rsid w:val="00B606CF"/>
    <w:rsid w:val="00B606D7"/>
    <w:rsid w:val="00B607C8"/>
    <w:rsid w:val="00B60810"/>
    <w:rsid w:val="00B6095D"/>
    <w:rsid w:val="00B60AD6"/>
    <w:rsid w:val="00B60AE8"/>
    <w:rsid w:val="00B60BB7"/>
    <w:rsid w:val="00B60F50"/>
    <w:rsid w:val="00B61267"/>
    <w:rsid w:val="00B613B9"/>
    <w:rsid w:val="00B613DC"/>
    <w:rsid w:val="00B6141E"/>
    <w:rsid w:val="00B61501"/>
    <w:rsid w:val="00B61527"/>
    <w:rsid w:val="00B61560"/>
    <w:rsid w:val="00B615D0"/>
    <w:rsid w:val="00B6167B"/>
    <w:rsid w:val="00B616E0"/>
    <w:rsid w:val="00B61792"/>
    <w:rsid w:val="00B61906"/>
    <w:rsid w:val="00B61B1A"/>
    <w:rsid w:val="00B620F4"/>
    <w:rsid w:val="00B621F0"/>
    <w:rsid w:val="00B62300"/>
    <w:rsid w:val="00B6234C"/>
    <w:rsid w:val="00B623FC"/>
    <w:rsid w:val="00B62518"/>
    <w:rsid w:val="00B6251A"/>
    <w:rsid w:val="00B62548"/>
    <w:rsid w:val="00B62739"/>
    <w:rsid w:val="00B627A0"/>
    <w:rsid w:val="00B6289B"/>
    <w:rsid w:val="00B62900"/>
    <w:rsid w:val="00B62AF7"/>
    <w:rsid w:val="00B62BA5"/>
    <w:rsid w:val="00B62CDB"/>
    <w:rsid w:val="00B62D67"/>
    <w:rsid w:val="00B632E2"/>
    <w:rsid w:val="00B632E6"/>
    <w:rsid w:val="00B63404"/>
    <w:rsid w:val="00B63764"/>
    <w:rsid w:val="00B63795"/>
    <w:rsid w:val="00B63876"/>
    <w:rsid w:val="00B638C4"/>
    <w:rsid w:val="00B63934"/>
    <w:rsid w:val="00B63A3D"/>
    <w:rsid w:val="00B63B8B"/>
    <w:rsid w:val="00B63B91"/>
    <w:rsid w:val="00B63E7D"/>
    <w:rsid w:val="00B63F4A"/>
    <w:rsid w:val="00B63FE4"/>
    <w:rsid w:val="00B64029"/>
    <w:rsid w:val="00B64597"/>
    <w:rsid w:val="00B645E3"/>
    <w:rsid w:val="00B64758"/>
    <w:rsid w:val="00B647B1"/>
    <w:rsid w:val="00B648C8"/>
    <w:rsid w:val="00B64BC8"/>
    <w:rsid w:val="00B64D8D"/>
    <w:rsid w:val="00B64DA7"/>
    <w:rsid w:val="00B64F8B"/>
    <w:rsid w:val="00B65116"/>
    <w:rsid w:val="00B652B9"/>
    <w:rsid w:val="00B653F0"/>
    <w:rsid w:val="00B65417"/>
    <w:rsid w:val="00B6548C"/>
    <w:rsid w:val="00B655F8"/>
    <w:rsid w:val="00B659D1"/>
    <w:rsid w:val="00B65A15"/>
    <w:rsid w:val="00B65AEF"/>
    <w:rsid w:val="00B65B64"/>
    <w:rsid w:val="00B65DAC"/>
    <w:rsid w:val="00B65F9E"/>
    <w:rsid w:val="00B65FFE"/>
    <w:rsid w:val="00B66288"/>
    <w:rsid w:val="00B66735"/>
    <w:rsid w:val="00B667FB"/>
    <w:rsid w:val="00B6694A"/>
    <w:rsid w:val="00B66B23"/>
    <w:rsid w:val="00B66B63"/>
    <w:rsid w:val="00B66BD3"/>
    <w:rsid w:val="00B66D9F"/>
    <w:rsid w:val="00B66DDF"/>
    <w:rsid w:val="00B66F48"/>
    <w:rsid w:val="00B66F52"/>
    <w:rsid w:val="00B67036"/>
    <w:rsid w:val="00B67109"/>
    <w:rsid w:val="00B6722B"/>
    <w:rsid w:val="00B67561"/>
    <w:rsid w:val="00B677AE"/>
    <w:rsid w:val="00B677D8"/>
    <w:rsid w:val="00B67D12"/>
    <w:rsid w:val="00B70031"/>
    <w:rsid w:val="00B7017B"/>
    <w:rsid w:val="00B703B9"/>
    <w:rsid w:val="00B70502"/>
    <w:rsid w:val="00B7071F"/>
    <w:rsid w:val="00B70A38"/>
    <w:rsid w:val="00B70C13"/>
    <w:rsid w:val="00B70CED"/>
    <w:rsid w:val="00B7136D"/>
    <w:rsid w:val="00B713A5"/>
    <w:rsid w:val="00B717D7"/>
    <w:rsid w:val="00B71A85"/>
    <w:rsid w:val="00B71C1D"/>
    <w:rsid w:val="00B71E62"/>
    <w:rsid w:val="00B71E83"/>
    <w:rsid w:val="00B72063"/>
    <w:rsid w:val="00B72149"/>
    <w:rsid w:val="00B72228"/>
    <w:rsid w:val="00B7231E"/>
    <w:rsid w:val="00B72470"/>
    <w:rsid w:val="00B72549"/>
    <w:rsid w:val="00B7255E"/>
    <w:rsid w:val="00B72774"/>
    <w:rsid w:val="00B72A3C"/>
    <w:rsid w:val="00B72EB0"/>
    <w:rsid w:val="00B72FD4"/>
    <w:rsid w:val="00B730BA"/>
    <w:rsid w:val="00B7318A"/>
    <w:rsid w:val="00B73505"/>
    <w:rsid w:val="00B735B0"/>
    <w:rsid w:val="00B7385E"/>
    <w:rsid w:val="00B73A0B"/>
    <w:rsid w:val="00B73B73"/>
    <w:rsid w:val="00B73D12"/>
    <w:rsid w:val="00B73D1A"/>
    <w:rsid w:val="00B73ECE"/>
    <w:rsid w:val="00B74036"/>
    <w:rsid w:val="00B740CB"/>
    <w:rsid w:val="00B74248"/>
    <w:rsid w:val="00B743F5"/>
    <w:rsid w:val="00B743FA"/>
    <w:rsid w:val="00B745C5"/>
    <w:rsid w:val="00B747A9"/>
    <w:rsid w:val="00B74800"/>
    <w:rsid w:val="00B74884"/>
    <w:rsid w:val="00B74A24"/>
    <w:rsid w:val="00B74B34"/>
    <w:rsid w:val="00B74BFC"/>
    <w:rsid w:val="00B74D09"/>
    <w:rsid w:val="00B74E24"/>
    <w:rsid w:val="00B74EB0"/>
    <w:rsid w:val="00B74ECA"/>
    <w:rsid w:val="00B751F0"/>
    <w:rsid w:val="00B75222"/>
    <w:rsid w:val="00B75384"/>
    <w:rsid w:val="00B75402"/>
    <w:rsid w:val="00B7541E"/>
    <w:rsid w:val="00B75493"/>
    <w:rsid w:val="00B755F6"/>
    <w:rsid w:val="00B75634"/>
    <w:rsid w:val="00B75B38"/>
    <w:rsid w:val="00B75BAE"/>
    <w:rsid w:val="00B75FD0"/>
    <w:rsid w:val="00B75FF8"/>
    <w:rsid w:val="00B76248"/>
    <w:rsid w:val="00B7629B"/>
    <w:rsid w:val="00B76616"/>
    <w:rsid w:val="00B76801"/>
    <w:rsid w:val="00B76C2D"/>
    <w:rsid w:val="00B76CDC"/>
    <w:rsid w:val="00B76D8D"/>
    <w:rsid w:val="00B76DB1"/>
    <w:rsid w:val="00B76FD8"/>
    <w:rsid w:val="00B771B3"/>
    <w:rsid w:val="00B7755B"/>
    <w:rsid w:val="00B77705"/>
    <w:rsid w:val="00B779AE"/>
    <w:rsid w:val="00B77BD1"/>
    <w:rsid w:val="00B77BEF"/>
    <w:rsid w:val="00B77C1D"/>
    <w:rsid w:val="00B77F3E"/>
    <w:rsid w:val="00B77F89"/>
    <w:rsid w:val="00B80323"/>
    <w:rsid w:val="00B8033B"/>
    <w:rsid w:val="00B803A8"/>
    <w:rsid w:val="00B803C5"/>
    <w:rsid w:val="00B80442"/>
    <w:rsid w:val="00B804FA"/>
    <w:rsid w:val="00B80851"/>
    <w:rsid w:val="00B8089B"/>
    <w:rsid w:val="00B809E1"/>
    <w:rsid w:val="00B80A42"/>
    <w:rsid w:val="00B80A99"/>
    <w:rsid w:val="00B80B6B"/>
    <w:rsid w:val="00B8107E"/>
    <w:rsid w:val="00B8119A"/>
    <w:rsid w:val="00B811FB"/>
    <w:rsid w:val="00B8129F"/>
    <w:rsid w:val="00B812F2"/>
    <w:rsid w:val="00B81399"/>
    <w:rsid w:val="00B81A8A"/>
    <w:rsid w:val="00B81ACD"/>
    <w:rsid w:val="00B81C0A"/>
    <w:rsid w:val="00B81C42"/>
    <w:rsid w:val="00B81D11"/>
    <w:rsid w:val="00B81DF4"/>
    <w:rsid w:val="00B82249"/>
    <w:rsid w:val="00B822A7"/>
    <w:rsid w:val="00B822D3"/>
    <w:rsid w:val="00B822E7"/>
    <w:rsid w:val="00B82701"/>
    <w:rsid w:val="00B82745"/>
    <w:rsid w:val="00B827F1"/>
    <w:rsid w:val="00B82A19"/>
    <w:rsid w:val="00B82AE0"/>
    <w:rsid w:val="00B82CD8"/>
    <w:rsid w:val="00B82D0F"/>
    <w:rsid w:val="00B82D9D"/>
    <w:rsid w:val="00B82F6B"/>
    <w:rsid w:val="00B8307A"/>
    <w:rsid w:val="00B83252"/>
    <w:rsid w:val="00B83431"/>
    <w:rsid w:val="00B83990"/>
    <w:rsid w:val="00B83F2E"/>
    <w:rsid w:val="00B83F69"/>
    <w:rsid w:val="00B840A9"/>
    <w:rsid w:val="00B842A6"/>
    <w:rsid w:val="00B8441B"/>
    <w:rsid w:val="00B84437"/>
    <w:rsid w:val="00B8443F"/>
    <w:rsid w:val="00B845A5"/>
    <w:rsid w:val="00B848C1"/>
    <w:rsid w:val="00B848DF"/>
    <w:rsid w:val="00B84B82"/>
    <w:rsid w:val="00B84D3F"/>
    <w:rsid w:val="00B84DBB"/>
    <w:rsid w:val="00B84DD7"/>
    <w:rsid w:val="00B8505C"/>
    <w:rsid w:val="00B850D4"/>
    <w:rsid w:val="00B850FD"/>
    <w:rsid w:val="00B85411"/>
    <w:rsid w:val="00B85544"/>
    <w:rsid w:val="00B8570A"/>
    <w:rsid w:val="00B85791"/>
    <w:rsid w:val="00B85799"/>
    <w:rsid w:val="00B858AE"/>
    <w:rsid w:val="00B85948"/>
    <w:rsid w:val="00B859B9"/>
    <w:rsid w:val="00B85C5D"/>
    <w:rsid w:val="00B85CF7"/>
    <w:rsid w:val="00B866BB"/>
    <w:rsid w:val="00B867DB"/>
    <w:rsid w:val="00B86801"/>
    <w:rsid w:val="00B86952"/>
    <w:rsid w:val="00B86A1A"/>
    <w:rsid w:val="00B86E39"/>
    <w:rsid w:val="00B86E4E"/>
    <w:rsid w:val="00B87006"/>
    <w:rsid w:val="00B8701F"/>
    <w:rsid w:val="00B87228"/>
    <w:rsid w:val="00B873F6"/>
    <w:rsid w:val="00B87410"/>
    <w:rsid w:val="00B875F6"/>
    <w:rsid w:val="00B87B32"/>
    <w:rsid w:val="00B87BC1"/>
    <w:rsid w:val="00B87BF6"/>
    <w:rsid w:val="00B87CED"/>
    <w:rsid w:val="00B87D92"/>
    <w:rsid w:val="00B87DEA"/>
    <w:rsid w:val="00B90350"/>
    <w:rsid w:val="00B904CA"/>
    <w:rsid w:val="00B904F5"/>
    <w:rsid w:val="00B9057D"/>
    <w:rsid w:val="00B90639"/>
    <w:rsid w:val="00B908E0"/>
    <w:rsid w:val="00B90A19"/>
    <w:rsid w:val="00B90A4F"/>
    <w:rsid w:val="00B90B0C"/>
    <w:rsid w:val="00B90B86"/>
    <w:rsid w:val="00B90C5A"/>
    <w:rsid w:val="00B90F1A"/>
    <w:rsid w:val="00B911DD"/>
    <w:rsid w:val="00B9123A"/>
    <w:rsid w:val="00B912B3"/>
    <w:rsid w:val="00B913B2"/>
    <w:rsid w:val="00B913FB"/>
    <w:rsid w:val="00B91539"/>
    <w:rsid w:val="00B91542"/>
    <w:rsid w:val="00B9170F"/>
    <w:rsid w:val="00B91C92"/>
    <w:rsid w:val="00B91CA5"/>
    <w:rsid w:val="00B91DEF"/>
    <w:rsid w:val="00B91E02"/>
    <w:rsid w:val="00B91F91"/>
    <w:rsid w:val="00B92062"/>
    <w:rsid w:val="00B920DE"/>
    <w:rsid w:val="00B924B4"/>
    <w:rsid w:val="00B924CA"/>
    <w:rsid w:val="00B92670"/>
    <w:rsid w:val="00B92706"/>
    <w:rsid w:val="00B92727"/>
    <w:rsid w:val="00B92A9B"/>
    <w:rsid w:val="00B92DE6"/>
    <w:rsid w:val="00B92DFA"/>
    <w:rsid w:val="00B92EB4"/>
    <w:rsid w:val="00B92F23"/>
    <w:rsid w:val="00B93551"/>
    <w:rsid w:val="00B935EC"/>
    <w:rsid w:val="00B938C4"/>
    <w:rsid w:val="00B93C83"/>
    <w:rsid w:val="00B93DB1"/>
    <w:rsid w:val="00B941EC"/>
    <w:rsid w:val="00B94363"/>
    <w:rsid w:val="00B94397"/>
    <w:rsid w:val="00B946E8"/>
    <w:rsid w:val="00B947B8"/>
    <w:rsid w:val="00B94CF7"/>
    <w:rsid w:val="00B94D3E"/>
    <w:rsid w:val="00B94EDA"/>
    <w:rsid w:val="00B94EE2"/>
    <w:rsid w:val="00B9500D"/>
    <w:rsid w:val="00B95232"/>
    <w:rsid w:val="00B95237"/>
    <w:rsid w:val="00B9532C"/>
    <w:rsid w:val="00B95776"/>
    <w:rsid w:val="00B95937"/>
    <w:rsid w:val="00B96007"/>
    <w:rsid w:val="00B960DA"/>
    <w:rsid w:val="00B96270"/>
    <w:rsid w:val="00B964AF"/>
    <w:rsid w:val="00B96976"/>
    <w:rsid w:val="00B96CF5"/>
    <w:rsid w:val="00B96DA4"/>
    <w:rsid w:val="00B96FED"/>
    <w:rsid w:val="00B97010"/>
    <w:rsid w:val="00B97038"/>
    <w:rsid w:val="00B97303"/>
    <w:rsid w:val="00B973C1"/>
    <w:rsid w:val="00B973E3"/>
    <w:rsid w:val="00B974C8"/>
    <w:rsid w:val="00B97699"/>
    <w:rsid w:val="00B976A0"/>
    <w:rsid w:val="00B9773C"/>
    <w:rsid w:val="00B9779F"/>
    <w:rsid w:val="00B977BD"/>
    <w:rsid w:val="00B97846"/>
    <w:rsid w:val="00B978A1"/>
    <w:rsid w:val="00B97AED"/>
    <w:rsid w:val="00B97B0F"/>
    <w:rsid w:val="00B97D3A"/>
    <w:rsid w:val="00B97DB2"/>
    <w:rsid w:val="00BA01A1"/>
    <w:rsid w:val="00BA01E6"/>
    <w:rsid w:val="00BA0399"/>
    <w:rsid w:val="00BA04E7"/>
    <w:rsid w:val="00BA05F3"/>
    <w:rsid w:val="00BA0751"/>
    <w:rsid w:val="00BA08FB"/>
    <w:rsid w:val="00BA0A2F"/>
    <w:rsid w:val="00BA0B78"/>
    <w:rsid w:val="00BA0D02"/>
    <w:rsid w:val="00BA0D9B"/>
    <w:rsid w:val="00BA101C"/>
    <w:rsid w:val="00BA1615"/>
    <w:rsid w:val="00BA166D"/>
    <w:rsid w:val="00BA1787"/>
    <w:rsid w:val="00BA17F9"/>
    <w:rsid w:val="00BA1809"/>
    <w:rsid w:val="00BA20A6"/>
    <w:rsid w:val="00BA20E9"/>
    <w:rsid w:val="00BA2178"/>
    <w:rsid w:val="00BA2263"/>
    <w:rsid w:val="00BA24CB"/>
    <w:rsid w:val="00BA2621"/>
    <w:rsid w:val="00BA29D1"/>
    <w:rsid w:val="00BA2A0B"/>
    <w:rsid w:val="00BA2B12"/>
    <w:rsid w:val="00BA2C28"/>
    <w:rsid w:val="00BA2D6D"/>
    <w:rsid w:val="00BA2D98"/>
    <w:rsid w:val="00BA2E1D"/>
    <w:rsid w:val="00BA3372"/>
    <w:rsid w:val="00BA3493"/>
    <w:rsid w:val="00BA385E"/>
    <w:rsid w:val="00BA3E2A"/>
    <w:rsid w:val="00BA3E62"/>
    <w:rsid w:val="00BA3F17"/>
    <w:rsid w:val="00BA3F8F"/>
    <w:rsid w:val="00BA406A"/>
    <w:rsid w:val="00BA406C"/>
    <w:rsid w:val="00BA40C5"/>
    <w:rsid w:val="00BA4118"/>
    <w:rsid w:val="00BA44B0"/>
    <w:rsid w:val="00BA47EF"/>
    <w:rsid w:val="00BA4920"/>
    <w:rsid w:val="00BA492A"/>
    <w:rsid w:val="00BA493B"/>
    <w:rsid w:val="00BA4B81"/>
    <w:rsid w:val="00BA4D3D"/>
    <w:rsid w:val="00BA4E25"/>
    <w:rsid w:val="00BA4E34"/>
    <w:rsid w:val="00BA4E70"/>
    <w:rsid w:val="00BA4EFE"/>
    <w:rsid w:val="00BA4F13"/>
    <w:rsid w:val="00BA5084"/>
    <w:rsid w:val="00BA51C2"/>
    <w:rsid w:val="00BA5217"/>
    <w:rsid w:val="00BA523D"/>
    <w:rsid w:val="00BA5455"/>
    <w:rsid w:val="00BA55C3"/>
    <w:rsid w:val="00BA569C"/>
    <w:rsid w:val="00BA56A9"/>
    <w:rsid w:val="00BA56D2"/>
    <w:rsid w:val="00BA5706"/>
    <w:rsid w:val="00BA5844"/>
    <w:rsid w:val="00BA59A6"/>
    <w:rsid w:val="00BA5A2D"/>
    <w:rsid w:val="00BA5B11"/>
    <w:rsid w:val="00BA5B2F"/>
    <w:rsid w:val="00BA5BC1"/>
    <w:rsid w:val="00BA5DC5"/>
    <w:rsid w:val="00BA5E6C"/>
    <w:rsid w:val="00BA5E9B"/>
    <w:rsid w:val="00BA5F12"/>
    <w:rsid w:val="00BA60B6"/>
    <w:rsid w:val="00BA634A"/>
    <w:rsid w:val="00BA64E7"/>
    <w:rsid w:val="00BA6728"/>
    <w:rsid w:val="00BA67E6"/>
    <w:rsid w:val="00BA68F4"/>
    <w:rsid w:val="00BA6C48"/>
    <w:rsid w:val="00BA6CF9"/>
    <w:rsid w:val="00BA6F37"/>
    <w:rsid w:val="00BA6FB6"/>
    <w:rsid w:val="00BA708B"/>
    <w:rsid w:val="00BA71A1"/>
    <w:rsid w:val="00BA724B"/>
    <w:rsid w:val="00BA7460"/>
    <w:rsid w:val="00BA74E3"/>
    <w:rsid w:val="00BA7507"/>
    <w:rsid w:val="00BA7B4F"/>
    <w:rsid w:val="00BA7CE6"/>
    <w:rsid w:val="00BA7E2C"/>
    <w:rsid w:val="00BA7E96"/>
    <w:rsid w:val="00BA7EA7"/>
    <w:rsid w:val="00BA7F10"/>
    <w:rsid w:val="00BA7F4A"/>
    <w:rsid w:val="00BB01C4"/>
    <w:rsid w:val="00BB01DF"/>
    <w:rsid w:val="00BB02E6"/>
    <w:rsid w:val="00BB02EF"/>
    <w:rsid w:val="00BB0482"/>
    <w:rsid w:val="00BB07FE"/>
    <w:rsid w:val="00BB082E"/>
    <w:rsid w:val="00BB0836"/>
    <w:rsid w:val="00BB0A1C"/>
    <w:rsid w:val="00BB0BBB"/>
    <w:rsid w:val="00BB0C5D"/>
    <w:rsid w:val="00BB0D11"/>
    <w:rsid w:val="00BB10BB"/>
    <w:rsid w:val="00BB1140"/>
    <w:rsid w:val="00BB129A"/>
    <w:rsid w:val="00BB1499"/>
    <w:rsid w:val="00BB1624"/>
    <w:rsid w:val="00BB1998"/>
    <w:rsid w:val="00BB1A51"/>
    <w:rsid w:val="00BB2065"/>
    <w:rsid w:val="00BB26E8"/>
    <w:rsid w:val="00BB2868"/>
    <w:rsid w:val="00BB291B"/>
    <w:rsid w:val="00BB2B51"/>
    <w:rsid w:val="00BB2BC6"/>
    <w:rsid w:val="00BB2C16"/>
    <w:rsid w:val="00BB2FC9"/>
    <w:rsid w:val="00BB314A"/>
    <w:rsid w:val="00BB318B"/>
    <w:rsid w:val="00BB3266"/>
    <w:rsid w:val="00BB3399"/>
    <w:rsid w:val="00BB35EF"/>
    <w:rsid w:val="00BB360B"/>
    <w:rsid w:val="00BB397D"/>
    <w:rsid w:val="00BB3A20"/>
    <w:rsid w:val="00BB3A21"/>
    <w:rsid w:val="00BB3FC8"/>
    <w:rsid w:val="00BB43F1"/>
    <w:rsid w:val="00BB44AF"/>
    <w:rsid w:val="00BB4583"/>
    <w:rsid w:val="00BB468B"/>
    <w:rsid w:val="00BB4A5F"/>
    <w:rsid w:val="00BB4B51"/>
    <w:rsid w:val="00BB4D18"/>
    <w:rsid w:val="00BB4D74"/>
    <w:rsid w:val="00BB4F40"/>
    <w:rsid w:val="00BB4F7B"/>
    <w:rsid w:val="00BB532D"/>
    <w:rsid w:val="00BB5920"/>
    <w:rsid w:val="00BB59FE"/>
    <w:rsid w:val="00BB5A2A"/>
    <w:rsid w:val="00BB5A75"/>
    <w:rsid w:val="00BB5D0F"/>
    <w:rsid w:val="00BB5D60"/>
    <w:rsid w:val="00BB602F"/>
    <w:rsid w:val="00BB609E"/>
    <w:rsid w:val="00BB61C3"/>
    <w:rsid w:val="00BB670C"/>
    <w:rsid w:val="00BB6826"/>
    <w:rsid w:val="00BB69BD"/>
    <w:rsid w:val="00BB6A28"/>
    <w:rsid w:val="00BB6AE3"/>
    <w:rsid w:val="00BB6B03"/>
    <w:rsid w:val="00BB6B9C"/>
    <w:rsid w:val="00BB6BF0"/>
    <w:rsid w:val="00BB6C2E"/>
    <w:rsid w:val="00BB7031"/>
    <w:rsid w:val="00BB7240"/>
    <w:rsid w:val="00BB72CC"/>
    <w:rsid w:val="00BB74AC"/>
    <w:rsid w:val="00BB7559"/>
    <w:rsid w:val="00BB7804"/>
    <w:rsid w:val="00BB78B4"/>
    <w:rsid w:val="00BB7971"/>
    <w:rsid w:val="00BB7AC4"/>
    <w:rsid w:val="00BB7D9A"/>
    <w:rsid w:val="00BB7F79"/>
    <w:rsid w:val="00BB7FF3"/>
    <w:rsid w:val="00BC006B"/>
    <w:rsid w:val="00BC01FE"/>
    <w:rsid w:val="00BC0217"/>
    <w:rsid w:val="00BC03B2"/>
    <w:rsid w:val="00BC0592"/>
    <w:rsid w:val="00BC0692"/>
    <w:rsid w:val="00BC0809"/>
    <w:rsid w:val="00BC0907"/>
    <w:rsid w:val="00BC0AC2"/>
    <w:rsid w:val="00BC0D12"/>
    <w:rsid w:val="00BC0DD3"/>
    <w:rsid w:val="00BC0EA3"/>
    <w:rsid w:val="00BC0FA7"/>
    <w:rsid w:val="00BC101F"/>
    <w:rsid w:val="00BC13D1"/>
    <w:rsid w:val="00BC161A"/>
    <w:rsid w:val="00BC16A8"/>
    <w:rsid w:val="00BC16FF"/>
    <w:rsid w:val="00BC1809"/>
    <w:rsid w:val="00BC19E1"/>
    <w:rsid w:val="00BC1EC5"/>
    <w:rsid w:val="00BC1F96"/>
    <w:rsid w:val="00BC2321"/>
    <w:rsid w:val="00BC2490"/>
    <w:rsid w:val="00BC2561"/>
    <w:rsid w:val="00BC27E1"/>
    <w:rsid w:val="00BC28DC"/>
    <w:rsid w:val="00BC29CF"/>
    <w:rsid w:val="00BC2B8E"/>
    <w:rsid w:val="00BC2CAA"/>
    <w:rsid w:val="00BC2FFB"/>
    <w:rsid w:val="00BC3133"/>
    <w:rsid w:val="00BC34B7"/>
    <w:rsid w:val="00BC357E"/>
    <w:rsid w:val="00BC3596"/>
    <w:rsid w:val="00BC3634"/>
    <w:rsid w:val="00BC36C0"/>
    <w:rsid w:val="00BC3D8B"/>
    <w:rsid w:val="00BC3FCD"/>
    <w:rsid w:val="00BC4375"/>
    <w:rsid w:val="00BC4522"/>
    <w:rsid w:val="00BC494B"/>
    <w:rsid w:val="00BC4AE0"/>
    <w:rsid w:val="00BC4B19"/>
    <w:rsid w:val="00BC4B94"/>
    <w:rsid w:val="00BC4BE0"/>
    <w:rsid w:val="00BC4DEF"/>
    <w:rsid w:val="00BC5120"/>
    <w:rsid w:val="00BC539F"/>
    <w:rsid w:val="00BC5542"/>
    <w:rsid w:val="00BC55DC"/>
    <w:rsid w:val="00BC58C1"/>
    <w:rsid w:val="00BC5ED6"/>
    <w:rsid w:val="00BC5F6D"/>
    <w:rsid w:val="00BC6019"/>
    <w:rsid w:val="00BC60A1"/>
    <w:rsid w:val="00BC60CD"/>
    <w:rsid w:val="00BC613C"/>
    <w:rsid w:val="00BC6235"/>
    <w:rsid w:val="00BC6253"/>
    <w:rsid w:val="00BC680D"/>
    <w:rsid w:val="00BC696F"/>
    <w:rsid w:val="00BC6A1D"/>
    <w:rsid w:val="00BC6BAF"/>
    <w:rsid w:val="00BC6C44"/>
    <w:rsid w:val="00BC6D87"/>
    <w:rsid w:val="00BC6EC1"/>
    <w:rsid w:val="00BC6FF6"/>
    <w:rsid w:val="00BC7003"/>
    <w:rsid w:val="00BC7242"/>
    <w:rsid w:val="00BC727D"/>
    <w:rsid w:val="00BC7299"/>
    <w:rsid w:val="00BC74BC"/>
    <w:rsid w:val="00BC74BE"/>
    <w:rsid w:val="00BC75A4"/>
    <w:rsid w:val="00BC76F6"/>
    <w:rsid w:val="00BC7776"/>
    <w:rsid w:val="00BC7908"/>
    <w:rsid w:val="00BC7953"/>
    <w:rsid w:val="00BC7ABF"/>
    <w:rsid w:val="00BC7AD7"/>
    <w:rsid w:val="00BC7D5B"/>
    <w:rsid w:val="00BC7F99"/>
    <w:rsid w:val="00BD0017"/>
    <w:rsid w:val="00BD020B"/>
    <w:rsid w:val="00BD0267"/>
    <w:rsid w:val="00BD0330"/>
    <w:rsid w:val="00BD05E8"/>
    <w:rsid w:val="00BD06F6"/>
    <w:rsid w:val="00BD06FE"/>
    <w:rsid w:val="00BD0850"/>
    <w:rsid w:val="00BD087A"/>
    <w:rsid w:val="00BD0923"/>
    <w:rsid w:val="00BD0956"/>
    <w:rsid w:val="00BD0A8B"/>
    <w:rsid w:val="00BD0BCE"/>
    <w:rsid w:val="00BD0F03"/>
    <w:rsid w:val="00BD0F69"/>
    <w:rsid w:val="00BD1157"/>
    <w:rsid w:val="00BD137C"/>
    <w:rsid w:val="00BD156C"/>
    <w:rsid w:val="00BD15D0"/>
    <w:rsid w:val="00BD160F"/>
    <w:rsid w:val="00BD1636"/>
    <w:rsid w:val="00BD18F4"/>
    <w:rsid w:val="00BD1AA3"/>
    <w:rsid w:val="00BD1AC0"/>
    <w:rsid w:val="00BD1D32"/>
    <w:rsid w:val="00BD1DD4"/>
    <w:rsid w:val="00BD22D4"/>
    <w:rsid w:val="00BD23BB"/>
    <w:rsid w:val="00BD251B"/>
    <w:rsid w:val="00BD26D9"/>
    <w:rsid w:val="00BD2935"/>
    <w:rsid w:val="00BD2A0B"/>
    <w:rsid w:val="00BD2A2B"/>
    <w:rsid w:val="00BD2A8B"/>
    <w:rsid w:val="00BD2D33"/>
    <w:rsid w:val="00BD2DE1"/>
    <w:rsid w:val="00BD3011"/>
    <w:rsid w:val="00BD31BB"/>
    <w:rsid w:val="00BD32C9"/>
    <w:rsid w:val="00BD3522"/>
    <w:rsid w:val="00BD3A0E"/>
    <w:rsid w:val="00BD3ADD"/>
    <w:rsid w:val="00BD4009"/>
    <w:rsid w:val="00BD40CD"/>
    <w:rsid w:val="00BD41AC"/>
    <w:rsid w:val="00BD4420"/>
    <w:rsid w:val="00BD45CE"/>
    <w:rsid w:val="00BD46F4"/>
    <w:rsid w:val="00BD478E"/>
    <w:rsid w:val="00BD47FE"/>
    <w:rsid w:val="00BD488C"/>
    <w:rsid w:val="00BD4916"/>
    <w:rsid w:val="00BD4C36"/>
    <w:rsid w:val="00BD4D5C"/>
    <w:rsid w:val="00BD4F22"/>
    <w:rsid w:val="00BD4F56"/>
    <w:rsid w:val="00BD50DB"/>
    <w:rsid w:val="00BD5249"/>
    <w:rsid w:val="00BD5283"/>
    <w:rsid w:val="00BD5321"/>
    <w:rsid w:val="00BD537D"/>
    <w:rsid w:val="00BD5413"/>
    <w:rsid w:val="00BD56E3"/>
    <w:rsid w:val="00BD5726"/>
    <w:rsid w:val="00BD5782"/>
    <w:rsid w:val="00BD5819"/>
    <w:rsid w:val="00BD5838"/>
    <w:rsid w:val="00BD5A75"/>
    <w:rsid w:val="00BD5DF6"/>
    <w:rsid w:val="00BD5E72"/>
    <w:rsid w:val="00BD5F12"/>
    <w:rsid w:val="00BD5F80"/>
    <w:rsid w:val="00BD60E0"/>
    <w:rsid w:val="00BD6157"/>
    <w:rsid w:val="00BD6166"/>
    <w:rsid w:val="00BD62D6"/>
    <w:rsid w:val="00BD6345"/>
    <w:rsid w:val="00BD67A8"/>
    <w:rsid w:val="00BD69C3"/>
    <w:rsid w:val="00BD6C47"/>
    <w:rsid w:val="00BD6CAD"/>
    <w:rsid w:val="00BD6E07"/>
    <w:rsid w:val="00BD7025"/>
    <w:rsid w:val="00BD7155"/>
    <w:rsid w:val="00BD7190"/>
    <w:rsid w:val="00BD727F"/>
    <w:rsid w:val="00BD734C"/>
    <w:rsid w:val="00BD73DB"/>
    <w:rsid w:val="00BD7554"/>
    <w:rsid w:val="00BD75C0"/>
    <w:rsid w:val="00BD7729"/>
    <w:rsid w:val="00BD7902"/>
    <w:rsid w:val="00BD799B"/>
    <w:rsid w:val="00BD7AA7"/>
    <w:rsid w:val="00BD7B9A"/>
    <w:rsid w:val="00BD7BA4"/>
    <w:rsid w:val="00BD7BF3"/>
    <w:rsid w:val="00BD7E15"/>
    <w:rsid w:val="00BD7E22"/>
    <w:rsid w:val="00BD7F4F"/>
    <w:rsid w:val="00BE001B"/>
    <w:rsid w:val="00BE0096"/>
    <w:rsid w:val="00BE01E4"/>
    <w:rsid w:val="00BE01FF"/>
    <w:rsid w:val="00BE03B2"/>
    <w:rsid w:val="00BE0476"/>
    <w:rsid w:val="00BE0513"/>
    <w:rsid w:val="00BE0552"/>
    <w:rsid w:val="00BE0954"/>
    <w:rsid w:val="00BE097E"/>
    <w:rsid w:val="00BE0997"/>
    <w:rsid w:val="00BE0CD6"/>
    <w:rsid w:val="00BE0FFE"/>
    <w:rsid w:val="00BE11F2"/>
    <w:rsid w:val="00BE1229"/>
    <w:rsid w:val="00BE13D3"/>
    <w:rsid w:val="00BE13EA"/>
    <w:rsid w:val="00BE1474"/>
    <w:rsid w:val="00BE1672"/>
    <w:rsid w:val="00BE1720"/>
    <w:rsid w:val="00BE177E"/>
    <w:rsid w:val="00BE17B2"/>
    <w:rsid w:val="00BE1AA5"/>
    <w:rsid w:val="00BE1F1C"/>
    <w:rsid w:val="00BE2141"/>
    <w:rsid w:val="00BE2155"/>
    <w:rsid w:val="00BE227C"/>
    <w:rsid w:val="00BE2D40"/>
    <w:rsid w:val="00BE3315"/>
    <w:rsid w:val="00BE3663"/>
    <w:rsid w:val="00BE37D0"/>
    <w:rsid w:val="00BE3855"/>
    <w:rsid w:val="00BE396D"/>
    <w:rsid w:val="00BE3A33"/>
    <w:rsid w:val="00BE3BE4"/>
    <w:rsid w:val="00BE3BFB"/>
    <w:rsid w:val="00BE413B"/>
    <w:rsid w:val="00BE416B"/>
    <w:rsid w:val="00BE4266"/>
    <w:rsid w:val="00BE434A"/>
    <w:rsid w:val="00BE43DD"/>
    <w:rsid w:val="00BE449D"/>
    <w:rsid w:val="00BE4610"/>
    <w:rsid w:val="00BE4BEC"/>
    <w:rsid w:val="00BE4E92"/>
    <w:rsid w:val="00BE5138"/>
    <w:rsid w:val="00BE544A"/>
    <w:rsid w:val="00BE54D6"/>
    <w:rsid w:val="00BE58AF"/>
    <w:rsid w:val="00BE5960"/>
    <w:rsid w:val="00BE59D9"/>
    <w:rsid w:val="00BE5AE6"/>
    <w:rsid w:val="00BE5D1F"/>
    <w:rsid w:val="00BE5E23"/>
    <w:rsid w:val="00BE645D"/>
    <w:rsid w:val="00BE661B"/>
    <w:rsid w:val="00BE6674"/>
    <w:rsid w:val="00BE677A"/>
    <w:rsid w:val="00BE678D"/>
    <w:rsid w:val="00BE6793"/>
    <w:rsid w:val="00BE6BE7"/>
    <w:rsid w:val="00BE6C09"/>
    <w:rsid w:val="00BE6E1D"/>
    <w:rsid w:val="00BE6F82"/>
    <w:rsid w:val="00BE7155"/>
    <w:rsid w:val="00BE750A"/>
    <w:rsid w:val="00BE755F"/>
    <w:rsid w:val="00BE7571"/>
    <w:rsid w:val="00BE7682"/>
    <w:rsid w:val="00BE76A9"/>
    <w:rsid w:val="00BE7AED"/>
    <w:rsid w:val="00BE7BEE"/>
    <w:rsid w:val="00BE7BFB"/>
    <w:rsid w:val="00BE7EDB"/>
    <w:rsid w:val="00BE7F0A"/>
    <w:rsid w:val="00BE7FAB"/>
    <w:rsid w:val="00BF0036"/>
    <w:rsid w:val="00BF0062"/>
    <w:rsid w:val="00BF0241"/>
    <w:rsid w:val="00BF02C7"/>
    <w:rsid w:val="00BF06BC"/>
    <w:rsid w:val="00BF093A"/>
    <w:rsid w:val="00BF0959"/>
    <w:rsid w:val="00BF0B7E"/>
    <w:rsid w:val="00BF0D23"/>
    <w:rsid w:val="00BF0D92"/>
    <w:rsid w:val="00BF0DE5"/>
    <w:rsid w:val="00BF0ECF"/>
    <w:rsid w:val="00BF0EE0"/>
    <w:rsid w:val="00BF0F0E"/>
    <w:rsid w:val="00BF0F8A"/>
    <w:rsid w:val="00BF10AB"/>
    <w:rsid w:val="00BF11D7"/>
    <w:rsid w:val="00BF1343"/>
    <w:rsid w:val="00BF16A0"/>
    <w:rsid w:val="00BF16DD"/>
    <w:rsid w:val="00BF18B4"/>
    <w:rsid w:val="00BF19D2"/>
    <w:rsid w:val="00BF1A83"/>
    <w:rsid w:val="00BF1B1E"/>
    <w:rsid w:val="00BF1BAB"/>
    <w:rsid w:val="00BF1CE5"/>
    <w:rsid w:val="00BF1FE2"/>
    <w:rsid w:val="00BF200B"/>
    <w:rsid w:val="00BF2058"/>
    <w:rsid w:val="00BF22FD"/>
    <w:rsid w:val="00BF2386"/>
    <w:rsid w:val="00BF2419"/>
    <w:rsid w:val="00BF29FA"/>
    <w:rsid w:val="00BF2C19"/>
    <w:rsid w:val="00BF2F9C"/>
    <w:rsid w:val="00BF2FC8"/>
    <w:rsid w:val="00BF30C6"/>
    <w:rsid w:val="00BF314A"/>
    <w:rsid w:val="00BF3207"/>
    <w:rsid w:val="00BF32A8"/>
    <w:rsid w:val="00BF33CB"/>
    <w:rsid w:val="00BF3730"/>
    <w:rsid w:val="00BF3947"/>
    <w:rsid w:val="00BF3D90"/>
    <w:rsid w:val="00BF3E9E"/>
    <w:rsid w:val="00BF41E0"/>
    <w:rsid w:val="00BF41EA"/>
    <w:rsid w:val="00BF449A"/>
    <w:rsid w:val="00BF454C"/>
    <w:rsid w:val="00BF468C"/>
    <w:rsid w:val="00BF4958"/>
    <w:rsid w:val="00BF4BB8"/>
    <w:rsid w:val="00BF4BEC"/>
    <w:rsid w:val="00BF4C73"/>
    <w:rsid w:val="00BF4CCB"/>
    <w:rsid w:val="00BF4D57"/>
    <w:rsid w:val="00BF5129"/>
    <w:rsid w:val="00BF54DF"/>
    <w:rsid w:val="00BF5562"/>
    <w:rsid w:val="00BF5819"/>
    <w:rsid w:val="00BF59BE"/>
    <w:rsid w:val="00BF5BFE"/>
    <w:rsid w:val="00BF5DD8"/>
    <w:rsid w:val="00BF6021"/>
    <w:rsid w:val="00BF60C4"/>
    <w:rsid w:val="00BF61BC"/>
    <w:rsid w:val="00BF61DF"/>
    <w:rsid w:val="00BF624E"/>
    <w:rsid w:val="00BF6372"/>
    <w:rsid w:val="00BF64DE"/>
    <w:rsid w:val="00BF66CC"/>
    <w:rsid w:val="00BF66FB"/>
    <w:rsid w:val="00BF67A5"/>
    <w:rsid w:val="00BF683F"/>
    <w:rsid w:val="00BF6A15"/>
    <w:rsid w:val="00BF6A64"/>
    <w:rsid w:val="00BF6BE0"/>
    <w:rsid w:val="00BF6C3F"/>
    <w:rsid w:val="00BF6D38"/>
    <w:rsid w:val="00BF7254"/>
    <w:rsid w:val="00BF727F"/>
    <w:rsid w:val="00BF7545"/>
    <w:rsid w:val="00BF75D0"/>
    <w:rsid w:val="00BF7962"/>
    <w:rsid w:val="00BF79E3"/>
    <w:rsid w:val="00BF7A1E"/>
    <w:rsid w:val="00BF7B2E"/>
    <w:rsid w:val="00BF7C1A"/>
    <w:rsid w:val="00BF7C2C"/>
    <w:rsid w:val="00BF7C7F"/>
    <w:rsid w:val="00BF7D8A"/>
    <w:rsid w:val="00BF7E43"/>
    <w:rsid w:val="00BF7E88"/>
    <w:rsid w:val="00C004B4"/>
    <w:rsid w:val="00C00687"/>
    <w:rsid w:val="00C00830"/>
    <w:rsid w:val="00C00A45"/>
    <w:rsid w:val="00C00CC4"/>
    <w:rsid w:val="00C00E71"/>
    <w:rsid w:val="00C00E85"/>
    <w:rsid w:val="00C01015"/>
    <w:rsid w:val="00C01128"/>
    <w:rsid w:val="00C015C0"/>
    <w:rsid w:val="00C016C4"/>
    <w:rsid w:val="00C01870"/>
    <w:rsid w:val="00C019BD"/>
    <w:rsid w:val="00C01A19"/>
    <w:rsid w:val="00C01A8C"/>
    <w:rsid w:val="00C01B21"/>
    <w:rsid w:val="00C01BA7"/>
    <w:rsid w:val="00C01D9E"/>
    <w:rsid w:val="00C01F5F"/>
    <w:rsid w:val="00C02012"/>
    <w:rsid w:val="00C02287"/>
    <w:rsid w:val="00C022C8"/>
    <w:rsid w:val="00C022DF"/>
    <w:rsid w:val="00C022FD"/>
    <w:rsid w:val="00C023F9"/>
    <w:rsid w:val="00C026E8"/>
    <w:rsid w:val="00C02709"/>
    <w:rsid w:val="00C029AB"/>
    <w:rsid w:val="00C02A8F"/>
    <w:rsid w:val="00C02DAA"/>
    <w:rsid w:val="00C02F87"/>
    <w:rsid w:val="00C03116"/>
    <w:rsid w:val="00C03165"/>
    <w:rsid w:val="00C0324D"/>
    <w:rsid w:val="00C032AB"/>
    <w:rsid w:val="00C03547"/>
    <w:rsid w:val="00C03591"/>
    <w:rsid w:val="00C035AA"/>
    <w:rsid w:val="00C03620"/>
    <w:rsid w:val="00C038AD"/>
    <w:rsid w:val="00C03A82"/>
    <w:rsid w:val="00C03B77"/>
    <w:rsid w:val="00C03CA3"/>
    <w:rsid w:val="00C03F45"/>
    <w:rsid w:val="00C04766"/>
    <w:rsid w:val="00C048DD"/>
    <w:rsid w:val="00C04A93"/>
    <w:rsid w:val="00C04AF8"/>
    <w:rsid w:val="00C04BE6"/>
    <w:rsid w:val="00C04F59"/>
    <w:rsid w:val="00C05173"/>
    <w:rsid w:val="00C05218"/>
    <w:rsid w:val="00C053A2"/>
    <w:rsid w:val="00C05426"/>
    <w:rsid w:val="00C054F5"/>
    <w:rsid w:val="00C05708"/>
    <w:rsid w:val="00C05729"/>
    <w:rsid w:val="00C05751"/>
    <w:rsid w:val="00C05898"/>
    <w:rsid w:val="00C058BF"/>
    <w:rsid w:val="00C05B52"/>
    <w:rsid w:val="00C05DB3"/>
    <w:rsid w:val="00C05FF8"/>
    <w:rsid w:val="00C06111"/>
    <w:rsid w:val="00C0661E"/>
    <w:rsid w:val="00C06792"/>
    <w:rsid w:val="00C0687B"/>
    <w:rsid w:val="00C06952"/>
    <w:rsid w:val="00C06965"/>
    <w:rsid w:val="00C06A10"/>
    <w:rsid w:val="00C06B74"/>
    <w:rsid w:val="00C06CC5"/>
    <w:rsid w:val="00C072BB"/>
    <w:rsid w:val="00C07A1F"/>
    <w:rsid w:val="00C07CDE"/>
    <w:rsid w:val="00C07F24"/>
    <w:rsid w:val="00C07FFD"/>
    <w:rsid w:val="00C1003E"/>
    <w:rsid w:val="00C10189"/>
    <w:rsid w:val="00C10425"/>
    <w:rsid w:val="00C105F1"/>
    <w:rsid w:val="00C108DA"/>
    <w:rsid w:val="00C10989"/>
    <w:rsid w:val="00C10C23"/>
    <w:rsid w:val="00C10E94"/>
    <w:rsid w:val="00C10E9A"/>
    <w:rsid w:val="00C10FE7"/>
    <w:rsid w:val="00C11209"/>
    <w:rsid w:val="00C113C4"/>
    <w:rsid w:val="00C114CF"/>
    <w:rsid w:val="00C119C1"/>
    <w:rsid w:val="00C11B08"/>
    <w:rsid w:val="00C11B57"/>
    <w:rsid w:val="00C11F4D"/>
    <w:rsid w:val="00C11F8E"/>
    <w:rsid w:val="00C11FFF"/>
    <w:rsid w:val="00C1200B"/>
    <w:rsid w:val="00C120B4"/>
    <w:rsid w:val="00C120D0"/>
    <w:rsid w:val="00C12EEC"/>
    <w:rsid w:val="00C133F6"/>
    <w:rsid w:val="00C13584"/>
    <w:rsid w:val="00C13670"/>
    <w:rsid w:val="00C13687"/>
    <w:rsid w:val="00C13763"/>
    <w:rsid w:val="00C13821"/>
    <w:rsid w:val="00C13BFF"/>
    <w:rsid w:val="00C13EB9"/>
    <w:rsid w:val="00C13EE1"/>
    <w:rsid w:val="00C14519"/>
    <w:rsid w:val="00C14639"/>
    <w:rsid w:val="00C147AA"/>
    <w:rsid w:val="00C14C74"/>
    <w:rsid w:val="00C14C95"/>
    <w:rsid w:val="00C14E5D"/>
    <w:rsid w:val="00C14E6B"/>
    <w:rsid w:val="00C14E95"/>
    <w:rsid w:val="00C14F32"/>
    <w:rsid w:val="00C151DB"/>
    <w:rsid w:val="00C1520C"/>
    <w:rsid w:val="00C1522A"/>
    <w:rsid w:val="00C1525A"/>
    <w:rsid w:val="00C154FA"/>
    <w:rsid w:val="00C1573E"/>
    <w:rsid w:val="00C1579A"/>
    <w:rsid w:val="00C15804"/>
    <w:rsid w:val="00C15A35"/>
    <w:rsid w:val="00C15A58"/>
    <w:rsid w:val="00C15AE6"/>
    <w:rsid w:val="00C15B48"/>
    <w:rsid w:val="00C15E5E"/>
    <w:rsid w:val="00C15E6D"/>
    <w:rsid w:val="00C15F18"/>
    <w:rsid w:val="00C15FA3"/>
    <w:rsid w:val="00C16565"/>
    <w:rsid w:val="00C1687D"/>
    <w:rsid w:val="00C16941"/>
    <w:rsid w:val="00C16CA8"/>
    <w:rsid w:val="00C1708D"/>
    <w:rsid w:val="00C1741A"/>
    <w:rsid w:val="00C1745A"/>
    <w:rsid w:val="00C1756E"/>
    <w:rsid w:val="00C175B7"/>
    <w:rsid w:val="00C1775B"/>
    <w:rsid w:val="00C179FC"/>
    <w:rsid w:val="00C17AB9"/>
    <w:rsid w:val="00C17AC6"/>
    <w:rsid w:val="00C17C8F"/>
    <w:rsid w:val="00C17D47"/>
    <w:rsid w:val="00C17EFF"/>
    <w:rsid w:val="00C17FC8"/>
    <w:rsid w:val="00C2048D"/>
    <w:rsid w:val="00C206CA"/>
    <w:rsid w:val="00C20A14"/>
    <w:rsid w:val="00C20A2B"/>
    <w:rsid w:val="00C20B6E"/>
    <w:rsid w:val="00C20D2C"/>
    <w:rsid w:val="00C20D63"/>
    <w:rsid w:val="00C212AB"/>
    <w:rsid w:val="00C212CD"/>
    <w:rsid w:val="00C21308"/>
    <w:rsid w:val="00C216B4"/>
    <w:rsid w:val="00C2190B"/>
    <w:rsid w:val="00C21B80"/>
    <w:rsid w:val="00C21EF0"/>
    <w:rsid w:val="00C220B4"/>
    <w:rsid w:val="00C221A7"/>
    <w:rsid w:val="00C221BE"/>
    <w:rsid w:val="00C22230"/>
    <w:rsid w:val="00C2229A"/>
    <w:rsid w:val="00C223F8"/>
    <w:rsid w:val="00C2242C"/>
    <w:rsid w:val="00C22489"/>
    <w:rsid w:val="00C2262B"/>
    <w:rsid w:val="00C228D6"/>
    <w:rsid w:val="00C22BF4"/>
    <w:rsid w:val="00C22C84"/>
    <w:rsid w:val="00C22D02"/>
    <w:rsid w:val="00C22D71"/>
    <w:rsid w:val="00C22ED7"/>
    <w:rsid w:val="00C22EF7"/>
    <w:rsid w:val="00C2305A"/>
    <w:rsid w:val="00C231E3"/>
    <w:rsid w:val="00C233E0"/>
    <w:rsid w:val="00C23516"/>
    <w:rsid w:val="00C23537"/>
    <w:rsid w:val="00C235DD"/>
    <w:rsid w:val="00C23712"/>
    <w:rsid w:val="00C23967"/>
    <w:rsid w:val="00C23DDB"/>
    <w:rsid w:val="00C23EB5"/>
    <w:rsid w:val="00C24051"/>
    <w:rsid w:val="00C24382"/>
    <w:rsid w:val="00C2468B"/>
    <w:rsid w:val="00C246FC"/>
    <w:rsid w:val="00C2488F"/>
    <w:rsid w:val="00C248AE"/>
    <w:rsid w:val="00C24BAF"/>
    <w:rsid w:val="00C24CB1"/>
    <w:rsid w:val="00C24F92"/>
    <w:rsid w:val="00C2503F"/>
    <w:rsid w:val="00C253AE"/>
    <w:rsid w:val="00C254DD"/>
    <w:rsid w:val="00C2550C"/>
    <w:rsid w:val="00C25517"/>
    <w:rsid w:val="00C25608"/>
    <w:rsid w:val="00C2579B"/>
    <w:rsid w:val="00C25911"/>
    <w:rsid w:val="00C25A25"/>
    <w:rsid w:val="00C25C8D"/>
    <w:rsid w:val="00C25D3E"/>
    <w:rsid w:val="00C25E09"/>
    <w:rsid w:val="00C25EEC"/>
    <w:rsid w:val="00C25F03"/>
    <w:rsid w:val="00C25FDA"/>
    <w:rsid w:val="00C26018"/>
    <w:rsid w:val="00C2601C"/>
    <w:rsid w:val="00C26366"/>
    <w:rsid w:val="00C2685F"/>
    <w:rsid w:val="00C268F7"/>
    <w:rsid w:val="00C26BDA"/>
    <w:rsid w:val="00C26C8E"/>
    <w:rsid w:val="00C26F3C"/>
    <w:rsid w:val="00C26FAF"/>
    <w:rsid w:val="00C27083"/>
    <w:rsid w:val="00C27311"/>
    <w:rsid w:val="00C2733F"/>
    <w:rsid w:val="00C274B0"/>
    <w:rsid w:val="00C276DA"/>
    <w:rsid w:val="00C27717"/>
    <w:rsid w:val="00C27A4D"/>
    <w:rsid w:val="00C27ECC"/>
    <w:rsid w:val="00C27F44"/>
    <w:rsid w:val="00C3023A"/>
    <w:rsid w:val="00C30706"/>
    <w:rsid w:val="00C309EC"/>
    <w:rsid w:val="00C30A1A"/>
    <w:rsid w:val="00C30A56"/>
    <w:rsid w:val="00C30AB5"/>
    <w:rsid w:val="00C30F62"/>
    <w:rsid w:val="00C3113B"/>
    <w:rsid w:val="00C31158"/>
    <w:rsid w:val="00C31172"/>
    <w:rsid w:val="00C31191"/>
    <w:rsid w:val="00C311C8"/>
    <w:rsid w:val="00C31426"/>
    <w:rsid w:val="00C31453"/>
    <w:rsid w:val="00C316C4"/>
    <w:rsid w:val="00C317F0"/>
    <w:rsid w:val="00C319D2"/>
    <w:rsid w:val="00C31AE2"/>
    <w:rsid w:val="00C31CBF"/>
    <w:rsid w:val="00C31DA8"/>
    <w:rsid w:val="00C31E13"/>
    <w:rsid w:val="00C31EAE"/>
    <w:rsid w:val="00C31EFF"/>
    <w:rsid w:val="00C3210E"/>
    <w:rsid w:val="00C3224E"/>
    <w:rsid w:val="00C32463"/>
    <w:rsid w:val="00C324FB"/>
    <w:rsid w:val="00C3273E"/>
    <w:rsid w:val="00C32898"/>
    <w:rsid w:val="00C32957"/>
    <w:rsid w:val="00C32B88"/>
    <w:rsid w:val="00C32BEB"/>
    <w:rsid w:val="00C32DF1"/>
    <w:rsid w:val="00C32EF8"/>
    <w:rsid w:val="00C3313B"/>
    <w:rsid w:val="00C3365E"/>
    <w:rsid w:val="00C336FF"/>
    <w:rsid w:val="00C33878"/>
    <w:rsid w:val="00C33B52"/>
    <w:rsid w:val="00C33B59"/>
    <w:rsid w:val="00C33B88"/>
    <w:rsid w:val="00C33BB2"/>
    <w:rsid w:val="00C33D5D"/>
    <w:rsid w:val="00C33EDF"/>
    <w:rsid w:val="00C3408E"/>
    <w:rsid w:val="00C34136"/>
    <w:rsid w:val="00C3414B"/>
    <w:rsid w:val="00C3433B"/>
    <w:rsid w:val="00C3452D"/>
    <w:rsid w:val="00C34708"/>
    <w:rsid w:val="00C3470D"/>
    <w:rsid w:val="00C34AB4"/>
    <w:rsid w:val="00C34B08"/>
    <w:rsid w:val="00C34D99"/>
    <w:rsid w:val="00C34F28"/>
    <w:rsid w:val="00C3518C"/>
    <w:rsid w:val="00C3553F"/>
    <w:rsid w:val="00C3576E"/>
    <w:rsid w:val="00C35966"/>
    <w:rsid w:val="00C35AFB"/>
    <w:rsid w:val="00C35D33"/>
    <w:rsid w:val="00C35EAB"/>
    <w:rsid w:val="00C360E5"/>
    <w:rsid w:val="00C36184"/>
    <w:rsid w:val="00C361DE"/>
    <w:rsid w:val="00C3643F"/>
    <w:rsid w:val="00C36617"/>
    <w:rsid w:val="00C366E9"/>
    <w:rsid w:val="00C367B0"/>
    <w:rsid w:val="00C36906"/>
    <w:rsid w:val="00C36963"/>
    <w:rsid w:val="00C369E7"/>
    <w:rsid w:val="00C36CCA"/>
    <w:rsid w:val="00C36DD4"/>
    <w:rsid w:val="00C370C6"/>
    <w:rsid w:val="00C37223"/>
    <w:rsid w:val="00C37292"/>
    <w:rsid w:val="00C37328"/>
    <w:rsid w:val="00C374CE"/>
    <w:rsid w:val="00C37658"/>
    <w:rsid w:val="00C37662"/>
    <w:rsid w:val="00C37B37"/>
    <w:rsid w:val="00C37B97"/>
    <w:rsid w:val="00C37CE0"/>
    <w:rsid w:val="00C37E12"/>
    <w:rsid w:val="00C40156"/>
    <w:rsid w:val="00C401E7"/>
    <w:rsid w:val="00C4029F"/>
    <w:rsid w:val="00C4037E"/>
    <w:rsid w:val="00C404F9"/>
    <w:rsid w:val="00C4055F"/>
    <w:rsid w:val="00C406BF"/>
    <w:rsid w:val="00C40756"/>
    <w:rsid w:val="00C4086E"/>
    <w:rsid w:val="00C408FA"/>
    <w:rsid w:val="00C409FC"/>
    <w:rsid w:val="00C40A54"/>
    <w:rsid w:val="00C40ACD"/>
    <w:rsid w:val="00C40CF9"/>
    <w:rsid w:val="00C40D90"/>
    <w:rsid w:val="00C40DB1"/>
    <w:rsid w:val="00C40F9A"/>
    <w:rsid w:val="00C41141"/>
    <w:rsid w:val="00C4119C"/>
    <w:rsid w:val="00C411EB"/>
    <w:rsid w:val="00C4128E"/>
    <w:rsid w:val="00C4134D"/>
    <w:rsid w:val="00C41681"/>
    <w:rsid w:val="00C41892"/>
    <w:rsid w:val="00C418C1"/>
    <w:rsid w:val="00C41AA4"/>
    <w:rsid w:val="00C41DBF"/>
    <w:rsid w:val="00C41E2B"/>
    <w:rsid w:val="00C41F96"/>
    <w:rsid w:val="00C4252F"/>
    <w:rsid w:val="00C425D2"/>
    <w:rsid w:val="00C42624"/>
    <w:rsid w:val="00C42649"/>
    <w:rsid w:val="00C427EF"/>
    <w:rsid w:val="00C42879"/>
    <w:rsid w:val="00C429F5"/>
    <w:rsid w:val="00C42A2C"/>
    <w:rsid w:val="00C42B33"/>
    <w:rsid w:val="00C42BE1"/>
    <w:rsid w:val="00C42C08"/>
    <w:rsid w:val="00C42FCB"/>
    <w:rsid w:val="00C43009"/>
    <w:rsid w:val="00C4328D"/>
    <w:rsid w:val="00C432BF"/>
    <w:rsid w:val="00C436E7"/>
    <w:rsid w:val="00C43B51"/>
    <w:rsid w:val="00C43BD3"/>
    <w:rsid w:val="00C43CEB"/>
    <w:rsid w:val="00C43D17"/>
    <w:rsid w:val="00C43D3C"/>
    <w:rsid w:val="00C43DEE"/>
    <w:rsid w:val="00C4401D"/>
    <w:rsid w:val="00C44077"/>
    <w:rsid w:val="00C4413F"/>
    <w:rsid w:val="00C442EA"/>
    <w:rsid w:val="00C44353"/>
    <w:rsid w:val="00C443AF"/>
    <w:rsid w:val="00C445ED"/>
    <w:rsid w:val="00C44660"/>
    <w:rsid w:val="00C446DF"/>
    <w:rsid w:val="00C44994"/>
    <w:rsid w:val="00C44C07"/>
    <w:rsid w:val="00C44CDF"/>
    <w:rsid w:val="00C44DD9"/>
    <w:rsid w:val="00C44EDD"/>
    <w:rsid w:val="00C450EC"/>
    <w:rsid w:val="00C45123"/>
    <w:rsid w:val="00C45288"/>
    <w:rsid w:val="00C45394"/>
    <w:rsid w:val="00C453EA"/>
    <w:rsid w:val="00C453F6"/>
    <w:rsid w:val="00C455ED"/>
    <w:rsid w:val="00C456A5"/>
    <w:rsid w:val="00C456EE"/>
    <w:rsid w:val="00C45B3A"/>
    <w:rsid w:val="00C45B9D"/>
    <w:rsid w:val="00C4625B"/>
    <w:rsid w:val="00C46353"/>
    <w:rsid w:val="00C464CE"/>
    <w:rsid w:val="00C46607"/>
    <w:rsid w:val="00C466DF"/>
    <w:rsid w:val="00C4675C"/>
    <w:rsid w:val="00C46839"/>
    <w:rsid w:val="00C4690D"/>
    <w:rsid w:val="00C46A31"/>
    <w:rsid w:val="00C46B28"/>
    <w:rsid w:val="00C46C7B"/>
    <w:rsid w:val="00C47078"/>
    <w:rsid w:val="00C474B0"/>
    <w:rsid w:val="00C47580"/>
    <w:rsid w:val="00C4767D"/>
    <w:rsid w:val="00C47693"/>
    <w:rsid w:val="00C47783"/>
    <w:rsid w:val="00C477C8"/>
    <w:rsid w:val="00C479CA"/>
    <w:rsid w:val="00C50026"/>
    <w:rsid w:val="00C5047C"/>
    <w:rsid w:val="00C504AB"/>
    <w:rsid w:val="00C505A3"/>
    <w:rsid w:val="00C50878"/>
    <w:rsid w:val="00C50A4E"/>
    <w:rsid w:val="00C50AE3"/>
    <w:rsid w:val="00C50D09"/>
    <w:rsid w:val="00C50E1A"/>
    <w:rsid w:val="00C50FC8"/>
    <w:rsid w:val="00C51041"/>
    <w:rsid w:val="00C51163"/>
    <w:rsid w:val="00C51250"/>
    <w:rsid w:val="00C5150F"/>
    <w:rsid w:val="00C519D1"/>
    <w:rsid w:val="00C51AE3"/>
    <w:rsid w:val="00C51B4A"/>
    <w:rsid w:val="00C5203D"/>
    <w:rsid w:val="00C52110"/>
    <w:rsid w:val="00C52200"/>
    <w:rsid w:val="00C52221"/>
    <w:rsid w:val="00C523F7"/>
    <w:rsid w:val="00C524C4"/>
    <w:rsid w:val="00C52860"/>
    <w:rsid w:val="00C52E12"/>
    <w:rsid w:val="00C52F34"/>
    <w:rsid w:val="00C531C3"/>
    <w:rsid w:val="00C53351"/>
    <w:rsid w:val="00C53366"/>
    <w:rsid w:val="00C53489"/>
    <w:rsid w:val="00C53690"/>
    <w:rsid w:val="00C537C8"/>
    <w:rsid w:val="00C537CE"/>
    <w:rsid w:val="00C537F0"/>
    <w:rsid w:val="00C5393A"/>
    <w:rsid w:val="00C5397A"/>
    <w:rsid w:val="00C53B3F"/>
    <w:rsid w:val="00C53F38"/>
    <w:rsid w:val="00C53FAD"/>
    <w:rsid w:val="00C54490"/>
    <w:rsid w:val="00C5456A"/>
    <w:rsid w:val="00C54708"/>
    <w:rsid w:val="00C54784"/>
    <w:rsid w:val="00C54881"/>
    <w:rsid w:val="00C54C1D"/>
    <w:rsid w:val="00C54D10"/>
    <w:rsid w:val="00C5518E"/>
    <w:rsid w:val="00C552E4"/>
    <w:rsid w:val="00C55566"/>
    <w:rsid w:val="00C555A3"/>
    <w:rsid w:val="00C5595A"/>
    <w:rsid w:val="00C55961"/>
    <w:rsid w:val="00C55A1F"/>
    <w:rsid w:val="00C55A59"/>
    <w:rsid w:val="00C55B55"/>
    <w:rsid w:val="00C55E13"/>
    <w:rsid w:val="00C55E5C"/>
    <w:rsid w:val="00C55F06"/>
    <w:rsid w:val="00C561B0"/>
    <w:rsid w:val="00C562A4"/>
    <w:rsid w:val="00C565F3"/>
    <w:rsid w:val="00C5676D"/>
    <w:rsid w:val="00C567A7"/>
    <w:rsid w:val="00C5689D"/>
    <w:rsid w:val="00C568A6"/>
    <w:rsid w:val="00C56EE8"/>
    <w:rsid w:val="00C56EF3"/>
    <w:rsid w:val="00C5715E"/>
    <w:rsid w:val="00C57236"/>
    <w:rsid w:val="00C57409"/>
    <w:rsid w:val="00C57982"/>
    <w:rsid w:val="00C579FB"/>
    <w:rsid w:val="00C579FC"/>
    <w:rsid w:val="00C57C12"/>
    <w:rsid w:val="00C57E11"/>
    <w:rsid w:val="00C57EE4"/>
    <w:rsid w:val="00C6011D"/>
    <w:rsid w:val="00C6021E"/>
    <w:rsid w:val="00C602AC"/>
    <w:rsid w:val="00C60462"/>
    <w:rsid w:val="00C60550"/>
    <w:rsid w:val="00C605DE"/>
    <w:rsid w:val="00C606D4"/>
    <w:rsid w:val="00C60723"/>
    <w:rsid w:val="00C60744"/>
    <w:rsid w:val="00C6074F"/>
    <w:rsid w:val="00C607FA"/>
    <w:rsid w:val="00C608B9"/>
    <w:rsid w:val="00C60917"/>
    <w:rsid w:val="00C60C19"/>
    <w:rsid w:val="00C60E30"/>
    <w:rsid w:val="00C61057"/>
    <w:rsid w:val="00C61068"/>
    <w:rsid w:val="00C610FA"/>
    <w:rsid w:val="00C612D2"/>
    <w:rsid w:val="00C613F4"/>
    <w:rsid w:val="00C614EB"/>
    <w:rsid w:val="00C61658"/>
    <w:rsid w:val="00C61713"/>
    <w:rsid w:val="00C61994"/>
    <w:rsid w:val="00C61B41"/>
    <w:rsid w:val="00C61BA0"/>
    <w:rsid w:val="00C61C0A"/>
    <w:rsid w:val="00C61D57"/>
    <w:rsid w:val="00C62025"/>
    <w:rsid w:val="00C621DA"/>
    <w:rsid w:val="00C622D9"/>
    <w:rsid w:val="00C624DE"/>
    <w:rsid w:val="00C62516"/>
    <w:rsid w:val="00C62732"/>
    <w:rsid w:val="00C62B0B"/>
    <w:rsid w:val="00C62C84"/>
    <w:rsid w:val="00C62D49"/>
    <w:rsid w:val="00C62DDA"/>
    <w:rsid w:val="00C62E91"/>
    <w:rsid w:val="00C62FF0"/>
    <w:rsid w:val="00C630A1"/>
    <w:rsid w:val="00C63460"/>
    <w:rsid w:val="00C63732"/>
    <w:rsid w:val="00C6373B"/>
    <w:rsid w:val="00C63755"/>
    <w:rsid w:val="00C63864"/>
    <w:rsid w:val="00C63935"/>
    <w:rsid w:val="00C63A23"/>
    <w:rsid w:val="00C63AE9"/>
    <w:rsid w:val="00C63FB0"/>
    <w:rsid w:val="00C63FC9"/>
    <w:rsid w:val="00C64444"/>
    <w:rsid w:val="00C64559"/>
    <w:rsid w:val="00C6455F"/>
    <w:rsid w:val="00C646B2"/>
    <w:rsid w:val="00C648D6"/>
    <w:rsid w:val="00C64951"/>
    <w:rsid w:val="00C64959"/>
    <w:rsid w:val="00C64AD5"/>
    <w:rsid w:val="00C64AD7"/>
    <w:rsid w:val="00C64B90"/>
    <w:rsid w:val="00C64CBC"/>
    <w:rsid w:val="00C64E0F"/>
    <w:rsid w:val="00C650AE"/>
    <w:rsid w:val="00C652DD"/>
    <w:rsid w:val="00C65322"/>
    <w:rsid w:val="00C6570F"/>
    <w:rsid w:val="00C6582D"/>
    <w:rsid w:val="00C65BC4"/>
    <w:rsid w:val="00C65C04"/>
    <w:rsid w:val="00C65CC0"/>
    <w:rsid w:val="00C65D6D"/>
    <w:rsid w:val="00C65D91"/>
    <w:rsid w:val="00C65F4D"/>
    <w:rsid w:val="00C66073"/>
    <w:rsid w:val="00C6608B"/>
    <w:rsid w:val="00C662C9"/>
    <w:rsid w:val="00C662D8"/>
    <w:rsid w:val="00C662F9"/>
    <w:rsid w:val="00C66491"/>
    <w:rsid w:val="00C66572"/>
    <w:rsid w:val="00C66729"/>
    <w:rsid w:val="00C66872"/>
    <w:rsid w:val="00C66CF8"/>
    <w:rsid w:val="00C66DCE"/>
    <w:rsid w:val="00C66E1D"/>
    <w:rsid w:val="00C66EAC"/>
    <w:rsid w:val="00C66FAE"/>
    <w:rsid w:val="00C6705B"/>
    <w:rsid w:val="00C6717D"/>
    <w:rsid w:val="00C671BA"/>
    <w:rsid w:val="00C67326"/>
    <w:rsid w:val="00C6756A"/>
    <w:rsid w:val="00C67602"/>
    <w:rsid w:val="00C67756"/>
    <w:rsid w:val="00C67914"/>
    <w:rsid w:val="00C67AE1"/>
    <w:rsid w:val="00C67BDC"/>
    <w:rsid w:val="00C67CBE"/>
    <w:rsid w:val="00C67CEE"/>
    <w:rsid w:val="00C67D7A"/>
    <w:rsid w:val="00C67DF1"/>
    <w:rsid w:val="00C67E30"/>
    <w:rsid w:val="00C67FD5"/>
    <w:rsid w:val="00C7018A"/>
    <w:rsid w:val="00C7020E"/>
    <w:rsid w:val="00C702DF"/>
    <w:rsid w:val="00C704D8"/>
    <w:rsid w:val="00C70610"/>
    <w:rsid w:val="00C7062C"/>
    <w:rsid w:val="00C707EB"/>
    <w:rsid w:val="00C70815"/>
    <w:rsid w:val="00C7082C"/>
    <w:rsid w:val="00C70979"/>
    <w:rsid w:val="00C70997"/>
    <w:rsid w:val="00C7099E"/>
    <w:rsid w:val="00C70A87"/>
    <w:rsid w:val="00C70E13"/>
    <w:rsid w:val="00C70E24"/>
    <w:rsid w:val="00C70F72"/>
    <w:rsid w:val="00C71074"/>
    <w:rsid w:val="00C7107D"/>
    <w:rsid w:val="00C7110C"/>
    <w:rsid w:val="00C7118D"/>
    <w:rsid w:val="00C71248"/>
    <w:rsid w:val="00C71304"/>
    <w:rsid w:val="00C713F7"/>
    <w:rsid w:val="00C71408"/>
    <w:rsid w:val="00C714CE"/>
    <w:rsid w:val="00C7165B"/>
    <w:rsid w:val="00C7178B"/>
    <w:rsid w:val="00C7185D"/>
    <w:rsid w:val="00C71BA5"/>
    <w:rsid w:val="00C71C99"/>
    <w:rsid w:val="00C71DC6"/>
    <w:rsid w:val="00C71F60"/>
    <w:rsid w:val="00C71F71"/>
    <w:rsid w:val="00C7200A"/>
    <w:rsid w:val="00C72070"/>
    <w:rsid w:val="00C7212C"/>
    <w:rsid w:val="00C72176"/>
    <w:rsid w:val="00C7230E"/>
    <w:rsid w:val="00C7233A"/>
    <w:rsid w:val="00C7259A"/>
    <w:rsid w:val="00C7264D"/>
    <w:rsid w:val="00C72A20"/>
    <w:rsid w:val="00C72A50"/>
    <w:rsid w:val="00C72AE5"/>
    <w:rsid w:val="00C72AF0"/>
    <w:rsid w:val="00C72B3B"/>
    <w:rsid w:val="00C72BE5"/>
    <w:rsid w:val="00C72C43"/>
    <w:rsid w:val="00C72F52"/>
    <w:rsid w:val="00C7317E"/>
    <w:rsid w:val="00C73442"/>
    <w:rsid w:val="00C73494"/>
    <w:rsid w:val="00C7351D"/>
    <w:rsid w:val="00C73694"/>
    <w:rsid w:val="00C73A5C"/>
    <w:rsid w:val="00C73A84"/>
    <w:rsid w:val="00C73B02"/>
    <w:rsid w:val="00C73BE9"/>
    <w:rsid w:val="00C73D0E"/>
    <w:rsid w:val="00C73D50"/>
    <w:rsid w:val="00C73FBD"/>
    <w:rsid w:val="00C740BF"/>
    <w:rsid w:val="00C740EB"/>
    <w:rsid w:val="00C744BD"/>
    <w:rsid w:val="00C744D8"/>
    <w:rsid w:val="00C74566"/>
    <w:rsid w:val="00C74620"/>
    <w:rsid w:val="00C746F5"/>
    <w:rsid w:val="00C749F9"/>
    <w:rsid w:val="00C74BFE"/>
    <w:rsid w:val="00C74EEA"/>
    <w:rsid w:val="00C74FD0"/>
    <w:rsid w:val="00C75428"/>
    <w:rsid w:val="00C756E6"/>
    <w:rsid w:val="00C759F0"/>
    <w:rsid w:val="00C75A58"/>
    <w:rsid w:val="00C75A81"/>
    <w:rsid w:val="00C75BD5"/>
    <w:rsid w:val="00C75F5C"/>
    <w:rsid w:val="00C76A34"/>
    <w:rsid w:val="00C76B7C"/>
    <w:rsid w:val="00C76CC1"/>
    <w:rsid w:val="00C76D82"/>
    <w:rsid w:val="00C770BC"/>
    <w:rsid w:val="00C77235"/>
    <w:rsid w:val="00C772AD"/>
    <w:rsid w:val="00C772D8"/>
    <w:rsid w:val="00C7758C"/>
    <w:rsid w:val="00C7764C"/>
    <w:rsid w:val="00C777A1"/>
    <w:rsid w:val="00C777CA"/>
    <w:rsid w:val="00C778C7"/>
    <w:rsid w:val="00C7795B"/>
    <w:rsid w:val="00C77B1A"/>
    <w:rsid w:val="00C77DDE"/>
    <w:rsid w:val="00C800D8"/>
    <w:rsid w:val="00C801A9"/>
    <w:rsid w:val="00C804AA"/>
    <w:rsid w:val="00C804B2"/>
    <w:rsid w:val="00C8071C"/>
    <w:rsid w:val="00C80784"/>
    <w:rsid w:val="00C809D0"/>
    <w:rsid w:val="00C80A6B"/>
    <w:rsid w:val="00C80D3C"/>
    <w:rsid w:val="00C80D58"/>
    <w:rsid w:val="00C80DE4"/>
    <w:rsid w:val="00C80DED"/>
    <w:rsid w:val="00C80F77"/>
    <w:rsid w:val="00C810B5"/>
    <w:rsid w:val="00C8113A"/>
    <w:rsid w:val="00C81202"/>
    <w:rsid w:val="00C8121B"/>
    <w:rsid w:val="00C81323"/>
    <w:rsid w:val="00C81328"/>
    <w:rsid w:val="00C8173C"/>
    <w:rsid w:val="00C81865"/>
    <w:rsid w:val="00C8187B"/>
    <w:rsid w:val="00C81A59"/>
    <w:rsid w:val="00C81CE5"/>
    <w:rsid w:val="00C81DFD"/>
    <w:rsid w:val="00C8204A"/>
    <w:rsid w:val="00C820A4"/>
    <w:rsid w:val="00C820CC"/>
    <w:rsid w:val="00C82277"/>
    <w:rsid w:val="00C822F7"/>
    <w:rsid w:val="00C82319"/>
    <w:rsid w:val="00C82466"/>
    <w:rsid w:val="00C82482"/>
    <w:rsid w:val="00C827DB"/>
    <w:rsid w:val="00C827F6"/>
    <w:rsid w:val="00C8288F"/>
    <w:rsid w:val="00C8292E"/>
    <w:rsid w:val="00C829B5"/>
    <w:rsid w:val="00C82A60"/>
    <w:rsid w:val="00C82CB3"/>
    <w:rsid w:val="00C830EA"/>
    <w:rsid w:val="00C831C8"/>
    <w:rsid w:val="00C83237"/>
    <w:rsid w:val="00C834BF"/>
    <w:rsid w:val="00C83536"/>
    <w:rsid w:val="00C83667"/>
    <w:rsid w:val="00C83758"/>
    <w:rsid w:val="00C83818"/>
    <w:rsid w:val="00C83BFE"/>
    <w:rsid w:val="00C83C4C"/>
    <w:rsid w:val="00C83D1E"/>
    <w:rsid w:val="00C83D2F"/>
    <w:rsid w:val="00C84020"/>
    <w:rsid w:val="00C843DB"/>
    <w:rsid w:val="00C8467A"/>
    <w:rsid w:val="00C846A5"/>
    <w:rsid w:val="00C84912"/>
    <w:rsid w:val="00C84C1F"/>
    <w:rsid w:val="00C85596"/>
    <w:rsid w:val="00C855CD"/>
    <w:rsid w:val="00C8565D"/>
    <w:rsid w:val="00C8580C"/>
    <w:rsid w:val="00C8595F"/>
    <w:rsid w:val="00C859A2"/>
    <w:rsid w:val="00C85D96"/>
    <w:rsid w:val="00C85F7B"/>
    <w:rsid w:val="00C8636D"/>
    <w:rsid w:val="00C863FD"/>
    <w:rsid w:val="00C86456"/>
    <w:rsid w:val="00C86A75"/>
    <w:rsid w:val="00C86A9F"/>
    <w:rsid w:val="00C86D62"/>
    <w:rsid w:val="00C86F0E"/>
    <w:rsid w:val="00C870A7"/>
    <w:rsid w:val="00C870B9"/>
    <w:rsid w:val="00C87159"/>
    <w:rsid w:val="00C8725C"/>
    <w:rsid w:val="00C872A2"/>
    <w:rsid w:val="00C874B3"/>
    <w:rsid w:val="00C874EA"/>
    <w:rsid w:val="00C875B9"/>
    <w:rsid w:val="00C87680"/>
    <w:rsid w:val="00C8768A"/>
    <w:rsid w:val="00C87793"/>
    <w:rsid w:val="00C87897"/>
    <w:rsid w:val="00C87C3B"/>
    <w:rsid w:val="00C87D9E"/>
    <w:rsid w:val="00C87DD5"/>
    <w:rsid w:val="00C87E5E"/>
    <w:rsid w:val="00C902FB"/>
    <w:rsid w:val="00C90316"/>
    <w:rsid w:val="00C9035A"/>
    <w:rsid w:val="00C903C6"/>
    <w:rsid w:val="00C9043D"/>
    <w:rsid w:val="00C905AB"/>
    <w:rsid w:val="00C9088B"/>
    <w:rsid w:val="00C909D5"/>
    <w:rsid w:val="00C90C9C"/>
    <w:rsid w:val="00C90F18"/>
    <w:rsid w:val="00C90FD2"/>
    <w:rsid w:val="00C91207"/>
    <w:rsid w:val="00C914A8"/>
    <w:rsid w:val="00C9161B"/>
    <w:rsid w:val="00C91A2D"/>
    <w:rsid w:val="00C91A84"/>
    <w:rsid w:val="00C91BEB"/>
    <w:rsid w:val="00C91F72"/>
    <w:rsid w:val="00C91F92"/>
    <w:rsid w:val="00C922EB"/>
    <w:rsid w:val="00C92307"/>
    <w:rsid w:val="00C923F6"/>
    <w:rsid w:val="00C9243B"/>
    <w:rsid w:val="00C92490"/>
    <w:rsid w:val="00C92585"/>
    <w:rsid w:val="00C926BC"/>
    <w:rsid w:val="00C92815"/>
    <w:rsid w:val="00C928A9"/>
    <w:rsid w:val="00C928D4"/>
    <w:rsid w:val="00C929C7"/>
    <w:rsid w:val="00C92BF2"/>
    <w:rsid w:val="00C92DFE"/>
    <w:rsid w:val="00C92E02"/>
    <w:rsid w:val="00C93627"/>
    <w:rsid w:val="00C9369C"/>
    <w:rsid w:val="00C93766"/>
    <w:rsid w:val="00C937FA"/>
    <w:rsid w:val="00C93923"/>
    <w:rsid w:val="00C93C35"/>
    <w:rsid w:val="00C93DCD"/>
    <w:rsid w:val="00C93DF5"/>
    <w:rsid w:val="00C93F59"/>
    <w:rsid w:val="00C94001"/>
    <w:rsid w:val="00C941B3"/>
    <w:rsid w:val="00C941CE"/>
    <w:rsid w:val="00C94227"/>
    <w:rsid w:val="00C94237"/>
    <w:rsid w:val="00C9438F"/>
    <w:rsid w:val="00C94610"/>
    <w:rsid w:val="00C946E4"/>
    <w:rsid w:val="00C946F3"/>
    <w:rsid w:val="00C948BD"/>
    <w:rsid w:val="00C948EF"/>
    <w:rsid w:val="00C94CD3"/>
    <w:rsid w:val="00C94D40"/>
    <w:rsid w:val="00C94DEB"/>
    <w:rsid w:val="00C94E89"/>
    <w:rsid w:val="00C95123"/>
    <w:rsid w:val="00C9513E"/>
    <w:rsid w:val="00C95513"/>
    <w:rsid w:val="00C9552F"/>
    <w:rsid w:val="00C957C2"/>
    <w:rsid w:val="00C958F2"/>
    <w:rsid w:val="00C9590A"/>
    <w:rsid w:val="00C95B23"/>
    <w:rsid w:val="00C9624B"/>
    <w:rsid w:val="00C9631C"/>
    <w:rsid w:val="00C9656D"/>
    <w:rsid w:val="00C96586"/>
    <w:rsid w:val="00C9670C"/>
    <w:rsid w:val="00C968CC"/>
    <w:rsid w:val="00C96B13"/>
    <w:rsid w:val="00C97215"/>
    <w:rsid w:val="00C97589"/>
    <w:rsid w:val="00C97818"/>
    <w:rsid w:val="00C978AD"/>
    <w:rsid w:val="00C97AB4"/>
    <w:rsid w:val="00C97BBB"/>
    <w:rsid w:val="00C97C42"/>
    <w:rsid w:val="00C97C91"/>
    <w:rsid w:val="00CA0083"/>
    <w:rsid w:val="00CA0271"/>
    <w:rsid w:val="00CA042F"/>
    <w:rsid w:val="00CA047E"/>
    <w:rsid w:val="00CA067D"/>
    <w:rsid w:val="00CA08D4"/>
    <w:rsid w:val="00CA09CF"/>
    <w:rsid w:val="00CA0A6E"/>
    <w:rsid w:val="00CA0A8E"/>
    <w:rsid w:val="00CA0B1C"/>
    <w:rsid w:val="00CA0CFD"/>
    <w:rsid w:val="00CA0D00"/>
    <w:rsid w:val="00CA0D4A"/>
    <w:rsid w:val="00CA1108"/>
    <w:rsid w:val="00CA12C7"/>
    <w:rsid w:val="00CA13BC"/>
    <w:rsid w:val="00CA1506"/>
    <w:rsid w:val="00CA150D"/>
    <w:rsid w:val="00CA1580"/>
    <w:rsid w:val="00CA160B"/>
    <w:rsid w:val="00CA17DE"/>
    <w:rsid w:val="00CA1904"/>
    <w:rsid w:val="00CA1B07"/>
    <w:rsid w:val="00CA1B17"/>
    <w:rsid w:val="00CA1CCA"/>
    <w:rsid w:val="00CA1E37"/>
    <w:rsid w:val="00CA1E84"/>
    <w:rsid w:val="00CA1F71"/>
    <w:rsid w:val="00CA2145"/>
    <w:rsid w:val="00CA2375"/>
    <w:rsid w:val="00CA2665"/>
    <w:rsid w:val="00CA27CB"/>
    <w:rsid w:val="00CA2967"/>
    <w:rsid w:val="00CA2A2B"/>
    <w:rsid w:val="00CA2B28"/>
    <w:rsid w:val="00CA2B71"/>
    <w:rsid w:val="00CA2B7B"/>
    <w:rsid w:val="00CA2EC9"/>
    <w:rsid w:val="00CA2F91"/>
    <w:rsid w:val="00CA2FAE"/>
    <w:rsid w:val="00CA2FD5"/>
    <w:rsid w:val="00CA3170"/>
    <w:rsid w:val="00CA317E"/>
    <w:rsid w:val="00CA33B2"/>
    <w:rsid w:val="00CA3593"/>
    <w:rsid w:val="00CA3A1E"/>
    <w:rsid w:val="00CA3A76"/>
    <w:rsid w:val="00CA3DF1"/>
    <w:rsid w:val="00CA3E4B"/>
    <w:rsid w:val="00CA3F69"/>
    <w:rsid w:val="00CA426B"/>
    <w:rsid w:val="00CA42BE"/>
    <w:rsid w:val="00CA45B6"/>
    <w:rsid w:val="00CA45D6"/>
    <w:rsid w:val="00CA46B9"/>
    <w:rsid w:val="00CA4768"/>
    <w:rsid w:val="00CA47C0"/>
    <w:rsid w:val="00CA4D05"/>
    <w:rsid w:val="00CA4DC0"/>
    <w:rsid w:val="00CA5071"/>
    <w:rsid w:val="00CA507A"/>
    <w:rsid w:val="00CA51D7"/>
    <w:rsid w:val="00CA528F"/>
    <w:rsid w:val="00CA5367"/>
    <w:rsid w:val="00CA53C9"/>
    <w:rsid w:val="00CA5546"/>
    <w:rsid w:val="00CA56B1"/>
    <w:rsid w:val="00CA5884"/>
    <w:rsid w:val="00CA58BA"/>
    <w:rsid w:val="00CA5940"/>
    <w:rsid w:val="00CA59FA"/>
    <w:rsid w:val="00CA5A82"/>
    <w:rsid w:val="00CA5A8E"/>
    <w:rsid w:val="00CA5AAD"/>
    <w:rsid w:val="00CA5AD9"/>
    <w:rsid w:val="00CA5E99"/>
    <w:rsid w:val="00CA5F26"/>
    <w:rsid w:val="00CA6081"/>
    <w:rsid w:val="00CA6118"/>
    <w:rsid w:val="00CA6127"/>
    <w:rsid w:val="00CA6231"/>
    <w:rsid w:val="00CA623B"/>
    <w:rsid w:val="00CA6372"/>
    <w:rsid w:val="00CA6402"/>
    <w:rsid w:val="00CA6428"/>
    <w:rsid w:val="00CA6640"/>
    <w:rsid w:val="00CA689F"/>
    <w:rsid w:val="00CA7236"/>
    <w:rsid w:val="00CA73BF"/>
    <w:rsid w:val="00CA7432"/>
    <w:rsid w:val="00CA7A15"/>
    <w:rsid w:val="00CA7AF5"/>
    <w:rsid w:val="00CA7CA8"/>
    <w:rsid w:val="00CA7CEB"/>
    <w:rsid w:val="00CA7D9A"/>
    <w:rsid w:val="00CA7DCA"/>
    <w:rsid w:val="00CB013F"/>
    <w:rsid w:val="00CB01E2"/>
    <w:rsid w:val="00CB0369"/>
    <w:rsid w:val="00CB051E"/>
    <w:rsid w:val="00CB05C1"/>
    <w:rsid w:val="00CB0A4C"/>
    <w:rsid w:val="00CB0AC6"/>
    <w:rsid w:val="00CB0DFD"/>
    <w:rsid w:val="00CB0E16"/>
    <w:rsid w:val="00CB0F1C"/>
    <w:rsid w:val="00CB0FF5"/>
    <w:rsid w:val="00CB1060"/>
    <w:rsid w:val="00CB1063"/>
    <w:rsid w:val="00CB11C1"/>
    <w:rsid w:val="00CB129E"/>
    <w:rsid w:val="00CB1507"/>
    <w:rsid w:val="00CB1509"/>
    <w:rsid w:val="00CB1817"/>
    <w:rsid w:val="00CB1849"/>
    <w:rsid w:val="00CB18BF"/>
    <w:rsid w:val="00CB19F1"/>
    <w:rsid w:val="00CB1B3C"/>
    <w:rsid w:val="00CB1C8F"/>
    <w:rsid w:val="00CB1CF0"/>
    <w:rsid w:val="00CB1EF6"/>
    <w:rsid w:val="00CB2068"/>
    <w:rsid w:val="00CB223A"/>
    <w:rsid w:val="00CB26C8"/>
    <w:rsid w:val="00CB28FE"/>
    <w:rsid w:val="00CB29F3"/>
    <w:rsid w:val="00CB2AFC"/>
    <w:rsid w:val="00CB2C5A"/>
    <w:rsid w:val="00CB2F4D"/>
    <w:rsid w:val="00CB32CB"/>
    <w:rsid w:val="00CB33E2"/>
    <w:rsid w:val="00CB387B"/>
    <w:rsid w:val="00CB396F"/>
    <w:rsid w:val="00CB3DF9"/>
    <w:rsid w:val="00CB3F36"/>
    <w:rsid w:val="00CB40B2"/>
    <w:rsid w:val="00CB4205"/>
    <w:rsid w:val="00CB4296"/>
    <w:rsid w:val="00CB42B2"/>
    <w:rsid w:val="00CB4681"/>
    <w:rsid w:val="00CB4982"/>
    <w:rsid w:val="00CB4C4C"/>
    <w:rsid w:val="00CB4F30"/>
    <w:rsid w:val="00CB51D9"/>
    <w:rsid w:val="00CB52CA"/>
    <w:rsid w:val="00CB52E1"/>
    <w:rsid w:val="00CB5333"/>
    <w:rsid w:val="00CB53D1"/>
    <w:rsid w:val="00CB5495"/>
    <w:rsid w:val="00CB5798"/>
    <w:rsid w:val="00CB57EB"/>
    <w:rsid w:val="00CB5862"/>
    <w:rsid w:val="00CB58D0"/>
    <w:rsid w:val="00CB5CC0"/>
    <w:rsid w:val="00CB5D33"/>
    <w:rsid w:val="00CB5F40"/>
    <w:rsid w:val="00CB5FB6"/>
    <w:rsid w:val="00CB5FE3"/>
    <w:rsid w:val="00CB6211"/>
    <w:rsid w:val="00CB6349"/>
    <w:rsid w:val="00CB63A5"/>
    <w:rsid w:val="00CB63FF"/>
    <w:rsid w:val="00CB6426"/>
    <w:rsid w:val="00CB668B"/>
    <w:rsid w:val="00CB675A"/>
    <w:rsid w:val="00CB697A"/>
    <w:rsid w:val="00CB6980"/>
    <w:rsid w:val="00CB69FB"/>
    <w:rsid w:val="00CB6B94"/>
    <w:rsid w:val="00CB6B9F"/>
    <w:rsid w:val="00CB6CC1"/>
    <w:rsid w:val="00CB6D13"/>
    <w:rsid w:val="00CB6E43"/>
    <w:rsid w:val="00CB7075"/>
    <w:rsid w:val="00CB708E"/>
    <w:rsid w:val="00CB7397"/>
    <w:rsid w:val="00CB73A6"/>
    <w:rsid w:val="00CB74E3"/>
    <w:rsid w:val="00CB7562"/>
    <w:rsid w:val="00CB7569"/>
    <w:rsid w:val="00CB77BF"/>
    <w:rsid w:val="00CB78B7"/>
    <w:rsid w:val="00CB7BA4"/>
    <w:rsid w:val="00CB7DFD"/>
    <w:rsid w:val="00CB7E67"/>
    <w:rsid w:val="00CB7FD5"/>
    <w:rsid w:val="00CC031B"/>
    <w:rsid w:val="00CC053F"/>
    <w:rsid w:val="00CC056B"/>
    <w:rsid w:val="00CC0629"/>
    <w:rsid w:val="00CC0865"/>
    <w:rsid w:val="00CC0B2C"/>
    <w:rsid w:val="00CC1090"/>
    <w:rsid w:val="00CC10A9"/>
    <w:rsid w:val="00CC1163"/>
    <w:rsid w:val="00CC168A"/>
    <w:rsid w:val="00CC16B9"/>
    <w:rsid w:val="00CC1727"/>
    <w:rsid w:val="00CC199B"/>
    <w:rsid w:val="00CC1A4E"/>
    <w:rsid w:val="00CC1EBA"/>
    <w:rsid w:val="00CC2005"/>
    <w:rsid w:val="00CC206B"/>
    <w:rsid w:val="00CC2100"/>
    <w:rsid w:val="00CC2E75"/>
    <w:rsid w:val="00CC2EC4"/>
    <w:rsid w:val="00CC3239"/>
    <w:rsid w:val="00CC332D"/>
    <w:rsid w:val="00CC3435"/>
    <w:rsid w:val="00CC3E47"/>
    <w:rsid w:val="00CC3EFA"/>
    <w:rsid w:val="00CC42BD"/>
    <w:rsid w:val="00CC4356"/>
    <w:rsid w:val="00CC4446"/>
    <w:rsid w:val="00CC476E"/>
    <w:rsid w:val="00CC48D4"/>
    <w:rsid w:val="00CC498D"/>
    <w:rsid w:val="00CC4ACD"/>
    <w:rsid w:val="00CC4B8B"/>
    <w:rsid w:val="00CC4BF2"/>
    <w:rsid w:val="00CC4C0C"/>
    <w:rsid w:val="00CC4E8C"/>
    <w:rsid w:val="00CC4F05"/>
    <w:rsid w:val="00CC50B5"/>
    <w:rsid w:val="00CC50F6"/>
    <w:rsid w:val="00CC5621"/>
    <w:rsid w:val="00CC56D1"/>
    <w:rsid w:val="00CC5C06"/>
    <w:rsid w:val="00CC5F8B"/>
    <w:rsid w:val="00CC6313"/>
    <w:rsid w:val="00CC66EF"/>
    <w:rsid w:val="00CC68FB"/>
    <w:rsid w:val="00CC6A8E"/>
    <w:rsid w:val="00CC6ADF"/>
    <w:rsid w:val="00CC6C41"/>
    <w:rsid w:val="00CC6F15"/>
    <w:rsid w:val="00CC6FD1"/>
    <w:rsid w:val="00CC70E5"/>
    <w:rsid w:val="00CC7234"/>
    <w:rsid w:val="00CC72B7"/>
    <w:rsid w:val="00CC72DA"/>
    <w:rsid w:val="00CC72DF"/>
    <w:rsid w:val="00CC733E"/>
    <w:rsid w:val="00CC74FA"/>
    <w:rsid w:val="00CC75AC"/>
    <w:rsid w:val="00CC7609"/>
    <w:rsid w:val="00CC7751"/>
    <w:rsid w:val="00CC7842"/>
    <w:rsid w:val="00CC785C"/>
    <w:rsid w:val="00CC79BB"/>
    <w:rsid w:val="00CC7A2A"/>
    <w:rsid w:val="00CC7BB4"/>
    <w:rsid w:val="00CC7D42"/>
    <w:rsid w:val="00CC7F9E"/>
    <w:rsid w:val="00CC7FCD"/>
    <w:rsid w:val="00CC7FF7"/>
    <w:rsid w:val="00CD024D"/>
    <w:rsid w:val="00CD0363"/>
    <w:rsid w:val="00CD0461"/>
    <w:rsid w:val="00CD06DA"/>
    <w:rsid w:val="00CD0C04"/>
    <w:rsid w:val="00CD0D91"/>
    <w:rsid w:val="00CD0FCF"/>
    <w:rsid w:val="00CD1007"/>
    <w:rsid w:val="00CD109B"/>
    <w:rsid w:val="00CD1145"/>
    <w:rsid w:val="00CD1172"/>
    <w:rsid w:val="00CD1201"/>
    <w:rsid w:val="00CD12E2"/>
    <w:rsid w:val="00CD140A"/>
    <w:rsid w:val="00CD1666"/>
    <w:rsid w:val="00CD1E2E"/>
    <w:rsid w:val="00CD1E98"/>
    <w:rsid w:val="00CD238F"/>
    <w:rsid w:val="00CD2417"/>
    <w:rsid w:val="00CD2487"/>
    <w:rsid w:val="00CD2556"/>
    <w:rsid w:val="00CD262B"/>
    <w:rsid w:val="00CD2723"/>
    <w:rsid w:val="00CD28D9"/>
    <w:rsid w:val="00CD2D09"/>
    <w:rsid w:val="00CD2F2C"/>
    <w:rsid w:val="00CD2FC2"/>
    <w:rsid w:val="00CD2FC9"/>
    <w:rsid w:val="00CD32B5"/>
    <w:rsid w:val="00CD3454"/>
    <w:rsid w:val="00CD3679"/>
    <w:rsid w:val="00CD36B8"/>
    <w:rsid w:val="00CD379A"/>
    <w:rsid w:val="00CD3BB7"/>
    <w:rsid w:val="00CD3BEA"/>
    <w:rsid w:val="00CD3DE2"/>
    <w:rsid w:val="00CD3E0C"/>
    <w:rsid w:val="00CD3E3A"/>
    <w:rsid w:val="00CD4204"/>
    <w:rsid w:val="00CD422A"/>
    <w:rsid w:val="00CD42D8"/>
    <w:rsid w:val="00CD447C"/>
    <w:rsid w:val="00CD47D5"/>
    <w:rsid w:val="00CD47FB"/>
    <w:rsid w:val="00CD4857"/>
    <w:rsid w:val="00CD4A40"/>
    <w:rsid w:val="00CD4B41"/>
    <w:rsid w:val="00CD4D18"/>
    <w:rsid w:val="00CD4DB3"/>
    <w:rsid w:val="00CD4FF0"/>
    <w:rsid w:val="00CD4FF3"/>
    <w:rsid w:val="00CD503D"/>
    <w:rsid w:val="00CD53FA"/>
    <w:rsid w:val="00CD545E"/>
    <w:rsid w:val="00CD54B7"/>
    <w:rsid w:val="00CD57FC"/>
    <w:rsid w:val="00CD5972"/>
    <w:rsid w:val="00CD597C"/>
    <w:rsid w:val="00CD5A1A"/>
    <w:rsid w:val="00CD5B17"/>
    <w:rsid w:val="00CD5B48"/>
    <w:rsid w:val="00CD5C6B"/>
    <w:rsid w:val="00CD5E28"/>
    <w:rsid w:val="00CD5F05"/>
    <w:rsid w:val="00CD6178"/>
    <w:rsid w:val="00CD61D6"/>
    <w:rsid w:val="00CD6231"/>
    <w:rsid w:val="00CD6257"/>
    <w:rsid w:val="00CD6437"/>
    <w:rsid w:val="00CD643D"/>
    <w:rsid w:val="00CD65B4"/>
    <w:rsid w:val="00CD668C"/>
    <w:rsid w:val="00CD6B0A"/>
    <w:rsid w:val="00CD6C5E"/>
    <w:rsid w:val="00CD6CEC"/>
    <w:rsid w:val="00CD77DB"/>
    <w:rsid w:val="00CD7A53"/>
    <w:rsid w:val="00CD7B7B"/>
    <w:rsid w:val="00CD7C4A"/>
    <w:rsid w:val="00CD7CF0"/>
    <w:rsid w:val="00CE0089"/>
    <w:rsid w:val="00CE0151"/>
    <w:rsid w:val="00CE0237"/>
    <w:rsid w:val="00CE02C1"/>
    <w:rsid w:val="00CE0490"/>
    <w:rsid w:val="00CE055B"/>
    <w:rsid w:val="00CE05DD"/>
    <w:rsid w:val="00CE08D9"/>
    <w:rsid w:val="00CE09AC"/>
    <w:rsid w:val="00CE0D45"/>
    <w:rsid w:val="00CE111D"/>
    <w:rsid w:val="00CE1353"/>
    <w:rsid w:val="00CE149D"/>
    <w:rsid w:val="00CE19AE"/>
    <w:rsid w:val="00CE1BF3"/>
    <w:rsid w:val="00CE1C7D"/>
    <w:rsid w:val="00CE22C0"/>
    <w:rsid w:val="00CE22E2"/>
    <w:rsid w:val="00CE261E"/>
    <w:rsid w:val="00CE2BA9"/>
    <w:rsid w:val="00CE2FCE"/>
    <w:rsid w:val="00CE30E0"/>
    <w:rsid w:val="00CE3252"/>
    <w:rsid w:val="00CE33A6"/>
    <w:rsid w:val="00CE340B"/>
    <w:rsid w:val="00CE35E9"/>
    <w:rsid w:val="00CE3625"/>
    <w:rsid w:val="00CE3744"/>
    <w:rsid w:val="00CE39C4"/>
    <w:rsid w:val="00CE3D61"/>
    <w:rsid w:val="00CE3FEF"/>
    <w:rsid w:val="00CE4094"/>
    <w:rsid w:val="00CE42C0"/>
    <w:rsid w:val="00CE4343"/>
    <w:rsid w:val="00CE4927"/>
    <w:rsid w:val="00CE49E8"/>
    <w:rsid w:val="00CE4A5F"/>
    <w:rsid w:val="00CE4AA9"/>
    <w:rsid w:val="00CE4BD0"/>
    <w:rsid w:val="00CE4C58"/>
    <w:rsid w:val="00CE4E11"/>
    <w:rsid w:val="00CE506F"/>
    <w:rsid w:val="00CE52D2"/>
    <w:rsid w:val="00CE5607"/>
    <w:rsid w:val="00CE591A"/>
    <w:rsid w:val="00CE5BAC"/>
    <w:rsid w:val="00CE5CD8"/>
    <w:rsid w:val="00CE5D61"/>
    <w:rsid w:val="00CE5D9F"/>
    <w:rsid w:val="00CE60E8"/>
    <w:rsid w:val="00CE62A4"/>
    <w:rsid w:val="00CE65C0"/>
    <w:rsid w:val="00CE6622"/>
    <w:rsid w:val="00CE6716"/>
    <w:rsid w:val="00CE6B8E"/>
    <w:rsid w:val="00CE6C43"/>
    <w:rsid w:val="00CE6CCD"/>
    <w:rsid w:val="00CE6D23"/>
    <w:rsid w:val="00CE6D7E"/>
    <w:rsid w:val="00CE6E3D"/>
    <w:rsid w:val="00CE6F75"/>
    <w:rsid w:val="00CE71FB"/>
    <w:rsid w:val="00CE721D"/>
    <w:rsid w:val="00CE72C8"/>
    <w:rsid w:val="00CE72D4"/>
    <w:rsid w:val="00CE7668"/>
    <w:rsid w:val="00CE788A"/>
    <w:rsid w:val="00CE7A46"/>
    <w:rsid w:val="00CE7B07"/>
    <w:rsid w:val="00CE7B4A"/>
    <w:rsid w:val="00CE7BAA"/>
    <w:rsid w:val="00CE7E90"/>
    <w:rsid w:val="00CE7EE9"/>
    <w:rsid w:val="00CE7EFD"/>
    <w:rsid w:val="00CE7F1E"/>
    <w:rsid w:val="00CF0343"/>
    <w:rsid w:val="00CF04C2"/>
    <w:rsid w:val="00CF0503"/>
    <w:rsid w:val="00CF079E"/>
    <w:rsid w:val="00CF07BA"/>
    <w:rsid w:val="00CF088B"/>
    <w:rsid w:val="00CF09FB"/>
    <w:rsid w:val="00CF0B56"/>
    <w:rsid w:val="00CF0CC9"/>
    <w:rsid w:val="00CF0D09"/>
    <w:rsid w:val="00CF0D91"/>
    <w:rsid w:val="00CF1166"/>
    <w:rsid w:val="00CF16A0"/>
    <w:rsid w:val="00CF19B2"/>
    <w:rsid w:val="00CF1A23"/>
    <w:rsid w:val="00CF1AE5"/>
    <w:rsid w:val="00CF1AFC"/>
    <w:rsid w:val="00CF1B96"/>
    <w:rsid w:val="00CF1C7F"/>
    <w:rsid w:val="00CF1D5D"/>
    <w:rsid w:val="00CF1E61"/>
    <w:rsid w:val="00CF1EC5"/>
    <w:rsid w:val="00CF1FDD"/>
    <w:rsid w:val="00CF204A"/>
    <w:rsid w:val="00CF2609"/>
    <w:rsid w:val="00CF27E6"/>
    <w:rsid w:val="00CF280C"/>
    <w:rsid w:val="00CF2888"/>
    <w:rsid w:val="00CF2BAA"/>
    <w:rsid w:val="00CF2DB3"/>
    <w:rsid w:val="00CF2FCC"/>
    <w:rsid w:val="00CF302D"/>
    <w:rsid w:val="00CF319B"/>
    <w:rsid w:val="00CF33EC"/>
    <w:rsid w:val="00CF398A"/>
    <w:rsid w:val="00CF3B42"/>
    <w:rsid w:val="00CF3DAA"/>
    <w:rsid w:val="00CF3DB3"/>
    <w:rsid w:val="00CF4505"/>
    <w:rsid w:val="00CF45AB"/>
    <w:rsid w:val="00CF46E2"/>
    <w:rsid w:val="00CF477E"/>
    <w:rsid w:val="00CF4AA0"/>
    <w:rsid w:val="00CF4F8D"/>
    <w:rsid w:val="00CF532C"/>
    <w:rsid w:val="00CF56E9"/>
    <w:rsid w:val="00CF5AC4"/>
    <w:rsid w:val="00CF5ACF"/>
    <w:rsid w:val="00CF5BC0"/>
    <w:rsid w:val="00CF5D57"/>
    <w:rsid w:val="00CF5E60"/>
    <w:rsid w:val="00CF619C"/>
    <w:rsid w:val="00CF64E5"/>
    <w:rsid w:val="00CF64E6"/>
    <w:rsid w:val="00CF67C4"/>
    <w:rsid w:val="00CF67DC"/>
    <w:rsid w:val="00CF69C4"/>
    <w:rsid w:val="00CF69D0"/>
    <w:rsid w:val="00CF6CF1"/>
    <w:rsid w:val="00CF6F83"/>
    <w:rsid w:val="00CF7300"/>
    <w:rsid w:val="00CF73D5"/>
    <w:rsid w:val="00CF7536"/>
    <w:rsid w:val="00CF76E9"/>
    <w:rsid w:val="00CF78AB"/>
    <w:rsid w:val="00CF79BA"/>
    <w:rsid w:val="00CF7CDC"/>
    <w:rsid w:val="00CF7D86"/>
    <w:rsid w:val="00CF7DAD"/>
    <w:rsid w:val="00D00019"/>
    <w:rsid w:val="00D0005A"/>
    <w:rsid w:val="00D002CB"/>
    <w:rsid w:val="00D004C4"/>
    <w:rsid w:val="00D00784"/>
    <w:rsid w:val="00D007CA"/>
    <w:rsid w:val="00D0082B"/>
    <w:rsid w:val="00D00B67"/>
    <w:rsid w:val="00D00D0C"/>
    <w:rsid w:val="00D00EB7"/>
    <w:rsid w:val="00D00EE1"/>
    <w:rsid w:val="00D00EE2"/>
    <w:rsid w:val="00D0110E"/>
    <w:rsid w:val="00D01154"/>
    <w:rsid w:val="00D011EC"/>
    <w:rsid w:val="00D012F9"/>
    <w:rsid w:val="00D01326"/>
    <w:rsid w:val="00D01362"/>
    <w:rsid w:val="00D01703"/>
    <w:rsid w:val="00D0175B"/>
    <w:rsid w:val="00D01B3C"/>
    <w:rsid w:val="00D01DEF"/>
    <w:rsid w:val="00D01F08"/>
    <w:rsid w:val="00D02005"/>
    <w:rsid w:val="00D02051"/>
    <w:rsid w:val="00D02469"/>
    <w:rsid w:val="00D02572"/>
    <w:rsid w:val="00D02613"/>
    <w:rsid w:val="00D0261B"/>
    <w:rsid w:val="00D02964"/>
    <w:rsid w:val="00D02BE9"/>
    <w:rsid w:val="00D02C57"/>
    <w:rsid w:val="00D02E2C"/>
    <w:rsid w:val="00D02F33"/>
    <w:rsid w:val="00D02F69"/>
    <w:rsid w:val="00D031F6"/>
    <w:rsid w:val="00D03242"/>
    <w:rsid w:val="00D03576"/>
    <w:rsid w:val="00D037B8"/>
    <w:rsid w:val="00D03A3C"/>
    <w:rsid w:val="00D03B49"/>
    <w:rsid w:val="00D03ED6"/>
    <w:rsid w:val="00D0431F"/>
    <w:rsid w:val="00D0449F"/>
    <w:rsid w:val="00D0450F"/>
    <w:rsid w:val="00D04536"/>
    <w:rsid w:val="00D04552"/>
    <w:rsid w:val="00D04639"/>
    <w:rsid w:val="00D0485B"/>
    <w:rsid w:val="00D04B48"/>
    <w:rsid w:val="00D04C2B"/>
    <w:rsid w:val="00D04D26"/>
    <w:rsid w:val="00D04DFD"/>
    <w:rsid w:val="00D04E27"/>
    <w:rsid w:val="00D04E8E"/>
    <w:rsid w:val="00D04EC5"/>
    <w:rsid w:val="00D04FBD"/>
    <w:rsid w:val="00D04FC8"/>
    <w:rsid w:val="00D050F4"/>
    <w:rsid w:val="00D052B7"/>
    <w:rsid w:val="00D05303"/>
    <w:rsid w:val="00D05577"/>
    <w:rsid w:val="00D05799"/>
    <w:rsid w:val="00D05AE6"/>
    <w:rsid w:val="00D05DBE"/>
    <w:rsid w:val="00D05EB9"/>
    <w:rsid w:val="00D06216"/>
    <w:rsid w:val="00D06529"/>
    <w:rsid w:val="00D065AF"/>
    <w:rsid w:val="00D06853"/>
    <w:rsid w:val="00D068A2"/>
    <w:rsid w:val="00D06ABC"/>
    <w:rsid w:val="00D06BB4"/>
    <w:rsid w:val="00D06DCC"/>
    <w:rsid w:val="00D070E2"/>
    <w:rsid w:val="00D073AD"/>
    <w:rsid w:val="00D07415"/>
    <w:rsid w:val="00D07448"/>
    <w:rsid w:val="00D075EB"/>
    <w:rsid w:val="00D076BD"/>
    <w:rsid w:val="00D07965"/>
    <w:rsid w:val="00D079D6"/>
    <w:rsid w:val="00D07D66"/>
    <w:rsid w:val="00D07EF2"/>
    <w:rsid w:val="00D07FB9"/>
    <w:rsid w:val="00D1010A"/>
    <w:rsid w:val="00D10295"/>
    <w:rsid w:val="00D10868"/>
    <w:rsid w:val="00D109FB"/>
    <w:rsid w:val="00D10ABD"/>
    <w:rsid w:val="00D10BE8"/>
    <w:rsid w:val="00D10CA5"/>
    <w:rsid w:val="00D10CC6"/>
    <w:rsid w:val="00D10CD9"/>
    <w:rsid w:val="00D10CF3"/>
    <w:rsid w:val="00D11094"/>
    <w:rsid w:val="00D11219"/>
    <w:rsid w:val="00D1175E"/>
    <w:rsid w:val="00D119C0"/>
    <w:rsid w:val="00D11A10"/>
    <w:rsid w:val="00D120AD"/>
    <w:rsid w:val="00D12197"/>
    <w:rsid w:val="00D121B9"/>
    <w:rsid w:val="00D121F3"/>
    <w:rsid w:val="00D125DC"/>
    <w:rsid w:val="00D12709"/>
    <w:rsid w:val="00D1278D"/>
    <w:rsid w:val="00D127CA"/>
    <w:rsid w:val="00D128C7"/>
    <w:rsid w:val="00D12939"/>
    <w:rsid w:val="00D12AB2"/>
    <w:rsid w:val="00D12BB2"/>
    <w:rsid w:val="00D12F02"/>
    <w:rsid w:val="00D12F1C"/>
    <w:rsid w:val="00D12F7E"/>
    <w:rsid w:val="00D13243"/>
    <w:rsid w:val="00D136ED"/>
    <w:rsid w:val="00D13757"/>
    <w:rsid w:val="00D13CE2"/>
    <w:rsid w:val="00D13E8C"/>
    <w:rsid w:val="00D13F3A"/>
    <w:rsid w:val="00D14250"/>
    <w:rsid w:val="00D14373"/>
    <w:rsid w:val="00D14426"/>
    <w:rsid w:val="00D14522"/>
    <w:rsid w:val="00D145F6"/>
    <w:rsid w:val="00D147F2"/>
    <w:rsid w:val="00D14880"/>
    <w:rsid w:val="00D148B4"/>
    <w:rsid w:val="00D14CED"/>
    <w:rsid w:val="00D15128"/>
    <w:rsid w:val="00D151B9"/>
    <w:rsid w:val="00D1526E"/>
    <w:rsid w:val="00D15724"/>
    <w:rsid w:val="00D1585F"/>
    <w:rsid w:val="00D15888"/>
    <w:rsid w:val="00D15971"/>
    <w:rsid w:val="00D159B8"/>
    <w:rsid w:val="00D159F8"/>
    <w:rsid w:val="00D15A17"/>
    <w:rsid w:val="00D15B20"/>
    <w:rsid w:val="00D15E31"/>
    <w:rsid w:val="00D16250"/>
    <w:rsid w:val="00D164E7"/>
    <w:rsid w:val="00D16526"/>
    <w:rsid w:val="00D1662C"/>
    <w:rsid w:val="00D1694B"/>
    <w:rsid w:val="00D169EA"/>
    <w:rsid w:val="00D16D88"/>
    <w:rsid w:val="00D16F36"/>
    <w:rsid w:val="00D16F40"/>
    <w:rsid w:val="00D16FEE"/>
    <w:rsid w:val="00D170C4"/>
    <w:rsid w:val="00D17118"/>
    <w:rsid w:val="00D17144"/>
    <w:rsid w:val="00D172A5"/>
    <w:rsid w:val="00D172E1"/>
    <w:rsid w:val="00D173DA"/>
    <w:rsid w:val="00D17805"/>
    <w:rsid w:val="00D17A75"/>
    <w:rsid w:val="00D17BDE"/>
    <w:rsid w:val="00D17E46"/>
    <w:rsid w:val="00D17EC1"/>
    <w:rsid w:val="00D200A7"/>
    <w:rsid w:val="00D20162"/>
    <w:rsid w:val="00D20215"/>
    <w:rsid w:val="00D204CE"/>
    <w:rsid w:val="00D20897"/>
    <w:rsid w:val="00D20B1B"/>
    <w:rsid w:val="00D20C6E"/>
    <w:rsid w:val="00D210BA"/>
    <w:rsid w:val="00D21169"/>
    <w:rsid w:val="00D213FE"/>
    <w:rsid w:val="00D21406"/>
    <w:rsid w:val="00D214D5"/>
    <w:rsid w:val="00D2154A"/>
    <w:rsid w:val="00D21766"/>
    <w:rsid w:val="00D21B0B"/>
    <w:rsid w:val="00D21EB2"/>
    <w:rsid w:val="00D222F5"/>
    <w:rsid w:val="00D22AD1"/>
    <w:rsid w:val="00D22BFB"/>
    <w:rsid w:val="00D22C5E"/>
    <w:rsid w:val="00D22CE0"/>
    <w:rsid w:val="00D22E86"/>
    <w:rsid w:val="00D22EC6"/>
    <w:rsid w:val="00D23260"/>
    <w:rsid w:val="00D23401"/>
    <w:rsid w:val="00D23435"/>
    <w:rsid w:val="00D23707"/>
    <w:rsid w:val="00D23746"/>
    <w:rsid w:val="00D2388E"/>
    <w:rsid w:val="00D238A8"/>
    <w:rsid w:val="00D238D9"/>
    <w:rsid w:val="00D23906"/>
    <w:rsid w:val="00D23A5B"/>
    <w:rsid w:val="00D24071"/>
    <w:rsid w:val="00D2407A"/>
    <w:rsid w:val="00D24253"/>
    <w:rsid w:val="00D242E8"/>
    <w:rsid w:val="00D24303"/>
    <w:rsid w:val="00D24624"/>
    <w:rsid w:val="00D24681"/>
    <w:rsid w:val="00D247C3"/>
    <w:rsid w:val="00D24CBE"/>
    <w:rsid w:val="00D24D30"/>
    <w:rsid w:val="00D24EFF"/>
    <w:rsid w:val="00D24F15"/>
    <w:rsid w:val="00D25014"/>
    <w:rsid w:val="00D251AF"/>
    <w:rsid w:val="00D25208"/>
    <w:rsid w:val="00D25307"/>
    <w:rsid w:val="00D25451"/>
    <w:rsid w:val="00D25641"/>
    <w:rsid w:val="00D25654"/>
    <w:rsid w:val="00D2566C"/>
    <w:rsid w:val="00D25744"/>
    <w:rsid w:val="00D257AF"/>
    <w:rsid w:val="00D257D7"/>
    <w:rsid w:val="00D25810"/>
    <w:rsid w:val="00D25837"/>
    <w:rsid w:val="00D25B08"/>
    <w:rsid w:val="00D25C05"/>
    <w:rsid w:val="00D25C39"/>
    <w:rsid w:val="00D25DDA"/>
    <w:rsid w:val="00D26028"/>
    <w:rsid w:val="00D26030"/>
    <w:rsid w:val="00D260D7"/>
    <w:rsid w:val="00D261BC"/>
    <w:rsid w:val="00D2620F"/>
    <w:rsid w:val="00D26593"/>
    <w:rsid w:val="00D26693"/>
    <w:rsid w:val="00D26844"/>
    <w:rsid w:val="00D26B1B"/>
    <w:rsid w:val="00D26D4A"/>
    <w:rsid w:val="00D26DF8"/>
    <w:rsid w:val="00D26E4B"/>
    <w:rsid w:val="00D2709B"/>
    <w:rsid w:val="00D2743B"/>
    <w:rsid w:val="00D276D3"/>
    <w:rsid w:val="00D27999"/>
    <w:rsid w:val="00D27AB3"/>
    <w:rsid w:val="00D27B0D"/>
    <w:rsid w:val="00D27B8E"/>
    <w:rsid w:val="00D27C6A"/>
    <w:rsid w:val="00D27C80"/>
    <w:rsid w:val="00D27D70"/>
    <w:rsid w:val="00D27DFB"/>
    <w:rsid w:val="00D27EF3"/>
    <w:rsid w:val="00D30276"/>
    <w:rsid w:val="00D30300"/>
    <w:rsid w:val="00D303F1"/>
    <w:rsid w:val="00D3046F"/>
    <w:rsid w:val="00D304AB"/>
    <w:rsid w:val="00D304EF"/>
    <w:rsid w:val="00D307D3"/>
    <w:rsid w:val="00D30910"/>
    <w:rsid w:val="00D3096C"/>
    <w:rsid w:val="00D30AF7"/>
    <w:rsid w:val="00D30C9A"/>
    <w:rsid w:val="00D30D03"/>
    <w:rsid w:val="00D30D74"/>
    <w:rsid w:val="00D30E2A"/>
    <w:rsid w:val="00D30F20"/>
    <w:rsid w:val="00D30FD4"/>
    <w:rsid w:val="00D3101D"/>
    <w:rsid w:val="00D310F9"/>
    <w:rsid w:val="00D313B6"/>
    <w:rsid w:val="00D3141C"/>
    <w:rsid w:val="00D3156A"/>
    <w:rsid w:val="00D318EE"/>
    <w:rsid w:val="00D31A2C"/>
    <w:rsid w:val="00D31B49"/>
    <w:rsid w:val="00D31D75"/>
    <w:rsid w:val="00D31E3A"/>
    <w:rsid w:val="00D31EF6"/>
    <w:rsid w:val="00D31FEA"/>
    <w:rsid w:val="00D32296"/>
    <w:rsid w:val="00D323D5"/>
    <w:rsid w:val="00D32416"/>
    <w:rsid w:val="00D3245B"/>
    <w:rsid w:val="00D324B4"/>
    <w:rsid w:val="00D32701"/>
    <w:rsid w:val="00D32726"/>
    <w:rsid w:val="00D32C44"/>
    <w:rsid w:val="00D32CFC"/>
    <w:rsid w:val="00D32F7B"/>
    <w:rsid w:val="00D32F8E"/>
    <w:rsid w:val="00D3309B"/>
    <w:rsid w:val="00D330DE"/>
    <w:rsid w:val="00D334D9"/>
    <w:rsid w:val="00D3357E"/>
    <w:rsid w:val="00D335ED"/>
    <w:rsid w:val="00D33717"/>
    <w:rsid w:val="00D337D6"/>
    <w:rsid w:val="00D33BED"/>
    <w:rsid w:val="00D33C2C"/>
    <w:rsid w:val="00D33CB1"/>
    <w:rsid w:val="00D33ED4"/>
    <w:rsid w:val="00D33F2F"/>
    <w:rsid w:val="00D33F35"/>
    <w:rsid w:val="00D34021"/>
    <w:rsid w:val="00D34091"/>
    <w:rsid w:val="00D34209"/>
    <w:rsid w:val="00D344C4"/>
    <w:rsid w:val="00D344D2"/>
    <w:rsid w:val="00D34523"/>
    <w:rsid w:val="00D347B2"/>
    <w:rsid w:val="00D34B14"/>
    <w:rsid w:val="00D34ED3"/>
    <w:rsid w:val="00D35052"/>
    <w:rsid w:val="00D350AB"/>
    <w:rsid w:val="00D350BC"/>
    <w:rsid w:val="00D350CE"/>
    <w:rsid w:val="00D3525F"/>
    <w:rsid w:val="00D355EA"/>
    <w:rsid w:val="00D35995"/>
    <w:rsid w:val="00D359D7"/>
    <w:rsid w:val="00D35B14"/>
    <w:rsid w:val="00D35BED"/>
    <w:rsid w:val="00D35DBC"/>
    <w:rsid w:val="00D35FD5"/>
    <w:rsid w:val="00D3621F"/>
    <w:rsid w:val="00D36274"/>
    <w:rsid w:val="00D364EF"/>
    <w:rsid w:val="00D3653A"/>
    <w:rsid w:val="00D36586"/>
    <w:rsid w:val="00D36804"/>
    <w:rsid w:val="00D36949"/>
    <w:rsid w:val="00D36D72"/>
    <w:rsid w:val="00D36E05"/>
    <w:rsid w:val="00D36F39"/>
    <w:rsid w:val="00D36F87"/>
    <w:rsid w:val="00D37170"/>
    <w:rsid w:val="00D37214"/>
    <w:rsid w:val="00D37252"/>
    <w:rsid w:val="00D372B8"/>
    <w:rsid w:val="00D373E3"/>
    <w:rsid w:val="00D37499"/>
    <w:rsid w:val="00D37574"/>
    <w:rsid w:val="00D37610"/>
    <w:rsid w:val="00D37C93"/>
    <w:rsid w:val="00D37D56"/>
    <w:rsid w:val="00D37E0B"/>
    <w:rsid w:val="00D37E46"/>
    <w:rsid w:val="00D40088"/>
    <w:rsid w:val="00D405B2"/>
    <w:rsid w:val="00D40B54"/>
    <w:rsid w:val="00D40C3A"/>
    <w:rsid w:val="00D40CC4"/>
    <w:rsid w:val="00D40D5E"/>
    <w:rsid w:val="00D40F05"/>
    <w:rsid w:val="00D412C2"/>
    <w:rsid w:val="00D413EB"/>
    <w:rsid w:val="00D41411"/>
    <w:rsid w:val="00D41671"/>
    <w:rsid w:val="00D41B09"/>
    <w:rsid w:val="00D41B7A"/>
    <w:rsid w:val="00D41EF7"/>
    <w:rsid w:val="00D42381"/>
    <w:rsid w:val="00D42937"/>
    <w:rsid w:val="00D429FE"/>
    <w:rsid w:val="00D42B29"/>
    <w:rsid w:val="00D42BAC"/>
    <w:rsid w:val="00D4305F"/>
    <w:rsid w:val="00D43158"/>
    <w:rsid w:val="00D4322F"/>
    <w:rsid w:val="00D4324F"/>
    <w:rsid w:val="00D433DC"/>
    <w:rsid w:val="00D434F5"/>
    <w:rsid w:val="00D43575"/>
    <w:rsid w:val="00D438AE"/>
    <w:rsid w:val="00D43918"/>
    <w:rsid w:val="00D43A0F"/>
    <w:rsid w:val="00D43AA5"/>
    <w:rsid w:val="00D43C8F"/>
    <w:rsid w:val="00D43CEB"/>
    <w:rsid w:val="00D43F9F"/>
    <w:rsid w:val="00D43FA5"/>
    <w:rsid w:val="00D43FC4"/>
    <w:rsid w:val="00D442C7"/>
    <w:rsid w:val="00D4431A"/>
    <w:rsid w:val="00D44530"/>
    <w:rsid w:val="00D447A9"/>
    <w:rsid w:val="00D447C0"/>
    <w:rsid w:val="00D44805"/>
    <w:rsid w:val="00D44831"/>
    <w:rsid w:val="00D448F5"/>
    <w:rsid w:val="00D44A68"/>
    <w:rsid w:val="00D44CC6"/>
    <w:rsid w:val="00D44FD9"/>
    <w:rsid w:val="00D45089"/>
    <w:rsid w:val="00D452C4"/>
    <w:rsid w:val="00D45382"/>
    <w:rsid w:val="00D454B5"/>
    <w:rsid w:val="00D45553"/>
    <w:rsid w:val="00D456AB"/>
    <w:rsid w:val="00D45764"/>
    <w:rsid w:val="00D458DD"/>
    <w:rsid w:val="00D4595A"/>
    <w:rsid w:val="00D45999"/>
    <w:rsid w:val="00D45B8C"/>
    <w:rsid w:val="00D45CE5"/>
    <w:rsid w:val="00D45E0E"/>
    <w:rsid w:val="00D46214"/>
    <w:rsid w:val="00D4636A"/>
    <w:rsid w:val="00D463D1"/>
    <w:rsid w:val="00D4704B"/>
    <w:rsid w:val="00D470D0"/>
    <w:rsid w:val="00D472BD"/>
    <w:rsid w:val="00D473B1"/>
    <w:rsid w:val="00D473F3"/>
    <w:rsid w:val="00D4746D"/>
    <w:rsid w:val="00D4767C"/>
    <w:rsid w:val="00D47744"/>
    <w:rsid w:val="00D47770"/>
    <w:rsid w:val="00D47956"/>
    <w:rsid w:val="00D47A8B"/>
    <w:rsid w:val="00D47FCE"/>
    <w:rsid w:val="00D50353"/>
    <w:rsid w:val="00D503B6"/>
    <w:rsid w:val="00D503BE"/>
    <w:rsid w:val="00D503E7"/>
    <w:rsid w:val="00D506B8"/>
    <w:rsid w:val="00D50818"/>
    <w:rsid w:val="00D50967"/>
    <w:rsid w:val="00D50DCA"/>
    <w:rsid w:val="00D50FF1"/>
    <w:rsid w:val="00D5103C"/>
    <w:rsid w:val="00D510B6"/>
    <w:rsid w:val="00D511D3"/>
    <w:rsid w:val="00D514CE"/>
    <w:rsid w:val="00D515D6"/>
    <w:rsid w:val="00D518A3"/>
    <w:rsid w:val="00D51926"/>
    <w:rsid w:val="00D51BEA"/>
    <w:rsid w:val="00D51C11"/>
    <w:rsid w:val="00D51CAF"/>
    <w:rsid w:val="00D51D9F"/>
    <w:rsid w:val="00D51F4A"/>
    <w:rsid w:val="00D5207D"/>
    <w:rsid w:val="00D5237C"/>
    <w:rsid w:val="00D523E1"/>
    <w:rsid w:val="00D524B2"/>
    <w:rsid w:val="00D527E4"/>
    <w:rsid w:val="00D5284C"/>
    <w:rsid w:val="00D52C9A"/>
    <w:rsid w:val="00D52DE0"/>
    <w:rsid w:val="00D52E15"/>
    <w:rsid w:val="00D52FA9"/>
    <w:rsid w:val="00D530E5"/>
    <w:rsid w:val="00D53133"/>
    <w:rsid w:val="00D5321C"/>
    <w:rsid w:val="00D53224"/>
    <w:rsid w:val="00D534D6"/>
    <w:rsid w:val="00D5353E"/>
    <w:rsid w:val="00D538A6"/>
    <w:rsid w:val="00D5396E"/>
    <w:rsid w:val="00D53C2E"/>
    <w:rsid w:val="00D53C89"/>
    <w:rsid w:val="00D53D3F"/>
    <w:rsid w:val="00D53DAA"/>
    <w:rsid w:val="00D54000"/>
    <w:rsid w:val="00D54117"/>
    <w:rsid w:val="00D543BC"/>
    <w:rsid w:val="00D545F8"/>
    <w:rsid w:val="00D548A3"/>
    <w:rsid w:val="00D54904"/>
    <w:rsid w:val="00D549B0"/>
    <w:rsid w:val="00D54ACE"/>
    <w:rsid w:val="00D54F41"/>
    <w:rsid w:val="00D54F7C"/>
    <w:rsid w:val="00D54F92"/>
    <w:rsid w:val="00D55048"/>
    <w:rsid w:val="00D551ED"/>
    <w:rsid w:val="00D552F5"/>
    <w:rsid w:val="00D554AC"/>
    <w:rsid w:val="00D55A89"/>
    <w:rsid w:val="00D55FED"/>
    <w:rsid w:val="00D560D7"/>
    <w:rsid w:val="00D56423"/>
    <w:rsid w:val="00D56607"/>
    <w:rsid w:val="00D56707"/>
    <w:rsid w:val="00D56B0A"/>
    <w:rsid w:val="00D56E2B"/>
    <w:rsid w:val="00D56F52"/>
    <w:rsid w:val="00D571FF"/>
    <w:rsid w:val="00D57506"/>
    <w:rsid w:val="00D5767E"/>
    <w:rsid w:val="00D577FD"/>
    <w:rsid w:val="00D57E0F"/>
    <w:rsid w:val="00D6015B"/>
    <w:rsid w:val="00D605D2"/>
    <w:rsid w:val="00D60702"/>
    <w:rsid w:val="00D6079F"/>
    <w:rsid w:val="00D60862"/>
    <w:rsid w:val="00D60B09"/>
    <w:rsid w:val="00D61349"/>
    <w:rsid w:val="00D6148A"/>
    <w:rsid w:val="00D614ED"/>
    <w:rsid w:val="00D61AF1"/>
    <w:rsid w:val="00D61BCD"/>
    <w:rsid w:val="00D61F2E"/>
    <w:rsid w:val="00D61F4A"/>
    <w:rsid w:val="00D6200C"/>
    <w:rsid w:val="00D6205C"/>
    <w:rsid w:val="00D620D1"/>
    <w:rsid w:val="00D620FC"/>
    <w:rsid w:val="00D6226C"/>
    <w:rsid w:val="00D622F2"/>
    <w:rsid w:val="00D623BB"/>
    <w:rsid w:val="00D62513"/>
    <w:rsid w:val="00D626D8"/>
    <w:rsid w:val="00D626EE"/>
    <w:rsid w:val="00D62F23"/>
    <w:rsid w:val="00D6304C"/>
    <w:rsid w:val="00D631CE"/>
    <w:rsid w:val="00D63765"/>
    <w:rsid w:val="00D63AC9"/>
    <w:rsid w:val="00D63B3C"/>
    <w:rsid w:val="00D63C72"/>
    <w:rsid w:val="00D63CA8"/>
    <w:rsid w:val="00D63D01"/>
    <w:rsid w:val="00D63FFE"/>
    <w:rsid w:val="00D6402F"/>
    <w:rsid w:val="00D647AF"/>
    <w:rsid w:val="00D648E5"/>
    <w:rsid w:val="00D649C4"/>
    <w:rsid w:val="00D64B78"/>
    <w:rsid w:val="00D64BB4"/>
    <w:rsid w:val="00D64D1B"/>
    <w:rsid w:val="00D64D37"/>
    <w:rsid w:val="00D64D64"/>
    <w:rsid w:val="00D64E8D"/>
    <w:rsid w:val="00D64F41"/>
    <w:rsid w:val="00D64F71"/>
    <w:rsid w:val="00D65053"/>
    <w:rsid w:val="00D6507D"/>
    <w:rsid w:val="00D6525B"/>
    <w:rsid w:val="00D653AF"/>
    <w:rsid w:val="00D653FE"/>
    <w:rsid w:val="00D654C4"/>
    <w:rsid w:val="00D654D5"/>
    <w:rsid w:val="00D65933"/>
    <w:rsid w:val="00D659D9"/>
    <w:rsid w:val="00D65DA0"/>
    <w:rsid w:val="00D65F32"/>
    <w:rsid w:val="00D66038"/>
    <w:rsid w:val="00D661D0"/>
    <w:rsid w:val="00D66233"/>
    <w:rsid w:val="00D66271"/>
    <w:rsid w:val="00D662C2"/>
    <w:rsid w:val="00D6652D"/>
    <w:rsid w:val="00D6664E"/>
    <w:rsid w:val="00D66666"/>
    <w:rsid w:val="00D667FF"/>
    <w:rsid w:val="00D66C25"/>
    <w:rsid w:val="00D66C91"/>
    <w:rsid w:val="00D66EBC"/>
    <w:rsid w:val="00D6719F"/>
    <w:rsid w:val="00D671BF"/>
    <w:rsid w:val="00D675BA"/>
    <w:rsid w:val="00D675E2"/>
    <w:rsid w:val="00D67648"/>
    <w:rsid w:val="00D67715"/>
    <w:rsid w:val="00D67AA8"/>
    <w:rsid w:val="00D67BAB"/>
    <w:rsid w:val="00D67D7C"/>
    <w:rsid w:val="00D67F88"/>
    <w:rsid w:val="00D70013"/>
    <w:rsid w:val="00D703C5"/>
    <w:rsid w:val="00D705D7"/>
    <w:rsid w:val="00D70930"/>
    <w:rsid w:val="00D70AC9"/>
    <w:rsid w:val="00D70CAB"/>
    <w:rsid w:val="00D70E46"/>
    <w:rsid w:val="00D71225"/>
    <w:rsid w:val="00D71259"/>
    <w:rsid w:val="00D712CD"/>
    <w:rsid w:val="00D7134E"/>
    <w:rsid w:val="00D7140A"/>
    <w:rsid w:val="00D7155B"/>
    <w:rsid w:val="00D718C5"/>
    <w:rsid w:val="00D71C2A"/>
    <w:rsid w:val="00D71CA8"/>
    <w:rsid w:val="00D71E92"/>
    <w:rsid w:val="00D71EC4"/>
    <w:rsid w:val="00D71EEF"/>
    <w:rsid w:val="00D720C0"/>
    <w:rsid w:val="00D720CC"/>
    <w:rsid w:val="00D7227B"/>
    <w:rsid w:val="00D72438"/>
    <w:rsid w:val="00D726F5"/>
    <w:rsid w:val="00D728C7"/>
    <w:rsid w:val="00D72A46"/>
    <w:rsid w:val="00D72BA6"/>
    <w:rsid w:val="00D72E3C"/>
    <w:rsid w:val="00D72E89"/>
    <w:rsid w:val="00D73423"/>
    <w:rsid w:val="00D7355B"/>
    <w:rsid w:val="00D73830"/>
    <w:rsid w:val="00D73C4A"/>
    <w:rsid w:val="00D73E3E"/>
    <w:rsid w:val="00D73F6C"/>
    <w:rsid w:val="00D74048"/>
    <w:rsid w:val="00D74086"/>
    <w:rsid w:val="00D7431C"/>
    <w:rsid w:val="00D7450D"/>
    <w:rsid w:val="00D7459D"/>
    <w:rsid w:val="00D7498B"/>
    <w:rsid w:val="00D74A6A"/>
    <w:rsid w:val="00D74AB0"/>
    <w:rsid w:val="00D74AE7"/>
    <w:rsid w:val="00D74BBA"/>
    <w:rsid w:val="00D74BC0"/>
    <w:rsid w:val="00D74C36"/>
    <w:rsid w:val="00D74DEC"/>
    <w:rsid w:val="00D74F1D"/>
    <w:rsid w:val="00D74FBF"/>
    <w:rsid w:val="00D7514E"/>
    <w:rsid w:val="00D751D7"/>
    <w:rsid w:val="00D75351"/>
    <w:rsid w:val="00D7547F"/>
    <w:rsid w:val="00D754B6"/>
    <w:rsid w:val="00D75701"/>
    <w:rsid w:val="00D75BB4"/>
    <w:rsid w:val="00D75DB4"/>
    <w:rsid w:val="00D76034"/>
    <w:rsid w:val="00D767B3"/>
    <w:rsid w:val="00D76988"/>
    <w:rsid w:val="00D76B45"/>
    <w:rsid w:val="00D76E7C"/>
    <w:rsid w:val="00D76EBA"/>
    <w:rsid w:val="00D76F8B"/>
    <w:rsid w:val="00D77095"/>
    <w:rsid w:val="00D7726E"/>
    <w:rsid w:val="00D772F9"/>
    <w:rsid w:val="00D7741E"/>
    <w:rsid w:val="00D777AA"/>
    <w:rsid w:val="00D778DC"/>
    <w:rsid w:val="00D77B2B"/>
    <w:rsid w:val="00D77F90"/>
    <w:rsid w:val="00D80010"/>
    <w:rsid w:val="00D8001D"/>
    <w:rsid w:val="00D8016B"/>
    <w:rsid w:val="00D80248"/>
    <w:rsid w:val="00D802BE"/>
    <w:rsid w:val="00D8035E"/>
    <w:rsid w:val="00D803B3"/>
    <w:rsid w:val="00D805E3"/>
    <w:rsid w:val="00D806E8"/>
    <w:rsid w:val="00D80856"/>
    <w:rsid w:val="00D80F8F"/>
    <w:rsid w:val="00D8109C"/>
    <w:rsid w:val="00D8112D"/>
    <w:rsid w:val="00D8117B"/>
    <w:rsid w:val="00D813EE"/>
    <w:rsid w:val="00D815DB"/>
    <w:rsid w:val="00D8190C"/>
    <w:rsid w:val="00D819C2"/>
    <w:rsid w:val="00D81AA1"/>
    <w:rsid w:val="00D81B8B"/>
    <w:rsid w:val="00D81BD0"/>
    <w:rsid w:val="00D81EF2"/>
    <w:rsid w:val="00D81F6F"/>
    <w:rsid w:val="00D82046"/>
    <w:rsid w:val="00D82316"/>
    <w:rsid w:val="00D82455"/>
    <w:rsid w:val="00D8278F"/>
    <w:rsid w:val="00D8284A"/>
    <w:rsid w:val="00D82876"/>
    <w:rsid w:val="00D82886"/>
    <w:rsid w:val="00D82D27"/>
    <w:rsid w:val="00D82E5D"/>
    <w:rsid w:val="00D82F18"/>
    <w:rsid w:val="00D832DD"/>
    <w:rsid w:val="00D8349E"/>
    <w:rsid w:val="00D834D0"/>
    <w:rsid w:val="00D835AE"/>
    <w:rsid w:val="00D83985"/>
    <w:rsid w:val="00D83AC3"/>
    <w:rsid w:val="00D83C03"/>
    <w:rsid w:val="00D83D44"/>
    <w:rsid w:val="00D83F7A"/>
    <w:rsid w:val="00D8400E"/>
    <w:rsid w:val="00D84098"/>
    <w:rsid w:val="00D840AD"/>
    <w:rsid w:val="00D84199"/>
    <w:rsid w:val="00D84693"/>
    <w:rsid w:val="00D84DD5"/>
    <w:rsid w:val="00D84E3D"/>
    <w:rsid w:val="00D84F92"/>
    <w:rsid w:val="00D8529A"/>
    <w:rsid w:val="00D853E8"/>
    <w:rsid w:val="00D8557B"/>
    <w:rsid w:val="00D85668"/>
    <w:rsid w:val="00D858B0"/>
    <w:rsid w:val="00D858C5"/>
    <w:rsid w:val="00D85932"/>
    <w:rsid w:val="00D8594C"/>
    <w:rsid w:val="00D85AC0"/>
    <w:rsid w:val="00D85AEA"/>
    <w:rsid w:val="00D85C60"/>
    <w:rsid w:val="00D85D95"/>
    <w:rsid w:val="00D85E22"/>
    <w:rsid w:val="00D85EEC"/>
    <w:rsid w:val="00D85FE3"/>
    <w:rsid w:val="00D86103"/>
    <w:rsid w:val="00D865E3"/>
    <w:rsid w:val="00D86811"/>
    <w:rsid w:val="00D868A5"/>
    <w:rsid w:val="00D868B0"/>
    <w:rsid w:val="00D86924"/>
    <w:rsid w:val="00D86B50"/>
    <w:rsid w:val="00D86CD2"/>
    <w:rsid w:val="00D86CE0"/>
    <w:rsid w:val="00D86D5C"/>
    <w:rsid w:val="00D86F6D"/>
    <w:rsid w:val="00D87001"/>
    <w:rsid w:val="00D87233"/>
    <w:rsid w:val="00D8735B"/>
    <w:rsid w:val="00D874C6"/>
    <w:rsid w:val="00D874DC"/>
    <w:rsid w:val="00D87738"/>
    <w:rsid w:val="00D87863"/>
    <w:rsid w:val="00D87943"/>
    <w:rsid w:val="00D879FA"/>
    <w:rsid w:val="00D87B00"/>
    <w:rsid w:val="00D87D7C"/>
    <w:rsid w:val="00D87DB6"/>
    <w:rsid w:val="00D87E09"/>
    <w:rsid w:val="00D87E94"/>
    <w:rsid w:val="00D87FE6"/>
    <w:rsid w:val="00D900F8"/>
    <w:rsid w:val="00D9012F"/>
    <w:rsid w:val="00D9014A"/>
    <w:rsid w:val="00D901E3"/>
    <w:rsid w:val="00D9040D"/>
    <w:rsid w:val="00D9047C"/>
    <w:rsid w:val="00D9052B"/>
    <w:rsid w:val="00D9063E"/>
    <w:rsid w:val="00D90848"/>
    <w:rsid w:val="00D90AD0"/>
    <w:rsid w:val="00D90C88"/>
    <w:rsid w:val="00D90D35"/>
    <w:rsid w:val="00D9100C"/>
    <w:rsid w:val="00D9124A"/>
    <w:rsid w:val="00D91426"/>
    <w:rsid w:val="00D9164C"/>
    <w:rsid w:val="00D9193F"/>
    <w:rsid w:val="00D91AB7"/>
    <w:rsid w:val="00D91AF8"/>
    <w:rsid w:val="00D91B42"/>
    <w:rsid w:val="00D91B51"/>
    <w:rsid w:val="00D91BA8"/>
    <w:rsid w:val="00D92077"/>
    <w:rsid w:val="00D92491"/>
    <w:rsid w:val="00D926B5"/>
    <w:rsid w:val="00D92A8E"/>
    <w:rsid w:val="00D92B9D"/>
    <w:rsid w:val="00D92D05"/>
    <w:rsid w:val="00D92D74"/>
    <w:rsid w:val="00D92DCE"/>
    <w:rsid w:val="00D92E6F"/>
    <w:rsid w:val="00D92F49"/>
    <w:rsid w:val="00D92F53"/>
    <w:rsid w:val="00D933CE"/>
    <w:rsid w:val="00D9351A"/>
    <w:rsid w:val="00D93536"/>
    <w:rsid w:val="00D93691"/>
    <w:rsid w:val="00D9372F"/>
    <w:rsid w:val="00D93BDF"/>
    <w:rsid w:val="00D93D24"/>
    <w:rsid w:val="00D93F13"/>
    <w:rsid w:val="00D9409C"/>
    <w:rsid w:val="00D940D8"/>
    <w:rsid w:val="00D941DB"/>
    <w:rsid w:val="00D9432D"/>
    <w:rsid w:val="00D943D1"/>
    <w:rsid w:val="00D94584"/>
    <w:rsid w:val="00D9458B"/>
    <w:rsid w:val="00D94746"/>
    <w:rsid w:val="00D9476A"/>
    <w:rsid w:val="00D9484E"/>
    <w:rsid w:val="00D94962"/>
    <w:rsid w:val="00D94B84"/>
    <w:rsid w:val="00D94BD4"/>
    <w:rsid w:val="00D94BE7"/>
    <w:rsid w:val="00D94CE5"/>
    <w:rsid w:val="00D94CFE"/>
    <w:rsid w:val="00D94E35"/>
    <w:rsid w:val="00D94E42"/>
    <w:rsid w:val="00D94EE3"/>
    <w:rsid w:val="00D94F6C"/>
    <w:rsid w:val="00D94FD3"/>
    <w:rsid w:val="00D950B7"/>
    <w:rsid w:val="00D952A4"/>
    <w:rsid w:val="00D953CC"/>
    <w:rsid w:val="00D957A3"/>
    <w:rsid w:val="00D95805"/>
    <w:rsid w:val="00D95921"/>
    <w:rsid w:val="00D959FA"/>
    <w:rsid w:val="00D95CF8"/>
    <w:rsid w:val="00D95D47"/>
    <w:rsid w:val="00D95E74"/>
    <w:rsid w:val="00D95FB4"/>
    <w:rsid w:val="00D96192"/>
    <w:rsid w:val="00D96195"/>
    <w:rsid w:val="00D96267"/>
    <w:rsid w:val="00D962F3"/>
    <w:rsid w:val="00D96349"/>
    <w:rsid w:val="00D966B8"/>
    <w:rsid w:val="00D9680F"/>
    <w:rsid w:val="00D96909"/>
    <w:rsid w:val="00D9695F"/>
    <w:rsid w:val="00D96B73"/>
    <w:rsid w:val="00D96BF9"/>
    <w:rsid w:val="00D96E57"/>
    <w:rsid w:val="00D96E87"/>
    <w:rsid w:val="00D96EE3"/>
    <w:rsid w:val="00D970E4"/>
    <w:rsid w:val="00D971F7"/>
    <w:rsid w:val="00D97256"/>
    <w:rsid w:val="00D9740A"/>
    <w:rsid w:val="00D974A9"/>
    <w:rsid w:val="00D97B87"/>
    <w:rsid w:val="00D97CCE"/>
    <w:rsid w:val="00D97EFC"/>
    <w:rsid w:val="00D97F28"/>
    <w:rsid w:val="00DA0079"/>
    <w:rsid w:val="00DA00DE"/>
    <w:rsid w:val="00DA0230"/>
    <w:rsid w:val="00DA0300"/>
    <w:rsid w:val="00DA034F"/>
    <w:rsid w:val="00DA03B4"/>
    <w:rsid w:val="00DA05D3"/>
    <w:rsid w:val="00DA0749"/>
    <w:rsid w:val="00DA0765"/>
    <w:rsid w:val="00DA0843"/>
    <w:rsid w:val="00DA0C82"/>
    <w:rsid w:val="00DA0D9D"/>
    <w:rsid w:val="00DA0DD2"/>
    <w:rsid w:val="00DA126A"/>
    <w:rsid w:val="00DA14BE"/>
    <w:rsid w:val="00DA15B5"/>
    <w:rsid w:val="00DA1659"/>
    <w:rsid w:val="00DA1664"/>
    <w:rsid w:val="00DA1875"/>
    <w:rsid w:val="00DA18C5"/>
    <w:rsid w:val="00DA191C"/>
    <w:rsid w:val="00DA1925"/>
    <w:rsid w:val="00DA1C9A"/>
    <w:rsid w:val="00DA1E1D"/>
    <w:rsid w:val="00DA1EC1"/>
    <w:rsid w:val="00DA2035"/>
    <w:rsid w:val="00DA26BC"/>
    <w:rsid w:val="00DA27A2"/>
    <w:rsid w:val="00DA28C4"/>
    <w:rsid w:val="00DA2A92"/>
    <w:rsid w:val="00DA2C5B"/>
    <w:rsid w:val="00DA2CAB"/>
    <w:rsid w:val="00DA2D52"/>
    <w:rsid w:val="00DA2E02"/>
    <w:rsid w:val="00DA300D"/>
    <w:rsid w:val="00DA310F"/>
    <w:rsid w:val="00DA3187"/>
    <w:rsid w:val="00DA3223"/>
    <w:rsid w:val="00DA3270"/>
    <w:rsid w:val="00DA3520"/>
    <w:rsid w:val="00DA3524"/>
    <w:rsid w:val="00DA3879"/>
    <w:rsid w:val="00DA393A"/>
    <w:rsid w:val="00DA39E1"/>
    <w:rsid w:val="00DA39FE"/>
    <w:rsid w:val="00DA3A7C"/>
    <w:rsid w:val="00DA3A82"/>
    <w:rsid w:val="00DA3CE3"/>
    <w:rsid w:val="00DA3DDA"/>
    <w:rsid w:val="00DA3F16"/>
    <w:rsid w:val="00DA4166"/>
    <w:rsid w:val="00DA4331"/>
    <w:rsid w:val="00DA4481"/>
    <w:rsid w:val="00DA4543"/>
    <w:rsid w:val="00DA45E0"/>
    <w:rsid w:val="00DA4616"/>
    <w:rsid w:val="00DA4679"/>
    <w:rsid w:val="00DA4696"/>
    <w:rsid w:val="00DA4732"/>
    <w:rsid w:val="00DA4EBF"/>
    <w:rsid w:val="00DA5194"/>
    <w:rsid w:val="00DA51FD"/>
    <w:rsid w:val="00DA521A"/>
    <w:rsid w:val="00DA5530"/>
    <w:rsid w:val="00DA556C"/>
    <w:rsid w:val="00DA569B"/>
    <w:rsid w:val="00DA580D"/>
    <w:rsid w:val="00DA5B09"/>
    <w:rsid w:val="00DA5B86"/>
    <w:rsid w:val="00DA5C4B"/>
    <w:rsid w:val="00DA5E83"/>
    <w:rsid w:val="00DA5EDF"/>
    <w:rsid w:val="00DA600E"/>
    <w:rsid w:val="00DA60AA"/>
    <w:rsid w:val="00DA6178"/>
    <w:rsid w:val="00DA66E7"/>
    <w:rsid w:val="00DA6797"/>
    <w:rsid w:val="00DA682F"/>
    <w:rsid w:val="00DA6C93"/>
    <w:rsid w:val="00DA6F34"/>
    <w:rsid w:val="00DA6F8E"/>
    <w:rsid w:val="00DA7035"/>
    <w:rsid w:val="00DA7050"/>
    <w:rsid w:val="00DA729B"/>
    <w:rsid w:val="00DA741D"/>
    <w:rsid w:val="00DA74A7"/>
    <w:rsid w:val="00DA7512"/>
    <w:rsid w:val="00DA75AD"/>
    <w:rsid w:val="00DA787F"/>
    <w:rsid w:val="00DA7BC8"/>
    <w:rsid w:val="00DA7C7C"/>
    <w:rsid w:val="00DB0109"/>
    <w:rsid w:val="00DB08A8"/>
    <w:rsid w:val="00DB0901"/>
    <w:rsid w:val="00DB094B"/>
    <w:rsid w:val="00DB09DE"/>
    <w:rsid w:val="00DB0B35"/>
    <w:rsid w:val="00DB0B68"/>
    <w:rsid w:val="00DB0FF3"/>
    <w:rsid w:val="00DB106E"/>
    <w:rsid w:val="00DB10CD"/>
    <w:rsid w:val="00DB10D8"/>
    <w:rsid w:val="00DB118A"/>
    <w:rsid w:val="00DB12E4"/>
    <w:rsid w:val="00DB143E"/>
    <w:rsid w:val="00DB16CA"/>
    <w:rsid w:val="00DB16F9"/>
    <w:rsid w:val="00DB1822"/>
    <w:rsid w:val="00DB193C"/>
    <w:rsid w:val="00DB1A2A"/>
    <w:rsid w:val="00DB1A41"/>
    <w:rsid w:val="00DB1CC3"/>
    <w:rsid w:val="00DB1D0F"/>
    <w:rsid w:val="00DB1EF1"/>
    <w:rsid w:val="00DB20BC"/>
    <w:rsid w:val="00DB2463"/>
    <w:rsid w:val="00DB26A5"/>
    <w:rsid w:val="00DB29E6"/>
    <w:rsid w:val="00DB29F4"/>
    <w:rsid w:val="00DB2A91"/>
    <w:rsid w:val="00DB2B1D"/>
    <w:rsid w:val="00DB2E2E"/>
    <w:rsid w:val="00DB2F3C"/>
    <w:rsid w:val="00DB3172"/>
    <w:rsid w:val="00DB32EA"/>
    <w:rsid w:val="00DB3653"/>
    <w:rsid w:val="00DB3720"/>
    <w:rsid w:val="00DB3742"/>
    <w:rsid w:val="00DB38F0"/>
    <w:rsid w:val="00DB39B7"/>
    <w:rsid w:val="00DB3A0F"/>
    <w:rsid w:val="00DB3A5D"/>
    <w:rsid w:val="00DB3C4A"/>
    <w:rsid w:val="00DB3C8A"/>
    <w:rsid w:val="00DB3CB2"/>
    <w:rsid w:val="00DB3DE1"/>
    <w:rsid w:val="00DB3E74"/>
    <w:rsid w:val="00DB3ED9"/>
    <w:rsid w:val="00DB44BB"/>
    <w:rsid w:val="00DB4534"/>
    <w:rsid w:val="00DB4573"/>
    <w:rsid w:val="00DB464B"/>
    <w:rsid w:val="00DB4801"/>
    <w:rsid w:val="00DB4A6D"/>
    <w:rsid w:val="00DB4ABA"/>
    <w:rsid w:val="00DB4B43"/>
    <w:rsid w:val="00DB52A5"/>
    <w:rsid w:val="00DB52F8"/>
    <w:rsid w:val="00DB5354"/>
    <w:rsid w:val="00DB54A1"/>
    <w:rsid w:val="00DB5684"/>
    <w:rsid w:val="00DB5827"/>
    <w:rsid w:val="00DB58D9"/>
    <w:rsid w:val="00DB5BF8"/>
    <w:rsid w:val="00DB5D10"/>
    <w:rsid w:val="00DB5D41"/>
    <w:rsid w:val="00DB5DF2"/>
    <w:rsid w:val="00DB5E1A"/>
    <w:rsid w:val="00DB5E65"/>
    <w:rsid w:val="00DB6050"/>
    <w:rsid w:val="00DB6099"/>
    <w:rsid w:val="00DB60F3"/>
    <w:rsid w:val="00DB61AF"/>
    <w:rsid w:val="00DB62F4"/>
    <w:rsid w:val="00DB6568"/>
    <w:rsid w:val="00DB6AA9"/>
    <w:rsid w:val="00DB6BD6"/>
    <w:rsid w:val="00DB6CC7"/>
    <w:rsid w:val="00DB6CE4"/>
    <w:rsid w:val="00DB6CF3"/>
    <w:rsid w:val="00DB6EA6"/>
    <w:rsid w:val="00DB7038"/>
    <w:rsid w:val="00DB703A"/>
    <w:rsid w:val="00DB7366"/>
    <w:rsid w:val="00DB7C08"/>
    <w:rsid w:val="00DB7D37"/>
    <w:rsid w:val="00DB7D74"/>
    <w:rsid w:val="00DC008E"/>
    <w:rsid w:val="00DC00F9"/>
    <w:rsid w:val="00DC0A0F"/>
    <w:rsid w:val="00DC0C13"/>
    <w:rsid w:val="00DC0C4D"/>
    <w:rsid w:val="00DC0D12"/>
    <w:rsid w:val="00DC0EFC"/>
    <w:rsid w:val="00DC0F48"/>
    <w:rsid w:val="00DC0F4A"/>
    <w:rsid w:val="00DC0FE1"/>
    <w:rsid w:val="00DC1126"/>
    <w:rsid w:val="00DC11FB"/>
    <w:rsid w:val="00DC135A"/>
    <w:rsid w:val="00DC14CE"/>
    <w:rsid w:val="00DC1627"/>
    <w:rsid w:val="00DC17DF"/>
    <w:rsid w:val="00DC2060"/>
    <w:rsid w:val="00DC23FA"/>
    <w:rsid w:val="00DC2456"/>
    <w:rsid w:val="00DC2582"/>
    <w:rsid w:val="00DC262E"/>
    <w:rsid w:val="00DC2740"/>
    <w:rsid w:val="00DC27E4"/>
    <w:rsid w:val="00DC2906"/>
    <w:rsid w:val="00DC2AF2"/>
    <w:rsid w:val="00DC2B6F"/>
    <w:rsid w:val="00DC2D6E"/>
    <w:rsid w:val="00DC2DED"/>
    <w:rsid w:val="00DC2EBB"/>
    <w:rsid w:val="00DC2F64"/>
    <w:rsid w:val="00DC2F69"/>
    <w:rsid w:val="00DC2FD5"/>
    <w:rsid w:val="00DC306A"/>
    <w:rsid w:val="00DC30E5"/>
    <w:rsid w:val="00DC311C"/>
    <w:rsid w:val="00DC32D2"/>
    <w:rsid w:val="00DC3450"/>
    <w:rsid w:val="00DC34B6"/>
    <w:rsid w:val="00DC3541"/>
    <w:rsid w:val="00DC363D"/>
    <w:rsid w:val="00DC3759"/>
    <w:rsid w:val="00DC37C7"/>
    <w:rsid w:val="00DC38B6"/>
    <w:rsid w:val="00DC3971"/>
    <w:rsid w:val="00DC39C1"/>
    <w:rsid w:val="00DC3C73"/>
    <w:rsid w:val="00DC3CF4"/>
    <w:rsid w:val="00DC4166"/>
    <w:rsid w:val="00DC42A4"/>
    <w:rsid w:val="00DC431B"/>
    <w:rsid w:val="00DC43FC"/>
    <w:rsid w:val="00DC45DB"/>
    <w:rsid w:val="00DC4887"/>
    <w:rsid w:val="00DC4966"/>
    <w:rsid w:val="00DC49EF"/>
    <w:rsid w:val="00DC4D4F"/>
    <w:rsid w:val="00DC5198"/>
    <w:rsid w:val="00DC548A"/>
    <w:rsid w:val="00DC548F"/>
    <w:rsid w:val="00DC54C7"/>
    <w:rsid w:val="00DC5645"/>
    <w:rsid w:val="00DC573A"/>
    <w:rsid w:val="00DC57D7"/>
    <w:rsid w:val="00DC5921"/>
    <w:rsid w:val="00DC59FA"/>
    <w:rsid w:val="00DC5D7F"/>
    <w:rsid w:val="00DC5FA6"/>
    <w:rsid w:val="00DC6340"/>
    <w:rsid w:val="00DC63AC"/>
    <w:rsid w:val="00DC6942"/>
    <w:rsid w:val="00DC699C"/>
    <w:rsid w:val="00DC6A6B"/>
    <w:rsid w:val="00DC6B70"/>
    <w:rsid w:val="00DC6E83"/>
    <w:rsid w:val="00DC705B"/>
    <w:rsid w:val="00DC7132"/>
    <w:rsid w:val="00DC7189"/>
    <w:rsid w:val="00DC72C2"/>
    <w:rsid w:val="00DC7909"/>
    <w:rsid w:val="00DC7A00"/>
    <w:rsid w:val="00DC7A96"/>
    <w:rsid w:val="00DC7B35"/>
    <w:rsid w:val="00DC7BBA"/>
    <w:rsid w:val="00DC7BD7"/>
    <w:rsid w:val="00DC7C9D"/>
    <w:rsid w:val="00DC7CC1"/>
    <w:rsid w:val="00DC7D2E"/>
    <w:rsid w:val="00DC7EC9"/>
    <w:rsid w:val="00DC7FBD"/>
    <w:rsid w:val="00DD00D5"/>
    <w:rsid w:val="00DD02A5"/>
    <w:rsid w:val="00DD04C9"/>
    <w:rsid w:val="00DD0759"/>
    <w:rsid w:val="00DD0761"/>
    <w:rsid w:val="00DD0AAD"/>
    <w:rsid w:val="00DD0AD3"/>
    <w:rsid w:val="00DD0B42"/>
    <w:rsid w:val="00DD0B5E"/>
    <w:rsid w:val="00DD0CCB"/>
    <w:rsid w:val="00DD0E1B"/>
    <w:rsid w:val="00DD0E65"/>
    <w:rsid w:val="00DD0FC1"/>
    <w:rsid w:val="00DD0FCD"/>
    <w:rsid w:val="00DD13E2"/>
    <w:rsid w:val="00DD14F8"/>
    <w:rsid w:val="00DD19A4"/>
    <w:rsid w:val="00DD1AA0"/>
    <w:rsid w:val="00DD1AE0"/>
    <w:rsid w:val="00DD1CC5"/>
    <w:rsid w:val="00DD21EC"/>
    <w:rsid w:val="00DD221E"/>
    <w:rsid w:val="00DD22F0"/>
    <w:rsid w:val="00DD230B"/>
    <w:rsid w:val="00DD234D"/>
    <w:rsid w:val="00DD23BD"/>
    <w:rsid w:val="00DD23CD"/>
    <w:rsid w:val="00DD256E"/>
    <w:rsid w:val="00DD29D7"/>
    <w:rsid w:val="00DD2E3E"/>
    <w:rsid w:val="00DD327D"/>
    <w:rsid w:val="00DD331D"/>
    <w:rsid w:val="00DD34C5"/>
    <w:rsid w:val="00DD34CE"/>
    <w:rsid w:val="00DD3591"/>
    <w:rsid w:val="00DD35B2"/>
    <w:rsid w:val="00DD367F"/>
    <w:rsid w:val="00DD3976"/>
    <w:rsid w:val="00DD3A38"/>
    <w:rsid w:val="00DD3CD2"/>
    <w:rsid w:val="00DD3F15"/>
    <w:rsid w:val="00DD3F4A"/>
    <w:rsid w:val="00DD4113"/>
    <w:rsid w:val="00DD4161"/>
    <w:rsid w:val="00DD43BA"/>
    <w:rsid w:val="00DD4477"/>
    <w:rsid w:val="00DD450C"/>
    <w:rsid w:val="00DD4567"/>
    <w:rsid w:val="00DD45BC"/>
    <w:rsid w:val="00DD4836"/>
    <w:rsid w:val="00DD489D"/>
    <w:rsid w:val="00DD493F"/>
    <w:rsid w:val="00DD4A67"/>
    <w:rsid w:val="00DD4A8C"/>
    <w:rsid w:val="00DD4AAA"/>
    <w:rsid w:val="00DD4D07"/>
    <w:rsid w:val="00DD5197"/>
    <w:rsid w:val="00DD52F9"/>
    <w:rsid w:val="00DD535A"/>
    <w:rsid w:val="00DD56F7"/>
    <w:rsid w:val="00DD577E"/>
    <w:rsid w:val="00DD5857"/>
    <w:rsid w:val="00DD58CD"/>
    <w:rsid w:val="00DD593E"/>
    <w:rsid w:val="00DD596F"/>
    <w:rsid w:val="00DD5CFB"/>
    <w:rsid w:val="00DD5DA7"/>
    <w:rsid w:val="00DD5E6B"/>
    <w:rsid w:val="00DD5E78"/>
    <w:rsid w:val="00DD612E"/>
    <w:rsid w:val="00DD62EC"/>
    <w:rsid w:val="00DD633F"/>
    <w:rsid w:val="00DD647F"/>
    <w:rsid w:val="00DD64FC"/>
    <w:rsid w:val="00DD651F"/>
    <w:rsid w:val="00DD65EB"/>
    <w:rsid w:val="00DD6978"/>
    <w:rsid w:val="00DD6BB1"/>
    <w:rsid w:val="00DD6DAD"/>
    <w:rsid w:val="00DD6FD9"/>
    <w:rsid w:val="00DD70BD"/>
    <w:rsid w:val="00DD7378"/>
    <w:rsid w:val="00DD738C"/>
    <w:rsid w:val="00DD7538"/>
    <w:rsid w:val="00DD7715"/>
    <w:rsid w:val="00DD7A84"/>
    <w:rsid w:val="00DD7CD6"/>
    <w:rsid w:val="00DD7D8A"/>
    <w:rsid w:val="00DD7E31"/>
    <w:rsid w:val="00DE0465"/>
    <w:rsid w:val="00DE05D1"/>
    <w:rsid w:val="00DE05E0"/>
    <w:rsid w:val="00DE0903"/>
    <w:rsid w:val="00DE0B59"/>
    <w:rsid w:val="00DE0EA5"/>
    <w:rsid w:val="00DE0FA2"/>
    <w:rsid w:val="00DE10EB"/>
    <w:rsid w:val="00DE1132"/>
    <w:rsid w:val="00DE11EA"/>
    <w:rsid w:val="00DE1378"/>
    <w:rsid w:val="00DE1440"/>
    <w:rsid w:val="00DE1446"/>
    <w:rsid w:val="00DE1500"/>
    <w:rsid w:val="00DE17E5"/>
    <w:rsid w:val="00DE1910"/>
    <w:rsid w:val="00DE1A6E"/>
    <w:rsid w:val="00DE1B31"/>
    <w:rsid w:val="00DE1C81"/>
    <w:rsid w:val="00DE1EBD"/>
    <w:rsid w:val="00DE21BB"/>
    <w:rsid w:val="00DE21D1"/>
    <w:rsid w:val="00DE22AD"/>
    <w:rsid w:val="00DE24A0"/>
    <w:rsid w:val="00DE259A"/>
    <w:rsid w:val="00DE2771"/>
    <w:rsid w:val="00DE27CD"/>
    <w:rsid w:val="00DE29B1"/>
    <w:rsid w:val="00DE2ABD"/>
    <w:rsid w:val="00DE2E6F"/>
    <w:rsid w:val="00DE3053"/>
    <w:rsid w:val="00DE3361"/>
    <w:rsid w:val="00DE3428"/>
    <w:rsid w:val="00DE349E"/>
    <w:rsid w:val="00DE35B3"/>
    <w:rsid w:val="00DE37F3"/>
    <w:rsid w:val="00DE3842"/>
    <w:rsid w:val="00DE3992"/>
    <w:rsid w:val="00DE3A1C"/>
    <w:rsid w:val="00DE3B4A"/>
    <w:rsid w:val="00DE3C43"/>
    <w:rsid w:val="00DE3D98"/>
    <w:rsid w:val="00DE40E5"/>
    <w:rsid w:val="00DE41F1"/>
    <w:rsid w:val="00DE41F7"/>
    <w:rsid w:val="00DE43CD"/>
    <w:rsid w:val="00DE4414"/>
    <w:rsid w:val="00DE4718"/>
    <w:rsid w:val="00DE4724"/>
    <w:rsid w:val="00DE4AB1"/>
    <w:rsid w:val="00DE4B8D"/>
    <w:rsid w:val="00DE4CF4"/>
    <w:rsid w:val="00DE4D44"/>
    <w:rsid w:val="00DE4E81"/>
    <w:rsid w:val="00DE4F08"/>
    <w:rsid w:val="00DE5150"/>
    <w:rsid w:val="00DE5211"/>
    <w:rsid w:val="00DE5403"/>
    <w:rsid w:val="00DE566E"/>
    <w:rsid w:val="00DE5709"/>
    <w:rsid w:val="00DE57B1"/>
    <w:rsid w:val="00DE580D"/>
    <w:rsid w:val="00DE58F0"/>
    <w:rsid w:val="00DE590C"/>
    <w:rsid w:val="00DE5939"/>
    <w:rsid w:val="00DE595C"/>
    <w:rsid w:val="00DE5A16"/>
    <w:rsid w:val="00DE5D1B"/>
    <w:rsid w:val="00DE6329"/>
    <w:rsid w:val="00DE63D6"/>
    <w:rsid w:val="00DE64BF"/>
    <w:rsid w:val="00DE6938"/>
    <w:rsid w:val="00DE6D55"/>
    <w:rsid w:val="00DE6DE4"/>
    <w:rsid w:val="00DE6DF2"/>
    <w:rsid w:val="00DE6F5E"/>
    <w:rsid w:val="00DE7027"/>
    <w:rsid w:val="00DE768A"/>
    <w:rsid w:val="00DE768B"/>
    <w:rsid w:val="00DE774A"/>
    <w:rsid w:val="00DE7834"/>
    <w:rsid w:val="00DE79E3"/>
    <w:rsid w:val="00DE7AAF"/>
    <w:rsid w:val="00DE7D16"/>
    <w:rsid w:val="00DF052F"/>
    <w:rsid w:val="00DF09C9"/>
    <w:rsid w:val="00DF09E5"/>
    <w:rsid w:val="00DF0AB0"/>
    <w:rsid w:val="00DF0D65"/>
    <w:rsid w:val="00DF0DC6"/>
    <w:rsid w:val="00DF10C5"/>
    <w:rsid w:val="00DF10D3"/>
    <w:rsid w:val="00DF1181"/>
    <w:rsid w:val="00DF11A6"/>
    <w:rsid w:val="00DF1284"/>
    <w:rsid w:val="00DF12E7"/>
    <w:rsid w:val="00DF144C"/>
    <w:rsid w:val="00DF1456"/>
    <w:rsid w:val="00DF1560"/>
    <w:rsid w:val="00DF18BC"/>
    <w:rsid w:val="00DF1AC0"/>
    <w:rsid w:val="00DF1BCF"/>
    <w:rsid w:val="00DF1BD7"/>
    <w:rsid w:val="00DF1BE7"/>
    <w:rsid w:val="00DF1C3A"/>
    <w:rsid w:val="00DF1DF1"/>
    <w:rsid w:val="00DF1FA3"/>
    <w:rsid w:val="00DF22D6"/>
    <w:rsid w:val="00DF27AB"/>
    <w:rsid w:val="00DF27FE"/>
    <w:rsid w:val="00DF28E2"/>
    <w:rsid w:val="00DF2F20"/>
    <w:rsid w:val="00DF2FE3"/>
    <w:rsid w:val="00DF30C1"/>
    <w:rsid w:val="00DF321E"/>
    <w:rsid w:val="00DF323D"/>
    <w:rsid w:val="00DF3257"/>
    <w:rsid w:val="00DF35F4"/>
    <w:rsid w:val="00DF3847"/>
    <w:rsid w:val="00DF38E7"/>
    <w:rsid w:val="00DF3A13"/>
    <w:rsid w:val="00DF3C56"/>
    <w:rsid w:val="00DF3F0F"/>
    <w:rsid w:val="00DF3F5A"/>
    <w:rsid w:val="00DF3FDB"/>
    <w:rsid w:val="00DF421F"/>
    <w:rsid w:val="00DF443B"/>
    <w:rsid w:val="00DF46E7"/>
    <w:rsid w:val="00DF48F5"/>
    <w:rsid w:val="00DF4A17"/>
    <w:rsid w:val="00DF4B11"/>
    <w:rsid w:val="00DF4B86"/>
    <w:rsid w:val="00DF4B88"/>
    <w:rsid w:val="00DF4CB7"/>
    <w:rsid w:val="00DF4D08"/>
    <w:rsid w:val="00DF4EAD"/>
    <w:rsid w:val="00DF4F10"/>
    <w:rsid w:val="00DF5046"/>
    <w:rsid w:val="00DF50A1"/>
    <w:rsid w:val="00DF511C"/>
    <w:rsid w:val="00DF55CC"/>
    <w:rsid w:val="00DF5684"/>
    <w:rsid w:val="00DF569D"/>
    <w:rsid w:val="00DF56DA"/>
    <w:rsid w:val="00DF579C"/>
    <w:rsid w:val="00DF57EE"/>
    <w:rsid w:val="00DF57EF"/>
    <w:rsid w:val="00DF5AC3"/>
    <w:rsid w:val="00DF5B2B"/>
    <w:rsid w:val="00DF5D0F"/>
    <w:rsid w:val="00DF5D4F"/>
    <w:rsid w:val="00DF5E40"/>
    <w:rsid w:val="00DF5E63"/>
    <w:rsid w:val="00DF5F0C"/>
    <w:rsid w:val="00DF62B6"/>
    <w:rsid w:val="00DF63C5"/>
    <w:rsid w:val="00DF64BA"/>
    <w:rsid w:val="00DF65CD"/>
    <w:rsid w:val="00DF6603"/>
    <w:rsid w:val="00DF6813"/>
    <w:rsid w:val="00DF69D4"/>
    <w:rsid w:val="00DF6A3F"/>
    <w:rsid w:val="00DF6A66"/>
    <w:rsid w:val="00DF6AF4"/>
    <w:rsid w:val="00DF6C79"/>
    <w:rsid w:val="00DF6CE1"/>
    <w:rsid w:val="00DF6CEF"/>
    <w:rsid w:val="00DF6E5F"/>
    <w:rsid w:val="00DF6F2C"/>
    <w:rsid w:val="00DF710C"/>
    <w:rsid w:val="00DF715C"/>
    <w:rsid w:val="00DF7630"/>
    <w:rsid w:val="00DF785B"/>
    <w:rsid w:val="00DF78FD"/>
    <w:rsid w:val="00DF7926"/>
    <w:rsid w:val="00DF7A06"/>
    <w:rsid w:val="00E001CE"/>
    <w:rsid w:val="00E001F1"/>
    <w:rsid w:val="00E0024E"/>
    <w:rsid w:val="00E0041A"/>
    <w:rsid w:val="00E00570"/>
    <w:rsid w:val="00E007EF"/>
    <w:rsid w:val="00E00A5B"/>
    <w:rsid w:val="00E00A5C"/>
    <w:rsid w:val="00E00A5E"/>
    <w:rsid w:val="00E00D32"/>
    <w:rsid w:val="00E00D40"/>
    <w:rsid w:val="00E01165"/>
    <w:rsid w:val="00E011BD"/>
    <w:rsid w:val="00E011F6"/>
    <w:rsid w:val="00E013AB"/>
    <w:rsid w:val="00E01567"/>
    <w:rsid w:val="00E01859"/>
    <w:rsid w:val="00E01966"/>
    <w:rsid w:val="00E01B14"/>
    <w:rsid w:val="00E01BB0"/>
    <w:rsid w:val="00E01C66"/>
    <w:rsid w:val="00E01CCC"/>
    <w:rsid w:val="00E01E25"/>
    <w:rsid w:val="00E01FF1"/>
    <w:rsid w:val="00E02041"/>
    <w:rsid w:val="00E0234D"/>
    <w:rsid w:val="00E02D9E"/>
    <w:rsid w:val="00E02DBD"/>
    <w:rsid w:val="00E03425"/>
    <w:rsid w:val="00E03708"/>
    <w:rsid w:val="00E03722"/>
    <w:rsid w:val="00E0386D"/>
    <w:rsid w:val="00E03906"/>
    <w:rsid w:val="00E03990"/>
    <w:rsid w:val="00E039A3"/>
    <w:rsid w:val="00E03B67"/>
    <w:rsid w:val="00E03C38"/>
    <w:rsid w:val="00E03D4C"/>
    <w:rsid w:val="00E03F2C"/>
    <w:rsid w:val="00E03F3C"/>
    <w:rsid w:val="00E03FFE"/>
    <w:rsid w:val="00E0414F"/>
    <w:rsid w:val="00E043CC"/>
    <w:rsid w:val="00E0443A"/>
    <w:rsid w:val="00E04535"/>
    <w:rsid w:val="00E0453A"/>
    <w:rsid w:val="00E04650"/>
    <w:rsid w:val="00E048AA"/>
    <w:rsid w:val="00E04954"/>
    <w:rsid w:val="00E04A7E"/>
    <w:rsid w:val="00E04CEB"/>
    <w:rsid w:val="00E04D20"/>
    <w:rsid w:val="00E04D34"/>
    <w:rsid w:val="00E04D92"/>
    <w:rsid w:val="00E04E04"/>
    <w:rsid w:val="00E04FF8"/>
    <w:rsid w:val="00E05000"/>
    <w:rsid w:val="00E0543C"/>
    <w:rsid w:val="00E05461"/>
    <w:rsid w:val="00E055B9"/>
    <w:rsid w:val="00E0562D"/>
    <w:rsid w:val="00E05A39"/>
    <w:rsid w:val="00E05A96"/>
    <w:rsid w:val="00E05C60"/>
    <w:rsid w:val="00E05CBB"/>
    <w:rsid w:val="00E05CE7"/>
    <w:rsid w:val="00E05FC2"/>
    <w:rsid w:val="00E060C0"/>
    <w:rsid w:val="00E061D1"/>
    <w:rsid w:val="00E0625D"/>
    <w:rsid w:val="00E0629A"/>
    <w:rsid w:val="00E0633F"/>
    <w:rsid w:val="00E0647B"/>
    <w:rsid w:val="00E0653E"/>
    <w:rsid w:val="00E065B0"/>
    <w:rsid w:val="00E066FA"/>
    <w:rsid w:val="00E06AE8"/>
    <w:rsid w:val="00E06B07"/>
    <w:rsid w:val="00E06B2D"/>
    <w:rsid w:val="00E06DAB"/>
    <w:rsid w:val="00E06DDD"/>
    <w:rsid w:val="00E0740C"/>
    <w:rsid w:val="00E07448"/>
    <w:rsid w:val="00E07789"/>
    <w:rsid w:val="00E0794A"/>
    <w:rsid w:val="00E07979"/>
    <w:rsid w:val="00E07C26"/>
    <w:rsid w:val="00E07F3E"/>
    <w:rsid w:val="00E07FF1"/>
    <w:rsid w:val="00E1013A"/>
    <w:rsid w:val="00E10278"/>
    <w:rsid w:val="00E102C1"/>
    <w:rsid w:val="00E10648"/>
    <w:rsid w:val="00E10FCA"/>
    <w:rsid w:val="00E110AD"/>
    <w:rsid w:val="00E110BE"/>
    <w:rsid w:val="00E1114F"/>
    <w:rsid w:val="00E11285"/>
    <w:rsid w:val="00E112CD"/>
    <w:rsid w:val="00E113B4"/>
    <w:rsid w:val="00E11460"/>
    <w:rsid w:val="00E1148F"/>
    <w:rsid w:val="00E1172F"/>
    <w:rsid w:val="00E119F9"/>
    <w:rsid w:val="00E11A79"/>
    <w:rsid w:val="00E11D4D"/>
    <w:rsid w:val="00E11DF0"/>
    <w:rsid w:val="00E1205D"/>
    <w:rsid w:val="00E120FF"/>
    <w:rsid w:val="00E12195"/>
    <w:rsid w:val="00E121AE"/>
    <w:rsid w:val="00E12529"/>
    <w:rsid w:val="00E125B6"/>
    <w:rsid w:val="00E12623"/>
    <w:rsid w:val="00E1262B"/>
    <w:rsid w:val="00E1264B"/>
    <w:rsid w:val="00E126C0"/>
    <w:rsid w:val="00E126CB"/>
    <w:rsid w:val="00E126F2"/>
    <w:rsid w:val="00E1278D"/>
    <w:rsid w:val="00E127AA"/>
    <w:rsid w:val="00E12820"/>
    <w:rsid w:val="00E128D5"/>
    <w:rsid w:val="00E12A29"/>
    <w:rsid w:val="00E12ADD"/>
    <w:rsid w:val="00E12B1C"/>
    <w:rsid w:val="00E12BD7"/>
    <w:rsid w:val="00E12D47"/>
    <w:rsid w:val="00E12EC3"/>
    <w:rsid w:val="00E12F0C"/>
    <w:rsid w:val="00E12F34"/>
    <w:rsid w:val="00E130DE"/>
    <w:rsid w:val="00E133B3"/>
    <w:rsid w:val="00E1347D"/>
    <w:rsid w:val="00E13611"/>
    <w:rsid w:val="00E13674"/>
    <w:rsid w:val="00E136D4"/>
    <w:rsid w:val="00E13889"/>
    <w:rsid w:val="00E13893"/>
    <w:rsid w:val="00E139B4"/>
    <w:rsid w:val="00E14042"/>
    <w:rsid w:val="00E1423A"/>
    <w:rsid w:val="00E143B5"/>
    <w:rsid w:val="00E1447F"/>
    <w:rsid w:val="00E1467C"/>
    <w:rsid w:val="00E146BC"/>
    <w:rsid w:val="00E147F8"/>
    <w:rsid w:val="00E14A53"/>
    <w:rsid w:val="00E14ADA"/>
    <w:rsid w:val="00E14BD2"/>
    <w:rsid w:val="00E151BC"/>
    <w:rsid w:val="00E151BE"/>
    <w:rsid w:val="00E15436"/>
    <w:rsid w:val="00E15749"/>
    <w:rsid w:val="00E158BC"/>
    <w:rsid w:val="00E159E6"/>
    <w:rsid w:val="00E15A7A"/>
    <w:rsid w:val="00E15B06"/>
    <w:rsid w:val="00E15D20"/>
    <w:rsid w:val="00E15D82"/>
    <w:rsid w:val="00E15D84"/>
    <w:rsid w:val="00E15F7E"/>
    <w:rsid w:val="00E15FD2"/>
    <w:rsid w:val="00E166FA"/>
    <w:rsid w:val="00E1674A"/>
    <w:rsid w:val="00E1696C"/>
    <w:rsid w:val="00E16A44"/>
    <w:rsid w:val="00E16DB8"/>
    <w:rsid w:val="00E16E92"/>
    <w:rsid w:val="00E173EB"/>
    <w:rsid w:val="00E174D1"/>
    <w:rsid w:val="00E17619"/>
    <w:rsid w:val="00E177DB"/>
    <w:rsid w:val="00E17802"/>
    <w:rsid w:val="00E179CE"/>
    <w:rsid w:val="00E17BA7"/>
    <w:rsid w:val="00E17DBE"/>
    <w:rsid w:val="00E17DF3"/>
    <w:rsid w:val="00E17E5B"/>
    <w:rsid w:val="00E2015B"/>
    <w:rsid w:val="00E2022E"/>
    <w:rsid w:val="00E20293"/>
    <w:rsid w:val="00E20389"/>
    <w:rsid w:val="00E205A7"/>
    <w:rsid w:val="00E205AD"/>
    <w:rsid w:val="00E20621"/>
    <w:rsid w:val="00E207B9"/>
    <w:rsid w:val="00E209B2"/>
    <w:rsid w:val="00E20E18"/>
    <w:rsid w:val="00E20E7E"/>
    <w:rsid w:val="00E20EFD"/>
    <w:rsid w:val="00E211C6"/>
    <w:rsid w:val="00E211DA"/>
    <w:rsid w:val="00E21325"/>
    <w:rsid w:val="00E2149F"/>
    <w:rsid w:val="00E2161E"/>
    <w:rsid w:val="00E21A1D"/>
    <w:rsid w:val="00E21ABC"/>
    <w:rsid w:val="00E21CD7"/>
    <w:rsid w:val="00E21DBC"/>
    <w:rsid w:val="00E21E4E"/>
    <w:rsid w:val="00E22004"/>
    <w:rsid w:val="00E22245"/>
    <w:rsid w:val="00E22283"/>
    <w:rsid w:val="00E22375"/>
    <w:rsid w:val="00E226F3"/>
    <w:rsid w:val="00E22748"/>
    <w:rsid w:val="00E228D5"/>
    <w:rsid w:val="00E22943"/>
    <w:rsid w:val="00E22A91"/>
    <w:rsid w:val="00E22B6F"/>
    <w:rsid w:val="00E22B86"/>
    <w:rsid w:val="00E22DD1"/>
    <w:rsid w:val="00E22E74"/>
    <w:rsid w:val="00E22F17"/>
    <w:rsid w:val="00E22FBF"/>
    <w:rsid w:val="00E23010"/>
    <w:rsid w:val="00E237EA"/>
    <w:rsid w:val="00E239DD"/>
    <w:rsid w:val="00E23E4D"/>
    <w:rsid w:val="00E23F0E"/>
    <w:rsid w:val="00E23F35"/>
    <w:rsid w:val="00E2401D"/>
    <w:rsid w:val="00E2407E"/>
    <w:rsid w:val="00E243F2"/>
    <w:rsid w:val="00E244E9"/>
    <w:rsid w:val="00E246B4"/>
    <w:rsid w:val="00E249F2"/>
    <w:rsid w:val="00E24B52"/>
    <w:rsid w:val="00E24C08"/>
    <w:rsid w:val="00E24CB3"/>
    <w:rsid w:val="00E2503A"/>
    <w:rsid w:val="00E25471"/>
    <w:rsid w:val="00E254D1"/>
    <w:rsid w:val="00E25554"/>
    <w:rsid w:val="00E258F7"/>
    <w:rsid w:val="00E25F92"/>
    <w:rsid w:val="00E26024"/>
    <w:rsid w:val="00E262CB"/>
    <w:rsid w:val="00E262FC"/>
    <w:rsid w:val="00E265CB"/>
    <w:rsid w:val="00E26626"/>
    <w:rsid w:val="00E26672"/>
    <w:rsid w:val="00E26859"/>
    <w:rsid w:val="00E26A36"/>
    <w:rsid w:val="00E26EB2"/>
    <w:rsid w:val="00E26FA5"/>
    <w:rsid w:val="00E26FAD"/>
    <w:rsid w:val="00E26FBC"/>
    <w:rsid w:val="00E27026"/>
    <w:rsid w:val="00E2716C"/>
    <w:rsid w:val="00E27242"/>
    <w:rsid w:val="00E27611"/>
    <w:rsid w:val="00E27737"/>
    <w:rsid w:val="00E2786A"/>
    <w:rsid w:val="00E278A6"/>
    <w:rsid w:val="00E27936"/>
    <w:rsid w:val="00E279B0"/>
    <w:rsid w:val="00E27A91"/>
    <w:rsid w:val="00E27B70"/>
    <w:rsid w:val="00E27BA2"/>
    <w:rsid w:val="00E27FDF"/>
    <w:rsid w:val="00E3018E"/>
    <w:rsid w:val="00E302DB"/>
    <w:rsid w:val="00E302E3"/>
    <w:rsid w:val="00E304E5"/>
    <w:rsid w:val="00E30872"/>
    <w:rsid w:val="00E30AA5"/>
    <w:rsid w:val="00E30DEF"/>
    <w:rsid w:val="00E31342"/>
    <w:rsid w:val="00E313B7"/>
    <w:rsid w:val="00E3144B"/>
    <w:rsid w:val="00E315F3"/>
    <w:rsid w:val="00E3163C"/>
    <w:rsid w:val="00E319BC"/>
    <w:rsid w:val="00E31CD6"/>
    <w:rsid w:val="00E320C9"/>
    <w:rsid w:val="00E32210"/>
    <w:rsid w:val="00E323B6"/>
    <w:rsid w:val="00E326F3"/>
    <w:rsid w:val="00E3272C"/>
    <w:rsid w:val="00E32841"/>
    <w:rsid w:val="00E32978"/>
    <w:rsid w:val="00E329AC"/>
    <w:rsid w:val="00E32AA2"/>
    <w:rsid w:val="00E32C47"/>
    <w:rsid w:val="00E32CA4"/>
    <w:rsid w:val="00E330F4"/>
    <w:rsid w:val="00E3312E"/>
    <w:rsid w:val="00E332D2"/>
    <w:rsid w:val="00E334CC"/>
    <w:rsid w:val="00E33553"/>
    <w:rsid w:val="00E33587"/>
    <w:rsid w:val="00E3358E"/>
    <w:rsid w:val="00E33686"/>
    <w:rsid w:val="00E33699"/>
    <w:rsid w:val="00E336D0"/>
    <w:rsid w:val="00E33738"/>
    <w:rsid w:val="00E33B6E"/>
    <w:rsid w:val="00E33CD0"/>
    <w:rsid w:val="00E33CDA"/>
    <w:rsid w:val="00E33CE5"/>
    <w:rsid w:val="00E34471"/>
    <w:rsid w:val="00E34568"/>
    <w:rsid w:val="00E345E5"/>
    <w:rsid w:val="00E34700"/>
    <w:rsid w:val="00E34872"/>
    <w:rsid w:val="00E34C46"/>
    <w:rsid w:val="00E34E57"/>
    <w:rsid w:val="00E34EB1"/>
    <w:rsid w:val="00E34EBA"/>
    <w:rsid w:val="00E34FA8"/>
    <w:rsid w:val="00E3500A"/>
    <w:rsid w:val="00E35208"/>
    <w:rsid w:val="00E3563B"/>
    <w:rsid w:val="00E3566F"/>
    <w:rsid w:val="00E35A5E"/>
    <w:rsid w:val="00E35B07"/>
    <w:rsid w:val="00E35B66"/>
    <w:rsid w:val="00E35D29"/>
    <w:rsid w:val="00E35D39"/>
    <w:rsid w:val="00E35E94"/>
    <w:rsid w:val="00E3601C"/>
    <w:rsid w:val="00E36050"/>
    <w:rsid w:val="00E36075"/>
    <w:rsid w:val="00E36091"/>
    <w:rsid w:val="00E361F4"/>
    <w:rsid w:val="00E362E3"/>
    <w:rsid w:val="00E362F1"/>
    <w:rsid w:val="00E36411"/>
    <w:rsid w:val="00E3643C"/>
    <w:rsid w:val="00E36447"/>
    <w:rsid w:val="00E36647"/>
    <w:rsid w:val="00E36858"/>
    <w:rsid w:val="00E368A2"/>
    <w:rsid w:val="00E369BF"/>
    <w:rsid w:val="00E36A0D"/>
    <w:rsid w:val="00E36B59"/>
    <w:rsid w:val="00E36CEA"/>
    <w:rsid w:val="00E36E36"/>
    <w:rsid w:val="00E36EDE"/>
    <w:rsid w:val="00E37038"/>
    <w:rsid w:val="00E37062"/>
    <w:rsid w:val="00E37063"/>
    <w:rsid w:val="00E3755F"/>
    <w:rsid w:val="00E3790A"/>
    <w:rsid w:val="00E37AED"/>
    <w:rsid w:val="00E37CDC"/>
    <w:rsid w:val="00E40105"/>
    <w:rsid w:val="00E40127"/>
    <w:rsid w:val="00E4018E"/>
    <w:rsid w:val="00E40233"/>
    <w:rsid w:val="00E4058E"/>
    <w:rsid w:val="00E40770"/>
    <w:rsid w:val="00E40814"/>
    <w:rsid w:val="00E40A13"/>
    <w:rsid w:val="00E40A16"/>
    <w:rsid w:val="00E40AE8"/>
    <w:rsid w:val="00E40C4D"/>
    <w:rsid w:val="00E40D85"/>
    <w:rsid w:val="00E40F25"/>
    <w:rsid w:val="00E40FDF"/>
    <w:rsid w:val="00E41008"/>
    <w:rsid w:val="00E4104A"/>
    <w:rsid w:val="00E41069"/>
    <w:rsid w:val="00E410EA"/>
    <w:rsid w:val="00E4124A"/>
    <w:rsid w:val="00E412F7"/>
    <w:rsid w:val="00E415DB"/>
    <w:rsid w:val="00E416C4"/>
    <w:rsid w:val="00E416E6"/>
    <w:rsid w:val="00E41714"/>
    <w:rsid w:val="00E418C2"/>
    <w:rsid w:val="00E419BD"/>
    <w:rsid w:val="00E41CC4"/>
    <w:rsid w:val="00E41F27"/>
    <w:rsid w:val="00E4207F"/>
    <w:rsid w:val="00E420D4"/>
    <w:rsid w:val="00E42356"/>
    <w:rsid w:val="00E4239D"/>
    <w:rsid w:val="00E4240B"/>
    <w:rsid w:val="00E4257C"/>
    <w:rsid w:val="00E425E0"/>
    <w:rsid w:val="00E42670"/>
    <w:rsid w:val="00E426C6"/>
    <w:rsid w:val="00E4271F"/>
    <w:rsid w:val="00E42736"/>
    <w:rsid w:val="00E42760"/>
    <w:rsid w:val="00E428A5"/>
    <w:rsid w:val="00E429D4"/>
    <w:rsid w:val="00E42E45"/>
    <w:rsid w:val="00E42EEB"/>
    <w:rsid w:val="00E42FE0"/>
    <w:rsid w:val="00E42FFD"/>
    <w:rsid w:val="00E43028"/>
    <w:rsid w:val="00E430D7"/>
    <w:rsid w:val="00E430F9"/>
    <w:rsid w:val="00E43167"/>
    <w:rsid w:val="00E431D9"/>
    <w:rsid w:val="00E434B7"/>
    <w:rsid w:val="00E4354E"/>
    <w:rsid w:val="00E436BD"/>
    <w:rsid w:val="00E437E3"/>
    <w:rsid w:val="00E4386B"/>
    <w:rsid w:val="00E43A89"/>
    <w:rsid w:val="00E43AB3"/>
    <w:rsid w:val="00E43AFE"/>
    <w:rsid w:val="00E43AFF"/>
    <w:rsid w:val="00E43B58"/>
    <w:rsid w:val="00E43CFA"/>
    <w:rsid w:val="00E4417A"/>
    <w:rsid w:val="00E44203"/>
    <w:rsid w:val="00E4424E"/>
    <w:rsid w:val="00E44427"/>
    <w:rsid w:val="00E44588"/>
    <w:rsid w:val="00E446CF"/>
    <w:rsid w:val="00E446F8"/>
    <w:rsid w:val="00E44989"/>
    <w:rsid w:val="00E44A68"/>
    <w:rsid w:val="00E44B11"/>
    <w:rsid w:val="00E44CD2"/>
    <w:rsid w:val="00E44D44"/>
    <w:rsid w:val="00E44FFE"/>
    <w:rsid w:val="00E451AF"/>
    <w:rsid w:val="00E45293"/>
    <w:rsid w:val="00E4533F"/>
    <w:rsid w:val="00E45383"/>
    <w:rsid w:val="00E45422"/>
    <w:rsid w:val="00E45475"/>
    <w:rsid w:val="00E454CB"/>
    <w:rsid w:val="00E456C9"/>
    <w:rsid w:val="00E4599E"/>
    <w:rsid w:val="00E45A6D"/>
    <w:rsid w:val="00E45A6E"/>
    <w:rsid w:val="00E45B03"/>
    <w:rsid w:val="00E45CAD"/>
    <w:rsid w:val="00E45CC1"/>
    <w:rsid w:val="00E45DCC"/>
    <w:rsid w:val="00E46254"/>
    <w:rsid w:val="00E46536"/>
    <w:rsid w:val="00E46729"/>
    <w:rsid w:val="00E46778"/>
    <w:rsid w:val="00E46C98"/>
    <w:rsid w:val="00E4709A"/>
    <w:rsid w:val="00E4713A"/>
    <w:rsid w:val="00E471EB"/>
    <w:rsid w:val="00E4729C"/>
    <w:rsid w:val="00E4742A"/>
    <w:rsid w:val="00E47461"/>
    <w:rsid w:val="00E47707"/>
    <w:rsid w:val="00E47A9F"/>
    <w:rsid w:val="00E47C00"/>
    <w:rsid w:val="00E50015"/>
    <w:rsid w:val="00E50138"/>
    <w:rsid w:val="00E50160"/>
    <w:rsid w:val="00E501B4"/>
    <w:rsid w:val="00E502A2"/>
    <w:rsid w:val="00E5036C"/>
    <w:rsid w:val="00E50449"/>
    <w:rsid w:val="00E504B2"/>
    <w:rsid w:val="00E507F1"/>
    <w:rsid w:val="00E509C7"/>
    <w:rsid w:val="00E50AD8"/>
    <w:rsid w:val="00E50CDD"/>
    <w:rsid w:val="00E50D74"/>
    <w:rsid w:val="00E50E25"/>
    <w:rsid w:val="00E510EA"/>
    <w:rsid w:val="00E5115C"/>
    <w:rsid w:val="00E51250"/>
    <w:rsid w:val="00E51444"/>
    <w:rsid w:val="00E51568"/>
    <w:rsid w:val="00E516CF"/>
    <w:rsid w:val="00E5197A"/>
    <w:rsid w:val="00E519A4"/>
    <w:rsid w:val="00E51D00"/>
    <w:rsid w:val="00E51E7F"/>
    <w:rsid w:val="00E51FF5"/>
    <w:rsid w:val="00E52229"/>
    <w:rsid w:val="00E52230"/>
    <w:rsid w:val="00E5224D"/>
    <w:rsid w:val="00E523B0"/>
    <w:rsid w:val="00E52B1F"/>
    <w:rsid w:val="00E52CE2"/>
    <w:rsid w:val="00E52E13"/>
    <w:rsid w:val="00E5307E"/>
    <w:rsid w:val="00E53334"/>
    <w:rsid w:val="00E53429"/>
    <w:rsid w:val="00E5373C"/>
    <w:rsid w:val="00E5384A"/>
    <w:rsid w:val="00E5390E"/>
    <w:rsid w:val="00E53922"/>
    <w:rsid w:val="00E53A73"/>
    <w:rsid w:val="00E53BED"/>
    <w:rsid w:val="00E53C51"/>
    <w:rsid w:val="00E53F62"/>
    <w:rsid w:val="00E540D6"/>
    <w:rsid w:val="00E54320"/>
    <w:rsid w:val="00E546C6"/>
    <w:rsid w:val="00E54927"/>
    <w:rsid w:val="00E54B03"/>
    <w:rsid w:val="00E54B29"/>
    <w:rsid w:val="00E54B2F"/>
    <w:rsid w:val="00E54D44"/>
    <w:rsid w:val="00E54DDA"/>
    <w:rsid w:val="00E552B0"/>
    <w:rsid w:val="00E55599"/>
    <w:rsid w:val="00E55AA2"/>
    <w:rsid w:val="00E55C32"/>
    <w:rsid w:val="00E55F44"/>
    <w:rsid w:val="00E55FC5"/>
    <w:rsid w:val="00E55FEA"/>
    <w:rsid w:val="00E56039"/>
    <w:rsid w:val="00E56144"/>
    <w:rsid w:val="00E5625D"/>
    <w:rsid w:val="00E564B3"/>
    <w:rsid w:val="00E565E3"/>
    <w:rsid w:val="00E56707"/>
    <w:rsid w:val="00E56837"/>
    <w:rsid w:val="00E56953"/>
    <w:rsid w:val="00E56D71"/>
    <w:rsid w:val="00E56E37"/>
    <w:rsid w:val="00E56F62"/>
    <w:rsid w:val="00E57277"/>
    <w:rsid w:val="00E5731A"/>
    <w:rsid w:val="00E57517"/>
    <w:rsid w:val="00E57782"/>
    <w:rsid w:val="00E57806"/>
    <w:rsid w:val="00E579A9"/>
    <w:rsid w:val="00E57B2E"/>
    <w:rsid w:val="00E57E7F"/>
    <w:rsid w:val="00E60211"/>
    <w:rsid w:val="00E604C4"/>
    <w:rsid w:val="00E607CC"/>
    <w:rsid w:val="00E608A6"/>
    <w:rsid w:val="00E6099C"/>
    <w:rsid w:val="00E609EF"/>
    <w:rsid w:val="00E60CFD"/>
    <w:rsid w:val="00E60FFB"/>
    <w:rsid w:val="00E6105A"/>
    <w:rsid w:val="00E61372"/>
    <w:rsid w:val="00E61771"/>
    <w:rsid w:val="00E61784"/>
    <w:rsid w:val="00E6183E"/>
    <w:rsid w:val="00E61871"/>
    <w:rsid w:val="00E618D5"/>
    <w:rsid w:val="00E61BB6"/>
    <w:rsid w:val="00E61CEC"/>
    <w:rsid w:val="00E61DD0"/>
    <w:rsid w:val="00E6201C"/>
    <w:rsid w:val="00E620CB"/>
    <w:rsid w:val="00E62135"/>
    <w:rsid w:val="00E62313"/>
    <w:rsid w:val="00E62493"/>
    <w:rsid w:val="00E6251C"/>
    <w:rsid w:val="00E6279D"/>
    <w:rsid w:val="00E6293A"/>
    <w:rsid w:val="00E62948"/>
    <w:rsid w:val="00E629A6"/>
    <w:rsid w:val="00E62CEB"/>
    <w:rsid w:val="00E62E26"/>
    <w:rsid w:val="00E62EE4"/>
    <w:rsid w:val="00E632B1"/>
    <w:rsid w:val="00E63651"/>
    <w:rsid w:val="00E63699"/>
    <w:rsid w:val="00E636F5"/>
    <w:rsid w:val="00E63714"/>
    <w:rsid w:val="00E637B0"/>
    <w:rsid w:val="00E637B1"/>
    <w:rsid w:val="00E639E3"/>
    <w:rsid w:val="00E63A5A"/>
    <w:rsid w:val="00E63C01"/>
    <w:rsid w:val="00E63C4E"/>
    <w:rsid w:val="00E63D6C"/>
    <w:rsid w:val="00E63E46"/>
    <w:rsid w:val="00E63F01"/>
    <w:rsid w:val="00E63F83"/>
    <w:rsid w:val="00E64102"/>
    <w:rsid w:val="00E642EB"/>
    <w:rsid w:val="00E64374"/>
    <w:rsid w:val="00E644B2"/>
    <w:rsid w:val="00E64590"/>
    <w:rsid w:val="00E646AB"/>
    <w:rsid w:val="00E64760"/>
    <w:rsid w:val="00E64965"/>
    <w:rsid w:val="00E64A56"/>
    <w:rsid w:val="00E65026"/>
    <w:rsid w:val="00E650F3"/>
    <w:rsid w:val="00E654A0"/>
    <w:rsid w:val="00E654C0"/>
    <w:rsid w:val="00E654EE"/>
    <w:rsid w:val="00E65778"/>
    <w:rsid w:val="00E65847"/>
    <w:rsid w:val="00E65953"/>
    <w:rsid w:val="00E65D79"/>
    <w:rsid w:val="00E65E03"/>
    <w:rsid w:val="00E66004"/>
    <w:rsid w:val="00E66040"/>
    <w:rsid w:val="00E661FF"/>
    <w:rsid w:val="00E663AD"/>
    <w:rsid w:val="00E663EA"/>
    <w:rsid w:val="00E66508"/>
    <w:rsid w:val="00E666F7"/>
    <w:rsid w:val="00E66817"/>
    <w:rsid w:val="00E66A98"/>
    <w:rsid w:val="00E66BD2"/>
    <w:rsid w:val="00E66C21"/>
    <w:rsid w:val="00E66C64"/>
    <w:rsid w:val="00E66C7E"/>
    <w:rsid w:val="00E66E05"/>
    <w:rsid w:val="00E67106"/>
    <w:rsid w:val="00E67110"/>
    <w:rsid w:val="00E671BB"/>
    <w:rsid w:val="00E6726B"/>
    <w:rsid w:val="00E6743B"/>
    <w:rsid w:val="00E6744C"/>
    <w:rsid w:val="00E6774F"/>
    <w:rsid w:val="00E67C22"/>
    <w:rsid w:val="00E67F59"/>
    <w:rsid w:val="00E700DD"/>
    <w:rsid w:val="00E7010A"/>
    <w:rsid w:val="00E701C3"/>
    <w:rsid w:val="00E7031E"/>
    <w:rsid w:val="00E7041C"/>
    <w:rsid w:val="00E704E1"/>
    <w:rsid w:val="00E70647"/>
    <w:rsid w:val="00E706CA"/>
    <w:rsid w:val="00E707E2"/>
    <w:rsid w:val="00E707EA"/>
    <w:rsid w:val="00E70AFC"/>
    <w:rsid w:val="00E70C20"/>
    <w:rsid w:val="00E70CAD"/>
    <w:rsid w:val="00E70D2D"/>
    <w:rsid w:val="00E70F34"/>
    <w:rsid w:val="00E712CF"/>
    <w:rsid w:val="00E712F9"/>
    <w:rsid w:val="00E71420"/>
    <w:rsid w:val="00E71687"/>
    <w:rsid w:val="00E71698"/>
    <w:rsid w:val="00E717C1"/>
    <w:rsid w:val="00E718C2"/>
    <w:rsid w:val="00E71EC5"/>
    <w:rsid w:val="00E71F60"/>
    <w:rsid w:val="00E7208A"/>
    <w:rsid w:val="00E720F0"/>
    <w:rsid w:val="00E721E2"/>
    <w:rsid w:val="00E72215"/>
    <w:rsid w:val="00E72299"/>
    <w:rsid w:val="00E722BB"/>
    <w:rsid w:val="00E72339"/>
    <w:rsid w:val="00E726BF"/>
    <w:rsid w:val="00E72B62"/>
    <w:rsid w:val="00E72CF1"/>
    <w:rsid w:val="00E72D09"/>
    <w:rsid w:val="00E72E0E"/>
    <w:rsid w:val="00E73003"/>
    <w:rsid w:val="00E7307A"/>
    <w:rsid w:val="00E7312D"/>
    <w:rsid w:val="00E731BE"/>
    <w:rsid w:val="00E73421"/>
    <w:rsid w:val="00E7344A"/>
    <w:rsid w:val="00E73509"/>
    <w:rsid w:val="00E736EA"/>
    <w:rsid w:val="00E737A3"/>
    <w:rsid w:val="00E738FF"/>
    <w:rsid w:val="00E739AF"/>
    <w:rsid w:val="00E739D7"/>
    <w:rsid w:val="00E739DB"/>
    <w:rsid w:val="00E73A28"/>
    <w:rsid w:val="00E73BE5"/>
    <w:rsid w:val="00E73C16"/>
    <w:rsid w:val="00E73C4B"/>
    <w:rsid w:val="00E73CF8"/>
    <w:rsid w:val="00E73D7C"/>
    <w:rsid w:val="00E73EAB"/>
    <w:rsid w:val="00E7412A"/>
    <w:rsid w:val="00E741A3"/>
    <w:rsid w:val="00E741F2"/>
    <w:rsid w:val="00E74245"/>
    <w:rsid w:val="00E743DA"/>
    <w:rsid w:val="00E749BF"/>
    <w:rsid w:val="00E74C69"/>
    <w:rsid w:val="00E74CB1"/>
    <w:rsid w:val="00E74E0D"/>
    <w:rsid w:val="00E74E72"/>
    <w:rsid w:val="00E74ED8"/>
    <w:rsid w:val="00E757AE"/>
    <w:rsid w:val="00E75A8E"/>
    <w:rsid w:val="00E75AA9"/>
    <w:rsid w:val="00E75CCB"/>
    <w:rsid w:val="00E75CFA"/>
    <w:rsid w:val="00E75EDF"/>
    <w:rsid w:val="00E7619F"/>
    <w:rsid w:val="00E7621B"/>
    <w:rsid w:val="00E76312"/>
    <w:rsid w:val="00E76513"/>
    <w:rsid w:val="00E765DF"/>
    <w:rsid w:val="00E766E7"/>
    <w:rsid w:val="00E76738"/>
    <w:rsid w:val="00E76832"/>
    <w:rsid w:val="00E76AC1"/>
    <w:rsid w:val="00E76C95"/>
    <w:rsid w:val="00E77111"/>
    <w:rsid w:val="00E77213"/>
    <w:rsid w:val="00E77239"/>
    <w:rsid w:val="00E7724F"/>
    <w:rsid w:val="00E7758E"/>
    <w:rsid w:val="00E776C8"/>
    <w:rsid w:val="00E77735"/>
    <w:rsid w:val="00E7774F"/>
    <w:rsid w:val="00E77834"/>
    <w:rsid w:val="00E7785D"/>
    <w:rsid w:val="00E77B0B"/>
    <w:rsid w:val="00E77C3B"/>
    <w:rsid w:val="00E77CE3"/>
    <w:rsid w:val="00E77DFD"/>
    <w:rsid w:val="00E77E10"/>
    <w:rsid w:val="00E80070"/>
    <w:rsid w:val="00E80145"/>
    <w:rsid w:val="00E802BB"/>
    <w:rsid w:val="00E80331"/>
    <w:rsid w:val="00E80369"/>
    <w:rsid w:val="00E80397"/>
    <w:rsid w:val="00E8042B"/>
    <w:rsid w:val="00E80A58"/>
    <w:rsid w:val="00E80DF9"/>
    <w:rsid w:val="00E80ECC"/>
    <w:rsid w:val="00E80EF6"/>
    <w:rsid w:val="00E81040"/>
    <w:rsid w:val="00E81123"/>
    <w:rsid w:val="00E81249"/>
    <w:rsid w:val="00E81349"/>
    <w:rsid w:val="00E813A5"/>
    <w:rsid w:val="00E813AF"/>
    <w:rsid w:val="00E813E4"/>
    <w:rsid w:val="00E814F2"/>
    <w:rsid w:val="00E81558"/>
    <w:rsid w:val="00E81768"/>
    <w:rsid w:val="00E81A88"/>
    <w:rsid w:val="00E81B5C"/>
    <w:rsid w:val="00E81C58"/>
    <w:rsid w:val="00E81DDB"/>
    <w:rsid w:val="00E81E2B"/>
    <w:rsid w:val="00E81EAC"/>
    <w:rsid w:val="00E821AB"/>
    <w:rsid w:val="00E82262"/>
    <w:rsid w:val="00E82683"/>
    <w:rsid w:val="00E829B3"/>
    <w:rsid w:val="00E829EF"/>
    <w:rsid w:val="00E82C97"/>
    <w:rsid w:val="00E83004"/>
    <w:rsid w:val="00E8336A"/>
    <w:rsid w:val="00E8364F"/>
    <w:rsid w:val="00E8366D"/>
    <w:rsid w:val="00E8391B"/>
    <w:rsid w:val="00E83CB1"/>
    <w:rsid w:val="00E83E17"/>
    <w:rsid w:val="00E83EE5"/>
    <w:rsid w:val="00E83F82"/>
    <w:rsid w:val="00E84172"/>
    <w:rsid w:val="00E841D6"/>
    <w:rsid w:val="00E84223"/>
    <w:rsid w:val="00E8441E"/>
    <w:rsid w:val="00E8461F"/>
    <w:rsid w:val="00E84AE6"/>
    <w:rsid w:val="00E84C61"/>
    <w:rsid w:val="00E84CE7"/>
    <w:rsid w:val="00E84E32"/>
    <w:rsid w:val="00E850FD"/>
    <w:rsid w:val="00E85267"/>
    <w:rsid w:val="00E852E1"/>
    <w:rsid w:val="00E8549E"/>
    <w:rsid w:val="00E85915"/>
    <w:rsid w:val="00E85AC3"/>
    <w:rsid w:val="00E85E66"/>
    <w:rsid w:val="00E85EA9"/>
    <w:rsid w:val="00E85F88"/>
    <w:rsid w:val="00E860D2"/>
    <w:rsid w:val="00E8621C"/>
    <w:rsid w:val="00E86370"/>
    <w:rsid w:val="00E8645F"/>
    <w:rsid w:val="00E8647D"/>
    <w:rsid w:val="00E86674"/>
    <w:rsid w:val="00E867F9"/>
    <w:rsid w:val="00E86A70"/>
    <w:rsid w:val="00E86C47"/>
    <w:rsid w:val="00E86D49"/>
    <w:rsid w:val="00E86DF7"/>
    <w:rsid w:val="00E86E59"/>
    <w:rsid w:val="00E86EA7"/>
    <w:rsid w:val="00E87034"/>
    <w:rsid w:val="00E87157"/>
    <w:rsid w:val="00E87160"/>
    <w:rsid w:val="00E87285"/>
    <w:rsid w:val="00E87768"/>
    <w:rsid w:val="00E87933"/>
    <w:rsid w:val="00E87C7E"/>
    <w:rsid w:val="00E87DDD"/>
    <w:rsid w:val="00E90090"/>
    <w:rsid w:val="00E9039A"/>
    <w:rsid w:val="00E904EC"/>
    <w:rsid w:val="00E9056C"/>
    <w:rsid w:val="00E9072A"/>
    <w:rsid w:val="00E907B1"/>
    <w:rsid w:val="00E90812"/>
    <w:rsid w:val="00E90868"/>
    <w:rsid w:val="00E9095C"/>
    <w:rsid w:val="00E90A64"/>
    <w:rsid w:val="00E90C49"/>
    <w:rsid w:val="00E90C8C"/>
    <w:rsid w:val="00E90E72"/>
    <w:rsid w:val="00E912AC"/>
    <w:rsid w:val="00E912C0"/>
    <w:rsid w:val="00E91396"/>
    <w:rsid w:val="00E914F8"/>
    <w:rsid w:val="00E915CB"/>
    <w:rsid w:val="00E91735"/>
    <w:rsid w:val="00E9177E"/>
    <w:rsid w:val="00E91886"/>
    <w:rsid w:val="00E92085"/>
    <w:rsid w:val="00E921EB"/>
    <w:rsid w:val="00E92400"/>
    <w:rsid w:val="00E9268F"/>
    <w:rsid w:val="00E927DD"/>
    <w:rsid w:val="00E92B4B"/>
    <w:rsid w:val="00E92D13"/>
    <w:rsid w:val="00E92DC9"/>
    <w:rsid w:val="00E9324C"/>
    <w:rsid w:val="00E933F4"/>
    <w:rsid w:val="00E934F4"/>
    <w:rsid w:val="00E93730"/>
    <w:rsid w:val="00E93841"/>
    <w:rsid w:val="00E93A46"/>
    <w:rsid w:val="00E93B80"/>
    <w:rsid w:val="00E93C25"/>
    <w:rsid w:val="00E93E35"/>
    <w:rsid w:val="00E94023"/>
    <w:rsid w:val="00E94035"/>
    <w:rsid w:val="00E944A5"/>
    <w:rsid w:val="00E945F8"/>
    <w:rsid w:val="00E94EC9"/>
    <w:rsid w:val="00E94F2D"/>
    <w:rsid w:val="00E95258"/>
    <w:rsid w:val="00E95279"/>
    <w:rsid w:val="00E952C7"/>
    <w:rsid w:val="00E953A0"/>
    <w:rsid w:val="00E95402"/>
    <w:rsid w:val="00E95773"/>
    <w:rsid w:val="00E957DA"/>
    <w:rsid w:val="00E95912"/>
    <w:rsid w:val="00E95C2A"/>
    <w:rsid w:val="00E96015"/>
    <w:rsid w:val="00E960C5"/>
    <w:rsid w:val="00E9622F"/>
    <w:rsid w:val="00E963FD"/>
    <w:rsid w:val="00E964A8"/>
    <w:rsid w:val="00E96574"/>
    <w:rsid w:val="00E96588"/>
    <w:rsid w:val="00E965AF"/>
    <w:rsid w:val="00E96798"/>
    <w:rsid w:val="00E96835"/>
    <w:rsid w:val="00E968D6"/>
    <w:rsid w:val="00E96954"/>
    <w:rsid w:val="00E96C8E"/>
    <w:rsid w:val="00E97046"/>
    <w:rsid w:val="00E971B8"/>
    <w:rsid w:val="00E97431"/>
    <w:rsid w:val="00E974A3"/>
    <w:rsid w:val="00E974CC"/>
    <w:rsid w:val="00E9756C"/>
    <w:rsid w:val="00E9759B"/>
    <w:rsid w:val="00E975C1"/>
    <w:rsid w:val="00E975DF"/>
    <w:rsid w:val="00E97717"/>
    <w:rsid w:val="00E97B6E"/>
    <w:rsid w:val="00E97C6A"/>
    <w:rsid w:val="00E97CC1"/>
    <w:rsid w:val="00E97E11"/>
    <w:rsid w:val="00EA04EE"/>
    <w:rsid w:val="00EA0886"/>
    <w:rsid w:val="00EA092A"/>
    <w:rsid w:val="00EA0C1C"/>
    <w:rsid w:val="00EA0C7F"/>
    <w:rsid w:val="00EA0D4C"/>
    <w:rsid w:val="00EA1149"/>
    <w:rsid w:val="00EA1182"/>
    <w:rsid w:val="00EA122D"/>
    <w:rsid w:val="00EA1266"/>
    <w:rsid w:val="00EA1CF7"/>
    <w:rsid w:val="00EA1EB1"/>
    <w:rsid w:val="00EA1EDB"/>
    <w:rsid w:val="00EA240D"/>
    <w:rsid w:val="00EA2600"/>
    <w:rsid w:val="00EA2741"/>
    <w:rsid w:val="00EA29EB"/>
    <w:rsid w:val="00EA2AE8"/>
    <w:rsid w:val="00EA2B51"/>
    <w:rsid w:val="00EA2BB9"/>
    <w:rsid w:val="00EA2C87"/>
    <w:rsid w:val="00EA2C9E"/>
    <w:rsid w:val="00EA2CA4"/>
    <w:rsid w:val="00EA2D54"/>
    <w:rsid w:val="00EA2D86"/>
    <w:rsid w:val="00EA2EA6"/>
    <w:rsid w:val="00EA303E"/>
    <w:rsid w:val="00EA3165"/>
    <w:rsid w:val="00EA3405"/>
    <w:rsid w:val="00EA3580"/>
    <w:rsid w:val="00EA3712"/>
    <w:rsid w:val="00EA378B"/>
    <w:rsid w:val="00EA382C"/>
    <w:rsid w:val="00EA3C0B"/>
    <w:rsid w:val="00EA3CA5"/>
    <w:rsid w:val="00EA3D69"/>
    <w:rsid w:val="00EA3F50"/>
    <w:rsid w:val="00EA40CA"/>
    <w:rsid w:val="00EA4147"/>
    <w:rsid w:val="00EA423E"/>
    <w:rsid w:val="00EA4330"/>
    <w:rsid w:val="00EA4373"/>
    <w:rsid w:val="00EA43DC"/>
    <w:rsid w:val="00EA463C"/>
    <w:rsid w:val="00EA4646"/>
    <w:rsid w:val="00EA4817"/>
    <w:rsid w:val="00EA4E16"/>
    <w:rsid w:val="00EA4E3D"/>
    <w:rsid w:val="00EA4F9C"/>
    <w:rsid w:val="00EA4FDB"/>
    <w:rsid w:val="00EA5005"/>
    <w:rsid w:val="00EA5050"/>
    <w:rsid w:val="00EA507D"/>
    <w:rsid w:val="00EA5260"/>
    <w:rsid w:val="00EA52C3"/>
    <w:rsid w:val="00EA5384"/>
    <w:rsid w:val="00EA5552"/>
    <w:rsid w:val="00EA5754"/>
    <w:rsid w:val="00EA581D"/>
    <w:rsid w:val="00EA611A"/>
    <w:rsid w:val="00EA630E"/>
    <w:rsid w:val="00EA6903"/>
    <w:rsid w:val="00EA6AAA"/>
    <w:rsid w:val="00EA6BFE"/>
    <w:rsid w:val="00EA6C9A"/>
    <w:rsid w:val="00EA6D61"/>
    <w:rsid w:val="00EA70EE"/>
    <w:rsid w:val="00EA723E"/>
    <w:rsid w:val="00EA72E4"/>
    <w:rsid w:val="00EA7355"/>
    <w:rsid w:val="00EA75F8"/>
    <w:rsid w:val="00EA7677"/>
    <w:rsid w:val="00EA76B6"/>
    <w:rsid w:val="00EA775B"/>
    <w:rsid w:val="00EA77C4"/>
    <w:rsid w:val="00EA78BC"/>
    <w:rsid w:val="00EA797D"/>
    <w:rsid w:val="00EA79FF"/>
    <w:rsid w:val="00EA7A64"/>
    <w:rsid w:val="00EA7BA5"/>
    <w:rsid w:val="00EA7BFF"/>
    <w:rsid w:val="00EA7CBA"/>
    <w:rsid w:val="00EA7E16"/>
    <w:rsid w:val="00EA7E24"/>
    <w:rsid w:val="00EA7ED4"/>
    <w:rsid w:val="00EA7F44"/>
    <w:rsid w:val="00EB00DA"/>
    <w:rsid w:val="00EB01B8"/>
    <w:rsid w:val="00EB03CE"/>
    <w:rsid w:val="00EB04C2"/>
    <w:rsid w:val="00EB04D7"/>
    <w:rsid w:val="00EB04F2"/>
    <w:rsid w:val="00EB0631"/>
    <w:rsid w:val="00EB07F2"/>
    <w:rsid w:val="00EB0D49"/>
    <w:rsid w:val="00EB11A0"/>
    <w:rsid w:val="00EB125F"/>
    <w:rsid w:val="00EB12D1"/>
    <w:rsid w:val="00EB12FA"/>
    <w:rsid w:val="00EB1351"/>
    <w:rsid w:val="00EB1564"/>
    <w:rsid w:val="00EB19A5"/>
    <w:rsid w:val="00EB1A41"/>
    <w:rsid w:val="00EB1AD4"/>
    <w:rsid w:val="00EB1E75"/>
    <w:rsid w:val="00EB2422"/>
    <w:rsid w:val="00EB24AA"/>
    <w:rsid w:val="00EB268D"/>
    <w:rsid w:val="00EB2B4C"/>
    <w:rsid w:val="00EB2FB9"/>
    <w:rsid w:val="00EB3062"/>
    <w:rsid w:val="00EB3196"/>
    <w:rsid w:val="00EB373F"/>
    <w:rsid w:val="00EB3867"/>
    <w:rsid w:val="00EB3A5E"/>
    <w:rsid w:val="00EB3C81"/>
    <w:rsid w:val="00EB3CC4"/>
    <w:rsid w:val="00EB3E81"/>
    <w:rsid w:val="00EB3EEA"/>
    <w:rsid w:val="00EB3F27"/>
    <w:rsid w:val="00EB4083"/>
    <w:rsid w:val="00EB4318"/>
    <w:rsid w:val="00EB435D"/>
    <w:rsid w:val="00EB44A3"/>
    <w:rsid w:val="00EB4770"/>
    <w:rsid w:val="00EB4814"/>
    <w:rsid w:val="00EB481A"/>
    <w:rsid w:val="00EB490A"/>
    <w:rsid w:val="00EB492B"/>
    <w:rsid w:val="00EB4A16"/>
    <w:rsid w:val="00EB4A2F"/>
    <w:rsid w:val="00EB4BE7"/>
    <w:rsid w:val="00EB4E2F"/>
    <w:rsid w:val="00EB4F9F"/>
    <w:rsid w:val="00EB5087"/>
    <w:rsid w:val="00EB5800"/>
    <w:rsid w:val="00EB5B12"/>
    <w:rsid w:val="00EB5B41"/>
    <w:rsid w:val="00EB5C2D"/>
    <w:rsid w:val="00EB5DC7"/>
    <w:rsid w:val="00EB5EBE"/>
    <w:rsid w:val="00EB6091"/>
    <w:rsid w:val="00EB612D"/>
    <w:rsid w:val="00EB6780"/>
    <w:rsid w:val="00EB69FD"/>
    <w:rsid w:val="00EB6AB9"/>
    <w:rsid w:val="00EB6CA3"/>
    <w:rsid w:val="00EB6DF0"/>
    <w:rsid w:val="00EB6E2B"/>
    <w:rsid w:val="00EB6F30"/>
    <w:rsid w:val="00EB70FB"/>
    <w:rsid w:val="00EB7168"/>
    <w:rsid w:val="00EB716C"/>
    <w:rsid w:val="00EB73CE"/>
    <w:rsid w:val="00EB7494"/>
    <w:rsid w:val="00EB76CC"/>
    <w:rsid w:val="00EB7A34"/>
    <w:rsid w:val="00EB7B67"/>
    <w:rsid w:val="00EB7B91"/>
    <w:rsid w:val="00EB7E58"/>
    <w:rsid w:val="00EB7F8A"/>
    <w:rsid w:val="00EC0155"/>
    <w:rsid w:val="00EC02EC"/>
    <w:rsid w:val="00EC041E"/>
    <w:rsid w:val="00EC05A0"/>
    <w:rsid w:val="00EC0766"/>
    <w:rsid w:val="00EC09E0"/>
    <w:rsid w:val="00EC0B91"/>
    <w:rsid w:val="00EC0D63"/>
    <w:rsid w:val="00EC0D8F"/>
    <w:rsid w:val="00EC1153"/>
    <w:rsid w:val="00EC1398"/>
    <w:rsid w:val="00EC16A4"/>
    <w:rsid w:val="00EC180E"/>
    <w:rsid w:val="00EC183C"/>
    <w:rsid w:val="00EC1994"/>
    <w:rsid w:val="00EC19E2"/>
    <w:rsid w:val="00EC1B67"/>
    <w:rsid w:val="00EC1BC1"/>
    <w:rsid w:val="00EC1CD3"/>
    <w:rsid w:val="00EC1E6C"/>
    <w:rsid w:val="00EC1EED"/>
    <w:rsid w:val="00EC1F04"/>
    <w:rsid w:val="00EC2009"/>
    <w:rsid w:val="00EC20DE"/>
    <w:rsid w:val="00EC2124"/>
    <w:rsid w:val="00EC22E6"/>
    <w:rsid w:val="00EC23C7"/>
    <w:rsid w:val="00EC24AA"/>
    <w:rsid w:val="00EC2B24"/>
    <w:rsid w:val="00EC34E1"/>
    <w:rsid w:val="00EC40C7"/>
    <w:rsid w:val="00EC44A8"/>
    <w:rsid w:val="00EC457D"/>
    <w:rsid w:val="00EC459F"/>
    <w:rsid w:val="00EC45CD"/>
    <w:rsid w:val="00EC475C"/>
    <w:rsid w:val="00EC47EF"/>
    <w:rsid w:val="00EC4AD4"/>
    <w:rsid w:val="00EC4BA6"/>
    <w:rsid w:val="00EC4C8B"/>
    <w:rsid w:val="00EC4DF3"/>
    <w:rsid w:val="00EC4F4A"/>
    <w:rsid w:val="00EC5004"/>
    <w:rsid w:val="00EC5310"/>
    <w:rsid w:val="00EC53B1"/>
    <w:rsid w:val="00EC5459"/>
    <w:rsid w:val="00EC5496"/>
    <w:rsid w:val="00EC5564"/>
    <w:rsid w:val="00EC56C1"/>
    <w:rsid w:val="00EC5766"/>
    <w:rsid w:val="00EC5777"/>
    <w:rsid w:val="00EC57B7"/>
    <w:rsid w:val="00EC5B5B"/>
    <w:rsid w:val="00EC5D38"/>
    <w:rsid w:val="00EC5E53"/>
    <w:rsid w:val="00EC5ED5"/>
    <w:rsid w:val="00EC5FC0"/>
    <w:rsid w:val="00EC61CC"/>
    <w:rsid w:val="00EC625A"/>
    <w:rsid w:val="00EC6275"/>
    <w:rsid w:val="00EC6303"/>
    <w:rsid w:val="00EC6624"/>
    <w:rsid w:val="00EC6980"/>
    <w:rsid w:val="00EC717B"/>
    <w:rsid w:val="00EC728E"/>
    <w:rsid w:val="00EC72E2"/>
    <w:rsid w:val="00EC7410"/>
    <w:rsid w:val="00EC7604"/>
    <w:rsid w:val="00EC7631"/>
    <w:rsid w:val="00EC78A7"/>
    <w:rsid w:val="00EC79A0"/>
    <w:rsid w:val="00EC7A41"/>
    <w:rsid w:val="00EC7B11"/>
    <w:rsid w:val="00EC7B83"/>
    <w:rsid w:val="00EC7C19"/>
    <w:rsid w:val="00EC7CC7"/>
    <w:rsid w:val="00EC7F3F"/>
    <w:rsid w:val="00ED0271"/>
    <w:rsid w:val="00ED0316"/>
    <w:rsid w:val="00ED03F7"/>
    <w:rsid w:val="00ED05B7"/>
    <w:rsid w:val="00ED07D5"/>
    <w:rsid w:val="00ED0A65"/>
    <w:rsid w:val="00ED0ACE"/>
    <w:rsid w:val="00ED0C60"/>
    <w:rsid w:val="00ED0D70"/>
    <w:rsid w:val="00ED0E34"/>
    <w:rsid w:val="00ED0FB2"/>
    <w:rsid w:val="00ED129B"/>
    <w:rsid w:val="00ED12AA"/>
    <w:rsid w:val="00ED1677"/>
    <w:rsid w:val="00ED1700"/>
    <w:rsid w:val="00ED1B44"/>
    <w:rsid w:val="00ED1E7A"/>
    <w:rsid w:val="00ED1EB0"/>
    <w:rsid w:val="00ED1F28"/>
    <w:rsid w:val="00ED22D5"/>
    <w:rsid w:val="00ED281B"/>
    <w:rsid w:val="00ED2A4F"/>
    <w:rsid w:val="00ED2F66"/>
    <w:rsid w:val="00ED2FA1"/>
    <w:rsid w:val="00ED331D"/>
    <w:rsid w:val="00ED3444"/>
    <w:rsid w:val="00ED34CE"/>
    <w:rsid w:val="00ED3608"/>
    <w:rsid w:val="00ED38D3"/>
    <w:rsid w:val="00ED39E9"/>
    <w:rsid w:val="00ED3A58"/>
    <w:rsid w:val="00ED3A73"/>
    <w:rsid w:val="00ED3BE8"/>
    <w:rsid w:val="00ED3C2A"/>
    <w:rsid w:val="00ED3C3F"/>
    <w:rsid w:val="00ED3C62"/>
    <w:rsid w:val="00ED3DF5"/>
    <w:rsid w:val="00ED3E91"/>
    <w:rsid w:val="00ED3EC5"/>
    <w:rsid w:val="00ED3F23"/>
    <w:rsid w:val="00ED4012"/>
    <w:rsid w:val="00ED42B7"/>
    <w:rsid w:val="00ED4368"/>
    <w:rsid w:val="00ED44F0"/>
    <w:rsid w:val="00ED44F6"/>
    <w:rsid w:val="00ED4559"/>
    <w:rsid w:val="00ED4816"/>
    <w:rsid w:val="00ED487B"/>
    <w:rsid w:val="00ED4BBC"/>
    <w:rsid w:val="00ED4DB3"/>
    <w:rsid w:val="00ED4E37"/>
    <w:rsid w:val="00ED4E9C"/>
    <w:rsid w:val="00ED519A"/>
    <w:rsid w:val="00ED51EF"/>
    <w:rsid w:val="00ED524D"/>
    <w:rsid w:val="00ED5307"/>
    <w:rsid w:val="00ED5331"/>
    <w:rsid w:val="00ED5853"/>
    <w:rsid w:val="00ED5B9E"/>
    <w:rsid w:val="00ED5BB5"/>
    <w:rsid w:val="00ED5D56"/>
    <w:rsid w:val="00ED5E2B"/>
    <w:rsid w:val="00ED5EE7"/>
    <w:rsid w:val="00ED612D"/>
    <w:rsid w:val="00ED616A"/>
    <w:rsid w:val="00ED6226"/>
    <w:rsid w:val="00ED646D"/>
    <w:rsid w:val="00ED652F"/>
    <w:rsid w:val="00ED6568"/>
    <w:rsid w:val="00ED6763"/>
    <w:rsid w:val="00ED6905"/>
    <w:rsid w:val="00ED696C"/>
    <w:rsid w:val="00ED6972"/>
    <w:rsid w:val="00ED6983"/>
    <w:rsid w:val="00ED6984"/>
    <w:rsid w:val="00ED6A43"/>
    <w:rsid w:val="00ED6A86"/>
    <w:rsid w:val="00ED6AC9"/>
    <w:rsid w:val="00ED6C63"/>
    <w:rsid w:val="00ED6D05"/>
    <w:rsid w:val="00ED7086"/>
    <w:rsid w:val="00ED711B"/>
    <w:rsid w:val="00ED75F3"/>
    <w:rsid w:val="00ED7706"/>
    <w:rsid w:val="00ED77B8"/>
    <w:rsid w:val="00ED78AE"/>
    <w:rsid w:val="00ED79F2"/>
    <w:rsid w:val="00ED7C70"/>
    <w:rsid w:val="00ED7E02"/>
    <w:rsid w:val="00ED7E87"/>
    <w:rsid w:val="00ED7EAE"/>
    <w:rsid w:val="00ED7EFE"/>
    <w:rsid w:val="00ED7F20"/>
    <w:rsid w:val="00ED7F88"/>
    <w:rsid w:val="00ED7FD8"/>
    <w:rsid w:val="00EE00F8"/>
    <w:rsid w:val="00EE01B8"/>
    <w:rsid w:val="00EE03DA"/>
    <w:rsid w:val="00EE03E6"/>
    <w:rsid w:val="00EE0435"/>
    <w:rsid w:val="00EE04FA"/>
    <w:rsid w:val="00EE05EF"/>
    <w:rsid w:val="00EE0673"/>
    <w:rsid w:val="00EE0835"/>
    <w:rsid w:val="00EE0896"/>
    <w:rsid w:val="00EE09AE"/>
    <w:rsid w:val="00EE10FC"/>
    <w:rsid w:val="00EE14B7"/>
    <w:rsid w:val="00EE1BD9"/>
    <w:rsid w:val="00EE1ED9"/>
    <w:rsid w:val="00EE1FC2"/>
    <w:rsid w:val="00EE2130"/>
    <w:rsid w:val="00EE25B5"/>
    <w:rsid w:val="00EE2663"/>
    <w:rsid w:val="00EE2A6B"/>
    <w:rsid w:val="00EE2CC8"/>
    <w:rsid w:val="00EE2D05"/>
    <w:rsid w:val="00EE2E78"/>
    <w:rsid w:val="00EE3137"/>
    <w:rsid w:val="00EE3161"/>
    <w:rsid w:val="00EE354C"/>
    <w:rsid w:val="00EE3557"/>
    <w:rsid w:val="00EE3669"/>
    <w:rsid w:val="00EE37DE"/>
    <w:rsid w:val="00EE37E5"/>
    <w:rsid w:val="00EE384C"/>
    <w:rsid w:val="00EE3A76"/>
    <w:rsid w:val="00EE3B27"/>
    <w:rsid w:val="00EE3F7C"/>
    <w:rsid w:val="00EE40EC"/>
    <w:rsid w:val="00EE4244"/>
    <w:rsid w:val="00EE44D5"/>
    <w:rsid w:val="00EE450F"/>
    <w:rsid w:val="00EE4601"/>
    <w:rsid w:val="00EE4689"/>
    <w:rsid w:val="00EE494B"/>
    <w:rsid w:val="00EE4984"/>
    <w:rsid w:val="00EE4B05"/>
    <w:rsid w:val="00EE4BCA"/>
    <w:rsid w:val="00EE4C17"/>
    <w:rsid w:val="00EE4F86"/>
    <w:rsid w:val="00EE4FFC"/>
    <w:rsid w:val="00EE537E"/>
    <w:rsid w:val="00EE53F4"/>
    <w:rsid w:val="00EE542C"/>
    <w:rsid w:val="00EE5A24"/>
    <w:rsid w:val="00EE5E55"/>
    <w:rsid w:val="00EE5E9D"/>
    <w:rsid w:val="00EE5F10"/>
    <w:rsid w:val="00EE5F21"/>
    <w:rsid w:val="00EE6026"/>
    <w:rsid w:val="00EE604B"/>
    <w:rsid w:val="00EE664D"/>
    <w:rsid w:val="00EE6882"/>
    <w:rsid w:val="00EE6B9F"/>
    <w:rsid w:val="00EE6C72"/>
    <w:rsid w:val="00EE6CA7"/>
    <w:rsid w:val="00EE6DEA"/>
    <w:rsid w:val="00EE7077"/>
    <w:rsid w:val="00EE71FA"/>
    <w:rsid w:val="00EE74FD"/>
    <w:rsid w:val="00EE769B"/>
    <w:rsid w:val="00EE775F"/>
    <w:rsid w:val="00EE79E5"/>
    <w:rsid w:val="00EE7A1E"/>
    <w:rsid w:val="00EE7B59"/>
    <w:rsid w:val="00EE7BFD"/>
    <w:rsid w:val="00EE7D17"/>
    <w:rsid w:val="00EE7D9E"/>
    <w:rsid w:val="00EE7F85"/>
    <w:rsid w:val="00EF010A"/>
    <w:rsid w:val="00EF016C"/>
    <w:rsid w:val="00EF02E3"/>
    <w:rsid w:val="00EF0914"/>
    <w:rsid w:val="00EF0B02"/>
    <w:rsid w:val="00EF0BE9"/>
    <w:rsid w:val="00EF0BFC"/>
    <w:rsid w:val="00EF0C33"/>
    <w:rsid w:val="00EF0C52"/>
    <w:rsid w:val="00EF0D87"/>
    <w:rsid w:val="00EF0E65"/>
    <w:rsid w:val="00EF0F87"/>
    <w:rsid w:val="00EF0FA8"/>
    <w:rsid w:val="00EF1076"/>
    <w:rsid w:val="00EF111D"/>
    <w:rsid w:val="00EF126D"/>
    <w:rsid w:val="00EF14D2"/>
    <w:rsid w:val="00EF17AF"/>
    <w:rsid w:val="00EF1825"/>
    <w:rsid w:val="00EF1893"/>
    <w:rsid w:val="00EF1938"/>
    <w:rsid w:val="00EF19BF"/>
    <w:rsid w:val="00EF1C3F"/>
    <w:rsid w:val="00EF222F"/>
    <w:rsid w:val="00EF2305"/>
    <w:rsid w:val="00EF238A"/>
    <w:rsid w:val="00EF2785"/>
    <w:rsid w:val="00EF27FD"/>
    <w:rsid w:val="00EF28D1"/>
    <w:rsid w:val="00EF2A64"/>
    <w:rsid w:val="00EF2FA3"/>
    <w:rsid w:val="00EF32A3"/>
    <w:rsid w:val="00EF3798"/>
    <w:rsid w:val="00EF3AED"/>
    <w:rsid w:val="00EF3B7B"/>
    <w:rsid w:val="00EF3CD3"/>
    <w:rsid w:val="00EF4106"/>
    <w:rsid w:val="00EF442B"/>
    <w:rsid w:val="00EF4541"/>
    <w:rsid w:val="00EF46F2"/>
    <w:rsid w:val="00EF470F"/>
    <w:rsid w:val="00EF4713"/>
    <w:rsid w:val="00EF471F"/>
    <w:rsid w:val="00EF47EA"/>
    <w:rsid w:val="00EF48E5"/>
    <w:rsid w:val="00EF4A31"/>
    <w:rsid w:val="00EF4A78"/>
    <w:rsid w:val="00EF4AEC"/>
    <w:rsid w:val="00EF4FF5"/>
    <w:rsid w:val="00EF52AD"/>
    <w:rsid w:val="00EF567A"/>
    <w:rsid w:val="00EF5822"/>
    <w:rsid w:val="00EF5954"/>
    <w:rsid w:val="00EF5A04"/>
    <w:rsid w:val="00EF5B20"/>
    <w:rsid w:val="00EF5DB6"/>
    <w:rsid w:val="00EF5E04"/>
    <w:rsid w:val="00EF5EE5"/>
    <w:rsid w:val="00EF5EE8"/>
    <w:rsid w:val="00EF5FB5"/>
    <w:rsid w:val="00EF602A"/>
    <w:rsid w:val="00EF6109"/>
    <w:rsid w:val="00EF62E7"/>
    <w:rsid w:val="00EF656B"/>
    <w:rsid w:val="00EF667A"/>
    <w:rsid w:val="00EF67AC"/>
    <w:rsid w:val="00EF680F"/>
    <w:rsid w:val="00EF695F"/>
    <w:rsid w:val="00EF6BB7"/>
    <w:rsid w:val="00EF6CC8"/>
    <w:rsid w:val="00EF6D69"/>
    <w:rsid w:val="00EF6DEA"/>
    <w:rsid w:val="00EF7137"/>
    <w:rsid w:val="00EF7202"/>
    <w:rsid w:val="00EF739C"/>
    <w:rsid w:val="00EF74B7"/>
    <w:rsid w:val="00EF76B3"/>
    <w:rsid w:val="00EF76BA"/>
    <w:rsid w:val="00EF76C5"/>
    <w:rsid w:val="00EF77E4"/>
    <w:rsid w:val="00EF7886"/>
    <w:rsid w:val="00EF78E4"/>
    <w:rsid w:val="00EF7A6A"/>
    <w:rsid w:val="00F0007E"/>
    <w:rsid w:val="00F00086"/>
    <w:rsid w:val="00F001EE"/>
    <w:rsid w:val="00F00253"/>
    <w:rsid w:val="00F003EF"/>
    <w:rsid w:val="00F00459"/>
    <w:rsid w:val="00F0074D"/>
    <w:rsid w:val="00F008CE"/>
    <w:rsid w:val="00F008F2"/>
    <w:rsid w:val="00F00B72"/>
    <w:rsid w:val="00F00BFB"/>
    <w:rsid w:val="00F00C00"/>
    <w:rsid w:val="00F00CA1"/>
    <w:rsid w:val="00F00CB1"/>
    <w:rsid w:val="00F00D72"/>
    <w:rsid w:val="00F00D78"/>
    <w:rsid w:val="00F00D82"/>
    <w:rsid w:val="00F00DE7"/>
    <w:rsid w:val="00F00E61"/>
    <w:rsid w:val="00F00F65"/>
    <w:rsid w:val="00F010EF"/>
    <w:rsid w:val="00F015C4"/>
    <w:rsid w:val="00F016AE"/>
    <w:rsid w:val="00F017CE"/>
    <w:rsid w:val="00F0182C"/>
    <w:rsid w:val="00F018B3"/>
    <w:rsid w:val="00F01A27"/>
    <w:rsid w:val="00F01AAA"/>
    <w:rsid w:val="00F01E4D"/>
    <w:rsid w:val="00F02045"/>
    <w:rsid w:val="00F02197"/>
    <w:rsid w:val="00F0227A"/>
    <w:rsid w:val="00F0230C"/>
    <w:rsid w:val="00F023CF"/>
    <w:rsid w:val="00F0245A"/>
    <w:rsid w:val="00F027A0"/>
    <w:rsid w:val="00F02995"/>
    <w:rsid w:val="00F02C14"/>
    <w:rsid w:val="00F02E1C"/>
    <w:rsid w:val="00F02E23"/>
    <w:rsid w:val="00F02E28"/>
    <w:rsid w:val="00F02F92"/>
    <w:rsid w:val="00F03105"/>
    <w:rsid w:val="00F0327D"/>
    <w:rsid w:val="00F032A9"/>
    <w:rsid w:val="00F032DB"/>
    <w:rsid w:val="00F0333A"/>
    <w:rsid w:val="00F03473"/>
    <w:rsid w:val="00F034D2"/>
    <w:rsid w:val="00F0362E"/>
    <w:rsid w:val="00F037F8"/>
    <w:rsid w:val="00F03860"/>
    <w:rsid w:val="00F03B3A"/>
    <w:rsid w:val="00F03DD3"/>
    <w:rsid w:val="00F03F47"/>
    <w:rsid w:val="00F0418F"/>
    <w:rsid w:val="00F041B8"/>
    <w:rsid w:val="00F04341"/>
    <w:rsid w:val="00F04496"/>
    <w:rsid w:val="00F044AF"/>
    <w:rsid w:val="00F0465D"/>
    <w:rsid w:val="00F04701"/>
    <w:rsid w:val="00F04721"/>
    <w:rsid w:val="00F047E9"/>
    <w:rsid w:val="00F04828"/>
    <w:rsid w:val="00F0491E"/>
    <w:rsid w:val="00F04C22"/>
    <w:rsid w:val="00F04C59"/>
    <w:rsid w:val="00F04CE9"/>
    <w:rsid w:val="00F05028"/>
    <w:rsid w:val="00F05121"/>
    <w:rsid w:val="00F056B4"/>
    <w:rsid w:val="00F058DD"/>
    <w:rsid w:val="00F05906"/>
    <w:rsid w:val="00F05996"/>
    <w:rsid w:val="00F05A62"/>
    <w:rsid w:val="00F05C5D"/>
    <w:rsid w:val="00F05CBD"/>
    <w:rsid w:val="00F05F04"/>
    <w:rsid w:val="00F05FDB"/>
    <w:rsid w:val="00F0603D"/>
    <w:rsid w:val="00F06111"/>
    <w:rsid w:val="00F06124"/>
    <w:rsid w:val="00F061C1"/>
    <w:rsid w:val="00F064D4"/>
    <w:rsid w:val="00F06AA1"/>
    <w:rsid w:val="00F06ADF"/>
    <w:rsid w:val="00F06B73"/>
    <w:rsid w:val="00F06D44"/>
    <w:rsid w:val="00F06E6D"/>
    <w:rsid w:val="00F06FF4"/>
    <w:rsid w:val="00F070AF"/>
    <w:rsid w:val="00F07252"/>
    <w:rsid w:val="00F072AB"/>
    <w:rsid w:val="00F0737E"/>
    <w:rsid w:val="00F0739A"/>
    <w:rsid w:val="00F0771C"/>
    <w:rsid w:val="00F0775D"/>
    <w:rsid w:val="00F077C7"/>
    <w:rsid w:val="00F07A62"/>
    <w:rsid w:val="00F07AFE"/>
    <w:rsid w:val="00F07B7E"/>
    <w:rsid w:val="00F07DBF"/>
    <w:rsid w:val="00F1000A"/>
    <w:rsid w:val="00F101BD"/>
    <w:rsid w:val="00F101E5"/>
    <w:rsid w:val="00F103A5"/>
    <w:rsid w:val="00F10488"/>
    <w:rsid w:val="00F105A9"/>
    <w:rsid w:val="00F1067F"/>
    <w:rsid w:val="00F1096E"/>
    <w:rsid w:val="00F10C7A"/>
    <w:rsid w:val="00F10EBC"/>
    <w:rsid w:val="00F10ED7"/>
    <w:rsid w:val="00F10FF4"/>
    <w:rsid w:val="00F110BE"/>
    <w:rsid w:val="00F112D7"/>
    <w:rsid w:val="00F113D2"/>
    <w:rsid w:val="00F116E4"/>
    <w:rsid w:val="00F11847"/>
    <w:rsid w:val="00F119DC"/>
    <w:rsid w:val="00F11BAD"/>
    <w:rsid w:val="00F11BD9"/>
    <w:rsid w:val="00F11C16"/>
    <w:rsid w:val="00F11CE7"/>
    <w:rsid w:val="00F11D12"/>
    <w:rsid w:val="00F11E11"/>
    <w:rsid w:val="00F12050"/>
    <w:rsid w:val="00F12088"/>
    <w:rsid w:val="00F121AF"/>
    <w:rsid w:val="00F12201"/>
    <w:rsid w:val="00F122A8"/>
    <w:rsid w:val="00F12312"/>
    <w:rsid w:val="00F1260F"/>
    <w:rsid w:val="00F1271E"/>
    <w:rsid w:val="00F12759"/>
    <w:rsid w:val="00F12B3A"/>
    <w:rsid w:val="00F12BB0"/>
    <w:rsid w:val="00F12C40"/>
    <w:rsid w:val="00F12C67"/>
    <w:rsid w:val="00F12CF5"/>
    <w:rsid w:val="00F132BE"/>
    <w:rsid w:val="00F13356"/>
    <w:rsid w:val="00F135D8"/>
    <w:rsid w:val="00F13A98"/>
    <w:rsid w:val="00F13C06"/>
    <w:rsid w:val="00F13DBA"/>
    <w:rsid w:val="00F13F04"/>
    <w:rsid w:val="00F140CB"/>
    <w:rsid w:val="00F140EB"/>
    <w:rsid w:val="00F1428C"/>
    <w:rsid w:val="00F1445C"/>
    <w:rsid w:val="00F14472"/>
    <w:rsid w:val="00F1464D"/>
    <w:rsid w:val="00F148A0"/>
    <w:rsid w:val="00F14AAB"/>
    <w:rsid w:val="00F14B3A"/>
    <w:rsid w:val="00F14C0D"/>
    <w:rsid w:val="00F14C27"/>
    <w:rsid w:val="00F14D81"/>
    <w:rsid w:val="00F14DB3"/>
    <w:rsid w:val="00F14FBB"/>
    <w:rsid w:val="00F1519E"/>
    <w:rsid w:val="00F1520F"/>
    <w:rsid w:val="00F153C2"/>
    <w:rsid w:val="00F156AC"/>
    <w:rsid w:val="00F15735"/>
    <w:rsid w:val="00F15994"/>
    <w:rsid w:val="00F15AB4"/>
    <w:rsid w:val="00F15EC7"/>
    <w:rsid w:val="00F15EE8"/>
    <w:rsid w:val="00F15F28"/>
    <w:rsid w:val="00F1609E"/>
    <w:rsid w:val="00F160FB"/>
    <w:rsid w:val="00F1619E"/>
    <w:rsid w:val="00F162ED"/>
    <w:rsid w:val="00F1667C"/>
    <w:rsid w:val="00F16907"/>
    <w:rsid w:val="00F16A90"/>
    <w:rsid w:val="00F16CDB"/>
    <w:rsid w:val="00F17088"/>
    <w:rsid w:val="00F170E8"/>
    <w:rsid w:val="00F17178"/>
    <w:rsid w:val="00F17211"/>
    <w:rsid w:val="00F172F3"/>
    <w:rsid w:val="00F17827"/>
    <w:rsid w:val="00F1790C"/>
    <w:rsid w:val="00F17E66"/>
    <w:rsid w:val="00F17F6A"/>
    <w:rsid w:val="00F20149"/>
    <w:rsid w:val="00F2031C"/>
    <w:rsid w:val="00F20780"/>
    <w:rsid w:val="00F20798"/>
    <w:rsid w:val="00F20BC2"/>
    <w:rsid w:val="00F20BDE"/>
    <w:rsid w:val="00F20C8F"/>
    <w:rsid w:val="00F20F2E"/>
    <w:rsid w:val="00F20F99"/>
    <w:rsid w:val="00F213FB"/>
    <w:rsid w:val="00F215A0"/>
    <w:rsid w:val="00F21891"/>
    <w:rsid w:val="00F21984"/>
    <w:rsid w:val="00F21B9B"/>
    <w:rsid w:val="00F21C0F"/>
    <w:rsid w:val="00F21ED3"/>
    <w:rsid w:val="00F21F53"/>
    <w:rsid w:val="00F223C2"/>
    <w:rsid w:val="00F2254E"/>
    <w:rsid w:val="00F226E9"/>
    <w:rsid w:val="00F228CE"/>
    <w:rsid w:val="00F229AB"/>
    <w:rsid w:val="00F22AAA"/>
    <w:rsid w:val="00F22AF1"/>
    <w:rsid w:val="00F22B97"/>
    <w:rsid w:val="00F22C48"/>
    <w:rsid w:val="00F22E08"/>
    <w:rsid w:val="00F23063"/>
    <w:rsid w:val="00F23149"/>
    <w:rsid w:val="00F23484"/>
    <w:rsid w:val="00F23647"/>
    <w:rsid w:val="00F236CC"/>
    <w:rsid w:val="00F238A9"/>
    <w:rsid w:val="00F23A7B"/>
    <w:rsid w:val="00F23C36"/>
    <w:rsid w:val="00F23E40"/>
    <w:rsid w:val="00F23F83"/>
    <w:rsid w:val="00F2401B"/>
    <w:rsid w:val="00F24160"/>
    <w:rsid w:val="00F24165"/>
    <w:rsid w:val="00F241C7"/>
    <w:rsid w:val="00F24672"/>
    <w:rsid w:val="00F24A94"/>
    <w:rsid w:val="00F24EE4"/>
    <w:rsid w:val="00F250A6"/>
    <w:rsid w:val="00F25163"/>
    <w:rsid w:val="00F2519E"/>
    <w:rsid w:val="00F252B1"/>
    <w:rsid w:val="00F252B8"/>
    <w:rsid w:val="00F2552F"/>
    <w:rsid w:val="00F2558A"/>
    <w:rsid w:val="00F2573C"/>
    <w:rsid w:val="00F2574F"/>
    <w:rsid w:val="00F25760"/>
    <w:rsid w:val="00F25848"/>
    <w:rsid w:val="00F2591E"/>
    <w:rsid w:val="00F25CD8"/>
    <w:rsid w:val="00F25D8B"/>
    <w:rsid w:val="00F25E12"/>
    <w:rsid w:val="00F25F2B"/>
    <w:rsid w:val="00F2612F"/>
    <w:rsid w:val="00F26184"/>
    <w:rsid w:val="00F26367"/>
    <w:rsid w:val="00F26518"/>
    <w:rsid w:val="00F265A2"/>
    <w:rsid w:val="00F267DB"/>
    <w:rsid w:val="00F267FF"/>
    <w:rsid w:val="00F2685B"/>
    <w:rsid w:val="00F2690D"/>
    <w:rsid w:val="00F26961"/>
    <w:rsid w:val="00F26B8F"/>
    <w:rsid w:val="00F26BAB"/>
    <w:rsid w:val="00F26EB5"/>
    <w:rsid w:val="00F26F62"/>
    <w:rsid w:val="00F2718D"/>
    <w:rsid w:val="00F274F7"/>
    <w:rsid w:val="00F276FC"/>
    <w:rsid w:val="00F278E8"/>
    <w:rsid w:val="00F279E2"/>
    <w:rsid w:val="00F27EE5"/>
    <w:rsid w:val="00F27F6F"/>
    <w:rsid w:val="00F30014"/>
    <w:rsid w:val="00F302CC"/>
    <w:rsid w:val="00F30530"/>
    <w:rsid w:val="00F306B3"/>
    <w:rsid w:val="00F306EE"/>
    <w:rsid w:val="00F30796"/>
    <w:rsid w:val="00F3090D"/>
    <w:rsid w:val="00F309F6"/>
    <w:rsid w:val="00F30C18"/>
    <w:rsid w:val="00F30DD4"/>
    <w:rsid w:val="00F30DED"/>
    <w:rsid w:val="00F314D4"/>
    <w:rsid w:val="00F31720"/>
    <w:rsid w:val="00F3181B"/>
    <w:rsid w:val="00F318F1"/>
    <w:rsid w:val="00F31C36"/>
    <w:rsid w:val="00F31C7A"/>
    <w:rsid w:val="00F31C9B"/>
    <w:rsid w:val="00F31D13"/>
    <w:rsid w:val="00F31EF8"/>
    <w:rsid w:val="00F31F90"/>
    <w:rsid w:val="00F32138"/>
    <w:rsid w:val="00F32302"/>
    <w:rsid w:val="00F32547"/>
    <w:rsid w:val="00F32582"/>
    <w:rsid w:val="00F327A1"/>
    <w:rsid w:val="00F328CE"/>
    <w:rsid w:val="00F329BC"/>
    <w:rsid w:val="00F32B39"/>
    <w:rsid w:val="00F32B4D"/>
    <w:rsid w:val="00F32C2F"/>
    <w:rsid w:val="00F32C8A"/>
    <w:rsid w:val="00F33094"/>
    <w:rsid w:val="00F330EA"/>
    <w:rsid w:val="00F333AD"/>
    <w:rsid w:val="00F336FA"/>
    <w:rsid w:val="00F336FF"/>
    <w:rsid w:val="00F33780"/>
    <w:rsid w:val="00F339E2"/>
    <w:rsid w:val="00F33A7E"/>
    <w:rsid w:val="00F33BCA"/>
    <w:rsid w:val="00F34039"/>
    <w:rsid w:val="00F340A4"/>
    <w:rsid w:val="00F34155"/>
    <w:rsid w:val="00F343FF"/>
    <w:rsid w:val="00F3450F"/>
    <w:rsid w:val="00F34A46"/>
    <w:rsid w:val="00F35034"/>
    <w:rsid w:val="00F35143"/>
    <w:rsid w:val="00F351B6"/>
    <w:rsid w:val="00F351D5"/>
    <w:rsid w:val="00F3535D"/>
    <w:rsid w:val="00F353C7"/>
    <w:rsid w:val="00F3560A"/>
    <w:rsid w:val="00F3564C"/>
    <w:rsid w:val="00F358CA"/>
    <w:rsid w:val="00F358D3"/>
    <w:rsid w:val="00F35E27"/>
    <w:rsid w:val="00F36059"/>
    <w:rsid w:val="00F362E8"/>
    <w:rsid w:val="00F36395"/>
    <w:rsid w:val="00F3652E"/>
    <w:rsid w:val="00F366F9"/>
    <w:rsid w:val="00F3680A"/>
    <w:rsid w:val="00F3680E"/>
    <w:rsid w:val="00F36CB0"/>
    <w:rsid w:val="00F36CF8"/>
    <w:rsid w:val="00F36E76"/>
    <w:rsid w:val="00F36F77"/>
    <w:rsid w:val="00F36F90"/>
    <w:rsid w:val="00F37501"/>
    <w:rsid w:val="00F377F0"/>
    <w:rsid w:val="00F37979"/>
    <w:rsid w:val="00F37A65"/>
    <w:rsid w:val="00F37A8B"/>
    <w:rsid w:val="00F37C54"/>
    <w:rsid w:val="00F37DDD"/>
    <w:rsid w:val="00F37E12"/>
    <w:rsid w:val="00F37F45"/>
    <w:rsid w:val="00F37F71"/>
    <w:rsid w:val="00F37FE1"/>
    <w:rsid w:val="00F4001A"/>
    <w:rsid w:val="00F400BB"/>
    <w:rsid w:val="00F400CA"/>
    <w:rsid w:val="00F401F6"/>
    <w:rsid w:val="00F401FA"/>
    <w:rsid w:val="00F405A3"/>
    <w:rsid w:val="00F4069D"/>
    <w:rsid w:val="00F40757"/>
    <w:rsid w:val="00F40ED8"/>
    <w:rsid w:val="00F41212"/>
    <w:rsid w:val="00F413F6"/>
    <w:rsid w:val="00F41507"/>
    <w:rsid w:val="00F415F0"/>
    <w:rsid w:val="00F41699"/>
    <w:rsid w:val="00F41885"/>
    <w:rsid w:val="00F4190A"/>
    <w:rsid w:val="00F41D18"/>
    <w:rsid w:val="00F41ECB"/>
    <w:rsid w:val="00F421D0"/>
    <w:rsid w:val="00F42423"/>
    <w:rsid w:val="00F42449"/>
    <w:rsid w:val="00F4274B"/>
    <w:rsid w:val="00F42836"/>
    <w:rsid w:val="00F428FD"/>
    <w:rsid w:val="00F42A81"/>
    <w:rsid w:val="00F42E28"/>
    <w:rsid w:val="00F432B7"/>
    <w:rsid w:val="00F43472"/>
    <w:rsid w:val="00F434BD"/>
    <w:rsid w:val="00F434C6"/>
    <w:rsid w:val="00F434EF"/>
    <w:rsid w:val="00F4375B"/>
    <w:rsid w:val="00F4379E"/>
    <w:rsid w:val="00F43AE7"/>
    <w:rsid w:val="00F43DF4"/>
    <w:rsid w:val="00F43F49"/>
    <w:rsid w:val="00F440AD"/>
    <w:rsid w:val="00F44149"/>
    <w:rsid w:val="00F443DE"/>
    <w:rsid w:val="00F445E3"/>
    <w:rsid w:val="00F4464B"/>
    <w:rsid w:val="00F4476D"/>
    <w:rsid w:val="00F44798"/>
    <w:rsid w:val="00F44913"/>
    <w:rsid w:val="00F44A41"/>
    <w:rsid w:val="00F44BE8"/>
    <w:rsid w:val="00F44CAC"/>
    <w:rsid w:val="00F44DEF"/>
    <w:rsid w:val="00F4504A"/>
    <w:rsid w:val="00F4518B"/>
    <w:rsid w:val="00F451FC"/>
    <w:rsid w:val="00F45257"/>
    <w:rsid w:val="00F454EB"/>
    <w:rsid w:val="00F45618"/>
    <w:rsid w:val="00F45710"/>
    <w:rsid w:val="00F4571C"/>
    <w:rsid w:val="00F45795"/>
    <w:rsid w:val="00F457A8"/>
    <w:rsid w:val="00F457DB"/>
    <w:rsid w:val="00F45868"/>
    <w:rsid w:val="00F45B1D"/>
    <w:rsid w:val="00F45C07"/>
    <w:rsid w:val="00F45D30"/>
    <w:rsid w:val="00F45E1E"/>
    <w:rsid w:val="00F45E7F"/>
    <w:rsid w:val="00F46075"/>
    <w:rsid w:val="00F46192"/>
    <w:rsid w:val="00F461AD"/>
    <w:rsid w:val="00F464B7"/>
    <w:rsid w:val="00F46897"/>
    <w:rsid w:val="00F468DF"/>
    <w:rsid w:val="00F46A6A"/>
    <w:rsid w:val="00F46CCE"/>
    <w:rsid w:val="00F4709D"/>
    <w:rsid w:val="00F474A4"/>
    <w:rsid w:val="00F47558"/>
    <w:rsid w:val="00F4763B"/>
    <w:rsid w:val="00F477BD"/>
    <w:rsid w:val="00F477F4"/>
    <w:rsid w:val="00F47833"/>
    <w:rsid w:val="00F47914"/>
    <w:rsid w:val="00F4795D"/>
    <w:rsid w:val="00F47B83"/>
    <w:rsid w:val="00F47E07"/>
    <w:rsid w:val="00F50223"/>
    <w:rsid w:val="00F50326"/>
    <w:rsid w:val="00F50363"/>
    <w:rsid w:val="00F503A0"/>
    <w:rsid w:val="00F5054D"/>
    <w:rsid w:val="00F508E9"/>
    <w:rsid w:val="00F50CC8"/>
    <w:rsid w:val="00F50D63"/>
    <w:rsid w:val="00F50F5B"/>
    <w:rsid w:val="00F512E4"/>
    <w:rsid w:val="00F513F4"/>
    <w:rsid w:val="00F51674"/>
    <w:rsid w:val="00F517F0"/>
    <w:rsid w:val="00F518D0"/>
    <w:rsid w:val="00F51953"/>
    <w:rsid w:val="00F5197C"/>
    <w:rsid w:val="00F51A87"/>
    <w:rsid w:val="00F51BE6"/>
    <w:rsid w:val="00F51E3A"/>
    <w:rsid w:val="00F51FB6"/>
    <w:rsid w:val="00F5202E"/>
    <w:rsid w:val="00F520A1"/>
    <w:rsid w:val="00F52147"/>
    <w:rsid w:val="00F522FD"/>
    <w:rsid w:val="00F52411"/>
    <w:rsid w:val="00F52477"/>
    <w:rsid w:val="00F5252B"/>
    <w:rsid w:val="00F52699"/>
    <w:rsid w:val="00F52723"/>
    <w:rsid w:val="00F5288E"/>
    <w:rsid w:val="00F52ACF"/>
    <w:rsid w:val="00F52B3E"/>
    <w:rsid w:val="00F52DB9"/>
    <w:rsid w:val="00F52EEF"/>
    <w:rsid w:val="00F52F24"/>
    <w:rsid w:val="00F52F49"/>
    <w:rsid w:val="00F52FB3"/>
    <w:rsid w:val="00F53153"/>
    <w:rsid w:val="00F53262"/>
    <w:rsid w:val="00F53335"/>
    <w:rsid w:val="00F535A4"/>
    <w:rsid w:val="00F53802"/>
    <w:rsid w:val="00F53964"/>
    <w:rsid w:val="00F53AFA"/>
    <w:rsid w:val="00F53C71"/>
    <w:rsid w:val="00F53E7E"/>
    <w:rsid w:val="00F5406E"/>
    <w:rsid w:val="00F54149"/>
    <w:rsid w:val="00F54306"/>
    <w:rsid w:val="00F5443B"/>
    <w:rsid w:val="00F5449A"/>
    <w:rsid w:val="00F546E2"/>
    <w:rsid w:val="00F5479E"/>
    <w:rsid w:val="00F547A1"/>
    <w:rsid w:val="00F549E8"/>
    <w:rsid w:val="00F54A84"/>
    <w:rsid w:val="00F54C73"/>
    <w:rsid w:val="00F54D3B"/>
    <w:rsid w:val="00F54F6E"/>
    <w:rsid w:val="00F55246"/>
    <w:rsid w:val="00F55440"/>
    <w:rsid w:val="00F554C8"/>
    <w:rsid w:val="00F55539"/>
    <w:rsid w:val="00F55554"/>
    <w:rsid w:val="00F55634"/>
    <w:rsid w:val="00F55647"/>
    <w:rsid w:val="00F55794"/>
    <w:rsid w:val="00F5582F"/>
    <w:rsid w:val="00F558C8"/>
    <w:rsid w:val="00F55C75"/>
    <w:rsid w:val="00F55E5B"/>
    <w:rsid w:val="00F55EEE"/>
    <w:rsid w:val="00F5628D"/>
    <w:rsid w:val="00F56313"/>
    <w:rsid w:val="00F564BD"/>
    <w:rsid w:val="00F564D9"/>
    <w:rsid w:val="00F56776"/>
    <w:rsid w:val="00F56815"/>
    <w:rsid w:val="00F56881"/>
    <w:rsid w:val="00F56AA5"/>
    <w:rsid w:val="00F56BD6"/>
    <w:rsid w:val="00F56F22"/>
    <w:rsid w:val="00F572BF"/>
    <w:rsid w:val="00F573E3"/>
    <w:rsid w:val="00F574DF"/>
    <w:rsid w:val="00F57628"/>
    <w:rsid w:val="00F57823"/>
    <w:rsid w:val="00F578EC"/>
    <w:rsid w:val="00F57920"/>
    <w:rsid w:val="00F57939"/>
    <w:rsid w:val="00F579A2"/>
    <w:rsid w:val="00F579C8"/>
    <w:rsid w:val="00F57D25"/>
    <w:rsid w:val="00F57F6F"/>
    <w:rsid w:val="00F601CB"/>
    <w:rsid w:val="00F604E8"/>
    <w:rsid w:val="00F606CA"/>
    <w:rsid w:val="00F606FE"/>
    <w:rsid w:val="00F60874"/>
    <w:rsid w:val="00F6094A"/>
    <w:rsid w:val="00F60B81"/>
    <w:rsid w:val="00F60D25"/>
    <w:rsid w:val="00F60F99"/>
    <w:rsid w:val="00F6137C"/>
    <w:rsid w:val="00F61449"/>
    <w:rsid w:val="00F61658"/>
    <w:rsid w:val="00F6177D"/>
    <w:rsid w:val="00F61828"/>
    <w:rsid w:val="00F618D1"/>
    <w:rsid w:val="00F61AA9"/>
    <w:rsid w:val="00F61AEB"/>
    <w:rsid w:val="00F61DF5"/>
    <w:rsid w:val="00F62099"/>
    <w:rsid w:val="00F621A3"/>
    <w:rsid w:val="00F621B9"/>
    <w:rsid w:val="00F6224D"/>
    <w:rsid w:val="00F6258A"/>
    <w:rsid w:val="00F628B2"/>
    <w:rsid w:val="00F62CE2"/>
    <w:rsid w:val="00F62D2A"/>
    <w:rsid w:val="00F62F46"/>
    <w:rsid w:val="00F62F98"/>
    <w:rsid w:val="00F62FDD"/>
    <w:rsid w:val="00F63485"/>
    <w:rsid w:val="00F63652"/>
    <w:rsid w:val="00F638AD"/>
    <w:rsid w:val="00F639C9"/>
    <w:rsid w:val="00F63F4C"/>
    <w:rsid w:val="00F63FE0"/>
    <w:rsid w:val="00F63FF1"/>
    <w:rsid w:val="00F6445B"/>
    <w:rsid w:val="00F645ED"/>
    <w:rsid w:val="00F64639"/>
    <w:rsid w:val="00F64753"/>
    <w:rsid w:val="00F6480F"/>
    <w:rsid w:val="00F64AAE"/>
    <w:rsid w:val="00F64FA7"/>
    <w:rsid w:val="00F65091"/>
    <w:rsid w:val="00F6531B"/>
    <w:rsid w:val="00F65465"/>
    <w:rsid w:val="00F654A6"/>
    <w:rsid w:val="00F656CA"/>
    <w:rsid w:val="00F65720"/>
    <w:rsid w:val="00F65737"/>
    <w:rsid w:val="00F657B9"/>
    <w:rsid w:val="00F657D6"/>
    <w:rsid w:val="00F658A9"/>
    <w:rsid w:val="00F65A90"/>
    <w:rsid w:val="00F65C6E"/>
    <w:rsid w:val="00F65DEE"/>
    <w:rsid w:val="00F66261"/>
    <w:rsid w:val="00F663A7"/>
    <w:rsid w:val="00F6655B"/>
    <w:rsid w:val="00F665BF"/>
    <w:rsid w:val="00F666D9"/>
    <w:rsid w:val="00F66B59"/>
    <w:rsid w:val="00F66D22"/>
    <w:rsid w:val="00F66F0D"/>
    <w:rsid w:val="00F670E0"/>
    <w:rsid w:val="00F670FE"/>
    <w:rsid w:val="00F67551"/>
    <w:rsid w:val="00F67865"/>
    <w:rsid w:val="00F67C00"/>
    <w:rsid w:val="00F70080"/>
    <w:rsid w:val="00F70155"/>
    <w:rsid w:val="00F70348"/>
    <w:rsid w:val="00F709BA"/>
    <w:rsid w:val="00F70B6B"/>
    <w:rsid w:val="00F70BCB"/>
    <w:rsid w:val="00F70D00"/>
    <w:rsid w:val="00F70FDA"/>
    <w:rsid w:val="00F712A5"/>
    <w:rsid w:val="00F712FB"/>
    <w:rsid w:val="00F714B7"/>
    <w:rsid w:val="00F715BD"/>
    <w:rsid w:val="00F716F2"/>
    <w:rsid w:val="00F7180A"/>
    <w:rsid w:val="00F718D5"/>
    <w:rsid w:val="00F7191C"/>
    <w:rsid w:val="00F71A72"/>
    <w:rsid w:val="00F71ADD"/>
    <w:rsid w:val="00F71C63"/>
    <w:rsid w:val="00F71CFC"/>
    <w:rsid w:val="00F71DD1"/>
    <w:rsid w:val="00F71F13"/>
    <w:rsid w:val="00F72083"/>
    <w:rsid w:val="00F720C9"/>
    <w:rsid w:val="00F72398"/>
    <w:rsid w:val="00F726CE"/>
    <w:rsid w:val="00F72E5A"/>
    <w:rsid w:val="00F72F0A"/>
    <w:rsid w:val="00F72F14"/>
    <w:rsid w:val="00F72F98"/>
    <w:rsid w:val="00F7310E"/>
    <w:rsid w:val="00F73410"/>
    <w:rsid w:val="00F73782"/>
    <w:rsid w:val="00F737E3"/>
    <w:rsid w:val="00F73864"/>
    <w:rsid w:val="00F73DAC"/>
    <w:rsid w:val="00F73EB5"/>
    <w:rsid w:val="00F7408A"/>
    <w:rsid w:val="00F74198"/>
    <w:rsid w:val="00F74629"/>
    <w:rsid w:val="00F74786"/>
    <w:rsid w:val="00F74802"/>
    <w:rsid w:val="00F7493B"/>
    <w:rsid w:val="00F74BEA"/>
    <w:rsid w:val="00F74D44"/>
    <w:rsid w:val="00F74D80"/>
    <w:rsid w:val="00F74D8E"/>
    <w:rsid w:val="00F7507C"/>
    <w:rsid w:val="00F7529E"/>
    <w:rsid w:val="00F7558B"/>
    <w:rsid w:val="00F755E4"/>
    <w:rsid w:val="00F75607"/>
    <w:rsid w:val="00F75908"/>
    <w:rsid w:val="00F75C9A"/>
    <w:rsid w:val="00F75D64"/>
    <w:rsid w:val="00F75F16"/>
    <w:rsid w:val="00F75F8D"/>
    <w:rsid w:val="00F75FB7"/>
    <w:rsid w:val="00F76136"/>
    <w:rsid w:val="00F763B1"/>
    <w:rsid w:val="00F76556"/>
    <w:rsid w:val="00F766DB"/>
    <w:rsid w:val="00F7671E"/>
    <w:rsid w:val="00F76741"/>
    <w:rsid w:val="00F76ACE"/>
    <w:rsid w:val="00F76AE0"/>
    <w:rsid w:val="00F76B69"/>
    <w:rsid w:val="00F76C31"/>
    <w:rsid w:val="00F76CF5"/>
    <w:rsid w:val="00F76D67"/>
    <w:rsid w:val="00F76E74"/>
    <w:rsid w:val="00F7721A"/>
    <w:rsid w:val="00F772DD"/>
    <w:rsid w:val="00F778B2"/>
    <w:rsid w:val="00F7791B"/>
    <w:rsid w:val="00F779AA"/>
    <w:rsid w:val="00F77BFE"/>
    <w:rsid w:val="00F77F5E"/>
    <w:rsid w:val="00F77F88"/>
    <w:rsid w:val="00F802C8"/>
    <w:rsid w:val="00F802D3"/>
    <w:rsid w:val="00F8035B"/>
    <w:rsid w:val="00F809AF"/>
    <w:rsid w:val="00F809D3"/>
    <w:rsid w:val="00F80A4C"/>
    <w:rsid w:val="00F80FA3"/>
    <w:rsid w:val="00F80FCB"/>
    <w:rsid w:val="00F8104E"/>
    <w:rsid w:val="00F81053"/>
    <w:rsid w:val="00F81115"/>
    <w:rsid w:val="00F8153B"/>
    <w:rsid w:val="00F815D6"/>
    <w:rsid w:val="00F815EC"/>
    <w:rsid w:val="00F816C6"/>
    <w:rsid w:val="00F81747"/>
    <w:rsid w:val="00F817C0"/>
    <w:rsid w:val="00F81842"/>
    <w:rsid w:val="00F8194C"/>
    <w:rsid w:val="00F81AD9"/>
    <w:rsid w:val="00F81B2E"/>
    <w:rsid w:val="00F81BB2"/>
    <w:rsid w:val="00F81C4A"/>
    <w:rsid w:val="00F81CF6"/>
    <w:rsid w:val="00F81FBA"/>
    <w:rsid w:val="00F82199"/>
    <w:rsid w:val="00F82237"/>
    <w:rsid w:val="00F8226D"/>
    <w:rsid w:val="00F822A6"/>
    <w:rsid w:val="00F82526"/>
    <w:rsid w:val="00F82550"/>
    <w:rsid w:val="00F8286D"/>
    <w:rsid w:val="00F82A6E"/>
    <w:rsid w:val="00F82B15"/>
    <w:rsid w:val="00F82C6C"/>
    <w:rsid w:val="00F82F74"/>
    <w:rsid w:val="00F83230"/>
    <w:rsid w:val="00F83392"/>
    <w:rsid w:val="00F83541"/>
    <w:rsid w:val="00F838BF"/>
    <w:rsid w:val="00F83A48"/>
    <w:rsid w:val="00F83AB9"/>
    <w:rsid w:val="00F83ADA"/>
    <w:rsid w:val="00F83C47"/>
    <w:rsid w:val="00F83DA0"/>
    <w:rsid w:val="00F84171"/>
    <w:rsid w:val="00F8428B"/>
    <w:rsid w:val="00F843A1"/>
    <w:rsid w:val="00F84785"/>
    <w:rsid w:val="00F84862"/>
    <w:rsid w:val="00F8497A"/>
    <w:rsid w:val="00F849C3"/>
    <w:rsid w:val="00F849EF"/>
    <w:rsid w:val="00F84A31"/>
    <w:rsid w:val="00F84A5D"/>
    <w:rsid w:val="00F84B56"/>
    <w:rsid w:val="00F84B70"/>
    <w:rsid w:val="00F84DD5"/>
    <w:rsid w:val="00F84DFC"/>
    <w:rsid w:val="00F84E4F"/>
    <w:rsid w:val="00F84FD2"/>
    <w:rsid w:val="00F85096"/>
    <w:rsid w:val="00F850DB"/>
    <w:rsid w:val="00F85125"/>
    <w:rsid w:val="00F85414"/>
    <w:rsid w:val="00F8565B"/>
    <w:rsid w:val="00F8585A"/>
    <w:rsid w:val="00F8586B"/>
    <w:rsid w:val="00F85893"/>
    <w:rsid w:val="00F8597A"/>
    <w:rsid w:val="00F85990"/>
    <w:rsid w:val="00F859CD"/>
    <w:rsid w:val="00F859D1"/>
    <w:rsid w:val="00F85BC8"/>
    <w:rsid w:val="00F85F32"/>
    <w:rsid w:val="00F86258"/>
    <w:rsid w:val="00F862D4"/>
    <w:rsid w:val="00F862E8"/>
    <w:rsid w:val="00F864B2"/>
    <w:rsid w:val="00F86517"/>
    <w:rsid w:val="00F86611"/>
    <w:rsid w:val="00F866E2"/>
    <w:rsid w:val="00F8692F"/>
    <w:rsid w:val="00F86A2D"/>
    <w:rsid w:val="00F86A6D"/>
    <w:rsid w:val="00F86BF8"/>
    <w:rsid w:val="00F86C4A"/>
    <w:rsid w:val="00F86C61"/>
    <w:rsid w:val="00F86E49"/>
    <w:rsid w:val="00F8722C"/>
    <w:rsid w:val="00F873F0"/>
    <w:rsid w:val="00F876E7"/>
    <w:rsid w:val="00F877B6"/>
    <w:rsid w:val="00F87C9D"/>
    <w:rsid w:val="00F87D56"/>
    <w:rsid w:val="00F87F1F"/>
    <w:rsid w:val="00F87F8B"/>
    <w:rsid w:val="00F900CE"/>
    <w:rsid w:val="00F9016C"/>
    <w:rsid w:val="00F90233"/>
    <w:rsid w:val="00F903B2"/>
    <w:rsid w:val="00F9041E"/>
    <w:rsid w:val="00F90957"/>
    <w:rsid w:val="00F9095A"/>
    <w:rsid w:val="00F9098D"/>
    <w:rsid w:val="00F90B37"/>
    <w:rsid w:val="00F91276"/>
    <w:rsid w:val="00F91310"/>
    <w:rsid w:val="00F91345"/>
    <w:rsid w:val="00F913AD"/>
    <w:rsid w:val="00F913CC"/>
    <w:rsid w:val="00F913E3"/>
    <w:rsid w:val="00F9154D"/>
    <w:rsid w:val="00F9155C"/>
    <w:rsid w:val="00F915C3"/>
    <w:rsid w:val="00F91984"/>
    <w:rsid w:val="00F919C1"/>
    <w:rsid w:val="00F91BCB"/>
    <w:rsid w:val="00F9203A"/>
    <w:rsid w:val="00F92168"/>
    <w:rsid w:val="00F922D0"/>
    <w:rsid w:val="00F9241E"/>
    <w:rsid w:val="00F9264F"/>
    <w:rsid w:val="00F9281F"/>
    <w:rsid w:val="00F92832"/>
    <w:rsid w:val="00F92B85"/>
    <w:rsid w:val="00F92C36"/>
    <w:rsid w:val="00F92C5C"/>
    <w:rsid w:val="00F92D25"/>
    <w:rsid w:val="00F92E8F"/>
    <w:rsid w:val="00F92EE0"/>
    <w:rsid w:val="00F93166"/>
    <w:rsid w:val="00F93208"/>
    <w:rsid w:val="00F932AE"/>
    <w:rsid w:val="00F932E5"/>
    <w:rsid w:val="00F9343C"/>
    <w:rsid w:val="00F93838"/>
    <w:rsid w:val="00F938EF"/>
    <w:rsid w:val="00F93A4F"/>
    <w:rsid w:val="00F93DBA"/>
    <w:rsid w:val="00F93FBC"/>
    <w:rsid w:val="00F9416E"/>
    <w:rsid w:val="00F941CC"/>
    <w:rsid w:val="00F94218"/>
    <w:rsid w:val="00F942CE"/>
    <w:rsid w:val="00F946EB"/>
    <w:rsid w:val="00F94F45"/>
    <w:rsid w:val="00F95182"/>
    <w:rsid w:val="00F953AD"/>
    <w:rsid w:val="00F953C8"/>
    <w:rsid w:val="00F95462"/>
    <w:rsid w:val="00F95515"/>
    <w:rsid w:val="00F95520"/>
    <w:rsid w:val="00F95573"/>
    <w:rsid w:val="00F9560C"/>
    <w:rsid w:val="00F95633"/>
    <w:rsid w:val="00F95780"/>
    <w:rsid w:val="00F9585D"/>
    <w:rsid w:val="00F959A5"/>
    <w:rsid w:val="00F96288"/>
    <w:rsid w:val="00F962A3"/>
    <w:rsid w:val="00F962F3"/>
    <w:rsid w:val="00F96480"/>
    <w:rsid w:val="00F9674F"/>
    <w:rsid w:val="00F9678F"/>
    <w:rsid w:val="00F96790"/>
    <w:rsid w:val="00F9687D"/>
    <w:rsid w:val="00F96AB9"/>
    <w:rsid w:val="00F96D71"/>
    <w:rsid w:val="00F96DC6"/>
    <w:rsid w:val="00F96E5A"/>
    <w:rsid w:val="00F96F4F"/>
    <w:rsid w:val="00F971AA"/>
    <w:rsid w:val="00F97252"/>
    <w:rsid w:val="00F97354"/>
    <w:rsid w:val="00F97403"/>
    <w:rsid w:val="00F97459"/>
    <w:rsid w:val="00F97461"/>
    <w:rsid w:val="00F974AC"/>
    <w:rsid w:val="00F9754A"/>
    <w:rsid w:val="00F9763D"/>
    <w:rsid w:val="00F97864"/>
    <w:rsid w:val="00F9789E"/>
    <w:rsid w:val="00F9795F"/>
    <w:rsid w:val="00F97A2E"/>
    <w:rsid w:val="00F97A7C"/>
    <w:rsid w:val="00F97AC8"/>
    <w:rsid w:val="00F97BFE"/>
    <w:rsid w:val="00F97CD6"/>
    <w:rsid w:val="00F97E90"/>
    <w:rsid w:val="00F97F6E"/>
    <w:rsid w:val="00F97F9D"/>
    <w:rsid w:val="00F97FC0"/>
    <w:rsid w:val="00FA0177"/>
    <w:rsid w:val="00FA038A"/>
    <w:rsid w:val="00FA059B"/>
    <w:rsid w:val="00FA0B83"/>
    <w:rsid w:val="00FA0E39"/>
    <w:rsid w:val="00FA0E55"/>
    <w:rsid w:val="00FA1578"/>
    <w:rsid w:val="00FA180D"/>
    <w:rsid w:val="00FA19FD"/>
    <w:rsid w:val="00FA1ABE"/>
    <w:rsid w:val="00FA1BE0"/>
    <w:rsid w:val="00FA1BEB"/>
    <w:rsid w:val="00FA1BF5"/>
    <w:rsid w:val="00FA1C40"/>
    <w:rsid w:val="00FA1C83"/>
    <w:rsid w:val="00FA1C8B"/>
    <w:rsid w:val="00FA1E16"/>
    <w:rsid w:val="00FA1FCC"/>
    <w:rsid w:val="00FA22A6"/>
    <w:rsid w:val="00FA24B8"/>
    <w:rsid w:val="00FA24E1"/>
    <w:rsid w:val="00FA2530"/>
    <w:rsid w:val="00FA26B8"/>
    <w:rsid w:val="00FA2A18"/>
    <w:rsid w:val="00FA2C2D"/>
    <w:rsid w:val="00FA2C73"/>
    <w:rsid w:val="00FA2EFA"/>
    <w:rsid w:val="00FA309D"/>
    <w:rsid w:val="00FA309E"/>
    <w:rsid w:val="00FA31D8"/>
    <w:rsid w:val="00FA3475"/>
    <w:rsid w:val="00FA358D"/>
    <w:rsid w:val="00FA3C59"/>
    <w:rsid w:val="00FA3D1C"/>
    <w:rsid w:val="00FA3EF9"/>
    <w:rsid w:val="00FA3F2B"/>
    <w:rsid w:val="00FA40D1"/>
    <w:rsid w:val="00FA42ED"/>
    <w:rsid w:val="00FA45AB"/>
    <w:rsid w:val="00FA480A"/>
    <w:rsid w:val="00FA4856"/>
    <w:rsid w:val="00FA4F1F"/>
    <w:rsid w:val="00FA5096"/>
    <w:rsid w:val="00FA51FF"/>
    <w:rsid w:val="00FA5334"/>
    <w:rsid w:val="00FA56A1"/>
    <w:rsid w:val="00FA5772"/>
    <w:rsid w:val="00FA5CF8"/>
    <w:rsid w:val="00FA5D22"/>
    <w:rsid w:val="00FA5D26"/>
    <w:rsid w:val="00FA5E3B"/>
    <w:rsid w:val="00FA6193"/>
    <w:rsid w:val="00FA6420"/>
    <w:rsid w:val="00FA6449"/>
    <w:rsid w:val="00FA6834"/>
    <w:rsid w:val="00FA6883"/>
    <w:rsid w:val="00FA6B65"/>
    <w:rsid w:val="00FA6C16"/>
    <w:rsid w:val="00FA7214"/>
    <w:rsid w:val="00FA7282"/>
    <w:rsid w:val="00FA753F"/>
    <w:rsid w:val="00FA76A6"/>
    <w:rsid w:val="00FA77AA"/>
    <w:rsid w:val="00FA77EA"/>
    <w:rsid w:val="00FA7897"/>
    <w:rsid w:val="00FA7B6F"/>
    <w:rsid w:val="00FA7D6F"/>
    <w:rsid w:val="00FA7D96"/>
    <w:rsid w:val="00FB0273"/>
    <w:rsid w:val="00FB02E4"/>
    <w:rsid w:val="00FB0467"/>
    <w:rsid w:val="00FB05EF"/>
    <w:rsid w:val="00FB0871"/>
    <w:rsid w:val="00FB0A50"/>
    <w:rsid w:val="00FB0C5A"/>
    <w:rsid w:val="00FB0CBD"/>
    <w:rsid w:val="00FB0EE7"/>
    <w:rsid w:val="00FB11CD"/>
    <w:rsid w:val="00FB126B"/>
    <w:rsid w:val="00FB14C4"/>
    <w:rsid w:val="00FB154A"/>
    <w:rsid w:val="00FB18B3"/>
    <w:rsid w:val="00FB1ABE"/>
    <w:rsid w:val="00FB1C0C"/>
    <w:rsid w:val="00FB1D69"/>
    <w:rsid w:val="00FB1DA4"/>
    <w:rsid w:val="00FB1E16"/>
    <w:rsid w:val="00FB1F00"/>
    <w:rsid w:val="00FB1F56"/>
    <w:rsid w:val="00FB1F7D"/>
    <w:rsid w:val="00FB2068"/>
    <w:rsid w:val="00FB209A"/>
    <w:rsid w:val="00FB2A99"/>
    <w:rsid w:val="00FB2C91"/>
    <w:rsid w:val="00FB2CE3"/>
    <w:rsid w:val="00FB2ECF"/>
    <w:rsid w:val="00FB329D"/>
    <w:rsid w:val="00FB3557"/>
    <w:rsid w:val="00FB37D7"/>
    <w:rsid w:val="00FB3880"/>
    <w:rsid w:val="00FB390A"/>
    <w:rsid w:val="00FB39B3"/>
    <w:rsid w:val="00FB39DD"/>
    <w:rsid w:val="00FB3A41"/>
    <w:rsid w:val="00FB3D2E"/>
    <w:rsid w:val="00FB3F21"/>
    <w:rsid w:val="00FB4059"/>
    <w:rsid w:val="00FB416D"/>
    <w:rsid w:val="00FB425E"/>
    <w:rsid w:val="00FB456C"/>
    <w:rsid w:val="00FB458D"/>
    <w:rsid w:val="00FB46DA"/>
    <w:rsid w:val="00FB46EE"/>
    <w:rsid w:val="00FB4739"/>
    <w:rsid w:val="00FB476E"/>
    <w:rsid w:val="00FB477A"/>
    <w:rsid w:val="00FB485A"/>
    <w:rsid w:val="00FB4A6C"/>
    <w:rsid w:val="00FB4E0D"/>
    <w:rsid w:val="00FB5164"/>
    <w:rsid w:val="00FB5457"/>
    <w:rsid w:val="00FB5EEB"/>
    <w:rsid w:val="00FB5F60"/>
    <w:rsid w:val="00FB6041"/>
    <w:rsid w:val="00FB61DA"/>
    <w:rsid w:val="00FB67EB"/>
    <w:rsid w:val="00FB6950"/>
    <w:rsid w:val="00FB69BA"/>
    <w:rsid w:val="00FB69D8"/>
    <w:rsid w:val="00FB6BC7"/>
    <w:rsid w:val="00FB6C66"/>
    <w:rsid w:val="00FB6CE2"/>
    <w:rsid w:val="00FB6E49"/>
    <w:rsid w:val="00FB6E95"/>
    <w:rsid w:val="00FB745B"/>
    <w:rsid w:val="00FB7615"/>
    <w:rsid w:val="00FB779B"/>
    <w:rsid w:val="00FB7ED9"/>
    <w:rsid w:val="00FC006A"/>
    <w:rsid w:val="00FC020E"/>
    <w:rsid w:val="00FC03A8"/>
    <w:rsid w:val="00FC09F8"/>
    <w:rsid w:val="00FC0ABE"/>
    <w:rsid w:val="00FC0BF3"/>
    <w:rsid w:val="00FC0C0E"/>
    <w:rsid w:val="00FC0C12"/>
    <w:rsid w:val="00FC0C31"/>
    <w:rsid w:val="00FC0FF6"/>
    <w:rsid w:val="00FC10AD"/>
    <w:rsid w:val="00FC1160"/>
    <w:rsid w:val="00FC117E"/>
    <w:rsid w:val="00FC13A0"/>
    <w:rsid w:val="00FC1465"/>
    <w:rsid w:val="00FC15C5"/>
    <w:rsid w:val="00FC1726"/>
    <w:rsid w:val="00FC1892"/>
    <w:rsid w:val="00FC18A6"/>
    <w:rsid w:val="00FC1B11"/>
    <w:rsid w:val="00FC1B3F"/>
    <w:rsid w:val="00FC1EFE"/>
    <w:rsid w:val="00FC1FF2"/>
    <w:rsid w:val="00FC205C"/>
    <w:rsid w:val="00FC20F4"/>
    <w:rsid w:val="00FC21BA"/>
    <w:rsid w:val="00FC22A4"/>
    <w:rsid w:val="00FC238D"/>
    <w:rsid w:val="00FC26EA"/>
    <w:rsid w:val="00FC2873"/>
    <w:rsid w:val="00FC2885"/>
    <w:rsid w:val="00FC2999"/>
    <w:rsid w:val="00FC2A81"/>
    <w:rsid w:val="00FC3347"/>
    <w:rsid w:val="00FC34DF"/>
    <w:rsid w:val="00FC35D5"/>
    <w:rsid w:val="00FC36CB"/>
    <w:rsid w:val="00FC3774"/>
    <w:rsid w:val="00FC38AA"/>
    <w:rsid w:val="00FC395E"/>
    <w:rsid w:val="00FC39C1"/>
    <w:rsid w:val="00FC3C1B"/>
    <w:rsid w:val="00FC3D06"/>
    <w:rsid w:val="00FC432E"/>
    <w:rsid w:val="00FC450C"/>
    <w:rsid w:val="00FC47A0"/>
    <w:rsid w:val="00FC491A"/>
    <w:rsid w:val="00FC4C24"/>
    <w:rsid w:val="00FC4D6A"/>
    <w:rsid w:val="00FC4E30"/>
    <w:rsid w:val="00FC4E3B"/>
    <w:rsid w:val="00FC4E61"/>
    <w:rsid w:val="00FC4F92"/>
    <w:rsid w:val="00FC4FCB"/>
    <w:rsid w:val="00FC50E2"/>
    <w:rsid w:val="00FC51F6"/>
    <w:rsid w:val="00FC5356"/>
    <w:rsid w:val="00FC53CF"/>
    <w:rsid w:val="00FC565E"/>
    <w:rsid w:val="00FC5672"/>
    <w:rsid w:val="00FC5841"/>
    <w:rsid w:val="00FC59EB"/>
    <w:rsid w:val="00FC5C4D"/>
    <w:rsid w:val="00FC5CC0"/>
    <w:rsid w:val="00FC5ED9"/>
    <w:rsid w:val="00FC600B"/>
    <w:rsid w:val="00FC601E"/>
    <w:rsid w:val="00FC6053"/>
    <w:rsid w:val="00FC62BC"/>
    <w:rsid w:val="00FC631C"/>
    <w:rsid w:val="00FC6425"/>
    <w:rsid w:val="00FC6517"/>
    <w:rsid w:val="00FC6619"/>
    <w:rsid w:val="00FC68B5"/>
    <w:rsid w:val="00FC69D9"/>
    <w:rsid w:val="00FC6A00"/>
    <w:rsid w:val="00FC6B79"/>
    <w:rsid w:val="00FC6CFF"/>
    <w:rsid w:val="00FC6E06"/>
    <w:rsid w:val="00FC6E19"/>
    <w:rsid w:val="00FC71C8"/>
    <w:rsid w:val="00FC726F"/>
    <w:rsid w:val="00FC7464"/>
    <w:rsid w:val="00FC74F9"/>
    <w:rsid w:val="00FC7500"/>
    <w:rsid w:val="00FC753E"/>
    <w:rsid w:val="00FC76B4"/>
    <w:rsid w:val="00FC76F1"/>
    <w:rsid w:val="00FC7868"/>
    <w:rsid w:val="00FC78A9"/>
    <w:rsid w:val="00FC78E3"/>
    <w:rsid w:val="00FC7AD9"/>
    <w:rsid w:val="00FC7B3D"/>
    <w:rsid w:val="00FD00C1"/>
    <w:rsid w:val="00FD0350"/>
    <w:rsid w:val="00FD0495"/>
    <w:rsid w:val="00FD04C4"/>
    <w:rsid w:val="00FD05F3"/>
    <w:rsid w:val="00FD06C6"/>
    <w:rsid w:val="00FD0713"/>
    <w:rsid w:val="00FD0714"/>
    <w:rsid w:val="00FD0726"/>
    <w:rsid w:val="00FD07C6"/>
    <w:rsid w:val="00FD087A"/>
    <w:rsid w:val="00FD0893"/>
    <w:rsid w:val="00FD0899"/>
    <w:rsid w:val="00FD0B0A"/>
    <w:rsid w:val="00FD0B53"/>
    <w:rsid w:val="00FD0EC1"/>
    <w:rsid w:val="00FD0F69"/>
    <w:rsid w:val="00FD1080"/>
    <w:rsid w:val="00FD1158"/>
    <w:rsid w:val="00FD116F"/>
    <w:rsid w:val="00FD11BB"/>
    <w:rsid w:val="00FD12A6"/>
    <w:rsid w:val="00FD137B"/>
    <w:rsid w:val="00FD146A"/>
    <w:rsid w:val="00FD1566"/>
    <w:rsid w:val="00FD1569"/>
    <w:rsid w:val="00FD167A"/>
    <w:rsid w:val="00FD1760"/>
    <w:rsid w:val="00FD1A03"/>
    <w:rsid w:val="00FD1C13"/>
    <w:rsid w:val="00FD1D72"/>
    <w:rsid w:val="00FD1E16"/>
    <w:rsid w:val="00FD2126"/>
    <w:rsid w:val="00FD2177"/>
    <w:rsid w:val="00FD21CC"/>
    <w:rsid w:val="00FD22CC"/>
    <w:rsid w:val="00FD245F"/>
    <w:rsid w:val="00FD2707"/>
    <w:rsid w:val="00FD272D"/>
    <w:rsid w:val="00FD2A0B"/>
    <w:rsid w:val="00FD2B84"/>
    <w:rsid w:val="00FD2B9D"/>
    <w:rsid w:val="00FD2EAA"/>
    <w:rsid w:val="00FD2EE7"/>
    <w:rsid w:val="00FD2F2D"/>
    <w:rsid w:val="00FD33BD"/>
    <w:rsid w:val="00FD34C0"/>
    <w:rsid w:val="00FD354F"/>
    <w:rsid w:val="00FD37A6"/>
    <w:rsid w:val="00FD38B6"/>
    <w:rsid w:val="00FD3993"/>
    <w:rsid w:val="00FD3A57"/>
    <w:rsid w:val="00FD3DCF"/>
    <w:rsid w:val="00FD3F63"/>
    <w:rsid w:val="00FD4035"/>
    <w:rsid w:val="00FD40AE"/>
    <w:rsid w:val="00FD420F"/>
    <w:rsid w:val="00FD432D"/>
    <w:rsid w:val="00FD4402"/>
    <w:rsid w:val="00FD47DF"/>
    <w:rsid w:val="00FD4E47"/>
    <w:rsid w:val="00FD4EBE"/>
    <w:rsid w:val="00FD4FC3"/>
    <w:rsid w:val="00FD52C3"/>
    <w:rsid w:val="00FD5488"/>
    <w:rsid w:val="00FD5526"/>
    <w:rsid w:val="00FD5561"/>
    <w:rsid w:val="00FD55C3"/>
    <w:rsid w:val="00FD55CF"/>
    <w:rsid w:val="00FD56F5"/>
    <w:rsid w:val="00FD58C2"/>
    <w:rsid w:val="00FD5C12"/>
    <w:rsid w:val="00FD5D2A"/>
    <w:rsid w:val="00FD5E47"/>
    <w:rsid w:val="00FD5E90"/>
    <w:rsid w:val="00FD61BC"/>
    <w:rsid w:val="00FD6219"/>
    <w:rsid w:val="00FD6423"/>
    <w:rsid w:val="00FD6466"/>
    <w:rsid w:val="00FD6745"/>
    <w:rsid w:val="00FD6869"/>
    <w:rsid w:val="00FD6F50"/>
    <w:rsid w:val="00FD6F56"/>
    <w:rsid w:val="00FD72B0"/>
    <w:rsid w:val="00FD730F"/>
    <w:rsid w:val="00FD7414"/>
    <w:rsid w:val="00FD75C1"/>
    <w:rsid w:val="00FD78DB"/>
    <w:rsid w:val="00FD79FD"/>
    <w:rsid w:val="00FD7AB2"/>
    <w:rsid w:val="00FD7EA4"/>
    <w:rsid w:val="00FE015A"/>
    <w:rsid w:val="00FE0201"/>
    <w:rsid w:val="00FE038C"/>
    <w:rsid w:val="00FE03F1"/>
    <w:rsid w:val="00FE0543"/>
    <w:rsid w:val="00FE055C"/>
    <w:rsid w:val="00FE05C8"/>
    <w:rsid w:val="00FE087E"/>
    <w:rsid w:val="00FE123E"/>
    <w:rsid w:val="00FE1338"/>
    <w:rsid w:val="00FE140B"/>
    <w:rsid w:val="00FE1467"/>
    <w:rsid w:val="00FE148D"/>
    <w:rsid w:val="00FE14DD"/>
    <w:rsid w:val="00FE1708"/>
    <w:rsid w:val="00FE170D"/>
    <w:rsid w:val="00FE183A"/>
    <w:rsid w:val="00FE188C"/>
    <w:rsid w:val="00FE18FB"/>
    <w:rsid w:val="00FE1933"/>
    <w:rsid w:val="00FE1943"/>
    <w:rsid w:val="00FE1B8C"/>
    <w:rsid w:val="00FE1E6A"/>
    <w:rsid w:val="00FE234D"/>
    <w:rsid w:val="00FE2977"/>
    <w:rsid w:val="00FE2A92"/>
    <w:rsid w:val="00FE2BE4"/>
    <w:rsid w:val="00FE2C58"/>
    <w:rsid w:val="00FE2DC3"/>
    <w:rsid w:val="00FE2EDD"/>
    <w:rsid w:val="00FE2F01"/>
    <w:rsid w:val="00FE35F3"/>
    <w:rsid w:val="00FE3700"/>
    <w:rsid w:val="00FE3847"/>
    <w:rsid w:val="00FE3897"/>
    <w:rsid w:val="00FE38F5"/>
    <w:rsid w:val="00FE3A03"/>
    <w:rsid w:val="00FE3B66"/>
    <w:rsid w:val="00FE3C9D"/>
    <w:rsid w:val="00FE3FDD"/>
    <w:rsid w:val="00FE40DE"/>
    <w:rsid w:val="00FE42A1"/>
    <w:rsid w:val="00FE4788"/>
    <w:rsid w:val="00FE4A66"/>
    <w:rsid w:val="00FE4F69"/>
    <w:rsid w:val="00FE5051"/>
    <w:rsid w:val="00FE522D"/>
    <w:rsid w:val="00FE5443"/>
    <w:rsid w:val="00FE54D0"/>
    <w:rsid w:val="00FE5614"/>
    <w:rsid w:val="00FE5787"/>
    <w:rsid w:val="00FE5A0A"/>
    <w:rsid w:val="00FE5CF1"/>
    <w:rsid w:val="00FE627F"/>
    <w:rsid w:val="00FE64E0"/>
    <w:rsid w:val="00FE6901"/>
    <w:rsid w:val="00FE69FE"/>
    <w:rsid w:val="00FE6DBD"/>
    <w:rsid w:val="00FE710B"/>
    <w:rsid w:val="00FE7484"/>
    <w:rsid w:val="00FE7754"/>
    <w:rsid w:val="00FE79C7"/>
    <w:rsid w:val="00FE79D6"/>
    <w:rsid w:val="00FE7A31"/>
    <w:rsid w:val="00FE7E75"/>
    <w:rsid w:val="00FE7EDD"/>
    <w:rsid w:val="00FE7FC6"/>
    <w:rsid w:val="00FF0013"/>
    <w:rsid w:val="00FF0533"/>
    <w:rsid w:val="00FF070C"/>
    <w:rsid w:val="00FF0770"/>
    <w:rsid w:val="00FF0779"/>
    <w:rsid w:val="00FF07D5"/>
    <w:rsid w:val="00FF08B7"/>
    <w:rsid w:val="00FF09F2"/>
    <w:rsid w:val="00FF0C43"/>
    <w:rsid w:val="00FF0C78"/>
    <w:rsid w:val="00FF0C8B"/>
    <w:rsid w:val="00FF0D6F"/>
    <w:rsid w:val="00FF0F34"/>
    <w:rsid w:val="00FF1046"/>
    <w:rsid w:val="00FF10C8"/>
    <w:rsid w:val="00FF1446"/>
    <w:rsid w:val="00FF1590"/>
    <w:rsid w:val="00FF165E"/>
    <w:rsid w:val="00FF16BD"/>
    <w:rsid w:val="00FF16E9"/>
    <w:rsid w:val="00FF1AFD"/>
    <w:rsid w:val="00FF1BB0"/>
    <w:rsid w:val="00FF1E9F"/>
    <w:rsid w:val="00FF1F4C"/>
    <w:rsid w:val="00FF1FB5"/>
    <w:rsid w:val="00FF2050"/>
    <w:rsid w:val="00FF2058"/>
    <w:rsid w:val="00FF20BB"/>
    <w:rsid w:val="00FF2123"/>
    <w:rsid w:val="00FF216F"/>
    <w:rsid w:val="00FF233D"/>
    <w:rsid w:val="00FF2420"/>
    <w:rsid w:val="00FF2448"/>
    <w:rsid w:val="00FF26BF"/>
    <w:rsid w:val="00FF2B5B"/>
    <w:rsid w:val="00FF2CB5"/>
    <w:rsid w:val="00FF2E86"/>
    <w:rsid w:val="00FF2EB6"/>
    <w:rsid w:val="00FF2F50"/>
    <w:rsid w:val="00FF3054"/>
    <w:rsid w:val="00FF3077"/>
    <w:rsid w:val="00FF317A"/>
    <w:rsid w:val="00FF3283"/>
    <w:rsid w:val="00FF3660"/>
    <w:rsid w:val="00FF3771"/>
    <w:rsid w:val="00FF37BE"/>
    <w:rsid w:val="00FF3A24"/>
    <w:rsid w:val="00FF3B9C"/>
    <w:rsid w:val="00FF3CB6"/>
    <w:rsid w:val="00FF407C"/>
    <w:rsid w:val="00FF4143"/>
    <w:rsid w:val="00FF451B"/>
    <w:rsid w:val="00FF4549"/>
    <w:rsid w:val="00FF46DB"/>
    <w:rsid w:val="00FF485E"/>
    <w:rsid w:val="00FF4AB1"/>
    <w:rsid w:val="00FF4FD7"/>
    <w:rsid w:val="00FF5040"/>
    <w:rsid w:val="00FF51C7"/>
    <w:rsid w:val="00FF52BB"/>
    <w:rsid w:val="00FF52DD"/>
    <w:rsid w:val="00FF5406"/>
    <w:rsid w:val="00FF5500"/>
    <w:rsid w:val="00FF5613"/>
    <w:rsid w:val="00FF567C"/>
    <w:rsid w:val="00FF56F4"/>
    <w:rsid w:val="00FF5702"/>
    <w:rsid w:val="00FF5764"/>
    <w:rsid w:val="00FF5C35"/>
    <w:rsid w:val="00FF5F60"/>
    <w:rsid w:val="00FF5F7F"/>
    <w:rsid w:val="00FF5FEA"/>
    <w:rsid w:val="00FF6166"/>
    <w:rsid w:val="00FF62CF"/>
    <w:rsid w:val="00FF6353"/>
    <w:rsid w:val="00FF651D"/>
    <w:rsid w:val="00FF6A9E"/>
    <w:rsid w:val="00FF6AEE"/>
    <w:rsid w:val="00FF6B42"/>
    <w:rsid w:val="00FF6C0E"/>
    <w:rsid w:val="00FF6C9A"/>
    <w:rsid w:val="00FF6E8C"/>
    <w:rsid w:val="00FF7381"/>
    <w:rsid w:val="00FF7609"/>
    <w:rsid w:val="00FF76A0"/>
    <w:rsid w:val="00FF7AF2"/>
    <w:rsid w:val="00FF7B7D"/>
    <w:rsid w:val="197D4303"/>
    <w:rsid w:val="57B0894C"/>
    <w:rsid w:val="59229DCF"/>
    <w:rsid w:val="7938E6A0"/>
    <w:rsid w:val="7EC31F44"/>
  </w:rsids>
  <m:mathPr>
    <m:mathFont m:val="Cambria Math"/>
    <m:brkBin m:val="before"/>
    <m:brkBinSub m:val="--"/>
    <m:smallFrac m:val="0"/>
    <m:dispDef/>
    <m:lMargin m:val="0"/>
    <m:rMargin m:val="0"/>
    <m:defJc m:val="centerGroup"/>
    <m:wrapIndent m:val="1440"/>
    <m:intLim m:val="subSup"/>
    <m:naryLim m:val="undOvr"/>
  </m:mathPr>
  <w:themeFontLang w:val="fr-MA"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3A89EF9"/>
  <w15:docId w15:val="{FDBF9BE5-6B27-493E-8874-D9D6C23231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Calibri"/>
        <w:sz w:val="22"/>
        <w:szCs w:val="22"/>
        <w:lang w:val="fr-MA" w:eastAsia="fr-MA"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31590"/>
    <w:rPr>
      <w:lang w:val="fr-FR"/>
    </w:rPr>
  </w:style>
  <w:style w:type="paragraph" w:styleId="Titre1">
    <w:name w:val="heading 1"/>
    <w:basedOn w:val="Titre2IFC"/>
    <w:next w:val="Normal"/>
    <w:link w:val="Titre1Car"/>
    <w:uiPriority w:val="9"/>
    <w:qFormat/>
    <w:rsid w:val="001E6F80"/>
    <w:pPr>
      <w:numPr>
        <w:ilvl w:val="0"/>
      </w:numPr>
      <w:outlineLvl w:val="0"/>
    </w:pPr>
    <w:rPr>
      <w:b/>
      <w:color w:val="1F4E79" w:themeColor="accent1" w:themeShade="80"/>
      <w:sz w:val="36"/>
      <w:szCs w:val="36"/>
    </w:rPr>
  </w:style>
  <w:style w:type="paragraph" w:styleId="Titre2">
    <w:name w:val="heading 2"/>
    <w:basedOn w:val="Normal"/>
    <w:next w:val="Normal"/>
    <w:link w:val="Titre2Car"/>
    <w:uiPriority w:val="9"/>
    <w:unhideWhenUsed/>
    <w:qFormat/>
    <w:rsid w:val="00C702DF"/>
    <w:pPr>
      <w:keepNext/>
      <w:keepLines/>
      <w:numPr>
        <w:ilvl w:val="1"/>
        <w:numId w:val="22"/>
      </w:numPr>
      <w:spacing w:before="240" w:after="240"/>
      <w:jc w:val="both"/>
      <w:outlineLvl w:val="1"/>
    </w:pPr>
    <w:rPr>
      <w:rFonts w:asciiTheme="majorHAnsi" w:eastAsiaTheme="majorEastAsia" w:hAnsiTheme="majorHAnsi" w:cstheme="majorBidi"/>
      <w:color w:val="1F4E79" w:themeColor="accent1" w:themeShade="80"/>
      <w:sz w:val="32"/>
      <w:szCs w:val="32"/>
      <w:lang w:eastAsia="en-US"/>
    </w:rPr>
  </w:style>
  <w:style w:type="paragraph" w:styleId="Titre3">
    <w:name w:val="heading 3"/>
    <w:basedOn w:val="IFCTITRE3"/>
    <w:next w:val="Normal"/>
    <w:link w:val="Titre3Car"/>
    <w:uiPriority w:val="9"/>
    <w:unhideWhenUsed/>
    <w:qFormat/>
    <w:rsid w:val="00A574C6"/>
    <w:pPr>
      <w:numPr>
        <w:numId w:val="22"/>
      </w:numPr>
      <w:tabs>
        <w:tab w:val="clear" w:pos="1134"/>
        <w:tab w:val="left" w:pos="1418"/>
      </w:tabs>
      <w:outlineLvl w:val="2"/>
    </w:pPr>
    <w:rPr>
      <w:sz w:val="28"/>
      <w:szCs w:val="28"/>
    </w:rPr>
  </w:style>
  <w:style w:type="paragraph" w:styleId="Titre4">
    <w:name w:val="heading 4"/>
    <w:basedOn w:val="Normal"/>
    <w:next w:val="Normal"/>
    <w:link w:val="Titre4Car"/>
    <w:autoRedefine/>
    <w:uiPriority w:val="9"/>
    <w:unhideWhenUsed/>
    <w:qFormat/>
    <w:rsid w:val="00BF5562"/>
    <w:pPr>
      <w:keepNext/>
      <w:keepLines/>
      <w:numPr>
        <w:ilvl w:val="3"/>
        <w:numId w:val="22"/>
      </w:numPr>
      <w:spacing w:before="40" w:after="120"/>
      <w:outlineLvl w:val="3"/>
    </w:pPr>
    <w:rPr>
      <w:rFonts w:asciiTheme="majorHAnsi" w:eastAsiaTheme="majorEastAsia" w:hAnsiTheme="majorHAnsi" w:cstheme="majorBidi"/>
      <w:b/>
      <w:iCs/>
      <w:color w:val="2E74B5" w:themeColor="accent1" w:themeShade="BF"/>
      <w:sz w:val="24"/>
    </w:rPr>
  </w:style>
  <w:style w:type="paragraph" w:styleId="Titre5">
    <w:name w:val="heading 5"/>
    <w:basedOn w:val="Normal"/>
    <w:next w:val="Normal"/>
    <w:link w:val="Titre5Car"/>
    <w:uiPriority w:val="9"/>
    <w:unhideWhenUsed/>
    <w:qFormat/>
    <w:rsid w:val="00E10880"/>
    <w:pPr>
      <w:keepNext/>
      <w:keepLines/>
      <w:numPr>
        <w:ilvl w:val="4"/>
        <w:numId w:val="22"/>
      </w:numPr>
      <w:spacing w:before="40" w:after="0"/>
      <w:outlineLvl w:val="4"/>
    </w:pPr>
    <w:rPr>
      <w:rFonts w:asciiTheme="majorHAnsi" w:eastAsiaTheme="majorEastAsia" w:hAnsiTheme="majorHAnsi" w:cstheme="majorBidi"/>
      <w:color w:val="2E74B5" w:themeColor="accent1" w:themeShade="BF"/>
    </w:rPr>
  </w:style>
  <w:style w:type="paragraph" w:styleId="Titre6">
    <w:name w:val="heading 6"/>
    <w:basedOn w:val="Normal"/>
    <w:next w:val="Normal"/>
    <w:link w:val="Titre6Car"/>
    <w:uiPriority w:val="9"/>
    <w:semiHidden/>
    <w:unhideWhenUsed/>
    <w:qFormat/>
    <w:rsid w:val="00E10880"/>
    <w:pPr>
      <w:keepNext/>
      <w:keepLines/>
      <w:numPr>
        <w:ilvl w:val="5"/>
        <w:numId w:val="22"/>
      </w:numPr>
      <w:spacing w:before="40" w:after="0"/>
      <w:outlineLvl w:val="5"/>
    </w:pPr>
    <w:rPr>
      <w:rFonts w:asciiTheme="majorHAnsi" w:eastAsiaTheme="majorEastAsia" w:hAnsiTheme="majorHAnsi" w:cstheme="majorBidi"/>
      <w:color w:val="1F4D78" w:themeColor="accent1" w:themeShade="7F"/>
    </w:rPr>
  </w:style>
  <w:style w:type="paragraph" w:styleId="Titre7">
    <w:name w:val="heading 7"/>
    <w:basedOn w:val="Normal"/>
    <w:next w:val="Normal"/>
    <w:link w:val="Titre7Car"/>
    <w:uiPriority w:val="1"/>
    <w:unhideWhenUsed/>
    <w:qFormat/>
    <w:rsid w:val="00E10880"/>
    <w:pPr>
      <w:keepNext/>
      <w:keepLines/>
      <w:numPr>
        <w:ilvl w:val="6"/>
        <w:numId w:val="22"/>
      </w:numPr>
      <w:spacing w:before="40" w:after="0"/>
      <w:outlineLvl w:val="6"/>
    </w:pPr>
    <w:rPr>
      <w:rFonts w:asciiTheme="majorHAnsi" w:eastAsiaTheme="majorEastAsia" w:hAnsiTheme="majorHAnsi" w:cstheme="majorBidi"/>
      <w:i/>
      <w:iCs/>
      <w:color w:val="1F4D78" w:themeColor="accent1" w:themeShade="7F"/>
    </w:rPr>
  </w:style>
  <w:style w:type="paragraph" w:styleId="Titre8">
    <w:name w:val="heading 8"/>
    <w:basedOn w:val="Normal"/>
    <w:next w:val="Normal"/>
    <w:link w:val="Titre8Car"/>
    <w:uiPriority w:val="1"/>
    <w:unhideWhenUsed/>
    <w:qFormat/>
    <w:rsid w:val="00E10880"/>
    <w:pPr>
      <w:keepNext/>
      <w:keepLines/>
      <w:numPr>
        <w:ilvl w:val="7"/>
        <w:numId w:val="22"/>
      </w:numPr>
      <w:spacing w:before="40" w:after="0"/>
      <w:outlineLvl w:val="7"/>
    </w:pPr>
    <w:rPr>
      <w:rFonts w:asciiTheme="majorHAnsi" w:eastAsiaTheme="majorEastAsia" w:hAnsiTheme="majorHAnsi" w:cstheme="majorBidi"/>
      <w:color w:val="272727" w:themeColor="text1" w:themeTint="D8"/>
      <w:sz w:val="21"/>
      <w:szCs w:val="21"/>
    </w:rPr>
  </w:style>
  <w:style w:type="paragraph" w:styleId="Titre9">
    <w:name w:val="heading 9"/>
    <w:basedOn w:val="Normal"/>
    <w:next w:val="Normal"/>
    <w:link w:val="Titre9Car"/>
    <w:uiPriority w:val="1"/>
    <w:unhideWhenUsed/>
    <w:qFormat/>
    <w:rsid w:val="00E10880"/>
    <w:pPr>
      <w:keepNext/>
      <w:keepLines/>
      <w:numPr>
        <w:ilvl w:val="8"/>
        <w:numId w:val="22"/>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customStyle="1" w:styleId="TableNormal1">
    <w:name w:val="Table Normal1"/>
    <w:uiPriority w:val="2"/>
    <w:qFormat/>
    <w:tblPr>
      <w:tblCellMar>
        <w:top w:w="0" w:type="dxa"/>
        <w:left w:w="0" w:type="dxa"/>
        <w:bottom w:w="0" w:type="dxa"/>
        <w:right w:w="0" w:type="dxa"/>
      </w:tblCellMar>
    </w:tblPr>
  </w:style>
  <w:style w:type="paragraph" w:styleId="Titre">
    <w:name w:val="Title"/>
    <w:basedOn w:val="Normal"/>
    <w:link w:val="TitreCar"/>
    <w:uiPriority w:val="10"/>
    <w:qFormat/>
    <w:rsid w:val="00BD6F23"/>
    <w:pPr>
      <w:widowControl w:val="0"/>
      <w:autoSpaceDE w:val="0"/>
      <w:autoSpaceDN w:val="0"/>
      <w:spacing w:before="161" w:after="0" w:line="240" w:lineRule="auto"/>
      <w:ind w:left="820" w:right="877"/>
    </w:pPr>
    <w:rPr>
      <w:b/>
      <w:bCs/>
      <w:sz w:val="88"/>
      <w:szCs w:val="88"/>
      <w:lang w:val="en-US"/>
    </w:rPr>
  </w:style>
  <w:style w:type="table" w:customStyle="1" w:styleId="TableNormal2">
    <w:name w:val="Table Normal2"/>
    <w:tblPr>
      <w:tblCellMar>
        <w:top w:w="0" w:type="dxa"/>
        <w:left w:w="0" w:type="dxa"/>
        <w:bottom w:w="0" w:type="dxa"/>
        <w:right w:w="0" w:type="dxa"/>
      </w:tblCellMar>
    </w:tblPr>
  </w:style>
  <w:style w:type="character" w:customStyle="1" w:styleId="Titre1Car">
    <w:name w:val="Titre 1 Car"/>
    <w:basedOn w:val="Policepardfaut"/>
    <w:link w:val="Titre1"/>
    <w:uiPriority w:val="9"/>
    <w:rsid w:val="001E6F80"/>
    <w:rPr>
      <w:rFonts w:asciiTheme="majorHAnsi" w:eastAsiaTheme="majorEastAsia" w:hAnsiTheme="majorHAnsi" w:cstheme="majorBidi"/>
      <w:b/>
      <w:color w:val="1F4E79" w:themeColor="accent1" w:themeShade="80"/>
      <w:sz w:val="36"/>
      <w:szCs w:val="36"/>
      <w:lang w:val="fr-FR" w:eastAsia="en-US"/>
    </w:rPr>
  </w:style>
  <w:style w:type="character" w:customStyle="1" w:styleId="Titre2Car">
    <w:name w:val="Titre 2 Car"/>
    <w:basedOn w:val="Policepardfaut"/>
    <w:link w:val="Titre2"/>
    <w:uiPriority w:val="9"/>
    <w:rsid w:val="00C702DF"/>
    <w:rPr>
      <w:rFonts w:asciiTheme="majorHAnsi" w:eastAsiaTheme="majorEastAsia" w:hAnsiTheme="majorHAnsi" w:cstheme="majorBidi"/>
      <w:color w:val="1F4E79" w:themeColor="accent1" w:themeShade="80"/>
      <w:sz w:val="32"/>
      <w:szCs w:val="32"/>
      <w:lang w:val="fr-FR" w:eastAsia="en-US"/>
    </w:rPr>
  </w:style>
  <w:style w:type="character" w:customStyle="1" w:styleId="Titre3Car">
    <w:name w:val="Titre 3 Car"/>
    <w:basedOn w:val="Policepardfaut"/>
    <w:link w:val="Titre3"/>
    <w:uiPriority w:val="9"/>
    <w:rsid w:val="00A574C6"/>
    <w:rPr>
      <w:bCs/>
      <w:color w:val="4C868E"/>
      <w:sz w:val="28"/>
      <w:szCs w:val="28"/>
      <w:lang w:val="fr-FR"/>
    </w:rPr>
  </w:style>
  <w:style w:type="character" w:customStyle="1" w:styleId="Titre4Car">
    <w:name w:val="Titre 4 Car"/>
    <w:basedOn w:val="Policepardfaut"/>
    <w:link w:val="Titre4"/>
    <w:uiPriority w:val="9"/>
    <w:rsid w:val="00BF5562"/>
    <w:rPr>
      <w:rFonts w:asciiTheme="majorHAnsi" w:eastAsiaTheme="majorEastAsia" w:hAnsiTheme="majorHAnsi" w:cstheme="majorBidi"/>
      <w:b/>
      <w:iCs/>
      <w:color w:val="2E74B5" w:themeColor="accent1" w:themeShade="BF"/>
      <w:sz w:val="24"/>
      <w:lang w:val="fr-FR"/>
    </w:rPr>
  </w:style>
  <w:style w:type="character" w:customStyle="1" w:styleId="Titre5Car">
    <w:name w:val="Titre 5 Car"/>
    <w:basedOn w:val="Policepardfaut"/>
    <w:link w:val="Titre5"/>
    <w:uiPriority w:val="9"/>
    <w:rsid w:val="00E10880"/>
    <w:rPr>
      <w:rFonts w:asciiTheme="majorHAnsi" w:eastAsiaTheme="majorEastAsia" w:hAnsiTheme="majorHAnsi" w:cstheme="majorBidi"/>
      <w:color w:val="2E74B5" w:themeColor="accent1" w:themeShade="BF"/>
      <w:lang w:val="fr-FR"/>
    </w:rPr>
  </w:style>
  <w:style w:type="character" w:customStyle="1" w:styleId="Titre6Car">
    <w:name w:val="Titre 6 Car"/>
    <w:basedOn w:val="Policepardfaut"/>
    <w:link w:val="Titre6"/>
    <w:uiPriority w:val="9"/>
    <w:semiHidden/>
    <w:rsid w:val="00E10880"/>
    <w:rPr>
      <w:rFonts w:asciiTheme="majorHAnsi" w:eastAsiaTheme="majorEastAsia" w:hAnsiTheme="majorHAnsi" w:cstheme="majorBidi"/>
      <w:color w:val="1F4D78" w:themeColor="accent1" w:themeShade="7F"/>
      <w:lang w:val="fr-FR"/>
    </w:rPr>
  </w:style>
  <w:style w:type="character" w:customStyle="1" w:styleId="Titre7Car">
    <w:name w:val="Titre 7 Car"/>
    <w:basedOn w:val="Policepardfaut"/>
    <w:link w:val="Titre7"/>
    <w:uiPriority w:val="1"/>
    <w:rsid w:val="00E10880"/>
    <w:rPr>
      <w:rFonts w:asciiTheme="majorHAnsi" w:eastAsiaTheme="majorEastAsia" w:hAnsiTheme="majorHAnsi" w:cstheme="majorBidi"/>
      <w:i/>
      <w:iCs/>
      <w:color w:val="1F4D78" w:themeColor="accent1" w:themeShade="7F"/>
      <w:lang w:val="fr-FR"/>
    </w:rPr>
  </w:style>
  <w:style w:type="character" w:customStyle="1" w:styleId="Titre8Car">
    <w:name w:val="Titre 8 Car"/>
    <w:basedOn w:val="Policepardfaut"/>
    <w:link w:val="Titre8"/>
    <w:uiPriority w:val="1"/>
    <w:rsid w:val="00E10880"/>
    <w:rPr>
      <w:rFonts w:asciiTheme="majorHAnsi" w:eastAsiaTheme="majorEastAsia" w:hAnsiTheme="majorHAnsi" w:cstheme="majorBidi"/>
      <w:color w:val="272727" w:themeColor="text1" w:themeTint="D8"/>
      <w:sz w:val="21"/>
      <w:szCs w:val="21"/>
      <w:lang w:val="fr-FR"/>
    </w:rPr>
  </w:style>
  <w:style w:type="character" w:customStyle="1" w:styleId="Titre9Car">
    <w:name w:val="Titre 9 Car"/>
    <w:basedOn w:val="Policepardfaut"/>
    <w:link w:val="Titre9"/>
    <w:uiPriority w:val="1"/>
    <w:rsid w:val="00E10880"/>
    <w:rPr>
      <w:rFonts w:asciiTheme="majorHAnsi" w:eastAsiaTheme="majorEastAsia" w:hAnsiTheme="majorHAnsi" w:cstheme="majorBidi"/>
      <w:i/>
      <w:iCs/>
      <w:color w:val="272727" w:themeColor="text1" w:themeTint="D8"/>
      <w:sz w:val="21"/>
      <w:szCs w:val="21"/>
      <w:lang w:val="fr-FR"/>
    </w:rPr>
  </w:style>
  <w:style w:type="paragraph" w:styleId="Textedebulles">
    <w:name w:val="Balloon Text"/>
    <w:basedOn w:val="Normal"/>
    <w:link w:val="TextedebullesCar"/>
    <w:uiPriority w:val="99"/>
    <w:semiHidden/>
    <w:unhideWhenUsed/>
    <w:rsid w:val="00C94800"/>
    <w:pPr>
      <w:spacing w:after="0" w:line="240" w:lineRule="auto"/>
    </w:pPr>
    <w:rPr>
      <w:rFonts w:ascii="Segoe UI" w:hAnsi="Segoe UI" w:cs="Segoe UI"/>
      <w:sz w:val="18"/>
      <w:szCs w:val="18"/>
    </w:rPr>
  </w:style>
  <w:style w:type="character" w:customStyle="1" w:styleId="TextedebullesCar">
    <w:name w:val="Texte de bulles Car"/>
    <w:basedOn w:val="Policepardfaut"/>
    <w:link w:val="Textedebulles"/>
    <w:uiPriority w:val="99"/>
    <w:semiHidden/>
    <w:rsid w:val="00C94800"/>
    <w:rPr>
      <w:rFonts w:ascii="Segoe UI" w:hAnsi="Segoe UI" w:cs="Segoe UI"/>
      <w:sz w:val="18"/>
      <w:szCs w:val="18"/>
      <w:lang w:val="fr-MA"/>
    </w:rPr>
  </w:style>
  <w:style w:type="paragraph" w:styleId="Corpsdetexte">
    <w:name w:val="Body Text"/>
    <w:basedOn w:val="Normal"/>
    <w:link w:val="CorpsdetexteCar"/>
    <w:qFormat/>
    <w:rsid w:val="00B85DD5"/>
    <w:pPr>
      <w:widowControl w:val="0"/>
      <w:spacing w:after="0" w:line="240" w:lineRule="auto"/>
      <w:ind w:left="114"/>
    </w:pPr>
    <w:rPr>
      <w:rFonts w:ascii="Times New Roman" w:eastAsia="Times New Roman" w:hAnsi="Times New Roman"/>
      <w:sz w:val="24"/>
      <w:szCs w:val="24"/>
      <w:lang w:val="en-US"/>
    </w:rPr>
  </w:style>
  <w:style w:type="character" w:customStyle="1" w:styleId="CorpsdetexteCar">
    <w:name w:val="Corps de texte Car"/>
    <w:basedOn w:val="Policepardfaut"/>
    <w:link w:val="Corpsdetexte"/>
    <w:rsid w:val="00B85DD5"/>
    <w:rPr>
      <w:rFonts w:ascii="Times New Roman" w:eastAsia="Times New Roman" w:hAnsi="Times New Roman"/>
      <w:sz w:val="24"/>
      <w:szCs w:val="24"/>
      <w:lang w:val="en-US"/>
    </w:rPr>
  </w:style>
  <w:style w:type="character" w:styleId="Lienhypertexte">
    <w:name w:val="Hyperlink"/>
    <w:basedOn w:val="Policepardfaut"/>
    <w:uiPriority w:val="99"/>
    <w:unhideWhenUsed/>
    <w:rsid w:val="00D172B3"/>
    <w:rPr>
      <w:color w:val="0000FF"/>
      <w:u w:val="single"/>
    </w:rPr>
  </w:style>
  <w:style w:type="paragraph" w:styleId="Paragraphedeliste">
    <w:name w:val="List Paragraph"/>
    <w:aliases w:val="Paragraphe de liste num,Paragraphe de liste 1,Listes,corp de texte,Checkmark,List Paragraph (numbered (a)),WB Para,Citation List,List Paragraph Char Char,List Paragraph1,lp1,List Paragraph11,List Paragraph1 Char Char,Figure_name,Ha,H"/>
    <w:basedOn w:val="Normal"/>
    <w:link w:val="ParagraphedelisteCar"/>
    <w:qFormat/>
    <w:rsid w:val="006E081B"/>
    <w:pPr>
      <w:ind w:left="720"/>
      <w:contextualSpacing/>
    </w:pPr>
  </w:style>
  <w:style w:type="paragraph" w:styleId="Lgende">
    <w:name w:val="caption"/>
    <w:aliases w:val="Caption Figure"/>
    <w:basedOn w:val="Normal"/>
    <w:next w:val="Normal"/>
    <w:unhideWhenUsed/>
    <w:qFormat/>
    <w:rsid w:val="005513CD"/>
    <w:pPr>
      <w:spacing w:after="200" w:line="240" w:lineRule="auto"/>
    </w:pPr>
    <w:rPr>
      <w:i/>
      <w:iCs/>
      <w:color w:val="44546A" w:themeColor="text2"/>
      <w:sz w:val="18"/>
      <w:szCs w:val="18"/>
    </w:rPr>
  </w:style>
  <w:style w:type="table" w:customStyle="1" w:styleId="CPCS-Tablestyle">
    <w:name w:val="CPCS - Table style"/>
    <w:basedOn w:val="TableauNormal"/>
    <w:qFormat/>
    <w:rsid w:val="00E22921"/>
    <w:pPr>
      <w:spacing w:after="20" w:line="240" w:lineRule="auto"/>
    </w:pPr>
    <w:rPr>
      <w:color w:val="5F80A7"/>
      <w:sz w:val="20"/>
      <w:szCs w:val="24"/>
      <w:lang w:val="en-CA" w:eastAsia="en-CA"/>
    </w:rPr>
    <w:tblPr/>
    <w:tblStylePr w:type="firstRow">
      <w:rPr>
        <w:rFonts w:ascii="Calibri" w:hAnsi="Calibri"/>
        <w:b w:val="0"/>
        <w:i w:val="0"/>
        <w:color w:val="FFFFFF" w:themeColor="background1"/>
        <w:sz w:val="20"/>
      </w:rPr>
    </w:tblStylePr>
    <w:tblStylePr w:type="firstCol">
      <w:rPr>
        <w:rFonts w:ascii="Calibri" w:hAnsi="Calibri"/>
        <w:sz w:val="20"/>
      </w:rPr>
    </w:tblStylePr>
    <w:tblStylePr w:type="band1Horz">
      <w:rPr>
        <w:rFonts w:ascii="Calibri" w:hAnsi="Calibri"/>
      </w:rPr>
    </w:tblStylePr>
    <w:tblStylePr w:type="band2Horz">
      <w:rPr>
        <w:rFonts w:ascii="Calibri" w:hAnsi="Calibri"/>
      </w:rPr>
    </w:tblStylePr>
  </w:style>
  <w:style w:type="table" w:styleId="Grilledutableau">
    <w:name w:val="Table Grid"/>
    <w:aliases w:val="IT Park_Citation,Smart Text Table,Tabellengitternetz,GFA Table Grid,CV1,Checkpoint Style 1,Table - Nathan standard,tabelle2,Ecotabla-3,Personal,Document Table,TabelEcorys,HTG,Table Grid IDEA,Table Format 1,Tabela Renova,Deloitte,n"/>
    <w:basedOn w:val="TableauNormal"/>
    <w:uiPriority w:val="99"/>
    <w:rsid w:val="00216576"/>
    <w:pPr>
      <w:spacing w:after="0" w:line="240" w:lineRule="auto"/>
    </w:pPr>
    <w:tblPr/>
  </w:style>
  <w:style w:type="paragraph" w:styleId="Notedebasdepage">
    <w:name w:val="footnote text"/>
    <w:aliases w:val="fn,single space,Char Char Char,texto de nota al pie Car1,Nota a pie/Bibliog Car1,Texto nota pie Car1 Car1,Texto nota pie Car Car Car1,Car1 Car Car Car1,Car1 Car2 Car1,Car1 Car1,ft Car Car Car,Char,ft Car Car,ft Car"/>
    <w:basedOn w:val="Normal"/>
    <w:link w:val="NotedebasdepageCar"/>
    <w:uiPriority w:val="99"/>
    <w:unhideWhenUsed/>
    <w:rsid w:val="00D2691E"/>
    <w:pPr>
      <w:spacing w:after="0" w:line="240" w:lineRule="auto"/>
    </w:pPr>
    <w:rPr>
      <w:sz w:val="20"/>
      <w:szCs w:val="20"/>
    </w:rPr>
  </w:style>
  <w:style w:type="character" w:customStyle="1" w:styleId="NotedebasdepageCar">
    <w:name w:val="Note de bas de page Car"/>
    <w:aliases w:val="fn Car,single space Car,Char Char Char Car,texto de nota al pie Car1 Car,Nota a pie/Bibliog Car1 Car,Texto nota pie Car1 Car1 Car,Texto nota pie Car Car Car1 Car,Car1 Car Car Car1 Car,Car1 Car2 Car1 Car,Car1 Car1 Car,Char Car"/>
    <w:basedOn w:val="Policepardfaut"/>
    <w:link w:val="Notedebasdepage"/>
    <w:uiPriority w:val="99"/>
    <w:rsid w:val="00D2691E"/>
    <w:rPr>
      <w:sz w:val="20"/>
      <w:szCs w:val="20"/>
      <w:lang w:val="fr-MA"/>
    </w:rPr>
  </w:style>
  <w:style w:type="character" w:styleId="Appelnotedebasdep">
    <w:name w:val="footnote reference"/>
    <w:aliases w:val="referencia nota al pie,ftref"/>
    <w:basedOn w:val="Policepardfaut"/>
    <w:uiPriority w:val="99"/>
    <w:unhideWhenUsed/>
    <w:rsid w:val="00D2691E"/>
    <w:rPr>
      <w:vertAlign w:val="superscript"/>
    </w:rPr>
  </w:style>
  <w:style w:type="character" w:customStyle="1" w:styleId="Mentionnonrsolue1">
    <w:name w:val="Mention non résolue1"/>
    <w:basedOn w:val="Policepardfaut"/>
    <w:uiPriority w:val="99"/>
    <w:semiHidden/>
    <w:unhideWhenUsed/>
    <w:rsid w:val="00C11CD4"/>
    <w:rPr>
      <w:color w:val="605E5C"/>
      <w:shd w:val="clear" w:color="auto" w:fill="E1DFDD"/>
    </w:rPr>
  </w:style>
  <w:style w:type="character" w:customStyle="1" w:styleId="fontstyle01">
    <w:name w:val="fontstyle01"/>
    <w:basedOn w:val="Policepardfaut"/>
    <w:rsid w:val="00BE5DA5"/>
    <w:rPr>
      <w:rFonts w:ascii="Calibri" w:hAnsi="Calibri" w:cs="Calibri" w:hint="default"/>
      <w:b w:val="0"/>
      <w:bCs w:val="0"/>
      <w:i w:val="0"/>
      <w:iCs w:val="0"/>
      <w:color w:val="0563C1"/>
      <w:sz w:val="20"/>
      <w:szCs w:val="20"/>
    </w:rPr>
  </w:style>
  <w:style w:type="table" w:customStyle="1" w:styleId="TableauGrille1Clair-Accentuation51">
    <w:name w:val="Tableau Grille 1 Clair - Accentuation 51"/>
    <w:basedOn w:val="TableauNormal"/>
    <w:uiPriority w:val="46"/>
    <w:rsid w:val="0065004E"/>
    <w:pPr>
      <w:spacing w:after="0" w:line="240" w:lineRule="auto"/>
    </w:pPr>
    <w:tblPr>
      <w:tblStyleRowBandSize w:val="1"/>
      <w:tblStyleColBandSize w:val="1"/>
      <w:tbl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insideH w:val="single" w:sz="4" w:space="0" w:color="B4C6E7" w:themeColor="accent5" w:themeTint="66"/>
        <w:insideV w:val="single" w:sz="4" w:space="0" w:color="B4C6E7" w:themeColor="accent5" w:themeTint="66"/>
      </w:tblBorders>
    </w:tblPr>
    <w:tblStylePr w:type="firstRow">
      <w:rPr>
        <w:b/>
        <w:bCs/>
      </w:rPr>
      <w:tblPr/>
      <w:tcPr>
        <w:tcBorders>
          <w:bottom w:val="single" w:sz="12" w:space="0" w:color="8EAADB" w:themeColor="accent5" w:themeTint="99"/>
        </w:tcBorders>
      </w:tcPr>
    </w:tblStylePr>
    <w:tblStylePr w:type="lastRow">
      <w:rPr>
        <w:b/>
        <w:bCs/>
      </w:rPr>
      <w:tblPr/>
      <w:tcPr>
        <w:tcBorders>
          <w:top w:val="double" w:sz="2" w:space="0" w:color="8EAADB" w:themeColor="accent5" w:themeTint="99"/>
        </w:tcBorders>
      </w:tcPr>
    </w:tblStylePr>
    <w:tblStylePr w:type="firstCol">
      <w:rPr>
        <w:b/>
        <w:bCs/>
      </w:rPr>
    </w:tblStylePr>
    <w:tblStylePr w:type="lastCol">
      <w:rPr>
        <w:b/>
        <w:bCs/>
      </w:rPr>
    </w:tblStylePr>
  </w:style>
  <w:style w:type="paragraph" w:styleId="TM1">
    <w:name w:val="toc 1"/>
    <w:basedOn w:val="Normal"/>
    <w:next w:val="Normal"/>
    <w:autoRedefine/>
    <w:uiPriority w:val="39"/>
    <w:unhideWhenUsed/>
    <w:rsid w:val="00A41A3A"/>
    <w:pPr>
      <w:spacing w:before="360" w:after="0"/>
    </w:pPr>
    <w:rPr>
      <w:rFonts w:asciiTheme="majorHAnsi" w:hAnsiTheme="majorHAnsi" w:cstheme="majorHAnsi"/>
      <w:b/>
      <w:bCs/>
      <w:caps/>
      <w:sz w:val="24"/>
      <w:szCs w:val="28"/>
    </w:rPr>
  </w:style>
  <w:style w:type="paragraph" w:styleId="TM2">
    <w:name w:val="toc 2"/>
    <w:basedOn w:val="Normal"/>
    <w:next w:val="Normal"/>
    <w:autoRedefine/>
    <w:uiPriority w:val="39"/>
    <w:unhideWhenUsed/>
    <w:rsid w:val="000A5363"/>
    <w:pPr>
      <w:spacing w:before="240" w:after="0"/>
      <w:ind w:left="391"/>
    </w:pPr>
    <w:rPr>
      <w:rFonts w:asciiTheme="minorHAnsi" w:hAnsiTheme="minorHAnsi" w:cstheme="minorHAnsi"/>
      <w:b/>
      <w:bCs/>
      <w:szCs w:val="24"/>
    </w:rPr>
  </w:style>
  <w:style w:type="paragraph" w:styleId="TM3">
    <w:name w:val="toc 3"/>
    <w:basedOn w:val="Normal"/>
    <w:next w:val="Normal"/>
    <w:autoRedefine/>
    <w:uiPriority w:val="39"/>
    <w:unhideWhenUsed/>
    <w:rsid w:val="007805F6"/>
    <w:pPr>
      <w:spacing w:after="0"/>
      <w:ind w:left="220"/>
    </w:pPr>
    <w:rPr>
      <w:rFonts w:asciiTheme="minorHAnsi" w:hAnsiTheme="minorHAnsi" w:cstheme="minorHAnsi"/>
      <w:sz w:val="20"/>
      <w:szCs w:val="24"/>
    </w:rPr>
  </w:style>
  <w:style w:type="paragraph" w:styleId="Pieddepage">
    <w:name w:val="footer"/>
    <w:basedOn w:val="Normal"/>
    <w:link w:val="PieddepageCar"/>
    <w:uiPriority w:val="99"/>
    <w:unhideWhenUsed/>
    <w:rsid w:val="007805F6"/>
    <w:pPr>
      <w:widowControl w:val="0"/>
      <w:tabs>
        <w:tab w:val="center" w:pos="4536"/>
        <w:tab w:val="right" w:pos="9072"/>
      </w:tabs>
      <w:adjustRightInd w:val="0"/>
      <w:spacing w:after="0" w:line="240" w:lineRule="auto"/>
      <w:jc w:val="both"/>
      <w:textAlignment w:val="baseline"/>
    </w:pPr>
    <w:rPr>
      <w:rFonts w:eastAsia="Times New Roman" w:cs="Times New Roman"/>
      <w:szCs w:val="24"/>
      <w:lang w:val="fr-CA"/>
    </w:rPr>
  </w:style>
  <w:style w:type="character" w:customStyle="1" w:styleId="PieddepageCar">
    <w:name w:val="Pied de page Car"/>
    <w:basedOn w:val="Policepardfaut"/>
    <w:link w:val="Pieddepage"/>
    <w:uiPriority w:val="99"/>
    <w:rsid w:val="007805F6"/>
    <w:rPr>
      <w:rFonts w:eastAsia="Times New Roman" w:cs="Times New Roman"/>
      <w:szCs w:val="24"/>
      <w:lang w:val="fr-CA"/>
    </w:rPr>
  </w:style>
  <w:style w:type="paragraph" w:styleId="Tabledesillustrations">
    <w:name w:val="table of figures"/>
    <w:basedOn w:val="Normal"/>
    <w:next w:val="Normal"/>
    <w:uiPriority w:val="99"/>
    <w:unhideWhenUsed/>
    <w:rsid w:val="007805F6"/>
    <w:pPr>
      <w:widowControl w:val="0"/>
      <w:adjustRightInd w:val="0"/>
      <w:spacing w:after="0" w:line="360" w:lineRule="atLeast"/>
      <w:jc w:val="both"/>
      <w:textAlignment w:val="baseline"/>
    </w:pPr>
    <w:rPr>
      <w:rFonts w:eastAsia="Times New Roman" w:cs="Times New Roman"/>
      <w:szCs w:val="24"/>
      <w:lang w:val="fr-CA"/>
    </w:rPr>
  </w:style>
  <w:style w:type="paragraph" w:styleId="Index1">
    <w:name w:val="index 1"/>
    <w:basedOn w:val="Normal"/>
    <w:next w:val="Normal"/>
    <w:autoRedefine/>
    <w:uiPriority w:val="99"/>
    <w:unhideWhenUsed/>
    <w:rsid w:val="007805F6"/>
    <w:pPr>
      <w:widowControl w:val="0"/>
      <w:adjustRightInd w:val="0"/>
      <w:spacing w:after="0" w:line="240" w:lineRule="auto"/>
      <w:ind w:left="220" w:hanging="220"/>
      <w:jc w:val="both"/>
      <w:textAlignment w:val="baseline"/>
    </w:pPr>
    <w:rPr>
      <w:rFonts w:eastAsia="Times New Roman" w:cs="Times New Roman"/>
      <w:szCs w:val="24"/>
      <w:lang w:val="fr-CA"/>
    </w:rPr>
  </w:style>
  <w:style w:type="character" w:customStyle="1" w:styleId="ParagraphedelisteCar">
    <w:name w:val="Paragraphe de liste Car"/>
    <w:aliases w:val="Paragraphe de liste num Car,Paragraphe de liste 1 Car,Listes Car,corp de texte Car,Checkmark Car,List Paragraph (numbered (a)) Car,WB Para Car,Citation List Car,List Paragraph Char Char Car,List Paragraph1 Car,lp1 Car,Ha Car"/>
    <w:link w:val="Paragraphedeliste"/>
    <w:qFormat/>
    <w:locked/>
    <w:rsid w:val="00014DCE"/>
    <w:rPr>
      <w:lang w:val="fr-MA"/>
    </w:rPr>
  </w:style>
  <w:style w:type="character" w:customStyle="1" w:styleId="CommentReference">
    <w:name w:val="Comment Reference"/>
    <w:basedOn w:val="Policepardfaut"/>
    <w:uiPriority w:val="99"/>
    <w:semiHidden/>
    <w:unhideWhenUsed/>
    <w:rsid w:val="00E6387E"/>
    <w:rPr>
      <w:sz w:val="16"/>
      <w:szCs w:val="16"/>
    </w:rPr>
  </w:style>
  <w:style w:type="paragraph" w:customStyle="1" w:styleId="CommentText">
    <w:name w:val="Comment Text"/>
    <w:basedOn w:val="Normal"/>
    <w:link w:val="CommentTextChar"/>
    <w:uiPriority w:val="99"/>
    <w:unhideWhenUsed/>
    <w:rsid w:val="00E6387E"/>
    <w:pPr>
      <w:spacing w:line="240" w:lineRule="auto"/>
    </w:pPr>
    <w:rPr>
      <w:sz w:val="20"/>
      <w:szCs w:val="20"/>
    </w:rPr>
  </w:style>
  <w:style w:type="character" w:customStyle="1" w:styleId="CommentTextChar">
    <w:name w:val="Comment Text Char"/>
    <w:basedOn w:val="Policepardfaut"/>
    <w:link w:val="CommentText"/>
    <w:uiPriority w:val="99"/>
    <w:rsid w:val="00E6387E"/>
    <w:rPr>
      <w:sz w:val="20"/>
      <w:szCs w:val="20"/>
      <w:lang w:val="fr-MA"/>
    </w:rPr>
  </w:style>
  <w:style w:type="paragraph" w:customStyle="1" w:styleId="CommentSubject">
    <w:name w:val="Comment Subject"/>
    <w:basedOn w:val="CommentText"/>
    <w:next w:val="CommentText"/>
    <w:link w:val="CommentSubjectChar"/>
    <w:uiPriority w:val="99"/>
    <w:semiHidden/>
    <w:unhideWhenUsed/>
    <w:rsid w:val="00E6387E"/>
    <w:rPr>
      <w:b/>
      <w:bCs/>
    </w:rPr>
  </w:style>
  <w:style w:type="character" w:customStyle="1" w:styleId="CommentSubjectChar">
    <w:name w:val="Comment Subject Char"/>
    <w:basedOn w:val="CommentTextChar"/>
    <w:link w:val="CommentSubject"/>
    <w:uiPriority w:val="99"/>
    <w:semiHidden/>
    <w:rsid w:val="00E6387E"/>
    <w:rPr>
      <w:b/>
      <w:bCs/>
      <w:sz w:val="20"/>
      <w:szCs w:val="20"/>
      <w:lang w:val="fr-MA"/>
    </w:rPr>
  </w:style>
  <w:style w:type="paragraph" w:styleId="En-tte">
    <w:name w:val="header"/>
    <w:basedOn w:val="Normal"/>
    <w:link w:val="En-tteCar"/>
    <w:uiPriority w:val="99"/>
    <w:unhideWhenUsed/>
    <w:rsid w:val="00190ACE"/>
    <w:pPr>
      <w:tabs>
        <w:tab w:val="center" w:pos="4536"/>
        <w:tab w:val="right" w:pos="9072"/>
      </w:tabs>
      <w:spacing w:after="0" w:line="240" w:lineRule="auto"/>
    </w:pPr>
  </w:style>
  <w:style w:type="character" w:customStyle="1" w:styleId="En-tteCar">
    <w:name w:val="En-tête Car"/>
    <w:basedOn w:val="Policepardfaut"/>
    <w:link w:val="En-tte"/>
    <w:uiPriority w:val="99"/>
    <w:rsid w:val="00190ACE"/>
    <w:rPr>
      <w:lang w:val="fr-MA"/>
    </w:rPr>
  </w:style>
  <w:style w:type="character" w:customStyle="1" w:styleId="fontstyle21">
    <w:name w:val="fontstyle21"/>
    <w:basedOn w:val="Policepardfaut"/>
    <w:rsid w:val="00443778"/>
    <w:rPr>
      <w:rFonts w:ascii="Calibri-Bold" w:hAnsi="Calibri-Bold" w:hint="default"/>
      <w:b/>
      <w:bCs/>
      <w:i w:val="0"/>
      <w:iCs w:val="0"/>
      <w:color w:val="000000"/>
      <w:sz w:val="22"/>
      <w:szCs w:val="22"/>
    </w:rPr>
  </w:style>
  <w:style w:type="character" w:customStyle="1" w:styleId="fontstyle31">
    <w:name w:val="fontstyle31"/>
    <w:basedOn w:val="Policepardfaut"/>
    <w:rsid w:val="00443778"/>
    <w:rPr>
      <w:rFonts w:ascii="SymbolMT" w:hAnsi="SymbolMT" w:hint="default"/>
      <w:b w:val="0"/>
      <w:bCs w:val="0"/>
      <w:i w:val="0"/>
      <w:iCs w:val="0"/>
      <w:color w:val="000000"/>
      <w:sz w:val="22"/>
      <w:szCs w:val="22"/>
    </w:rPr>
  </w:style>
  <w:style w:type="paragraph" w:styleId="Rvision">
    <w:name w:val="Revision"/>
    <w:hidden/>
    <w:uiPriority w:val="99"/>
    <w:semiHidden/>
    <w:rsid w:val="003B0FE3"/>
    <w:pPr>
      <w:spacing w:after="0" w:line="240" w:lineRule="auto"/>
    </w:pPr>
  </w:style>
  <w:style w:type="character" w:customStyle="1" w:styleId="Mentionnonrsolue2">
    <w:name w:val="Mention non résolue2"/>
    <w:basedOn w:val="Policepardfaut"/>
    <w:uiPriority w:val="99"/>
    <w:semiHidden/>
    <w:unhideWhenUsed/>
    <w:rsid w:val="00C065BD"/>
    <w:rPr>
      <w:color w:val="605E5C"/>
      <w:shd w:val="clear" w:color="auto" w:fill="E1DFDD"/>
    </w:rPr>
  </w:style>
  <w:style w:type="table" w:customStyle="1" w:styleId="1">
    <w:name w:val="1"/>
    <w:basedOn w:val="TableauNormal"/>
    <w:rsid w:val="00D45F23"/>
    <w:pPr>
      <w:spacing w:after="0" w:line="240" w:lineRule="auto"/>
    </w:pPr>
    <w:rPr>
      <w:lang w:eastAsia="fr-FR"/>
    </w:rPr>
    <w:tblPr/>
  </w:style>
  <w:style w:type="table" w:customStyle="1" w:styleId="TableNormal3">
    <w:name w:val="Table Normal3"/>
    <w:uiPriority w:val="2"/>
    <w:semiHidden/>
    <w:unhideWhenUsed/>
    <w:qFormat/>
    <w:rsid w:val="00BD6F23"/>
    <w:pPr>
      <w:widowControl w:val="0"/>
      <w:autoSpaceDE w:val="0"/>
      <w:autoSpaceDN w:val="0"/>
      <w:spacing w:after="0" w:line="240" w:lineRule="auto"/>
    </w:pPr>
    <w:rPr>
      <w:lang w:val="en-US"/>
    </w:rPr>
    <w:tblPr>
      <w:tblInd w:w="0" w:type="dxa"/>
      <w:tblCellMar>
        <w:top w:w="0" w:type="dxa"/>
        <w:left w:w="0" w:type="dxa"/>
        <w:bottom w:w="0" w:type="dxa"/>
        <w:right w:w="0" w:type="dxa"/>
      </w:tblCellMar>
    </w:tblPr>
  </w:style>
  <w:style w:type="character" w:customStyle="1" w:styleId="TitreCar">
    <w:name w:val="Titre Car"/>
    <w:basedOn w:val="Policepardfaut"/>
    <w:link w:val="Titre"/>
    <w:uiPriority w:val="10"/>
    <w:rsid w:val="00BD6F23"/>
    <w:rPr>
      <w:rFonts w:ascii="Calibri" w:eastAsia="Calibri" w:hAnsi="Calibri" w:cs="Calibri"/>
      <w:b/>
      <w:bCs/>
      <w:sz w:val="88"/>
      <w:szCs w:val="88"/>
      <w:lang w:val="en-US"/>
    </w:rPr>
  </w:style>
  <w:style w:type="paragraph" w:customStyle="1" w:styleId="TableParagraph">
    <w:name w:val="Table Paragraph"/>
    <w:basedOn w:val="Normal"/>
    <w:uiPriority w:val="1"/>
    <w:qFormat/>
    <w:rsid w:val="00BD6F23"/>
    <w:pPr>
      <w:widowControl w:val="0"/>
      <w:autoSpaceDE w:val="0"/>
      <w:autoSpaceDN w:val="0"/>
      <w:spacing w:after="0" w:line="240" w:lineRule="auto"/>
    </w:pPr>
    <w:rPr>
      <w:rFonts w:ascii="Gill Sans MT" w:eastAsia="Gill Sans MT" w:hAnsi="Gill Sans MT" w:cs="Gill Sans MT"/>
      <w:lang w:val="en-US"/>
    </w:rPr>
  </w:style>
  <w:style w:type="paragraph" w:customStyle="1" w:styleId="CharCharCharChar1">
    <w:name w:val="Char Char Char Char1"/>
    <w:basedOn w:val="Normal"/>
    <w:rsid w:val="001833C3"/>
    <w:pPr>
      <w:numPr>
        <w:numId w:val="1"/>
      </w:numPr>
      <w:spacing w:after="0" w:line="276" w:lineRule="auto"/>
      <w:jc w:val="both"/>
    </w:pPr>
    <w:rPr>
      <w:rFonts w:ascii="Arial" w:eastAsia="Times New Roman" w:hAnsi="Arial" w:cs="Times New Roman"/>
      <w:sz w:val="20"/>
      <w:szCs w:val="20"/>
    </w:rPr>
  </w:style>
  <w:style w:type="paragraph" w:customStyle="1" w:styleId="StyleArial10ptBlackJustified">
    <w:name w:val="Style Arial 10 pt Black Justified"/>
    <w:basedOn w:val="Normal"/>
    <w:rsid w:val="001833C3"/>
    <w:pPr>
      <w:numPr>
        <w:numId w:val="2"/>
      </w:numPr>
      <w:spacing w:after="0" w:line="240" w:lineRule="auto"/>
    </w:pPr>
    <w:rPr>
      <w:rFonts w:ascii="Times New Roman" w:eastAsia="Times New Roman" w:hAnsi="Times New Roman" w:cs="Times New Roman"/>
      <w:sz w:val="24"/>
      <w:szCs w:val="24"/>
    </w:rPr>
  </w:style>
  <w:style w:type="paragraph" w:customStyle="1" w:styleId="nbul">
    <w:name w:val="nbul"/>
    <w:basedOn w:val="Normal"/>
    <w:rsid w:val="001833C3"/>
    <w:pPr>
      <w:numPr>
        <w:numId w:val="3"/>
      </w:numPr>
      <w:spacing w:after="0" w:line="240" w:lineRule="auto"/>
    </w:pPr>
    <w:rPr>
      <w:rFonts w:ascii="Arial" w:eastAsia="Arial Unicode MS" w:hAnsi="Arial" w:cs="Arial"/>
      <w:sz w:val="18"/>
      <w:szCs w:val="18"/>
      <w:lang w:eastAsia="ko-KR"/>
    </w:rPr>
  </w:style>
  <w:style w:type="paragraph" w:customStyle="1" w:styleId="TitreIFC1">
    <w:name w:val="Titre IFC 1"/>
    <w:basedOn w:val="Titre1"/>
    <w:next w:val="Normal"/>
    <w:link w:val="TitreIFC1Car"/>
    <w:autoRedefine/>
    <w:rsid w:val="005C3DFE"/>
    <w:pPr>
      <w:numPr>
        <w:numId w:val="13"/>
      </w:numPr>
      <w:spacing w:before="0"/>
    </w:pPr>
    <w:rPr>
      <w:rFonts w:ascii="Calibri" w:eastAsia="Calibri" w:hAnsi="Calibri" w:cstheme="majorHAnsi"/>
      <w:b w:val="0"/>
      <w:bCs/>
      <w:color w:val="002345"/>
      <w:sz w:val="44"/>
      <w:szCs w:val="44"/>
    </w:rPr>
  </w:style>
  <w:style w:type="paragraph" w:customStyle="1" w:styleId="Style1">
    <w:name w:val="Style1"/>
    <w:basedOn w:val="Titre2"/>
    <w:link w:val="Style1Car"/>
    <w:qFormat/>
    <w:rsid w:val="00942049"/>
    <w:rPr>
      <w:color w:val="4C868E"/>
    </w:rPr>
  </w:style>
  <w:style w:type="character" w:customStyle="1" w:styleId="TitreIFC1Car">
    <w:name w:val="Titre IFC 1 Car"/>
    <w:basedOn w:val="Titre1Car"/>
    <w:link w:val="TitreIFC1"/>
    <w:rsid w:val="005C3DFE"/>
    <w:rPr>
      <w:rFonts w:asciiTheme="majorHAnsi" w:eastAsiaTheme="majorEastAsia" w:hAnsiTheme="majorHAnsi" w:cstheme="majorHAnsi"/>
      <w:b w:val="0"/>
      <w:bCs/>
      <w:color w:val="002345"/>
      <w:sz w:val="44"/>
      <w:szCs w:val="44"/>
      <w:lang w:val="fr-FR" w:eastAsia="en-US"/>
    </w:rPr>
  </w:style>
  <w:style w:type="paragraph" w:customStyle="1" w:styleId="Titre2IFC">
    <w:name w:val="Titre 2 IFC"/>
    <w:basedOn w:val="Style1"/>
    <w:link w:val="Titre2IFCCar"/>
    <w:rsid w:val="00942049"/>
  </w:style>
  <w:style w:type="character" w:customStyle="1" w:styleId="Style1Car">
    <w:name w:val="Style1 Car"/>
    <w:basedOn w:val="Titre2Car"/>
    <w:link w:val="Style1"/>
    <w:rsid w:val="00942049"/>
    <w:rPr>
      <w:rFonts w:asciiTheme="majorHAnsi" w:eastAsiaTheme="majorEastAsia" w:hAnsiTheme="majorHAnsi" w:cstheme="majorBidi"/>
      <w:color w:val="4C868E"/>
      <w:sz w:val="32"/>
      <w:szCs w:val="32"/>
      <w:lang w:val="fr-FR" w:eastAsia="en-US"/>
    </w:rPr>
  </w:style>
  <w:style w:type="paragraph" w:customStyle="1" w:styleId="TableBullet">
    <w:name w:val="Table Bullet"/>
    <w:basedOn w:val="Normal"/>
    <w:rsid w:val="00942049"/>
    <w:pPr>
      <w:numPr>
        <w:numId w:val="4"/>
      </w:numPr>
      <w:spacing w:before="120" w:after="0" w:line="240" w:lineRule="auto"/>
    </w:pPr>
    <w:rPr>
      <w:rFonts w:ascii="Arial" w:eastAsia="Times New Roman" w:hAnsi="Arial" w:cs="Times New Roman"/>
      <w:sz w:val="24"/>
      <w:szCs w:val="20"/>
      <w:lang w:val="en-GB"/>
    </w:rPr>
  </w:style>
  <w:style w:type="character" w:customStyle="1" w:styleId="Titre2IFCCar">
    <w:name w:val="Titre 2 IFC Car"/>
    <w:basedOn w:val="Style1Car"/>
    <w:link w:val="Titre2IFC"/>
    <w:rsid w:val="00942049"/>
    <w:rPr>
      <w:rFonts w:asciiTheme="majorHAnsi" w:eastAsiaTheme="majorEastAsia" w:hAnsiTheme="majorHAnsi" w:cstheme="majorBidi"/>
      <w:color w:val="4C868E"/>
      <w:sz w:val="32"/>
      <w:szCs w:val="32"/>
      <w:lang w:val="fr-FR" w:eastAsia="en-US"/>
    </w:rPr>
  </w:style>
  <w:style w:type="paragraph" w:customStyle="1" w:styleId="TitreIFC3">
    <w:name w:val="Titre IFC 3"/>
    <w:basedOn w:val="Titre3"/>
    <w:link w:val="TitreIFC3Car"/>
    <w:rsid w:val="00A56333"/>
    <w:rPr>
      <w:b/>
      <w:bCs w:val="0"/>
    </w:rPr>
  </w:style>
  <w:style w:type="paragraph" w:customStyle="1" w:styleId="TitreIFC2">
    <w:name w:val="Titre IFC 2"/>
    <w:basedOn w:val="Titre2IFC"/>
    <w:link w:val="TitreIFC2Car"/>
    <w:rsid w:val="00A56333"/>
    <w:rPr>
      <w:color w:val="00ADE4"/>
    </w:rPr>
  </w:style>
  <w:style w:type="character" w:customStyle="1" w:styleId="TitreIFC3Car">
    <w:name w:val="Titre IFC 3 Car"/>
    <w:basedOn w:val="Titre3Car"/>
    <w:link w:val="TitreIFC3"/>
    <w:rsid w:val="00A56333"/>
    <w:rPr>
      <w:b/>
      <w:bCs w:val="0"/>
      <w:color w:val="4C868E"/>
      <w:sz w:val="28"/>
      <w:szCs w:val="28"/>
      <w:lang w:val="fr-FR"/>
    </w:rPr>
  </w:style>
  <w:style w:type="paragraph" w:customStyle="1" w:styleId="AppendixHeading5">
    <w:name w:val="Appendix Heading 5"/>
    <w:basedOn w:val="Normal"/>
    <w:next w:val="Corpsdetexte"/>
    <w:qFormat/>
    <w:rsid w:val="00E9419C"/>
    <w:pPr>
      <w:numPr>
        <w:ilvl w:val="4"/>
        <w:numId w:val="5"/>
      </w:numPr>
      <w:spacing w:after="240" w:line="240" w:lineRule="auto"/>
    </w:pPr>
    <w:rPr>
      <w:rFonts w:ascii="Arial" w:eastAsia="Arial" w:hAnsi="Arial" w:cs="Arial"/>
      <w:i/>
      <w:color w:val="44546A" w:themeColor="text2"/>
      <w:sz w:val="24"/>
      <w:szCs w:val="24"/>
    </w:rPr>
  </w:style>
  <w:style w:type="character" w:customStyle="1" w:styleId="TitreIFC2Car">
    <w:name w:val="Titre IFC 2 Car"/>
    <w:basedOn w:val="Titre2IFCCar"/>
    <w:link w:val="TitreIFC2"/>
    <w:rsid w:val="00A56333"/>
    <w:rPr>
      <w:rFonts w:asciiTheme="majorHAnsi" w:eastAsiaTheme="majorEastAsia" w:hAnsiTheme="majorHAnsi" w:cstheme="majorBidi"/>
      <w:color w:val="00ADE4"/>
      <w:sz w:val="32"/>
      <w:szCs w:val="32"/>
      <w:lang w:val="fr-FR" w:eastAsia="en-US"/>
    </w:rPr>
  </w:style>
  <w:style w:type="paragraph" w:customStyle="1" w:styleId="AppendixHeading2">
    <w:name w:val="Appendix Heading 2"/>
    <w:basedOn w:val="Normal"/>
    <w:next w:val="Corpsdetexte"/>
    <w:qFormat/>
    <w:rsid w:val="00E9419C"/>
    <w:pPr>
      <w:keepNext/>
      <w:keepLines/>
      <w:numPr>
        <w:ilvl w:val="1"/>
        <w:numId w:val="5"/>
      </w:numPr>
      <w:spacing w:after="200" w:line="276" w:lineRule="auto"/>
    </w:pPr>
    <w:rPr>
      <w:rFonts w:ascii="Arial" w:eastAsia="Arial" w:hAnsi="Arial" w:cs="Arial"/>
      <w:b/>
      <w:i/>
      <w:color w:val="44546A" w:themeColor="text2"/>
      <w:sz w:val="32"/>
      <w:szCs w:val="32"/>
    </w:rPr>
  </w:style>
  <w:style w:type="paragraph" w:customStyle="1" w:styleId="AppendixHeading3">
    <w:name w:val="Appendix Heading 3"/>
    <w:basedOn w:val="Normal"/>
    <w:next w:val="Corpsdetexte"/>
    <w:qFormat/>
    <w:rsid w:val="00E9419C"/>
    <w:pPr>
      <w:keepNext/>
      <w:keepLines/>
      <w:numPr>
        <w:ilvl w:val="2"/>
        <w:numId w:val="5"/>
      </w:numPr>
      <w:spacing w:after="240" w:line="240" w:lineRule="auto"/>
    </w:pPr>
    <w:rPr>
      <w:rFonts w:ascii="Arial" w:eastAsia="Arial" w:hAnsi="Arial" w:cs="Arial"/>
      <w:b/>
      <w:i/>
      <w:color w:val="44546A" w:themeColor="text2"/>
      <w:sz w:val="28"/>
      <w:szCs w:val="28"/>
    </w:rPr>
  </w:style>
  <w:style w:type="paragraph" w:customStyle="1" w:styleId="AppendixHeading4">
    <w:name w:val="Appendix Heading 4"/>
    <w:basedOn w:val="Normal"/>
    <w:next w:val="Corpsdetexte"/>
    <w:qFormat/>
    <w:rsid w:val="00E9419C"/>
    <w:pPr>
      <w:numPr>
        <w:ilvl w:val="3"/>
        <w:numId w:val="5"/>
      </w:numPr>
      <w:spacing w:after="240" w:line="240" w:lineRule="atLeast"/>
    </w:pPr>
    <w:rPr>
      <w:rFonts w:ascii="Arial" w:eastAsia="Arial" w:hAnsi="Arial" w:cs="Arial"/>
      <w:i/>
      <w:color w:val="44546A" w:themeColor="text2"/>
      <w:sz w:val="28"/>
      <w:szCs w:val="28"/>
    </w:rPr>
  </w:style>
  <w:style w:type="paragraph" w:customStyle="1" w:styleId="ExhibitHeading3">
    <w:name w:val="Exhibit Heading 3"/>
    <w:basedOn w:val="Normal"/>
    <w:next w:val="Corpsdetexte"/>
    <w:qFormat/>
    <w:rsid w:val="00E9419C"/>
    <w:pPr>
      <w:numPr>
        <w:ilvl w:val="2"/>
        <w:numId w:val="6"/>
      </w:numPr>
      <w:spacing w:after="240" w:line="240" w:lineRule="auto"/>
      <w:ind w:left="357" w:hanging="357"/>
    </w:pPr>
    <w:rPr>
      <w:rFonts w:ascii="Arial" w:eastAsia="Arial" w:hAnsi="Arial" w:cs="Arial"/>
      <w:b/>
      <w:i/>
      <w:color w:val="44546A" w:themeColor="text2"/>
      <w:sz w:val="28"/>
      <w:szCs w:val="24"/>
    </w:rPr>
  </w:style>
  <w:style w:type="paragraph" w:customStyle="1" w:styleId="ExhibitHeading5">
    <w:name w:val="Exhibit Heading 5"/>
    <w:basedOn w:val="Normal"/>
    <w:next w:val="Corpsdetexte"/>
    <w:qFormat/>
    <w:rsid w:val="00E9419C"/>
    <w:pPr>
      <w:numPr>
        <w:ilvl w:val="4"/>
        <w:numId w:val="7"/>
      </w:numPr>
      <w:spacing w:after="240" w:line="240" w:lineRule="auto"/>
      <w:ind w:left="357" w:hanging="357"/>
    </w:pPr>
    <w:rPr>
      <w:rFonts w:ascii="Arial" w:eastAsia="Arial" w:hAnsi="Arial" w:cstheme="minorHAnsi"/>
      <w:i/>
      <w:color w:val="44546A" w:themeColor="text2"/>
      <w:sz w:val="24"/>
      <w:szCs w:val="24"/>
    </w:rPr>
  </w:style>
  <w:style w:type="paragraph" w:styleId="Listepuces">
    <w:name w:val="List Bullet"/>
    <w:basedOn w:val="Normal"/>
    <w:uiPriority w:val="13"/>
    <w:unhideWhenUsed/>
    <w:qFormat/>
    <w:rsid w:val="00E9419C"/>
    <w:pPr>
      <w:numPr>
        <w:numId w:val="8"/>
      </w:numPr>
      <w:spacing w:before="60" w:after="60" w:line="240" w:lineRule="atLeast"/>
      <w:contextualSpacing/>
    </w:pPr>
    <w:rPr>
      <w:rFonts w:ascii="Arial" w:eastAsia="Arial" w:hAnsi="Arial" w:cs="Arial"/>
      <w:sz w:val="20"/>
      <w:szCs w:val="20"/>
    </w:rPr>
  </w:style>
  <w:style w:type="paragraph" w:styleId="Listepuces2">
    <w:name w:val="List Bullet 2"/>
    <w:basedOn w:val="Listepuces"/>
    <w:uiPriority w:val="13"/>
    <w:unhideWhenUsed/>
    <w:qFormat/>
    <w:rsid w:val="00E9419C"/>
    <w:pPr>
      <w:numPr>
        <w:ilvl w:val="1"/>
      </w:numPr>
    </w:pPr>
  </w:style>
  <w:style w:type="paragraph" w:styleId="Listepuces3">
    <w:name w:val="List Bullet 3"/>
    <w:basedOn w:val="Listepuces2"/>
    <w:uiPriority w:val="99"/>
    <w:unhideWhenUsed/>
    <w:qFormat/>
    <w:rsid w:val="00E9419C"/>
    <w:pPr>
      <w:numPr>
        <w:ilvl w:val="2"/>
      </w:numPr>
    </w:pPr>
  </w:style>
  <w:style w:type="paragraph" w:styleId="Listepuces4">
    <w:name w:val="List Bullet 4"/>
    <w:basedOn w:val="Listepuces3"/>
    <w:uiPriority w:val="13"/>
    <w:unhideWhenUsed/>
    <w:rsid w:val="00E9419C"/>
    <w:pPr>
      <w:numPr>
        <w:ilvl w:val="3"/>
      </w:numPr>
    </w:pPr>
  </w:style>
  <w:style w:type="paragraph" w:styleId="Listepuces5">
    <w:name w:val="List Bullet 5"/>
    <w:basedOn w:val="Listepuces4"/>
    <w:next w:val="Listepuces4"/>
    <w:uiPriority w:val="13"/>
    <w:unhideWhenUsed/>
    <w:rsid w:val="00E9419C"/>
    <w:pPr>
      <w:numPr>
        <w:ilvl w:val="4"/>
      </w:numPr>
    </w:pPr>
  </w:style>
  <w:style w:type="paragraph" w:customStyle="1" w:styleId="ListBullet6">
    <w:name w:val="List Bullet 6"/>
    <w:basedOn w:val="Listepuces5"/>
    <w:qFormat/>
    <w:rsid w:val="00E9419C"/>
    <w:pPr>
      <w:numPr>
        <w:ilvl w:val="5"/>
      </w:numPr>
    </w:pPr>
  </w:style>
  <w:style w:type="paragraph" w:customStyle="1" w:styleId="ListBullet7">
    <w:name w:val="List Bullet 7"/>
    <w:basedOn w:val="ListBullet6"/>
    <w:qFormat/>
    <w:rsid w:val="00E9419C"/>
    <w:pPr>
      <w:numPr>
        <w:ilvl w:val="6"/>
      </w:numPr>
    </w:pPr>
  </w:style>
  <w:style w:type="paragraph" w:customStyle="1" w:styleId="ListBullet8">
    <w:name w:val="List Bullet 8"/>
    <w:basedOn w:val="ListBullet7"/>
    <w:qFormat/>
    <w:rsid w:val="00E9419C"/>
    <w:pPr>
      <w:numPr>
        <w:ilvl w:val="7"/>
      </w:numPr>
    </w:pPr>
  </w:style>
  <w:style w:type="paragraph" w:customStyle="1" w:styleId="ListBullet9">
    <w:name w:val="List Bullet 9"/>
    <w:basedOn w:val="ListBullet8"/>
    <w:qFormat/>
    <w:rsid w:val="00E9419C"/>
    <w:pPr>
      <w:numPr>
        <w:ilvl w:val="8"/>
      </w:numPr>
    </w:pPr>
  </w:style>
  <w:style w:type="paragraph" w:styleId="Listenumros">
    <w:name w:val="List Number"/>
    <w:basedOn w:val="Normal"/>
    <w:unhideWhenUsed/>
    <w:qFormat/>
    <w:rsid w:val="00E9419C"/>
    <w:pPr>
      <w:numPr>
        <w:numId w:val="9"/>
      </w:numPr>
      <w:spacing w:before="60" w:after="60" w:line="240" w:lineRule="atLeast"/>
      <w:contextualSpacing/>
    </w:pPr>
    <w:rPr>
      <w:rFonts w:ascii="Arial" w:eastAsia="Arial" w:hAnsi="Arial" w:cs="Arial"/>
      <w:sz w:val="20"/>
      <w:szCs w:val="20"/>
    </w:rPr>
  </w:style>
  <w:style w:type="paragraph" w:styleId="Listenumros3">
    <w:name w:val="List Number 3"/>
    <w:basedOn w:val="Listenumros2"/>
    <w:unhideWhenUsed/>
    <w:qFormat/>
    <w:rsid w:val="00E9419C"/>
    <w:pPr>
      <w:numPr>
        <w:ilvl w:val="2"/>
      </w:numPr>
    </w:pPr>
  </w:style>
  <w:style w:type="paragraph" w:styleId="Listenumros2">
    <w:name w:val="List Number 2"/>
    <w:basedOn w:val="Listenumros"/>
    <w:unhideWhenUsed/>
    <w:qFormat/>
    <w:rsid w:val="00E9419C"/>
    <w:pPr>
      <w:numPr>
        <w:ilvl w:val="1"/>
      </w:numPr>
    </w:pPr>
  </w:style>
  <w:style w:type="paragraph" w:styleId="Listenumros4">
    <w:name w:val="List Number 4"/>
    <w:basedOn w:val="Listenumros3"/>
    <w:unhideWhenUsed/>
    <w:rsid w:val="00E9419C"/>
    <w:pPr>
      <w:numPr>
        <w:ilvl w:val="3"/>
      </w:numPr>
    </w:pPr>
  </w:style>
  <w:style w:type="paragraph" w:styleId="Listenumros5">
    <w:name w:val="List Number 5"/>
    <w:basedOn w:val="Listenumros4"/>
    <w:unhideWhenUsed/>
    <w:rsid w:val="00E9419C"/>
    <w:pPr>
      <w:numPr>
        <w:ilvl w:val="4"/>
      </w:numPr>
    </w:pPr>
  </w:style>
  <w:style w:type="paragraph" w:customStyle="1" w:styleId="ListNumber6">
    <w:name w:val="List Number 6"/>
    <w:basedOn w:val="Listenumros5"/>
    <w:qFormat/>
    <w:rsid w:val="00E9419C"/>
    <w:pPr>
      <w:numPr>
        <w:ilvl w:val="5"/>
      </w:numPr>
    </w:pPr>
  </w:style>
  <w:style w:type="paragraph" w:customStyle="1" w:styleId="ListNumber7">
    <w:name w:val="List Number 7"/>
    <w:basedOn w:val="ListNumber6"/>
    <w:qFormat/>
    <w:rsid w:val="00E9419C"/>
    <w:pPr>
      <w:numPr>
        <w:ilvl w:val="6"/>
      </w:numPr>
    </w:pPr>
  </w:style>
  <w:style w:type="paragraph" w:customStyle="1" w:styleId="ListNumber8">
    <w:name w:val="List Number 8"/>
    <w:basedOn w:val="ListNumber7"/>
    <w:qFormat/>
    <w:rsid w:val="00E9419C"/>
    <w:pPr>
      <w:numPr>
        <w:ilvl w:val="7"/>
      </w:numPr>
    </w:pPr>
  </w:style>
  <w:style w:type="paragraph" w:customStyle="1" w:styleId="ListNumber9">
    <w:name w:val="List Number 9"/>
    <w:basedOn w:val="ListNumber8"/>
    <w:qFormat/>
    <w:rsid w:val="00E9419C"/>
    <w:pPr>
      <w:numPr>
        <w:ilvl w:val="8"/>
      </w:numPr>
    </w:pPr>
  </w:style>
  <w:style w:type="paragraph" w:customStyle="1" w:styleId="tablefillbullets">
    <w:name w:val="table fill bullets"/>
    <w:basedOn w:val="Normal"/>
    <w:rsid w:val="00E9419C"/>
    <w:pPr>
      <w:numPr>
        <w:numId w:val="10"/>
      </w:numPr>
      <w:autoSpaceDE w:val="0"/>
      <w:autoSpaceDN w:val="0"/>
      <w:adjustRightInd w:val="0"/>
      <w:spacing w:before="120" w:after="0" w:line="240" w:lineRule="auto"/>
    </w:pPr>
    <w:rPr>
      <w:rFonts w:ascii="Arial" w:eastAsia="Times New Roman" w:hAnsi="Arial" w:cs="Arial"/>
      <w:snapToGrid w:val="0"/>
      <w:sz w:val="20"/>
      <w:szCs w:val="18"/>
      <w:lang w:val="fr-BE"/>
    </w:rPr>
  </w:style>
  <w:style w:type="paragraph" w:customStyle="1" w:styleId="ListRoman">
    <w:name w:val="List Roman"/>
    <w:basedOn w:val="Corpsdetexte"/>
    <w:qFormat/>
    <w:rsid w:val="008618A4"/>
    <w:pPr>
      <w:widowControl/>
      <w:numPr>
        <w:numId w:val="11"/>
      </w:numPr>
      <w:spacing w:before="60" w:after="60" w:line="240" w:lineRule="atLeast"/>
      <w:contextualSpacing/>
    </w:pPr>
    <w:rPr>
      <w:rFonts w:ascii="Arial" w:eastAsia="Arial" w:hAnsi="Arial" w:cs="Arial"/>
      <w:sz w:val="20"/>
      <w:szCs w:val="20"/>
      <w:lang w:val="fr-FR"/>
    </w:rPr>
  </w:style>
  <w:style w:type="paragraph" w:customStyle="1" w:styleId="ListRoman2">
    <w:name w:val="List Roman 2"/>
    <w:basedOn w:val="ListRoman"/>
    <w:qFormat/>
    <w:rsid w:val="008618A4"/>
    <w:pPr>
      <w:numPr>
        <w:ilvl w:val="1"/>
      </w:numPr>
    </w:pPr>
  </w:style>
  <w:style w:type="paragraph" w:customStyle="1" w:styleId="ListRoman3">
    <w:name w:val="List Roman 3"/>
    <w:basedOn w:val="ListRoman2"/>
    <w:qFormat/>
    <w:rsid w:val="008618A4"/>
    <w:pPr>
      <w:numPr>
        <w:ilvl w:val="2"/>
      </w:numPr>
    </w:pPr>
  </w:style>
  <w:style w:type="paragraph" w:customStyle="1" w:styleId="ListRoman4">
    <w:name w:val="List Roman 4"/>
    <w:basedOn w:val="ListRoman3"/>
    <w:qFormat/>
    <w:rsid w:val="008618A4"/>
    <w:pPr>
      <w:numPr>
        <w:ilvl w:val="3"/>
      </w:numPr>
    </w:pPr>
  </w:style>
  <w:style w:type="paragraph" w:customStyle="1" w:styleId="ListRoman5">
    <w:name w:val="List Roman 5"/>
    <w:basedOn w:val="ListRoman4"/>
    <w:qFormat/>
    <w:rsid w:val="008618A4"/>
    <w:pPr>
      <w:numPr>
        <w:ilvl w:val="4"/>
      </w:numPr>
    </w:pPr>
  </w:style>
  <w:style w:type="paragraph" w:customStyle="1" w:styleId="ListRoman6">
    <w:name w:val="List Roman 6"/>
    <w:basedOn w:val="ListRoman5"/>
    <w:qFormat/>
    <w:rsid w:val="008618A4"/>
    <w:pPr>
      <w:numPr>
        <w:ilvl w:val="5"/>
      </w:numPr>
    </w:pPr>
  </w:style>
  <w:style w:type="paragraph" w:customStyle="1" w:styleId="ListRoman7">
    <w:name w:val="List Roman 7"/>
    <w:basedOn w:val="ListRoman6"/>
    <w:qFormat/>
    <w:rsid w:val="008618A4"/>
    <w:pPr>
      <w:numPr>
        <w:ilvl w:val="6"/>
      </w:numPr>
    </w:pPr>
  </w:style>
  <w:style w:type="paragraph" w:customStyle="1" w:styleId="ListRoman8">
    <w:name w:val="List Roman 8"/>
    <w:basedOn w:val="ListRoman7"/>
    <w:qFormat/>
    <w:rsid w:val="008618A4"/>
    <w:pPr>
      <w:numPr>
        <w:ilvl w:val="7"/>
      </w:numPr>
    </w:pPr>
  </w:style>
  <w:style w:type="paragraph" w:customStyle="1" w:styleId="ListRoman9">
    <w:name w:val="List Roman 9"/>
    <w:basedOn w:val="ListRoman8"/>
    <w:qFormat/>
    <w:rsid w:val="008618A4"/>
    <w:pPr>
      <w:numPr>
        <w:ilvl w:val="8"/>
      </w:numPr>
    </w:pPr>
  </w:style>
  <w:style w:type="paragraph" w:customStyle="1" w:styleId="PwCBullet">
    <w:name w:val="PwC Bullet"/>
    <w:basedOn w:val="Normal"/>
    <w:rsid w:val="00823DE1"/>
    <w:pPr>
      <w:numPr>
        <w:numId w:val="12"/>
      </w:numPr>
      <w:spacing w:before="60" w:after="60" w:line="240" w:lineRule="auto"/>
      <w:jc w:val="both"/>
    </w:pPr>
    <w:rPr>
      <w:rFonts w:ascii="Georgia" w:eastAsia="Times New Roman" w:hAnsi="Georgia" w:cs="Arial"/>
      <w:snapToGrid w:val="0"/>
      <w:szCs w:val="20"/>
      <w:lang w:val="en-AU"/>
    </w:rPr>
  </w:style>
  <w:style w:type="paragraph" w:customStyle="1" w:styleId="Achievement">
    <w:name w:val="Achievement"/>
    <w:rsid w:val="00112AC3"/>
    <w:pPr>
      <w:numPr>
        <w:ilvl w:val="1"/>
        <w:numId w:val="18"/>
      </w:numPr>
      <w:spacing w:after="60" w:line="220" w:lineRule="atLeast"/>
      <w:ind w:right="-360"/>
    </w:pPr>
    <w:rPr>
      <w:rFonts w:ascii="Times New Roman" w:eastAsia="Batang" w:hAnsi="Times New Roman" w:cs="Times New Roman"/>
      <w:sz w:val="20"/>
      <w:szCs w:val="20"/>
    </w:rPr>
  </w:style>
  <w:style w:type="paragraph" w:customStyle="1" w:styleId="TitreIFC4">
    <w:name w:val="Titre IFC 4"/>
    <w:basedOn w:val="Titre4"/>
    <w:link w:val="TitreIFC4Car"/>
    <w:rsid w:val="00C473F5"/>
    <w:rPr>
      <w:b w:val="0"/>
      <w:bCs/>
      <w:color w:val="E87722"/>
    </w:rPr>
  </w:style>
  <w:style w:type="paragraph" w:styleId="NormalWeb">
    <w:name w:val="Normal (Web)"/>
    <w:basedOn w:val="Normal"/>
    <w:uiPriority w:val="99"/>
    <w:unhideWhenUsed/>
    <w:rsid w:val="0081349E"/>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itreIFC4Car">
    <w:name w:val="Titre IFC 4 Car"/>
    <w:basedOn w:val="Titre4Car"/>
    <w:link w:val="TitreIFC4"/>
    <w:rsid w:val="00C473F5"/>
    <w:rPr>
      <w:rFonts w:asciiTheme="majorHAnsi" w:eastAsiaTheme="majorEastAsia" w:hAnsiTheme="majorHAnsi" w:cstheme="majorBidi"/>
      <w:b w:val="0"/>
      <w:bCs/>
      <w:iCs/>
      <w:color w:val="E87722"/>
      <w:sz w:val="24"/>
      <w:lang w:val="fr-FR"/>
    </w:rPr>
  </w:style>
  <w:style w:type="paragraph" w:styleId="Sous-titr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20">
    <w:name w:val="20"/>
    <w:basedOn w:val="TableNormal3"/>
    <w:tblPr/>
  </w:style>
  <w:style w:type="table" w:customStyle="1" w:styleId="19">
    <w:name w:val="19"/>
    <w:basedOn w:val="TableNormal3"/>
    <w:rPr>
      <w:color w:val="5F80A7"/>
      <w:sz w:val="20"/>
      <w:szCs w:val="20"/>
    </w:rPr>
    <w:tblPr>
      <w:tblStyleRowBandSize w:val="1"/>
      <w:tblStyleColBandSize w:val="1"/>
    </w:tblPr>
    <w:tcPr>
      <w:shd w:val="clear" w:color="auto" w:fill="FFFFFF"/>
    </w:tcPr>
    <w:tblStylePr w:type="firstRow">
      <w:rPr>
        <w:b/>
      </w:rPr>
      <w:tblPr/>
      <w:tcPr>
        <w:tcBorders>
          <w:bottom w:val="single" w:sz="12" w:space="0" w:color="8EAADB"/>
        </w:tcBorders>
      </w:tcPr>
    </w:tblStylePr>
    <w:tblStylePr w:type="lastRow">
      <w:rPr>
        <w:b/>
      </w:rPr>
    </w:tblStylePr>
    <w:tblStylePr w:type="firstCol">
      <w:rPr>
        <w:b/>
      </w:rPr>
    </w:tblStylePr>
    <w:tblStylePr w:type="lastCol">
      <w:rPr>
        <w:b/>
      </w:rPr>
    </w:tblStylePr>
  </w:style>
  <w:style w:type="table" w:customStyle="1" w:styleId="18">
    <w:name w:val="18"/>
    <w:basedOn w:val="TableNormal3"/>
    <w:rPr>
      <w:color w:val="5F80A7"/>
      <w:sz w:val="20"/>
      <w:szCs w:val="20"/>
    </w:rPr>
    <w:tblPr/>
  </w:style>
  <w:style w:type="table" w:customStyle="1" w:styleId="17">
    <w:name w:val="17"/>
    <w:basedOn w:val="TableNormal3"/>
    <w:rPr>
      <w:color w:val="5F80A7"/>
      <w:sz w:val="20"/>
      <w:szCs w:val="20"/>
    </w:rPr>
    <w:tblPr/>
  </w:style>
  <w:style w:type="table" w:customStyle="1" w:styleId="16">
    <w:name w:val="16"/>
    <w:basedOn w:val="TableNormal3"/>
    <w:rPr>
      <w:color w:val="5F80A7"/>
      <w:sz w:val="20"/>
      <w:szCs w:val="20"/>
    </w:rPr>
    <w:tblPr/>
  </w:style>
  <w:style w:type="table" w:customStyle="1" w:styleId="15">
    <w:name w:val="15"/>
    <w:basedOn w:val="TableNormal3"/>
    <w:rPr>
      <w:color w:val="5F80A7"/>
      <w:sz w:val="20"/>
      <w:szCs w:val="20"/>
    </w:rPr>
    <w:tblPr/>
  </w:style>
  <w:style w:type="table" w:customStyle="1" w:styleId="14">
    <w:name w:val="14"/>
    <w:basedOn w:val="TableNormal3"/>
    <w:rPr>
      <w:color w:val="5F80A7"/>
      <w:sz w:val="20"/>
      <w:szCs w:val="20"/>
    </w:rPr>
    <w:tblPr/>
  </w:style>
  <w:style w:type="table" w:customStyle="1" w:styleId="13">
    <w:name w:val="13"/>
    <w:basedOn w:val="TableNormal3"/>
    <w:rPr>
      <w:color w:val="5F80A7"/>
      <w:sz w:val="20"/>
      <w:szCs w:val="20"/>
    </w:rPr>
    <w:tblPr/>
  </w:style>
  <w:style w:type="table" w:customStyle="1" w:styleId="12">
    <w:name w:val="12"/>
    <w:basedOn w:val="TableNormal3"/>
    <w:rPr>
      <w:color w:val="5F80A7"/>
      <w:sz w:val="20"/>
      <w:szCs w:val="20"/>
    </w:rPr>
    <w:tblPr/>
  </w:style>
  <w:style w:type="table" w:customStyle="1" w:styleId="11">
    <w:name w:val="11"/>
    <w:basedOn w:val="TableNormal3"/>
    <w:rPr>
      <w:color w:val="5F80A7"/>
      <w:sz w:val="20"/>
      <w:szCs w:val="20"/>
    </w:rPr>
    <w:tblPr/>
  </w:style>
  <w:style w:type="paragraph" w:styleId="TM4">
    <w:name w:val="toc 4"/>
    <w:basedOn w:val="Normal"/>
    <w:next w:val="Normal"/>
    <w:autoRedefine/>
    <w:uiPriority w:val="39"/>
    <w:unhideWhenUsed/>
    <w:rsid w:val="00055A39"/>
    <w:pPr>
      <w:spacing w:after="0"/>
      <w:ind w:left="440"/>
    </w:pPr>
    <w:rPr>
      <w:rFonts w:asciiTheme="minorHAnsi" w:hAnsiTheme="minorHAnsi" w:cstheme="minorHAnsi"/>
      <w:sz w:val="20"/>
      <w:szCs w:val="24"/>
    </w:rPr>
  </w:style>
  <w:style w:type="character" w:styleId="Textedelespacerserv">
    <w:name w:val="Placeholder Text"/>
    <w:basedOn w:val="Policepardfaut"/>
    <w:uiPriority w:val="99"/>
    <w:semiHidden/>
    <w:rsid w:val="00E9453E"/>
    <w:rPr>
      <w:color w:val="808080"/>
    </w:rPr>
  </w:style>
  <w:style w:type="paragraph" w:customStyle="1" w:styleId="ExhibitHeading4">
    <w:name w:val="Exhibit Heading 4"/>
    <w:basedOn w:val="Normal"/>
    <w:next w:val="Corpsdetexte"/>
    <w:qFormat/>
    <w:rsid w:val="00713543"/>
    <w:pPr>
      <w:numPr>
        <w:ilvl w:val="3"/>
        <w:numId w:val="15"/>
      </w:numPr>
      <w:spacing w:after="240" w:line="240" w:lineRule="auto"/>
      <w:ind w:left="357" w:hanging="357"/>
    </w:pPr>
    <w:rPr>
      <w:rFonts w:ascii="Arial" w:eastAsia="Arial" w:hAnsi="Arial" w:cs="Arial"/>
      <w:i/>
      <w:color w:val="44546A" w:themeColor="text2"/>
      <w:sz w:val="28"/>
      <w:szCs w:val="28"/>
    </w:rPr>
  </w:style>
  <w:style w:type="paragraph" w:customStyle="1" w:styleId="ListAlpha">
    <w:name w:val="List Alpha"/>
    <w:basedOn w:val="Normal"/>
    <w:qFormat/>
    <w:rsid w:val="00713543"/>
    <w:pPr>
      <w:numPr>
        <w:numId w:val="16"/>
      </w:numPr>
      <w:spacing w:before="60" w:after="60" w:line="240" w:lineRule="atLeast"/>
      <w:contextualSpacing/>
    </w:pPr>
    <w:rPr>
      <w:rFonts w:ascii="Arial" w:eastAsia="Arial" w:hAnsi="Arial" w:cs="Arial"/>
      <w:sz w:val="20"/>
      <w:szCs w:val="20"/>
    </w:rPr>
  </w:style>
  <w:style w:type="paragraph" w:customStyle="1" w:styleId="ListAlpha2">
    <w:name w:val="List Alpha 2"/>
    <w:basedOn w:val="ListAlpha"/>
    <w:qFormat/>
    <w:rsid w:val="00713543"/>
    <w:pPr>
      <w:numPr>
        <w:ilvl w:val="1"/>
      </w:numPr>
    </w:pPr>
  </w:style>
  <w:style w:type="paragraph" w:customStyle="1" w:styleId="ListAlpha3">
    <w:name w:val="List Alpha 3"/>
    <w:basedOn w:val="ListAlpha2"/>
    <w:qFormat/>
    <w:rsid w:val="00713543"/>
    <w:pPr>
      <w:numPr>
        <w:ilvl w:val="2"/>
      </w:numPr>
    </w:pPr>
  </w:style>
  <w:style w:type="paragraph" w:customStyle="1" w:styleId="ListAlpha5">
    <w:name w:val="List Alpha 5"/>
    <w:basedOn w:val="ListAlpha4"/>
    <w:qFormat/>
    <w:rsid w:val="00713543"/>
    <w:pPr>
      <w:numPr>
        <w:ilvl w:val="4"/>
      </w:numPr>
    </w:pPr>
  </w:style>
  <w:style w:type="paragraph" w:customStyle="1" w:styleId="ListAlpha4">
    <w:name w:val="List Alpha 4"/>
    <w:basedOn w:val="ListAlpha3"/>
    <w:qFormat/>
    <w:rsid w:val="00713543"/>
    <w:pPr>
      <w:numPr>
        <w:ilvl w:val="3"/>
      </w:numPr>
    </w:pPr>
  </w:style>
  <w:style w:type="paragraph" w:customStyle="1" w:styleId="ListAlpha6">
    <w:name w:val="List Alpha 6"/>
    <w:basedOn w:val="ListAlpha5"/>
    <w:qFormat/>
    <w:rsid w:val="00713543"/>
    <w:pPr>
      <w:numPr>
        <w:ilvl w:val="5"/>
      </w:numPr>
    </w:pPr>
  </w:style>
  <w:style w:type="paragraph" w:customStyle="1" w:styleId="ListAlpha7">
    <w:name w:val="List Alpha 7"/>
    <w:basedOn w:val="ListAlpha6"/>
    <w:qFormat/>
    <w:rsid w:val="00713543"/>
    <w:pPr>
      <w:numPr>
        <w:ilvl w:val="6"/>
      </w:numPr>
    </w:pPr>
  </w:style>
  <w:style w:type="paragraph" w:customStyle="1" w:styleId="ListAlpha8">
    <w:name w:val="List Alpha 8"/>
    <w:basedOn w:val="ListAlpha7"/>
    <w:qFormat/>
    <w:rsid w:val="00713543"/>
    <w:pPr>
      <w:numPr>
        <w:ilvl w:val="7"/>
      </w:numPr>
    </w:pPr>
  </w:style>
  <w:style w:type="paragraph" w:customStyle="1" w:styleId="ListAlpha9">
    <w:name w:val="List Alpha 9"/>
    <w:basedOn w:val="ListAlpha8"/>
    <w:qFormat/>
    <w:rsid w:val="00713543"/>
    <w:pPr>
      <w:numPr>
        <w:ilvl w:val="8"/>
      </w:numPr>
    </w:pPr>
  </w:style>
  <w:style w:type="paragraph" w:customStyle="1" w:styleId="TableBullet1Normal">
    <w:name w:val="Table Bullet 1 Normal"/>
    <w:basedOn w:val="Normal"/>
    <w:rsid w:val="00713543"/>
    <w:pPr>
      <w:numPr>
        <w:numId w:val="17"/>
      </w:numPr>
      <w:kinsoku w:val="0"/>
      <w:overflowPunct w:val="0"/>
      <w:autoSpaceDE w:val="0"/>
      <w:autoSpaceDN w:val="0"/>
      <w:adjustRightInd w:val="0"/>
      <w:snapToGrid w:val="0"/>
      <w:spacing w:before="40" w:after="40" w:line="240" w:lineRule="auto"/>
    </w:pPr>
    <w:rPr>
      <w:rFonts w:ascii="Arial" w:eastAsia="Times New Roman" w:hAnsi="Arial" w:cs="Arial"/>
      <w:snapToGrid w:val="0"/>
      <w:sz w:val="21"/>
      <w:szCs w:val="21"/>
      <w:lang w:val="en-AU"/>
    </w:rPr>
  </w:style>
  <w:style w:type="paragraph" w:customStyle="1" w:styleId="TableBullet3Normal">
    <w:name w:val="Table Bullet 3 Normal"/>
    <w:basedOn w:val="TableBullet2Normal"/>
    <w:rsid w:val="00713543"/>
    <w:pPr>
      <w:numPr>
        <w:ilvl w:val="2"/>
      </w:numPr>
    </w:pPr>
    <w:rPr>
      <w:szCs w:val="20"/>
    </w:rPr>
  </w:style>
  <w:style w:type="paragraph" w:customStyle="1" w:styleId="TableBullet2Normal">
    <w:name w:val="Table Bullet 2 Normal"/>
    <w:basedOn w:val="TableBullet1Normal"/>
    <w:rsid w:val="00713543"/>
    <w:pPr>
      <w:numPr>
        <w:ilvl w:val="1"/>
      </w:numPr>
    </w:pPr>
  </w:style>
  <w:style w:type="paragraph" w:customStyle="1" w:styleId="00BodyText">
    <w:name w:val="00_Body Text"/>
    <w:basedOn w:val="Normal"/>
    <w:qFormat/>
    <w:rsid w:val="00404CA4"/>
    <w:pPr>
      <w:spacing w:after="240" w:line="280" w:lineRule="exact"/>
      <w:jc w:val="both"/>
    </w:pPr>
    <w:rPr>
      <w:rFonts w:asciiTheme="majorHAnsi" w:eastAsia="Arial" w:hAnsiTheme="majorHAnsi" w:cstheme="majorHAnsi"/>
      <w:szCs w:val="24"/>
      <w:lang w:val="en-US" w:eastAsia="en-US"/>
    </w:rPr>
  </w:style>
  <w:style w:type="table" w:customStyle="1" w:styleId="10">
    <w:name w:val="10"/>
    <w:basedOn w:val="TableNormal2"/>
    <w:pPr>
      <w:spacing w:after="0" w:line="240" w:lineRule="auto"/>
    </w:pPr>
    <w:rPr>
      <w:color w:val="5F80A7"/>
      <w:sz w:val="20"/>
      <w:szCs w:val="20"/>
    </w:rPr>
    <w:tblPr/>
  </w:style>
  <w:style w:type="table" w:customStyle="1" w:styleId="9">
    <w:name w:val="9"/>
    <w:basedOn w:val="TableNormal2"/>
    <w:pPr>
      <w:spacing w:after="0" w:line="240" w:lineRule="auto"/>
    </w:pPr>
    <w:rPr>
      <w:color w:val="5F80A7"/>
      <w:sz w:val="20"/>
      <w:szCs w:val="20"/>
    </w:rPr>
    <w:tblPr/>
  </w:style>
  <w:style w:type="table" w:customStyle="1" w:styleId="8">
    <w:name w:val="8"/>
    <w:basedOn w:val="TableNormal2"/>
    <w:pPr>
      <w:spacing w:after="0" w:line="240" w:lineRule="auto"/>
    </w:pPr>
    <w:rPr>
      <w:color w:val="5F80A7"/>
      <w:sz w:val="20"/>
      <w:szCs w:val="20"/>
    </w:rPr>
    <w:tblPr/>
  </w:style>
  <w:style w:type="table" w:customStyle="1" w:styleId="7">
    <w:name w:val="7"/>
    <w:basedOn w:val="TableNormal2"/>
    <w:pPr>
      <w:widowControl w:val="0"/>
      <w:spacing w:after="0" w:line="240" w:lineRule="auto"/>
    </w:pPr>
    <w:rPr>
      <w:color w:val="5F80A7"/>
      <w:sz w:val="20"/>
      <w:szCs w:val="20"/>
    </w:rPr>
    <w:tblPr/>
  </w:style>
  <w:style w:type="table" w:customStyle="1" w:styleId="6">
    <w:name w:val="6"/>
    <w:basedOn w:val="TableNormal2"/>
    <w:pPr>
      <w:spacing w:after="0" w:line="240" w:lineRule="auto"/>
    </w:pPr>
    <w:rPr>
      <w:color w:val="5F80A7"/>
      <w:sz w:val="20"/>
      <w:szCs w:val="20"/>
    </w:rPr>
    <w:tblPr/>
  </w:style>
  <w:style w:type="table" w:customStyle="1" w:styleId="5">
    <w:name w:val="5"/>
    <w:basedOn w:val="TableNormal2"/>
    <w:pPr>
      <w:spacing w:after="0" w:line="240" w:lineRule="auto"/>
    </w:pPr>
    <w:rPr>
      <w:color w:val="5F80A7"/>
      <w:sz w:val="20"/>
      <w:szCs w:val="20"/>
    </w:rPr>
    <w:tblPr/>
  </w:style>
  <w:style w:type="table" w:customStyle="1" w:styleId="4">
    <w:name w:val="4"/>
    <w:basedOn w:val="TableNormal2"/>
    <w:tblPr/>
  </w:style>
  <w:style w:type="table" w:customStyle="1" w:styleId="3">
    <w:name w:val="3"/>
    <w:basedOn w:val="TableNormal2"/>
    <w:pPr>
      <w:spacing w:after="0" w:line="240" w:lineRule="auto"/>
    </w:pPr>
    <w:rPr>
      <w:color w:val="5F80A7"/>
      <w:sz w:val="20"/>
      <w:szCs w:val="20"/>
    </w:rPr>
    <w:tblPr/>
  </w:style>
  <w:style w:type="table" w:customStyle="1" w:styleId="2">
    <w:name w:val="2"/>
    <w:basedOn w:val="TableNormal2"/>
    <w:tblPr/>
  </w:style>
  <w:style w:type="paragraph" w:customStyle="1" w:styleId="IFCTITRE1">
    <w:name w:val="IFC TITRE 1"/>
    <w:basedOn w:val="Titre1"/>
    <w:link w:val="IFCTITRE1Car"/>
    <w:qFormat/>
    <w:rsid w:val="00C3023A"/>
    <w:rPr>
      <w:color w:val="002345"/>
      <w:sz w:val="44"/>
    </w:rPr>
  </w:style>
  <w:style w:type="paragraph" w:customStyle="1" w:styleId="IFCTITRE2">
    <w:name w:val="IFC TITRE 2"/>
    <w:basedOn w:val="Titre2"/>
    <w:link w:val="IFCTITRE2Car"/>
    <w:autoRedefine/>
    <w:qFormat/>
    <w:rsid w:val="00FC1892"/>
    <w:pPr>
      <w:numPr>
        <w:numId w:val="19"/>
      </w:numPr>
      <w:pBdr>
        <w:top w:val="nil"/>
        <w:left w:val="nil"/>
        <w:bottom w:val="nil"/>
        <w:right w:val="nil"/>
        <w:between w:val="nil"/>
      </w:pBdr>
    </w:pPr>
    <w:rPr>
      <w:rFonts w:eastAsia="MS Mincho"/>
      <w:b/>
      <w:color w:val="00ADE4"/>
    </w:rPr>
  </w:style>
  <w:style w:type="character" w:customStyle="1" w:styleId="IFCTITRE1Car">
    <w:name w:val="IFC TITRE 1 Car"/>
    <w:basedOn w:val="Titre1Car"/>
    <w:link w:val="IFCTITRE1"/>
    <w:rsid w:val="00C3023A"/>
    <w:rPr>
      <w:rFonts w:asciiTheme="majorHAnsi" w:eastAsiaTheme="majorEastAsia" w:hAnsiTheme="majorHAnsi" w:cstheme="majorBidi"/>
      <w:b/>
      <w:color w:val="002345"/>
      <w:sz w:val="44"/>
      <w:szCs w:val="36"/>
      <w:lang w:val="fr-FR" w:eastAsia="en-US"/>
    </w:rPr>
  </w:style>
  <w:style w:type="paragraph" w:customStyle="1" w:styleId="IFCTITRE3">
    <w:name w:val="IFC TITRE 3"/>
    <w:basedOn w:val="Normal"/>
    <w:link w:val="IFCTITRE3Car"/>
    <w:autoRedefine/>
    <w:rsid w:val="00743C64"/>
    <w:pPr>
      <w:keepNext/>
      <w:keepLines/>
      <w:numPr>
        <w:ilvl w:val="2"/>
        <w:numId w:val="21"/>
      </w:numPr>
      <w:pBdr>
        <w:top w:val="nil"/>
        <w:left w:val="nil"/>
        <w:bottom w:val="nil"/>
        <w:right w:val="nil"/>
        <w:between w:val="nil"/>
      </w:pBdr>
      <w:tabs>
        <w:tab w:val="left" w:pos="1134"/>
      </w:tabs>
      <w:spacing w:before="240" w:after="240"/>
      <w:ind w:left="993" w:hanging="142"/>
    </w:pPr>
    <w:rPr>
      <w:bCs/>
      <w:color w:val="4C868E"/>
      <w:sz w:val="24"/>
      <w:szCs w:val="24"/>
    </w:rPr>
  </w:style>
  <w:style w:type="character" w:customStyle="1" w:styleId="IFCTITRE2Car">
    <w:name w:val="IFC TITRE 2 Car"/>
    <w:basedOn w:val="Titre2Car"/>
    <w:link w:val="IFCTITRE2"/>
    <w:rsid w:val="00FC1892"/>
    <w:rPr>
      <w:rFonts w:asciiTheme="majorHAnsi" w:eastAsia="MS Mincho" w:hAnsiTheme="majorHAnsi" w:cstheme="majorBidi"/>
      <w:b/>
      <w:color w:val="00ADE4"/>
      <w:sz w:val="32"/>
      <w:szCs w:val="32"/>
      <w:lang w:val="fr-FR" w:eastAsia="en-US"/>
    </w:rPr>
  </w:style>
  <w:style w:type="paragraph" w:customStyle="1" w:styleId="IFCTITRE4">
    <w:name w:val="IFC TITRE 4"/>
    <w:basedOn w:val="Normal"/>
    <w:link w:val="IFCTITRE4Car"/>
    <w:qFormat/>
    <w:rsid w:val="00A43800"/>
    <w:pPr>
      <w:keepNext/>
      <w:keepLines/>
      <w:numPr>
        <w:ilvl w:val="4"/>
        <w:numId w:val="14"/>
      </w:numPr>
      <w:pBdr>
        <w:top w:val="nil"/>
        <w:left w:val="nil"/>
        <w:bottom w:val="nil"/>
        <w:right w:val="nil"/>
        <w:between w:val="nil"/>
      </w:pBdr>
      <w:spacing w:before="40" w:after="240"/>
      <w:ind w:left="993"/>
    </w:pPr>
    <w:rPr>
      <w:b/>
      <w:i/>
      <w:color w:val="E87722"/>
    </w:rPr>
  </w:style>
  <w:style w:type="character" w:customStyle="1" w:styleId="IFCTITRE3Car">
    <w:name w:val="IFC TITRE 3 Car"/>
    <w:basedOn w:val="Policepardfaut"/>
    <w:link w:val="IFCTITRE3"/>
    <w:rsid w:val="00743C64"/>
    <w:rPr>
      <w:bCs/>
      <w:color w:val="4C868E"/>
      <w:sz w:val="24"/>
      <w:szCs w:val="24"/>
      <w:lang w:val="fr-FR"/>
    </w:rPr>
  </w:style>
  <w:style w:type="character" w:customStyle="1" w:styleId="IFCTITRE4Car">
    <w:name w:val="IFC TITRE 4 Car"/>
    <w:basedOn w:val="Policepardfaut"/>
    <w:link w:val="IFCTITRE4"/>
    <w:rsid w:val="00A43800"/>
    <w:rPr>
      <w:b/>
      <w:i/>
      <w:color w:val="E87722"/>
      <w:lang w:val="fr-FR"/>
    </w:rPr>
  </w:style>
  <w:style w:type="paragraph" w:customStyle="1" w:styleId="BankNormal">
    <w:name w:val="BankNormal"/>
    <w:basedOn w:val="Normal"/>
    <w:rsid w:val="00EC5459"/>
    <w:pPr>
      <w:spacing w:after="240" w:line="240" w:lineRule="auto"/>
    </w:pPr>
    <w:rPr>
      <w:rFonts w:ascii="Times New Roman" w:eastAsia="Times New Roman" w:hAnsi="Times New Roman" w:cs="Times New Roman"/>
      <w:sz w:val="24"/>
      <w:szCs w:val="20"/>
      <w:lang w:val="en-US" w:eastAsia="en-US"/>
    </w:rPr>
  </w:style>
  <w:style w:type="table" w:customStyle="1" w:styleId="TableauGrille1Clair-Accentuation21">
    <w:name w:val="Tableau Grille 1 Clair - Accentuation 21"/>
    <w:basedOn w:val="TableauNormal"/>
    <w:uiPriority w:val="46"/>
    <w:rsid w:val="00B114EF"/>
    <w:pPr>
      <w:spacing w:after="0" w:line="240" w:lineRule="auto"/>
    </w:pPr>
    <w:rPr>
      <w:rFonts w:asciiTheme="minorHAnsi" w:eastAsiaTheme="minorHAnsi" w:hAnsiTheme="minorHAnsi" w:cstheme="minorBidi"/>
      <w:lang w:val="en-US" w:eastAsia="en-US"/>
    </w:rPr>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numbering" w:customStyle="1" w:styleId="Aucuneliste1">
    <w:name w:val="Aucune liste1"/>
    <w:next w:val="Aucuneliste"/>
    <w:uiPriority w:val="99"/>
    <w:semiHidden/>
    <w:unhideWhenUsed/>
    <w:rsid w:val="00477DCD"/>
  </w:style>
  <w:style w:type="paragraph" w:customStyle="1" w:styleId="coprsdetexte">
    <w:name w:val="coprs de texte"/>
    <w:basedOn w:val="Normal"/>
    <w:link w:val="coprsdetexteCar"/>
    <w:autoRedefine/>
    <w:qFormat/>
    <w:rsid w:val="00477DCD"/>
    <w:pPr>
      <w:spacing w:after="120" w:line="240" w:lineRule="auto"/>
      <w:jc w:val="both"/>
    </w:pPr>
    <w:rPr>
      <w:rFonts w:eastAsia="Times New Roman"/>
      <w:sz w:val="24"/>
      <w:szCs w:val="24"/>
      <w:lang w:eastAsia="fr-FR"/>
    </w:rPr>
  </w:style>
  <w:style w:type="character" w:customStyle="1" w:styleId="coprsdetexteCar">
    <w:name w:val="coprs de texte Car"/>
    <w:basedOn w:val="Policepardfaut"/>
    <w:link w:val="coprsdetexte"/>
    <w:rsid w:val="00477DCD"/>
    <w:rPr>
      <w:rFonts w:eastAsia="Times New Roman"/>
      <w:sz w:val="24"/>
      <w:szCs w:val="24"/>
      <w:lang w:val="fr-FR" w:eastAsia="fr-FR"/>
    </w:rPr>
  </w:style>
  <w:style w:type="paragraph" w:customStyle="1" w:styleId="0">
    <w:name w:val="0"/>
    <w:basedOn w:val="Normal"/>
    <w:rsid w:val="00477DCD"/>
    <w:pPr>
      <w:tabs>
        <w:tab w:val="left" w:pos="851"/>
        <w:tab w:val="left" w:pos="1134"/>
        <w:tab w:val="right" w:pos="9072"/>
      </w:tabs>
      <w:spacing w:after="40" w:line="240" w:lineRule="auto"/>
      <w:ind w:left="567"/>
      <w:jc w:val="both"/>
    </w:pPr>
    <w:rPr>
      <w:rFonts w:ascii="Traditional Arabic" w:eastAsia="Times New Roman" w:hAnsi="Traditional Arabic" w:cs="Times New Roman"/>
      <w:snapToGrid w:val="0"/>
      <w:sz w:val="24"/>
      <w:szCs w:val="24"/>
      <w:lang w:eastAsia="fr-FR"/>
    </w:rPr>
  </w:style>
  <w:style w:type="character" w:styleId="Numrodepage">
    <w:name w:val="page number"/>
    <w:basedOn w:val="Policepardfaut"/>
    <w:rsid w:val="00477DCD"/>
  </w:style>
  <w:style w:type="paragraph" w:styleId="Sansinterligne">
    <w:name w:val="No Spacing"/>
    <w:qFormat/>
    <w:rsid w:val="00477DCD"/>
    <w:pPr>
      <w:spacing w:after="0" w:line="240" w:lineRule="auto"/>
      <w:jc w:val="both"/>
    </w:pPr>
    <w:rPr>
      <w:rFonts w:cs="Arial"/>
      <w:lang w:val="fr-FR" w:eastAsia="en-US"/>
    </w:rPr>
  </w:style>
  <w:style w:type="character" w:customStyle="1" w:styleId="apple-converted-space">
    <w:name w:val="apple-converted-space"/>
    <w:basedOn w:val="Policepardfaut"/>
    <w:rsid w:val="00477DCD"/>
  </w:style>
  <w:style w:type="table" w:customStyle="1" w:styleId="Grilledutableau1">
    <w:name w:val="Grille du tableau1"/>
    <w:basedOn w:val="TableauNormal"/>
    <w:next w:val="Grilledutableau"/>
    <w:uiPriority w:val="59"/>
    <w:rsid w:val="00477DCD"/>
    <w:pPr>
      <w:spacing w:after="0" w:line="240" w:lineRule="auto"/>
    </w:pPr>
    <w:rPr>
      <w:rFonts w:cs="Arial"/>
      <w:lang w:val="fr-FR" w:eastAsia="en-US"/>
    </w:rPr>
    <w:tblPr/>
  </w:style>
  <w:style w:type="numbering" w:customStyle="1" w:styleId="Aucuneliste2">
    <w:name w:val="Aucune liste2"/>
    <w:next w:val="Aucuneliste"/>
    <w:uiPriority w:val="99"/>
    <w:semiHidden/>
    <w:unhideWhenUsed/>
    <w:rsid w:val="008B78AE"/>
  </w:style>
  <w:style w:type="table" w:customStyle="1" w:styleId="Grilledutableau2">
    <w:name w:val="Grille du tableau2"/>
    <w:basedOn w:val="TableauNormal"/>
    <w:next w:val="Grilledutableau"/>
    <w:uiPriority w:val="59"/>
    <w:rsid w:val="008B78AE"/>
    <w:pPr>
      <w:spacing w:after="0" w:line="240" w:lineRule="auto"/>
    </w:pPr>
    <w:rPr>
      <w:rFonts w:cs="Arial"/>
      <w:lang w:val="fr-FR" w:eastAsia="en-US"/>
    </w:rPr>
    <w:tblPr/>
  </w:style>
  <w:style w:type="table" w:customStyle="1" w:styleId="Grilledutableau3">
    <w:name w:val="Grille du tableau3"/>
    <w:basedOn w:val="TableauNormal"/>
    <w:next w:val="Grilledutableau"/>
    <w:uiPriority w:val="59"/>
    <w:rsid w:val="00322C9D"/>
    <w:pPr>
      <w:spacing w:after="0" w:line="240" w:lineRule="auto"/>
    </w:pPr>
    <w:rPr>
      <w:rFonts w:eastAsia="Times New Roman" w:cs="Arial"/>
      <w:lang w:val="fr-FR" w:eastAsia="fr-FR"/>
    </w:rPr>
    <w:tblPr/>
  </w:style>
  <w:style w:type="character" w:customStyle="1" w:styleId="Mentionnonrsolue3">
    <w:name w:val="Mention non résolue3"/>
    <w:basedOn w:val="Policepardfaut"/>
    <w:uiPriority w:val="99"/>
    <w:semiHidden/>
    <w:unhideWhenUsed/>
    <w:rsid w:val="00DD450C"/>
    <w:rPr>
      <w:color w:val="605E5C"/>
      <w:shd w:val="clear" w:color="auto" w:fill="E1DFDD"/>
    </w:rPr>
  </w:style>
  <w:style w:type="character" w:styleId="Mentionnonrsolue">
    <w:name w:val="Unresolved Mention"/>
    <w:basedOn w:val="Policepardfaut"/>
    <w:uiPriority w:val="99"/>
    <w:semiHidden/>
    <w:unhideWhenUsed/>
    <w:rsid w:val="000B5410"/>
    <w:rPr>
      <w:color w:val="605E5C"/>
      <w:shd w:val="clear" w:color="auto" w:fill="E1DFDD"/>
    </w:rPr>
  </w:style>
  <w:style w:type="paragraph" w:styleId="En-ttedetabledesmatires">
    <w:name w:val="TOC Heading"/>
    <w:basedOn w:val="Titre1"/>
    <w:next w:val="Normal"/>
    <w:uiPriority w:val="39"/>
    <w:unhideWhenUsed/>
    <w:qFormat/>
    <w:rsid w:val="00E67C22"/>
    <w:pPr>
      <w:outlineLvl w:val="9"/>
    </w:pPr>
    <w:rPr>
      <w:color w:val="2E74B5" w:themeColor="accent1" w:themeShade="BF"/>
      <w:lang w:val="en-US"/>
    </w:rPr>
  </w:style>
  <w:style w:type="character" w:styleId="lev">
    <w:name w:val="Strong"/>
    <w:basedOn w:val="Policepardfaut"/>
    <w:uiPriority w:val="22"/>
    <w:qFormat/>
    <w:rsid w:val="00923CAC"/>
    <w:rPr>
      <w:b/>
      <w:bCs/>
    </w:rPr>
  </w:style>
  <w:style w:type="table" w:styleId="TableauListe3-Accentuation5">
    <w:name w:val="List Table 3 Accent 5"/>
    <w:basedOn w:val="TableauNormal"/>
    <w:uiPriority w:val="48"/>
    <w:rsid w:val="00C62B0B"/>
    <w:pPr>
      <w:spacing w:after="0" w:line="240" w:lineRule="auto"/>
    </w:pPr>
    <w:tblPr>
      <w:tblStyleRowBandSize w:val="1"/>
      <w:tblStyleColBandSize w:val="1"/>
    </w:tblPr>
    <w:tcPr>
      <w:tcBorders>
        <w:top w:val="single" w:sz="4" w:space="0" w:color="4472C4" w:themeColor="accent5"/>
        <w:bottom w:val="single" w:sz="4" w:space="0" w:color="4472C4" w:themeColor="accent5"/>
        <w:right w:val="single" w:sz="4" w:space="0" w:color="4472C4" w:themeColor="accent5"/>
      </w:tcBorders>
    </w:tcPr>
    <w:tblStylePr w:type="firstRow">
      <w:rPr>
        <w:b/>
        <w:bCs/>
        <w:color w:val="FFFFFF" w:themeColor="background1"/>
      </w:rPr>
      <w:tblPr/>
      <w:tcPr>
        <w:shd w:val="clear" w:color="auto" w:fill="4472C4" w:themeFill="accent5"/>
      </w:tcPr>
    </w:tblStylePr>
    <w:tblStylePr w:type="lastRow">
      <w:rPr>
        <w:b/>
        <w:bCs/>
      </w:rPr>
      <w:tblPr/>
      <w:tcPr>
        <w:tcBorders>
          <w:top w:val="double" w:sz="4" w:space="0" w:color="4472C4"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5"/>
          <w:left w:val="nil"/>
        </w:tcBorders>
      </w:tcPr>
    </w:tblStylePr>
    <w:tblStylePr w:type="swCell">
      <w:tblPr/>
      <w:tcPr>
        <w:tcBorders>
          <w:top w:val="double" w:sz="4" w:space="0" w:color="4472C4" w:themeColor="accent5"/>
          <w:right w:val="nil"/>
        </w:tcBorders>
      </w:tcPr>
    </w:tblStylePr>
  </w:style>
  <w:style w:type="table" w:styleId="TableauListe4-Accentuation1">
    <w:name w:val="List Table 4 Accent 1"/>
    <w:basedOn w:val="TableauNormal"/>
    <w:uiPriority w:val="49"/>
    <w:rsid w:val="00C62B0B"/>
    <w:pPr>
      <w:spacing w:after="0" w:line="240" w:lineRule="auto"/>
    </w:pPr>
    <w:tblPr>
      <w:tblStyleRowBandSize w:val="1"/>
      <w:tblStyleColBandSize w:val="1"/>
    </w:tblPr>
    <w:tcPr>
      <w:tcBorders>
        <w:right w:val="single" w:sz="4" w:space="0" w:color="5B9BD5" w:themeColor="accent1"/>
      </w:tcBorders>
      <w:shd w:val="clear" w:color="auto" w:fill="DEEAF6" w:themeFill="accen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TableauListe3-Accentuation1">
    <w:name w:val="List Table 3 Accent 1"/>
    <w:basedOn w:val="TableauNormal"/>
    <w:uiPriority w:val="48"/>
    <w:rsid w:val="00AE7F59"/>
    <w:pPr>
      <w:spacing w:after="0" w:line="240" w:lineRule="auto"/>
    </w:pPr>
    <w:tblPr>
      <w:tblStyleRowBandSize w:val="1"/>
      <w:tblStyleColBandSize w:val="1"/>
    </w:tblPr>
    <w:tcPr>
      <w:tcBorders>
        <w:top w:val="single" w:sz="4" w:space="0" w:color="5B9BD5" w:themeColor="accent1"/>
        <w:bottom w:val="single" w:sz="4" w:space="0" w:color="5B9BD5" w:themeColor="accent1"/>
        <w:right w:val="single" w:sz="4" w:space="0" w:color="5B9BD5" w:themeColor="accent1"/>
      </w:tcBorders>
    </w:tcPr>
    <w:tblStylePr w:type="firstRow">
      <w:rPr>
        <w:b/>
        <w:bCs/>
        <w:color w:val="FFFFFF" w:themeColor="background1"/>
      </w:rPr>
      <w:tblPr/>
      <w:tcPr>
        <w:shd w:val="clear" w:color="auto" w:fill="5B9BD5" w:themeFill="accent1"/>
      </w:tcPr>
    </w:tblStylePr>
    <w:tblStylePr w:type="lastRow">
      <w:rPr>
        <w:b/>
        <w:bCs/>
      </w:rPr>
      <w:tblPr/>
      <w:tcPr>
        <w:tcBorders>
          <w:top w:val="double" w:sz="4" w:space="0" w:color="5B9BD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1"/>
          <w:left w:val="nil"/>
        </w:tcBorders>
      </w:tcPr>
    </w:tblStylePr>
    <w:tblStylePr w:type="swCell">
      <w:tblPr/>
      <w:tcPr>
        <w:tcBorders>
          <w:top w:val="double" w:sz="4" w:space="0" w:color="5B9BD5" w:themeColor="accent1"/>
          <w:right w:val="nil"/>
        </w:tcBorders>
      </w:tcPr>
    </w:tblStylePr>
  </w:style>
  <w:style w:type="character" w:styleId="Lienhypertextesuivivisit">
    <w:name w:val="FollowedHyperlink"/>
    <w:basedOn w:val="Policepardfaut"/>
    <w:uiPriority w:val="99"/>
    <w:semiHidden/>
    <w:unhideWhenUsed/>
    <w:rsid w:val="00A06779"/>
    <w:rPr>
      <w:color w:val="954F72" w:themeColor="followedHyperlink"/>
      <w:u w:val="single"/>
    </w:rPr>
  </w:style>
  <w:style w:type="table" w:customStyle="1" w:styleId="TableGrid11">
    <w:name w:val="Table Grid11"/>
    <w:basedOn w:val="TableauNormal"/>
    <w:next w:val="Grilledutableau"/>
    <w:uiPriority w:val="59"/>
    <w:rsid w:val="00F42E28"/>
    <w:pPr>
      <w:spacing w:after="0" w:line="240" w:lineRule="auto"/>
    </w:pPr>
    <w:rPr>
      <w:rFonts w:asciiTheme="minorHAnsi" w:eastAsiaTheme="minorHAnsi" w:hAnsiTheme="minorHAnsi" w:cstheme="minorBidi"/>
      <w:lang w:val="en-GB" w:eastAsia="en-US"/>
    </w:rPr>
    <w:tblPr/>
  </w:style>
  <w:style w:type="paragraph" w:customStyle="1" w:styleId="Bullet">
    <w:name w:val="Bullet"/>
    <w:basedOn w:val="Corpsdetexte"/>
    <w:uiPriority w:val="99"/>
    <w:rsid w:val="00BB7FF3"/>
    <w:pPr>
      <w:widowControl/>
      <w:numPr>
        <w:numId w:val="20"/>
      </w:numPr>
      <w:spacing w:after="100"/>
      <w:jc w:val="both"/>
    </w:pPr>
    <w:rPr>
      <w:rFonts w:asciiTheme="minorHAnsi" w:hAnsiTheme="minorHAnsi" w:cstheme="minorHAnsi"/>
      <w:color w:val="000000"/>
      <w:sz w:val="22"/>
      <w:szCs w:val="22"/>
      <w:lang w:eastAsia="en-AU"/>
    </w:rPr>
  </w:style>
  <w:style w:type="paragraph" w:styleId="TM5">
    <w:name w:val="toc 5"/>
    <w:basedOn w:val="Normal"/>
    <w:next w:val="Normal"/>
    <w:autoRedefine/>
    <w:uiPriority w:val="39"/>
    <w:unhideWhenUsed/>
    <w:rsid w:val="000A5363"/>
    <w:pPr>
      <w:spacing w:after="0"/>
      <w:ind w:left="660"/>
    </w:pPr>
    <w:rPr>
      <w:rFonts w:asciiTheme="minorHAnsi" w:hAnsiTheme="minorHAnsi" w:cstheme="minorHAnsi"/>
      <w:sz w:val="20"/>
      <w:szCs w:val="24"/>
    </w:rPr>
  </w:style>
  <w:style w:type="paragraph" w:styleId="TM6">
    <w:name w:val="toc 6"/>
    <w:basedOn w:val="Normal"/>
    <w:next w:val="Normal"/>
    <w:autoRedefine/>
    <w:uiPriority w:val="39"/>
    <w:unhideWhenUsed/>
    <w:rsid w:val="000A5363"/>
    <w:pPr>
      <w:spacing w:after="0"/>
      <w:ind w:left="880"/>
    </w:pPr>
    <w:rPr>
      <w:rFonts w:asciiTheme="minorHAnsi" w:hAnsiTheme="minorHAnsi" w:cstheme="minorHAnsi"/>
      <w:sz w:val="20"/>
      <w:szCs w:val="24"/>
    </w:rPr>
  </w:style>
  <w:style w:type="paragraph" w:styleId="TM7">
    <w:name w:val="toc 7"/>
    <w:basedOn w:val="Normal"/>
    <w:next w:val="Normal"/>
    <w:autoRedefine/>
    <w:uiPriority w:val="39"/>
    <w:unhideWhenUsed/>
    <w:rsid w:val="000A5363"/>
    <w:pPr>
      <w:spacing w:after="0"/>
      <w:ind w:left="1100"/>
    </w:pPr>
    <w:rPr>
      <w:rFonts w:asciiTheme="minorHAnsi" w:hAnsiTheme="minorHAnsi" w:cstheme="minorHAnsi"/>
      <w:sz w:val="20"/>
      <w:szCs w:val="24"/>
    </w:rPr>
  </w:style>
  <w:style w:type="paragraph" w:styleId="TM8">
    <w:name w:val="toc 8"/>
    <w:basedOn w:val="Normal"/>
    <w:next w:val="Normal"/>
    <w:autoRedefine/>
    <w:uiPriority w:val="39"/>
    <w:unhideWhenUsed/>
    <w:rsid w:val="000A5363"/>
    <w:pPr>
      <w:spacing w:after="0"/>
      <w:ind w:left="1320"/>
    </w:pPr>
    <w:rPr>
      <w:rFonts w:asciiTheme="minorHAnsi" w:hAnsiTheme="minorHAnsi" w:cstheme="minorHAnsi"/>
      <w:sz w:val="20"/>
      <w:szCs w:val="24"/>
    </w:rPr>
  </w:style>
  <w:style w:type="paragraph" w:styleId="TM9">
    <w:name w:val="toc 9"/>
    <w:basedOn w:val="Normal"/>
    <w:next w:val="Normal"/>
    <w:autoRedefine/>
    <w:uiPriority w:val="39"/>
    <w:unhideWhenUsed/>
    <w:rsid w:val="000A5363"/>
    <w:pPr>
      <w:spacing w:after="0"/>
      <w:ind w:left="1540"/>
    </w:pPr>
    <w:rPr>
      <w:rFonts w:asciiTheme="minorHAnsi" w:hAnsiTheme="minorHAnsi" w:cstheme="minorHAnsi"/>
      <w:sz w:val="20"/>
      <w:szCs w:val="24"/>
    </w:rPr>
  </w:style>
  <w:style w:type="table" w:customStyle="1" w:styleId="n1">
    <w:name w:val="n1"/>
    <w:basedOn w:val="TableauNormal"/>
    <w:next w:val="Grilledutableau"/>
    <w:uiPriority w:val="39"/>
    <w:rsid w:val="00790235"/>
    <w:pPr>
      <w:spacing w:after="0" w:line="240" w:lineRule="auto"/>
    </w:pPr>
    <w:rPr>
      <w:rFonts w:cs="Arial"/>
      <w:lang w:val="en-US" w:eastAsia="en-US"/>
    </w:rPr>
    <w:tblPr/>
  </w:style>
  <w:style w:type="table" w:styleId="TableauGrille4-Accentuation1">
    <w:name w:val="Grid Table 4 Accent 1"/>
    <w:basedOn w:val="TableauNormal"/>
    <w:uiPriority w:val="49"/>
    <w:rsid w:val="000E7221"/>
    <w:pPr>
      <w:spacing w:after="0" w:line="240" w:lineRule="auto"/>
    </w:pPr>
    <w:tblPr>
      <w:tblStyleColBandSize w:val="1"/>
    </w:tbl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Deloit1">
    <w:name w:val="Deloit1"/>
    <w:basedOn w:val="TableauNormal"/>
    <w:next w:val="Grilledutableau"/>
    <w:uiPriority w:val="39"/>
    <w:rsid w:val="009D4B3F"/>
    <w:pPr>
      <w:spacing w:after="0" w:line="240" w:lineRule="auto"/>
    </w:pPr>
    <w:rPr>
      <w:rFonts w:asciiTheme="minorHAnsi" w:eastAsia="Times New Roman" w:hAnsi="Times New Roman" w:cs="Times New Roman"/>
      <w:lang w:val="en-GB" w:eastAsia="en-GB"/>
    </w:rPr>
    <w:tblPr/>
  </w:style>
  <w:style w:type="table" w:styleId="TableauListe4-Accentuation3">
    <w:name w:val="List Table 4 Accent 3"/>
    <w:basedOn w:val="TableauNormal"/>
    <w:uiPriority w:val="49"/>
    <w:rsid w:val="00BA6C48"/>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tcBorders>
        <w:shd w:val="clear" w:color="auto" w:fill="A5A5A5" w:themeFill="accent3"/>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lledetableauclaire">
    <w:name w:val="Grid Table Light"/>
    <w:basedOn w:val="TableauNormal"/>
    <w:uiPriority w:val="40"/>
    <w:rsid w:val="00793298"/>
    <w:pPr>
      <w:spacing w:after="0" w:line="240" w:lineRule="auto"/>
    </w:pPr>
    <w:tblPr/>
  </w:style>
  <w:style w:type="character" w:customStyle="1" w:styleId="Aucun">
    <w:name w:val="Aucun"/>
    <w:rsid w:val="00F070AF"/>
  </w:style>
  <w:style w:type="paragraph" w:customStyle="1" w:styleId="CorpsA">
    <w:name w:val="Corps A"/>
    <w:rsid w:val="00F070AF"/>
    <w:pPr>
      <w:pBdr>
        <w:top w:val="nil"/>
        <w:left w:val="nil"/>
        <w:bottom w:val="nil"/>
        <w:right w:val="nil"/>
        <w:between w:val="nil"/>
        <w:bar w:val="nil"/>
      </w:pBdr>
      <w:spacing w:after="0" w:line="240" w:lineRule="auto"/>
    </w:pPr>
    <w:rPr>
      <w:rFonts w:ascii="Times New Roman" w:eastAsia="Arial Unicode MS" w:hAnsi="Times New Roman" w:cs="Arial Unicode MS"/>
      <w:color w:val="000000"/>
      <w:sz w:val="24"/>
      <w:szCs w:val="24"/>
      <w:u w:color="000000"/>
      <w:bdr w:val="nil"/>
      <w:lang w:val="en-US" w:eastAsia="fr-FR"/>
      <w14:textOutline w14:w="12700" w14:cap="flat" w14:cmpd="sng" w14:algn="ctr">
        <w14:noFill/>
        <w14:prstDash w14:val="solid"/>
        <w14:miter w14:lim="400000"/>
      </w14:textOutline>
    </w:rPr>
  </w:style>
  <w:style w:type="table" w:styleId="TableauGrille1Clair">
    <w:name w:val="Grid Table 1 Light"/>
    <w:basedOn w:val="TableauNormal"/>
    <w:uiPriority w:val="46"/>
    <w:rsid w:val="002C057F"/>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pf0">
    <w:name w:val="pf0"/>
    <w:basedOn w:val="Normal"/>
    <w:rsid w:val="000D394B"/>
    <w:pPr>
      <w:spacing w:before="100" w:beforeAutospacing="1" w:after="100" w:afterAutospacing="1" w:line="240" w:lineRule="auto"/>
    </w:pPr>
    <w:rPr>
      <w:rFonts w:ascii="Times New Roman" w:eastAsia="Times New Roman" w:hAnsi="Times New Roman" w:cs="Times New Roman"/>
      <w:sz w:val="24"/>
      <w:szCs w:val="24"/>
      <w:lang w:eastAsia="fr-FR"/>
    </w:rPr>
  </w:style>
  <w:style w:type="character" w:customStyle="1" w:styleId="cf01">
    <w:name w:val="cf01"/>
    <w:basedOn w:val="Policepardfaut"/>
    <w:rsid w:val="000D394B"/>
    <w:rPr>
      <w:rFonts w:ascii="Segoe UI" w:hAnsi="Segoe UI" w:cs="Segoe UI" w:hint="default"/>
      <w:sz w:val="18"/>
      <w:szCs w:val="18"/>
    </w:rPr>
  </w:style>
  <w:style w:type="character" w:styleId="Mention">
    <w:name w:val="Mention"/>
    <w:basedOn w:val="Policepardfaut"/>
    <w:uiPriority w:val="99"/>
    <w:unhideWhenUsed/>
    <w:rsid w:val="00DC00F9"/>
    <w:rPr>
      <w:color w:val="2B579A"/>
      <w:shd w:val="clear" w:color="auto" w:fill="E1DFDD"/>
    </w:rPr>
  </w:style>
  <w:style w:type="table" w:styleId="TableauGrille4-Accentuation6">
    <w:name w:val="Grid Table 4 Accent 6"/>
    <w:basedOn w:val="TableauNormal"/>
    <w:uiPriority w:val="49"/>
    <w:rsid w:val="00E15749"/>
    <w:pPr>
      <w:spacing w:after="0" w:line="240" w:lineRule="auto"/>
    </w:pPr>
    <w:rPr>
      <w:rFonts w:ascii="Arial" w:eastAsia="Arial" w:hAnsi="Arial" w:cs="Arial"/>
      <w:lang w:val="en-US" w:eastAsia="en-US"/>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TableauGrille4-Accentuation5">
    <w:name w:val="Grid Table 4 Accent 5"/>
    <w:basedOn w:val="TableauNormal"/>
    <w:uiPriority w:val="49"/>
    <w:rsid w:val="00E1574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TableauGrille1Clair-Accentuation1">
    <w:name w:val="Grid Table 1 Light Accent 1"/>
    <w:basedOn w:val="TableauNormal"/>
    <w:uiPriority w:val="46"/>
    <w:rsid w:val="00A240D0"/>
    <w:pPr>
      <w:spacing w:after="0" w:line="240" w:lineRule="auto"/>
    </w:p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4555E7"/>
    <w:pPr>
      <w:spacing w:after="0" w:line="240" w:lineRule="auto"/>
    </w:pPr>
    <w:tblPr>
      <w:tblStyleRowBandSize w:val="1"/>
      <w:tblStyleColBandSize w:val="1"/>
      <w:tbl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insideH w:val="single" w:sz="4" w:space="0" w:color="B4C6E7" w:themeColor="accent5" w:themeTint="66"/>
        <w:insideV w:val="single" w:sz="4" w:space="0" w:color="B4C6E7" w:themeColor="accent5" w:themeTint="66"/>
      </w:tblBorders>
    </w:tblPr>
    <w:tblStylePr w:type="firstRow">
      <w:rPr>
        <w:b/>
        <w:bCs/>
      </w:rPr>
      <w:tblPr/>
      <w:tcPr>
        <w:tcBorders>
          <w:bottom w:val="single" w:sz="12" w:space="0" w:color="8EAADB" w:themeColor="accent5" w:themeTint="99"/>
        </w:tcBorders>
      </w:tcPr>
    </w:tblStylePr>
    <w:tblStylePr w:type="lastRow">
      <w:rPr>
        <w:b/>
        <w:bCs/>
      </w:rPr>
      <w:tblPr/>
      <w:tcPr>
        <w:tcBorders>
          <w:top w:val="double" w:sz="2" w:space="0" w:color="8EAADB" w:themeColor="accent5" w:themeTint="99"/>
        </w:tcBorders>
      </w:tcPr>
    </w:tblStylePr>
    <w:tblStylePr w:type="firstCol">
      <w:rPr>
        <w:b/>
        <w:bCs/>
      </w:rPr>
    </w:tblStylePr>
    <w:tblStylePr w:type="lastCol">
      <w:rPr>
        <w:b/>
        <w:bCs/>
      </w:rPr>
    </w:tblStylePr>
  </w:style>
  <w:style w:type="table" w:styleId="Tableausimple1">
    <w:name w:val="Plain Table 1"/>
    <w:basedOn w:val="TableauNormal"/>
    <w:uiPriority w:val="41"/>
    <w:rsid w:val="007C148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Grilledutableau4">
    <w:name w:val="Grille du tableau4"/>
    <w:basedOn w:val="TableauNormal"/>
    <w:next w:val="Grilledutableau"/>
    <w:uiPriority w:val="39"/>
    <w:rsid w:val="0026026C"/>
    <w:pPr>
      <w:spacing w:after="0" w:line="240" w:lineRule="auto"/>
    </w:pPr>
    <w:rPr>
      <w:rFonts w:ascii="Gill Sans Nova" w:eastAsia="Times New Roman" w:hAnsi="Gill Sans Nova" w:cs="Times New Roman"/>
      <w:lang w:val="fr-FR"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Grille2-Accentuation1">
    <w:name w:val="Grid Table 2 Accent 1"/>
    <w:basedOn w:val="TableauNormal"/>
    <w:uiPriority w:val="47"/>
    <w:rsid w:val="00CE4BD0"/>
    <w:pPr>
      <w:spacing w:after="0" w:line="240" w:lineRule="auto"/>
    </w:pPr>
    <w:tblPr>
      <w:tblStyleRowBandSize w:val="1"/>
      <w:tblStyleColBandSize w:val="1"/>
      <w:tblBorders>
        <w:top w:val="single" w:sz="2" w:space="0" w:color="9CC2E5" w:themeColor="accent1" w:themeTint="99"/>
        <w:bottom w:val="single" w:sz="2" w:space="0" w:color="9CC2E5" w:themeColor="accent1" w:themeTint="99"/>
        <w:insideH w:val="single" w:sz="2" w:space="0" w:color="9CC2E5" w:themeColor="accent1" w:themeTint="99"/>
        <w:insideV w:val="single" w:sz="2" w:space="0" w:color="9CC2E5" w:themeColor="accent1" w:themeTint="99"/>
      </w:tblBorders>
    </w:tblPr>
    <w:tblStylePr w:type="firstRow">
      <w:rPr>
        <w:b/>
        <w:bCs/>
      </w:rPr>
      <w:tblPr/>
      <w:tcPr>
        <w:tcBorders>
          <w:top w:val="nil"/>
          <w:bottom w:val="single" w:sz="12" w:space="0" w:color="9CC2E5" w:themeColor="accent1" w:themeTint="99"/>
          <w:insideH w:val="nil"/>
          <w:insideV w:val="nil"/>
        </w:tcBorders>
        <w:shd w:val="clear" w:color="auto" w:fill="FFFFFF" w:themeFill="background1"/>
      </w:tcPr>
    </w:tblStylePr>
    <w:tblStylePr w:type="lastRow">
      <w:rPr>
        <w:b/>
        <w:bCs/>
      </w:rPr>
      <w:tblPr/>
      <w:tcPr>
        <w:tcBorders>
          <w:top w:val="double" w:sz="2" w:space="0" w:color="9CC2E5"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TableauListe1Clair-Accentuation1">
    <w:name w:val="List Table 1 Light Accent 1"/>
    <w:basedOn w:val="TableauNormal"/>
    <w:uiPriority w:val="46"/>
    <w:rsid w:val="00673C03"/>
    <w:pPr>
      <w:spacing w:after="0" w:line="240" w:lineRule="auto"/>
    </w:pPr>
    <w:tblPr>
      <w:tblStyleRowBandSize w:val="1"/>
      <w:tblStyleColBandSize w:val="1"/>
    </w:tblPr>
    <w:tblStylePr w:type="firstRow">
      <w:rPr>
        <w:b/>
        <w:bCs/>
      </w:rPr>
      <w:tblPr/>
      <w:tcPr>
        <w:tcBorders>
          <w:bottom w:val="single" w:sz="4" w:space="0" w:color="9CC2E5" w:themeColor="accent1" w:themeTint="99"/>
        </w:tcBorders>
      </w:tcPr>
    </w:tblStylePr>
    <w:tblStylePr w:type="lastRow">
      <w:rPr>
        <w:b/>
        <w:bCs/>
      </w:rPr>
      <w:tblPr/>
      <w:tcPr>
        <w:tcBorders>
          <w:top w:val="sing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TableGrid1">
    <w:name w:val="Table Grid1"/>
    <w:basedOn w:val="TableauNormal"/>
    <w:next w:val="Grilledutableau"/>
    <w:uiPriority w:val="39"/>
    <w:rsid w:val="006070B5"/>
    <w:pPr>
      <w:spacing w:after="0" w:line="240" w:lineRule="auto"/>
    </w:pPr>
    <w:rPr>
      <w:rFonts w:asciiTheme="minorHAnsi" w:eastAsiaTheme="minorHAnsi" w:hAnsiTheme="minorHAnsi" w:cstheme="minorBidi"/>
      <w:kern w:val="2"/>
      <w:lang w:val="fr-FR"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272952">
      <w:bodyDiv w:val="1"/>
      <w:marLeft w:val="0"/>
      <w:marRight w:val="0"/>
      <w:marTop w:val="0"/>
      <w:marBottom w:val="0"/>
      <w:divBdr>
        <w:top w:val="none" w:sz="0" w:space="0" w:color="auto"/>
        <w:left w:val="none" w:sz="0" w:space="0" w:color="auto"/>
        <w:bottom w:val="none" w:sz="0" w:space="0" w:color="auto"/>
        <w:right w:val="none" w:sz="0" w:space="0" w:color="auto"/>
      </w:divBdr>
    </w:div>
    <w:div w:id="16003474">
      <w:bodyDiv w:val="1"/>
      <w:marLeft w:val="0"/>
      <w:marRight w:val="0"/>
      <w:marTop w:val="0"/>
      <w:marBottom w:val="0"/>
      <w:divBdr>
        <w:top w:val="none" w:sz="0" w:space="0" w:color="auto"/>
        <w:left w:val="none" w:sz="0" w:space="0" w:color="auto"/>
        <w:bottom w:val="none" w:sz="0" w:space="0" w:color="auto"/>
        <w:right w:val="none" w:sz="0" w:space="0" w:color="auto"/>
      </w:divBdr>
    </w:div>
    <w:div w:id="17001970">
      <w:bodyDiv w:val="1"/>
      <w:marLeft w:val="0"/>
      <w:marRight w:val="0"/>
      <w:marTop w:val="0"/>
      <w:marBottom w:val="0"/>
      <w:divBdr>
        <w:top w:val="none" w:sz="0" w:space="0" w:color="auto"/>
        <w:left w:val="none" w:sz="0" w:space="0" w:color="auto"/>
        <w:bottom w:val="none" w:sz="0" w:space="0" w:color="auto"/>
        <w:right w:val="none" w:sz="0" w:space="0" w:color="auto"/>
      </w:divBdr>
    </w:div>
    <w:div w:id="17244824">
      <w:bodyDiv w:val="1"/>
      <w:marLeft w:val="0"/>
      <w:marRight w:val="0"/>
      <w:marTop w:val="0"/>
      <w:marBottom w:val="0"/>
      <w:divBdr>
        <w:top w:val="none" w:sz="0" w:space="0" w:color="auto"/>
        <w:left w:val="none" w:sz="0" w:space="0" w:color="auto"/>
        <w:bottom w:val="none" w:sz="0" w:space="0" w:color="auto"/>
        <w:right w:val="none" w:sz="0" w:space="0" w:color="auto"/>
      </w:divBdr>
    </w:div>
    <w:div w:id="22681222">
      <w:bodyDiv w:val="1"/>
      <w:marLeft w:val="0"/>
      <w:marRight w:val="0"/>
      <w:marTop w:val="0"/>
      <w:marBottom w:val="0"/>
      <w:divBdr>
        <w:top w:val="none" w:sz="0" w:space="0" w:color="auto"/>
        <w:left w:val="none" w:sz="0" w:space="0" w:color="auto"/>
        <w:bottom w:val="none" w:sz="0" w:space="0" w:color="auto"/>
        <w:right w:val="none" w:sz="0" w:space="0" w:color="auto"/>
      </w:divBdr>
    </w:div>
    <w:div w:id="28187088">
      <w:bodyDiv w:val="1"/>
      <w:marLeft w:val="0"/>
      <w:marRight w:val="0"/>
      <w:marTop w:val="0"/>
      <w:marBottom w:val="0"/>
      <w:divBdr>
        <w:top w:val="none" w:sz="0" w:space="0" w:color="auto"/>
        <w:left w:val="none" w:sz="0" w:space="0" w:color="auto"/>
        <w:bottom w:val="none" w:sz="0" w:space="0" w:color="auto"/>
        <w:right w:val="none" w:sz="0" w:space="0" w:color="auto"/>
      </w:divBdr>
    </w:div>
    <w:div w:id="42215638">
      <w:bodyDiv w:val="1"/>
      <w:marLeft w:val="0"/>
      <w:marRight w:val="0"/>
      <w:marTop w:val="0"/>
      <w:marBottom w:val="0"/>
      <w:divBdr>
        <w:top w:val="none" w:sz="0" w:space="0" w:color="auto"/>
        <w:left w:val="none" w:sz="0" w:space="0" w:color="auto"/>
        <w:bottom w:val="none" w:sz="0" w:space="0" w:color="auto"/>
        <w:right w:val="none" w:sz="0" w:space="0" w:color="auto"/>
      </w:divBdr>
    </w:div>
    <w:div w:id="51854861">
      <w:bodyDiv w:val="1"/>
      <w:marLeft w:val="0"/>
      <w:marRight w:val="0"/>
      <w:marTop w:val="0"/>
      <w:marBottom w:val="0"/>
      <w:divBdr>
        <w:top w:val="none" w:sz="0" w:space="0" w:color="auto"/>
        <w:left w:val="none" w:sz="0" w:space="0" w:color="auto"/>
        <w:bottom w:val="none" w:sz="0" w:space="0" w:color="auto"/>
        <w:right w:val="none" w:sz="0" w:space="0" w:color="auto"/>
      </w:divBdr>
      <w:divsChild>
        <w:div w:id="1305500034">
          <w:marLeft w:val="0"/>
          <w:marRight w:val="0"/>
          <w:marTop w:val="0"/>
          <w:marBottom w:val="0"/>
          <w:divBdr>
            <w:top w:val="none" w:sz="0" w:space="0" w:color="auto"/>
            <w:left w:val="none" w:sz="0" w:space="0" w:color="auto"/>
            <w:bottom w:val="none" w:sz="0" w:space="0" w:color="auto"/>
            <w:right w:val="none" w:sz="0" w:space="0" w:color="auto"/>
          </w:divBdr>
          <w:divsChild>
            <w:div w:id="1064985035">
              <w:marLeft w:val="0"/>
              <w:marRight w:val="0"/>
              <w:marTop w:val="0"/>
              <w:marBottom w:val="0"/>
              <w:divBdr>
                <w:top w:val="none" w:sz="0" w:space="0" w:color="auto"/>
                <w:left w:val="none" w:sz="0" w:space="0" w:color="auto"/>
                <w:bottom w:val="none" w:sz="0" w:space="0" w:color="auto"/>
                <w:right w:val="none" w:sz="0" w:space="0" w:color="auto"/>
              </w:divBdr>
              <w:divsChild>
                <w:div w:id="747725475">
                  <w:marLeft w:val="0"/>
                  <w:marRight w:val="0"/>
                  <w:marTop w:val="0"/>
                  <w:marBottom w:val="0"/>
                  <w:divBdr>
                    <w:top w:val="none" w:sz="0" w:space="0" w:color="auto"/>
                    <w:left w:val="none" w:sz="0" w:space="0" w:color="auto"/>
                    <w:bottom w:val="none" w:sz="0" w:space="0" w:color="auto"/>
                    <w:right w:val="none" w:sz="0" w:space="0" w:color="auto"/>
                  </w:divBdr>
                  <w:divsChild>
                    <w:div w:id="9941429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2391784">
      <w:bodyDiv w:val="1"/>
      <w:marLeft w:val="0"/>
      <w:marRight w:val="0"/>
      <w:marTop w:val="0"/>
      <w:marBottom w:val="0"/>
      <w:divBdr>
        <w:top w:val="none" w:sz="0" w:space="0" w:color="auto"/>
        <w:left w:val="none" w:sz="0" w:space="0" w:color="auto"/>
        <w:bottom w:val="none" w:sz="0" w:space="0" w:color="auto"/>
        <w:right w:val="none" w:sz="0" w:space="0" w:color="auto"/>
      </w:divBdr>
    </w:div>
    <w:div w:id="58018421">
      <w:bodyDiv w:val="1"/>
      <w:marLeft w:val="0"/>
      <w:marRight w:val="0"/>
      <w:marTop w:val="0"/>
      <w:marBottom w:val="0"/>
      <w:divBdr>
        <w:top w:val="none" w:sz="0" w:space="0" w:color="auto"/>
        <w:left w:val="none" w:sz="0" w:space="0" w:color="auto"/>
        <w:bottom w:val="none" w:sz="0" w:space="0" w:color="auto"/>
        <w:right w:val="none" w:sz="0" w:space="0" w:color="auto"/>
      </w:divBdr>
    </w:div>
    <w:div w:id="69932048">
      <w:bodyDiv w:val="1"/>
      <w:marLeft w:val="0"/>
      <w:marRight w:val="0"/>
      <w:marTop w:val="0"/>
      <w:marBottom w:val="0"/>
      <w:divBdr>
        <w:top w:val="none" w:sz="0" w:space="0" w:color="auto"/>
        <w:left w:val="none" w:sz="0" w:space="0" w:color="auto"/>
        <w:bottom w:val="none" w:sz="0" w:space="0" w:color="auto"/>
        <w:right w:val="none" w:sz="0" w:space="0" w:color="auto"/>
      </w:divBdr>
    </w:div>
    <w:div w:id="77604691">
      <w:bodyDiv w:val="1"/>
      <w:marLeft w:val="0"/>
      <w:marRight w:val="0"/>
      <w:marTop w:val="0"/>
      <w:marBottom w:val="0"/>
      <w:divBdr>
        <w:top w:val="none" w:sz="0" w:space="0" w:color="auto"/>
        <w:left w:val="none" w:sz="0" w:space="0" w:color="auto"/>
        <w:bottom w:val="none" w:sz="0" w:space="0" w:color="auto"/>
        <w:right w:val="none" w:sz="0" w:space="0" w:color="auto"/>
      </w:divBdr>
    </w:div>
    <w:div w:id="81269903">
      <w:bodyDiv w:val="1"/>
      <w:marLeft w:val="0"/>
      <w:marRight w:val="0"/>
      <w:marTop w:val="0"/>
      <w:marBottom w:val="0"/>
      <w:divBdr>
        <w:top w:val="none" w:sz="0" w:space="0" w:color="auto"/>
        <w:left w:val="none" w:sz="0" w:space="0" w:color="auto"/>
        <w:bottom w:val="none" w:sz="0" w:space="0" w:color="auto"/>
        <w:right w:val="none" w:sz="0" w:space="0" w:color="auto"/>
      </w:divBdr>
    </w:div>
    <w:div w:id="85157155">
      <w:bodyDiv w:val="1"/>
      <w:marLeft w:val="0"/>
      <w:marRight w:val="0"/>
      <w:marTop w:val="0"/>
      <w:marBottom w:val="0"/>
      <w:divBdr>
        <w:top w:val="none" w:sz="0" w:space="0" w:color="auto"/>
        <w:left w:val="none" w:sz="0" w:space="0" w:color="auto"/>
        <w:bottom w:val="none" w:sz="0" w:space="0" w:color="auto"/>
        <w:right w:val="none" w:sz="0" w:space="0" w:color="auto"/>
      </w:divBdr>
    </w:div>
    <w:div w:id="86730925">
      <w:bodyDiv w:val="1"/>
      <w:marLeft w:val="0"/>
      <w:marRight w:val="0"/>
      <w:marTop w:val="0"/>
      <w:marBottom w:val="0"/>
      <w:divBdr>
        <w:top w:val="none" w:sz="0" w:space="0" w:color="auto"/>
        <w:left w:val="none" w:sz="0" w:space="0" w:color="auto"/>
        <w:bottom w:val="none" w:sz="0" w:space="0" w:color="auto"/>
        <w:right w:val="none" w:sz="0" w:space="0" w:color="auto"/>
      </w:divBdr>
    </w:div>
    <w:div w:id="108670045">
      <w:bodyDiv w:val="1"/>
      <w:marLeft w:val="0"/>
      <w:marRight w:val="0"/>
      <w:marTop w:val="0"/>
      <w:marBottom w:val="0"/>
      <w:divBdr>
        <w:top w:val="none" w:sz="0" w:space="0" w:color="auto"/>
        <w:left w:val="none" w:sz="0" w:space="0" w:color="auto"/>
        <w:bottom w:val="none" w:sz="0" w:space="0" w:color="auto"/>
        <w:right w:val="none" w:sz="0" w:space="0" w:color="auto"/>
      </w:divBdr>
    </w:div>
    <w:div w:id="110825685">
      <w:bodyDiv w:val="1"/>
      <w:marLeft w:val="0"/>
      <w:marRight w:val="0"/>
      <w:marTop w:val="0"/>
      <w:marBottom w:val="0"/>
      <w:divBdr>
        <w:top w:val="none" w:sz="0" w:space="0" w:color="auto"/>
        <w:left w:val="none" w:sz="0" w:space="0" w:color="auto"/>
        <w:bottom w:val="none" w:sz="0" w:space="0" w:color="auto"/>
        <w:right w:val="none" w:sz="0" w:space="0" w:color="auto"/>
      </w:divBdr>
    </w:div>
    <w:div w:id="127476245">
      <w:bodyDiv w:val="1"/>
      <w:marLeft w:val="0"/>
      <w:marRight w:val="0"/>
      <w:marTop w:val="0"/>
      <w:marBottom w:val="0"/>
      <w:divBdr>
        <w:top w:val="none" w:sz="0" w:space="0" w:color="auto"/>
        <w:left w:val="none" w:sz="0" w:space="0" w:color="auto"/>
        <w:bottom w:val="none" w:sz="0" w:space="0" w:color="auto"/>
        <w:right w:val="none" w:sz="0" w:space="0" w:color="auto"/>
      </w:divBdr>
    </w:div>
    <w:div w:id="155851280">
      <w:bodyDiv w:val="1"/>
      <w:marLeft w:val="0"/>
      <w:marRight w:val="0"/>
      <w:marTop w:val="0"/>
      <w:marBottom w:val="0"/>
      <w:divBdr>
        <w:top w:val="none" w:sz="0" w:space="0" w:color="auto"/>
        <w:left w:val="none" w:sz="0" w:space="0" w:color="auto"/>
        <w:bottom w:val="none" w:sz="0" w:space="0" w:color="auto"/>
        <w:right w:val="none" w:sz="0" w:space="0" w:color="auto"/>
      </w:divBdr>
      <w:divsChild>
        <w:div w:id="1110128163">
          <w:marLeft w:val="0"/>
          <w:marRight w:val="0"/>
          <w:marTop w:val="0"/>
          <w:marBottom w:val="0"/>
          <w:divBdr>
            <w:top w:val="single" w:sz="2" w:space="0" w:color="E5E7EB"/>
            <w:left w:val="single" w:sz="2" w:space="0" w:color="E5E7EB"/>
            <w:bottom w:val="single" w:sz="2" w:space="0" w:color="E5E7EB"/>
            <w:right w:val="single" w:sz="2" w:space="0" w:color="E5E7EB"/>
          </w:divBdr>
          <w:divsChild>
            <w:div w:id="814637878">
              <w:marLeft w:val="0"/>
              <w:marRight w:val="0"/>
              <w:marTop w:val="0"/>
              <w:marBottom w:val="0"/>
              <w:divBdr>
                <w:top w:val="single" w:sz="2" w:space="0" w:color="E5E7EB"/>
                <w:left w:val="single" w:sz="2" w:space="0" w:color="E5E7EB"/>
                <w:bottom w:val="single" w:sz="2" w:space="0" w:color="E5E7EB"/>
                <w:right w:val="single" w:sz="2" w:space="0" w:color="E5E7EB"/>
              </w:divBdr>
              <w:divsChild>
                <w:div w:id="1346397165">
                  <w:marLeft w:val="0"/>
                  <w:marRight w:val="0"/>
                  <w:marTop w:val="0"/>
                  <w:marBottom w:val="0"/>
                  <w:divBdr>
                    <w:top w:val="single" w:sz="2" w:space="0" w:color="auto"/>
                    <w:left w:val="single" w:sz="2" w:space="0" w:color="auto"/>
                    <w:bottom w:val="single" w:sz="2" w:space="0" w:color="auto"/>
                    <w:right w:val="single" w:sz="2" w:space="0" w:color="auto"/>
                  </w:divBdr>
                  <w:divsChild>
                    <w:div w:id="522860471">
                      <w:marLeft w:val="0"/>
                      <w:marRight w:val="0"/>
                      <w:marTop w:val="0"/>
                      <w:marBottom w:val="0"/>
                      <w:divBdr>
                        <w:top w:val="single" w:sz="2" w:space="0" w:color="auto"/>
                        <w:left w:val="single" w:sz="2" w:space="0" w:color="auto"/>
                        <w:bottom w:val="single" w:sz="2" w:space="0" w:color="auto"/>
                        <w:right w:val="single" w:sz="2" w:space="0" w:color="auto"/>
                      </w:divBdr>
                      <w:divsChild>
                        <w:div w:id="1818840777">
                          <w:marLeft w:val="0"/>
                          <w:marRight w:val="0"/>
                          <w:marTop w:val="0"/>
                          <w:marBottom w:val="0"/>
                          <w:divBdr>
                            <w:top w:val="single" w:sz="2" w:space="0" w:color="E5E7EB"/>
                            <w:left w:val="single" w:sz="2" w:space="0" w:color="E5E7EB"/>
                            <w:bottom w:val="single" w:sz="2" w:space="0" w:color="E5E7EB"/>
                            <w:right w:val="single" w:sz="2" w:space="0" w:color="E5E7EB"/>
                          </w:divBdr>
                          <w:divsChild>
                            <w:div w:id="220560102">
                              <w:marLeft w:val="0"/>
                              <w:marRight w:val="0"/>
                              <w:marTop w:val="0"/>
                              <w:marBottom w:val="0"/>
                              <w:divBdr>
                                <w:top w:val="single" w:sz="2" w:space="0" w:color="E5E7EB"/>
                                <w:left w:val="single" w:sz="2" w:space="0" w:color="E5E7EB"/>
                                <w:bottom w:val="single" w:sz="2" w:space="0" w:color="E5E7EB"/>
                                <w:right w:val="single" w:sz="2" w:space="0" w:color="E5E7EB"/>
                              </w:divBdr>
                              <w:divsChild>
                                <w:div w:id="1331831317">
                                  <w:marLeft w:val="0"/>
                                  <w:marRight w:val="0"/>
                                  <w:marTop w:val="0"/>
                                  <w:marBottom w:val="0"/>
                                  <w:divBdr>
                                    <w:top w:val="single" w:sz="2" w:space="0" w:color="E5E7EB"/>
                                    <w:left w:val="single" w:sz="2" w:space="0" w:color="E5E7EB"/>
                                    <w:bottom w:val="single" w:sz="2" w:space="0" w:color="E5E7EB"/>
                                    <w:right w:val="single" w:sz="2" w:space="0" w:color="E5E7EB"/>
                                  </w:divBdr>
                                  <w:divsChild>
                                    <w:div w:id="695353797">
                                      <w:marLeft w:val="0"/>
                                      <w:marRight w:val="0"/>
                                      <w:marTop w:val="0"/>
                                      <w:marBottom w:val="0"/>
                                      <w:divBdr>
                                        <w:top w:val="single" w:sz="2" w:space="0" w:color="E5E7EB"/>
                                        <w:left w:val="single" w:sz="2" w:space="0" w:color="E5E7EB"/>
                                        <w:bottom w:val="single" w:sz="2" w:space="0" w:color="E5E7EB"/>
                                        <w:right w:val="single" w:sz="2" w:space="0" w:color="E5E7EB"/>
                                      </w:divBdr>
                                    </w:div>
                                  </w:divsChild>
                                </w:div>
                              </w:divsChild>
                            </w:div>
                          </w:divsChild>
                        </w:div>
                      </w:divsChild>
                    </w:div>
                    <w:div w:id="1197082653">
                      <w:marLeft w:val="0"/>
                      <w:marRight w:val="0"/>
                      <w:marTop w:val="0"/>
                      <w:marBottom w:val="0"/>
                      <w:divBdr>
                        <w:top w:val="single" w:sz="2" w:space="0" w:color="auto"/>
                        <w:left w:val="single" w:sz="2" w:space="0" w:color="auto"/>
                        <w:bottom w:val="single" w:sz="2" w:space="0" w:color="auto"/>
                        <w:right w:val="single" w:sz="2" w:space="0" w:color="auto"/>
                      </w:divBdr>
                      <w:divsChild>
                        <w:div w:id="2092239447">
                          <w:marLeft w:val="0"/>
                          <w:marRight w:val="0"/>
                          <w:marTop w:val="0"/>
                          <w:marBottom w:val="0"/>
                          <w:divBdr>
                            <w:top w:val="single" w:sz="2" w:space="0" w:color="E5E7EB"/>
                            <w:left w:val="single" w:sz="2" w:space="0" w:color="E5E7EB"/>
                            <w:bottom w:val="single" w:sz="2" w:space="0" w:color="E5E7EB"/>
                            <w:right w:val="single" w:sz="2" w:space="0" w:color="E5E7EB"/>
                          </w:divBdr>
                          <w:divsChild>
                            <w:div w:id="1280186498">
                              <w:marLeft w:val="0"/>
                              <w:marRight w:val="0"/>
                              <w:marTop w:val="0"/>
                              <w:marBottom w:val="0"/>
                              <w:divBdr>
                                <w:top w:val="single" w:sz="2" w:space="0" w:color="E5E7EB"/>
                                <w:left w:val="single" w:sz="2" w:space="0" w:color="E5E7EB"/>
                                <w:bottom w:val="single" w:sz="2" w:space="0" w:color="E5E7EB"/>
                                <w:right w:val="single" w:sz="2" w:space="0" w:color="E5E7EB"/>
                              </w:divBdr>
                              <w:divsChild>
                                <w:div w:id="2008973086">
                                  <w:marLeft w:val="0"/>
                                  <w:marRight w:val="0"/>
                                  <w:marTop w:val="0"/>
                                  <w:marBottom w:val="0"/>
                                  <w:divBdr>
                                    <w:top w:val="single" w:sz="2" w:space="0" w:color="E5E7EB"/>
                                    <w:left w:val="single" w:sz="2" w:space="0" w:color="E5E7EB"/>
                                    <w:bottom w:val="single" w:sz="2" w:space="0" w:color="E5E7EB"/>
                                    <w:right w:val="single" w:sz="2" w:space="0" w:color="E5E7EB"/>
                                  </w:divBdr>
                                </w:div>
                              </w:divsChild>
                            </w:div>
                            <w:div w:id="1791630932">
                              <w:marLeft w:val="0"/>
                              <w:marRight w:val="0"/>
                              <w:marTop w:val="0"/>
                              <w:marBottom w:val="0"/>
                              <w:divBdr>
                                <w:top w:val="single" w:sz="2" w:space="0" w:color="E5E7EB"/>
                                <w:left w:val="single" w:sz="2" w:space="0" w:color="E5E7EB"/>
                                <w:bottom w:val="single" w:sz="2" w:space="0" w:color="E5E7EB"/>
                                <w:right w:val="single" w:sz="2" w:space="0" w:color="E5E7EB"/>
                              </w:divBdr>
                              <w:divsChild>
                                <w:div w:id="2000227171">
                                  <w:marLeft w:val="0"/>
                                  <w:marRight w:val="0"/>
                                  <w:marTop w:val="0"/>
                                  <w:marBottom w:val="0"/>
                                  <w:divBdr>
                                    <w:top w:val="single" w:sz="2" w:space="0" w:color="E5E7EB"/>
                                    <w:left w:val="single" w:sz="2" w:space="0" w:color="E5E7EB"/>
                                    <w:bottom w:val="single" w:sz="2" w:space="0" w:color="E5E7EB"/>
                                    <w:right w:val="single" w:sz="2" w:space="0" w:color="E5E7EB"/>
                                  </w:divBdr>
                                  <w:divsChild>
                                    <w:div w:id="1323239911">
                                      <w:marLeft w:val="0"/>
                                      <w:marRight w:val="0"/>
                                      <w:marTop w:val="0"/>
                                      <w:marBottom w:val="0"/>
                                      <w:divBdr>
                                        <w:top w:val="single" w:sz="2" w:space="0" w:color="E5E7EB"/>
                                        <w:left w:val="single" w:sz="2" w:space="0" w:color="E5E7EB"/>
                                        <w:bottom w:val="single" w:sz="2" w:space="0" w:color="E5E7EB"/>
                                        <w:right w:val="single" w:sz="2" w:space="0" w:color="E5E7EB"/>
                                      </w:divBdr>
                                    </w:div>
                                  </w:divsChild>
                                </w:div>
                              </w:divsChild>
                            </w:div>
                          </w:divsChild>
                        </w:div>
                      </w:divsChild>
                    </w:div>
                  </w:divsChild>
                </w:div>
              </w:divsChild>
            </w:div>
          </w:divsChild>
        </w:div>
      </w:divsChild>
    </w:div>
    <w:div w:id="157811130">
      <w:bodyDiv w:val="1"/>
      <w:marLeft w:val="0"/>
      <w:marRight w:val="0"/>
      <w:marTop w:val="0"/>
      <w:marBottom w:val="0"/>
      <w:divBdr>
        <w:top w:val="none" w:sz="0" w:space="0" w:color="auto"/>
        <w:left w:val="none" w:sz="0" w:space="0" w:color="auto"/>
        <w:bottom w:val="none" w:sz="0" w:space="0" w:color="auto"/>
        <w:right w:val="none" w:sz="0" w:space="0" w:color="auto"/>
      </w:divBdr>
    </w:div>
    <w:div w:id="158275477">
      <w:bodyDiv w:val="1"/>
      <w:marLeft w:val="0"/>
      <w:marRight w:val="0"/>
      <w:marTop w:val="0"/>
      <w:marBottom w:val="0"/>
      <w:divBdr>
        <w:top w:val="none" w:sz="0" w:space="0" w:color="auto"/>
        <w:left w:val="none" w:sz="0" w:space="0" w:color="auto"/>
        <w:bottom w:val="none" w:sz="0" w:space="0" w:color="auto"/>
        <w:right w:val="none" w:sz="0" w:space="0" w:color="auto"/>
      </w:divBdr>
    </w:div>
    <w:div w:id="162746469">
      <w:bodyDiv w:val="1"/>
      <w:marLeft w:val="0"/>
      <w:marRight w:val="0"/>
      <w:marTop w:val="0"/>
      <w:marBottom w:val="0"/>
      <w:divBdr>
        <w:top w:val="none" w:sz="0" w:space="0" w:color="auto"/>
        <w:left w:val="none" w:sz="0" w:space="0" w:color="auto"/>
        <w:bottom w:val="none" w:sz="0" w:space="0" w:color="auto"/>
        <w:right w:val="none" w:sz="0" w:space="0" w:color="auto"/>
      </w:divBdr>
    </w:div>
    <w:div w:id="185756294">
      <w:bodyDiv w:val="1"/>
      <w:marLeft w:val="0"/>
      <w:marRight w:val="0"/>
      <w:marTop w:val="0"/>
      <w:marBottom w:val="0"/>
      <w:divBdr>
        <w:top w:val="none" w:sz="0" w:space="0" w:color="auto"/>
        <w:left w:val="none" w:sz="0" w:space="0" w:color="auto"/>
        <w:bottom w:val="none" w:sz="0" w:space="0" w:color="auto"/>
        <w:right w:val="none" w:sz="0" w:space="0" w:color="auto"/>
      </w:divBdr>
    </w:div>
    <w:div w:id="187912599">
      <w:bodyDiv w:val="1"/>
      <w:marLeft w:val="0"/>
      <w:marRight w:val="0"/>
      <w:marTop w:val="0"/>
      <w:marBottom w:val="0"/>
      <w:divBdr>
        <w:top w:val="none" w:sz="0" w:space="0" w:color="auto"/>
        <w:left w:val="none" w:sz="0" w:space="0" w:color="auto"/>
        <w:bottom w:val="none" w:sz="0" w:space="0" w:color="auto"/>
        <w:right w:val="none" w:sz="0" w:space="0" w:color="auto"/>
      </w:divBdr>
    </w:div>
    <w:div w:id="188104707">
      <w:bodyDiv w:val="1"/>
      <w:marLeft w:val="0"/>
      <w:marRight w:val="0"/>
      <w:marTop w:val="0"/>
      <w:marBottom w:val="0"/>
      <w:divBdr>
        <w:top w:val="none" w:sz="0" w:space="0" w:color="auto"/>
        <w:left w:val="none" w:sz="0" w:space="0" w:color="auto"/>
        <w:bottom w:val="none" w:sz="0" w:space="0" w:color="auto"/>
        <w:right w:val="none" w:sz="0" w:space="0" w:color="auto"/>
      </w:divBdr>
    </w:div>
    <w:div w:id="194655314">
      <w:bodyDiv w:val="1"/>
      <w:marLeft w:val="0"/>
      <w:marRight w:val="0"/>
      <w:marTop w:val="0"/>
      <w:marBottom w:val="0"/>
      <w:divBdr>
        <w:top w:val="none" w:sz="0" w:space="0" w:color="auto"/>
        <w:left w:val="none" w:sz="0" w:space="0" w:color="auto"/>
        <w:bottom w:val="none" w:sz="0" w:space="0" w:color="auto"/>
        <w:right w:val="none" w:sz="0" w:space="0" w:color="auto"/>
      </w:divBdr>
    </w:div>
    <w:div w:id="195241446">
      <w:bodyDiv w:val="1"/>
      <w:marLeft w:val="0"/>
      <w:marRight w:val="0"/>
      <w:marTop w:val="0"/>
      <w:marBottom w:val="0"/>
      <w:divBdr>
        <w:top w:val="none" w:sz="0" w:space="0" w:color="auto"/>
        <w:left w:val="none" w:sz="0" w:space="0" w:color="auto"/>
        <w:bottom w:val="none" w:sz="0" w:space="0" w:color="auto"/>
        <w:right w:val="none" w:sz="0" w:space="0" w:color="auto"/>
      </w:divBdr>
    </w:div>
    <w:div w:id="200409441">
      <w:bodyDiv w:val="1"/>
      <w:marLeft w:val="0"/>
      <w:marRight w:val="0"/>
      <w:marTop w:val="0"/>
      <w:marBottom w:val="0"/>
      <w:divBdr>
        <w:top w:val="none" w:sz="0" w:space="0" w:color="auto"/>
        <w:left w:val="none" w:sz="0" w:space="0" w:color="auto"/>
        <w:bottom w:val="none" w:sz="0" w:space="0" w:color="auto"/>
        <w:right w:val="none" w:sz="0" w:space="0" w:color="auto"/>
      </w:divBdr>
    </w:div>
    <w:div w:id="204565210">
      <w:bodyDiv w:val="1"/>
      <w:marLeft w:val="0"/>
      <w:marRight w:val="0"/>
      <w:marTop w:val="0"/>
      <w:marBottom w:val="0"/>
      <w:divBdr>
        <w:top w:val="none" w:sz="0" w:space="0" w:color="auto"/>
        <w:left w:val="none" w:sz="0" w:space="0" w:color="auto"/>
        <w:bottom w:val="none" w:sz="0" w:space="0" w:color="auto"/>
        <w:right w:val="none" w:sz="0" w:space="0" w:color="auto"/>
      </w:divBdr>
    </w:div>
    <w:div w:id="209928107">
      <w:bodyDiv w:val="1"/>
      <w:marLeft w:val="0"/>
      <w:marRight w:val="0"/>
      <w:marTop w:val="0"/>
      <w:marBottom w:val="0"/>
      <w:divBdr>
        <w:top w:val="none" w:sz="0" w:space="0" w:color="auto"/>
        <w:left w:val="none" w:sz="0" w:space="0" w:color="auto"/>
        <w:bottom w:val="none" w:sz="0" w:space="0" w:color="auto"/>
        <w:right w:val="none" w:sz="0" w:space="0" w:color="auto"/>
      </w:divBdr>
      <w:divsChild>
        <w:div w:id="250700524">
          <w:marLeft w:val="0"/>
          <w:marRight w:val="0"/>
          <w:marTop w:val="0"/>
          <w:marBottom w:val="0"/>
          <w:divBdr>
            <w:top w:val="none" w:sz="0" w:space="0" w:color="auto"/>
            <w:left w:val="none" w:sz="0" w:space="0" w:color="auto"/>
            <w:bottom w:val="none" w:sz="0" w:space="0" w:color="auto"/>
            <w:right w:val="none" w:sz="0" w:space="0" w:color="auto"/>
          </w:divBdr>
          <w:divsChild>
            <w:div w:id="1477068905">
              <w:marLeft w:val="0"/>
              <w:marRight w:val="0"/>
              <w:marTop w:val="0"/>
              <w:marBottom w:val="0"/>
              <w:divBdr>
                <w:top w:val="none" w:sz="0" w:space="0" w:color="auto"/>
                <w:left w:val="none" w:sz="0" w:space="0" w:color="auto"/>
                <w:bottom w:val="none" w:sz="0" w:space="0" w:color="auto"/>
                <w:right w:val="none" w:sz="0" w:space="0" w:color="auto"/>
              </w:divBdr>
              <w:divsChild>
                <w:div w:id="288359199">
                  <w:marLeft w:val="0"/>
                  <w:marRight w:val="0"/>
                  <w:marTop w:val="0"/>
                  <w:marBottom w:val="0"/>
                  <w:divBdr>
                    <w:top w:val="none" w:sz="0" w:space="0" w:color="auto"/>
                    <w:left w:val="none" w:sz="0" w:space="0" w:color="auto"/>
                    <w:bottom w:val="none" w:sz="0" w:space="0" w:color="auto"/>
                    <w:right w:val="none" w:sz="0" w:space="0" w:color="auto"/>
                  </w:divBdr>
                  <w:divsChild>
                    <w:div w:id="10617531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24026519">
      <w:bodyDiv w:val="1"/>
      <w:marLeft w:val="0"/>
      <w:marRight w:val="0"/>
      <w:marTop w:val="0"/>
      <w:marBottom w:val="0"/>
      <w:divBdr>
        <w:top w:val="none" w:sz="0" w:space="0" w:color="auto"/>
        <w:left w:val="none" w:sz="0" w:space="0" w:color="auto"/>
        <w:bottom w:val="none" w:sz="0" w:space="0" w:color="auto"/>
        <w:right w:val="none" w:sz="0" w:space="0" w:color="auto"/>
      </w:divBdr>
    </w:div>
    <w:div w:id="235357827">
      <w:bodyDiv w:val="1"/>
      <w:marLeft w:val="0"/>
      <w:marRight w:val="0"/>
      <w:marTop w:val="0"/>
      <w:marBottom w:val="0"/>
      <w:divBdr>
        <w:top w:val="none" w:sz="0" w:space="0" w:color="auto"/>
        <w:left w:val="none" w:sz="0" w:space="0" w:color="auto"/>
        <w:bottom w:val="none" w:sz="0" w:space="0" w:color="auto"/>
        <w:right w:val="none" w:sz="0" w:space="0" w:color="auto"/>
      </w:divBdr>
    </w:div>
    <w:div w:id="236282834">
      <w:bodyDiv w:val="1"/>
      <w:marLeft w:val="0"/>
      <w:marRight w:val="0"/>
      <w:marTop w:val="0"/>
      <w:marBottom w:val="0"/>
      <w:divBdr>
        <w:top w:val="none" w:sz="0" w:space="0" w:color="auto"/>
        <w:left w:val="none" w:sz="0" w:space="0" w:color="auto"/>
        <w:bottom w:val="none" w:sz="0" w:space="0" w:color="auto"/>
        <w:right w:val="none" w:sz="0" w:space="0" w:color="auto"/>
      </w:divBdr>
    </w:div>
    <w:div w:id="242958223">
      <w:bodyDiv w:val="1"/>
      <w:marLeft w:val="0"/>
      <w:marRight w:val="0"/>
      <w:marTop w:val="0"/>
      <w:marBottom w:val="0"/>
      <w:divBdr>
        <w:top w:val="none" w:sz="0" w:space="0" w:color="auto"/>
        <w:left w:val="none" w:sz="0" w:space="0" w:color="auto"/>
        <w:bottom w:val="none" w:sz="0" w:space="0" w:color="auto"/>
        <w:right w:val="none" w:sz="0" w:space="0" w:color="auto"/>
      </w:divBdr>
    </w:div>
    <w:div w:id="243026572">
      <w:bodyDiv w:val="1"/>
      <w:marLeft w:val="0"/>
      <w:marRight w:val="0"/>
      <w:marTop w:val="0"/>
      <w:marBottom w:val="0"/>
      <w:divBdr>
        <w:top w:val="none" w:sz="0" w:space="0" w:color="auto"/>
        <w:left w:val="none" w:sz="0" w:space="0" w:color="auto"/>
        <w:bottom w:val="none" w:sz="0" w:space="0" w:color="auto"/>
        <w:right w:val="none" w:sz="0" w:space="0" w:color="auto"/>
      </w:divBdr>
    </w:div>
    <w:div w:id="243757740">
      <w:bodyDiv w:val="1"/>
      <w:marLeft w:val="0"/>
      <w:marRight w:val="0"/>
      <w:marTop w:val="0"/>
      <w:marBottom w:val="0"/>
      <w:divBdr>
        <w:top w:val="none" w:sz="0" w:space="0" w:color="auto"/>
        <w:left w:val="none" w:sz="0" w:space="0" w:color="auto"/>
        <w:bottom w:val="none" w:sz="0" w:space="0" w:color="auto"/>
        <w:right w:val="none" w:sz="0" w:space="0" w:color="auto"/>
      </w:divBdr>
    </w:div>
    <w:div w:id="244650089">
      <w:bodyDiv w:val="1"/>
      <w:marLeft w:val="0"/>
      <w:marRight w:val="0"/>
      <w:marTop w:val="0"/>
      <w:marBottom w:val="0"/>
      <w:divBdr>
        <w:top w:val="none" w:sz="0" w:space="0" w:color="auto"/>
        <w:left w:val="none" w:sz="0" w:space="0" w:color="auto"/>
        <w:bottom w:val="none" w:sz="0" w:space="0" w:color="auto"/>
        <w:right w:val="none" w:sz="0" w:space="0" w:color="auto"/>
      </w:divBdr>
    </w:div>
    <w:div w:id="273248212">
      <w:bodyDiv w:val="1"/>
      <w:marLeft w:val="0"/>
      <w:marRight w:val="0"/>
      <w:marTop w:val="0"/>
      <w:marBottom w:val="0"/>
      <w:divBdr>
        <w:top w:val="none" w:sz="0" w:space="0" w:color="auto"/>
        <w:left w:val="none" w:sz="0" w:space="0" w:color="auto"/>
        <w:bottom w:val="none" w:sz="0" w:space="0" w:color="auto"/>
        <w:right w:val="none" w:sz="0" w:space="0" w:color="auto"/>
      </w:divBdr>
    </w:div>
    <w:div w:id="283776473">
      <w:bodyDiv w:val="1"/>
      <w:marLeft w:val="0"/>
      <w:marRight w:val="0"/>
      <w:marTop w:val="0"/>
      <w:marBottom w:val="0"/>
      <w:divBdr>
        <w:top w:val="none" w:sz="0" w:space="0" w:color="auto"/>
        <w:left w:val="none" w:sz="0" w:space="0" w:color="auto"/>
        <w:bottom w:val="none" w:sz="0" w:space="0" w:color="auto"/>
        <w:right w:val="none" w:sz="0" w:space="0" w:color="auto"/>
      </w:divBdr>
    </w:div>
    <w:div w:id="286668710">
      <w:bodyDiv w:val="1"/>
      <w:marLeft w:val="0"/>
      <w:marRight w:val="0"/>
      <w:marTop w:val="0"/>
      <w:marBottom w:val="0"/>
      <w:divBdr>
        <w:top w:val="none" w:sz="0" w:space="0" w:color="auto"/>
        <w:left w:val="none" w:sz="0" w:space="0" w:color="auto"/>
        <w:bottom w:val="none" w:sz="0" w:space="0" w:color="auto"/>
        <w:right w:val="none" w:sz="0" w:space="0" w:color="auto"/>
      </w:divBdr>
    </w:div>
    <w:div w:id="287126852">
      <w:bodyDiv w:val="1"/>
      <w:marLeft w:val="0"/>
      <w:marRight w:val="0"/>
      <w:marTop w:val="0"/>
      <w:marBottom w:val="0"/>
      <w:divBdr>
        <w:top w:val="none" w:sz="0" w:space="0" w:color="auto"/>
        <w:left w:val="none" w:sz="0" w:space="0" w:color="auto"/>
        <w:bottom w:val="none" w:sz="0" w:space="0" w:color="auto"/>
        <w:right w:val="none" w:sz="0" w:space="0" w:color="auto"/>
      </w:divBdr>
    </w:div>
    <w:div w:id="293099406">
      <w:bodyDiv w:val="1"/>
      <w:marLeft w:val="0"/>
      <w:marRight w:val="0"/>
      <w:marTop w:val="0"/>
      <w:marBottom w:val="0"/>
      <w:divBdr>
        <w:top w:val="none" w:sz="0" w:space="0" w:color="auto"/>
        <w:left w:val="none" w:sz="0" w:space="0" w:color="auto"/>
        <w:bottom w:val="none" w:sz="0" w:space="0" w:color="auto"/>
        <w:right w:val="none" w:sz="0" w:space="0" w:color="auto"/>
      </w:divBdr>
    </w:div>
    <w:div w:id="294335587">
      <w:bodyDiv w:val="1"/>
      <w:marLeft w:val="0"/>
      <w:marRight w:val="0"/>
      <w:marTop w:val="0"/>
      <w:marBottom w:val="0"/>
      <w:divBdr>
        <w:top w:val="none" w:sz="0" w:space="0" w:color="auto"/>
        <w:left w:val="none" w:sz="0" w:space="0" w:color="auto"/>
        <w:bottom w:val="none" w:sz="0" w:space="0" w:color="auto"/>
        <w:right w:val="none" w:sz="0" w:space="0" w:color="auto"/>
      </w:divBdr>
    </w:div>
    <w:div w:id="295138239">
      <w:bodyDiv w:val="1"/>
      <w:marLeft w:val="0"/>
      <w:marRight w:val="0"/>
      <w:marTop w:val="0"/>
      <w:marBottom w:val="0"/>
      <w:divBdr>
        <w:top w:val="none" w:sz="0" w:space="0" w:color="auto"/>
        <w:left w:val="none" w:sz="0" w:space="0" w:color="auto"/>
        <w:bottom w:val="none" w:sz="0" w:space="0" w:color="auto"/>
        <w:right w:val="none" w:sz="0" w:space="0" w:color="auto"/>
      </w:divBdr>
    </w:div>
    <w:div w:id="298801888">
      <w:bodyDiv w:val="1"/>
      <w:marLeft w:val="0"/>
      <w:marRight w:val="0"/>
      <w:marTop w:val="0"/>
      <w:marBottom w:val="0"/>
      <w:divBdr>
        <w:top w:val="none" w:sz="0" w:space="0" w:color="auto"/>
        <w:left w:val="none" w:sz="0" w:space="0" w:color="auto"/>
        <w:bottom w:val="none" w:sz="0" w:space="0" w:color="auto"/>
        <w:right w:val="none" w:sz="0" w:space="0" w:color="auto"/>
      </w:divBdr>
    </w:div>
    <w:div w:id="300114962">
      <w:bodyDiv w:val="1"/>
      <w:marLeft w:val="0"/>
      <w:marRight w:val="0"/>
      <w:marTop w:val="0"/>
      <w:marBottom w:val="0"/>
      <w:divBdr>
        <w:top w:val="none" w:sz="0" w:space="0" w:color="auto"/>
        <w:left w:val="none" w:sz="0" w:space="0" w:color="auto"/>
        <w:bottom w:val="none" w:sz="0" w:space="0" w:color="auto"/>
        <w:right w:val="none" w:sz="0" w:space="0" w:color="auto"/>
      </w:divBdr>
    </w:div>
    <w:div w:id="307436422">
      <w:bodyDiv w:val="1"/>
      <w:marLeft w:val="0"/>
      <w:marRight w:val="0"/>
      <w:marTop w:val="0"/>
      <w:marBottom w:val="0"/>
      <w:divBdr>
        <w:top w:val="none" w:sz="0" w:space="0" w:color="auto"/>
        <w:left w:val="none" w:sz="0" w:space="0" w:color="auto"/>
        <w:bottom w:val="none" w:sz="0" w:space="0" w:color="auto"/>
        <w:right w:val="none" w:sz="0" w:space="0" w:color="auto"/>
      </w:divBdr>
    </w:div>
    <w:div w:id="313684091">
      <w:bodyDiv w:val="1"/>
      <w:marLeft w:val="0"/>
      <w:marRight w:val="0"/>
      <w:marTop w:val="0"/>
      <w:marBottom w:val="0"/>
      <w:divBdr>
        <w:top w:val="none" w:sz="0" w:space="0" w:color="auto"/>
        <w:left w:val="none" w:sz="0" w:space="0" w:color="auto"/>
        <w:bottom w:val="none" w:sz="0" w:space="0" w:color="auto"/>
        <w:right w:val="none" w:sz="0" w:space="0" w:color="auto"/>
      </w:divBdr>
    </w:div>
    <w:div w:id="319238395">
      <w:bodyDiv w:val="1"/>
      <w:marLeft w:val="0"/>
      <w:marRight w:val="0"/>
      <w:marTop w:val="0"/>
      <w:marBottom w:val="0"/>
      <w:divBdr>
        <w:top w:val="none" w:sz="0" w:space="0" w:color="auto"/>
        <w:left w:val="none" w:sz="0" w:space="0" w:color="auto"/>
        <w:bottom w:val="none" w:sz="0" w:space="0" w:color="auto"/>
        <w:right w:val="none" w:sz="0" w:space="0" w:color="auto"/>
      </w:divBdr>
    </w:div>
    <w:div w:id="324552944">
      <w:bodyDiv w:val="1"/>
      <w:marLeft w:val="0"/>
      <w:marRight w:val="0"/>
      <w:marTop w:val="0"/>
      <w:marBottom w:val="0"/>
      <w:divBdr>
        <w:top w:val="none" w:sz="0" w:space="0" w:color="auto"/>
        <w:left w:val="none" w:sz="0" w:space="0" w:color="auto"/>
        <w:bottom w:val="none" w:sz="0" w:space="0" w:color="auto"/>
        <w:right w:val="none" w:sz="0" w:space="0" w:color="auto"/>
      </w:divBdr>
    </w:div>
    <w:div w:id="345442657">
      <w:bodyDiv w:val="1"/>
      <w:marLeft w:val="0"/>
      <w:marRight w:val="0"/>
      <w:marTop w:val="0"/>
      <w:marBottom w:val="0"/>
      <w:divBdr>
        <w:top w:val="none" w:sz="0" w:space="0" w:color="auto"/>
        <w:left w:val="none" w:sz="0" w:space="0" w:color="auto"/>
        <w:bottom w:val="none" w:sz="0" w:space="0" w:color="auto"/>
        <w:right w:val="none" w:sz="0" w:space="0" w:color="auto"/>
      </w:divBdr>
    </w:div>
    <w:div w:id="348485764">
      <w:bodyDiv w:val="1"/>
      <w:marLeft w:val="0"/>
      <w:marRight w:val="0"/>
      <w:marTop w:val="0"/>
      <w:marBottom w:val="0"/>
      <w:divBdr>
        <w:top w:val="none" w:sz="0" w:space="0" w:color="auto"/>
        <w:left w:val="none" w:sz="0" w:space="0" w:color="auto"/>
        <w:bottom w:val="none" w:sz="0" w:space="0" w:color="auto"/>
        <w:right w:val="none" w:sz="0" w:space="0" w:color="auto"/>
      </w:divBdr>
    </w:div>
    <w:div w:id="354157541">
      <w:bodyDiv w:val="1"/>
      <w:marLeft w:val="0"/>
      <w:marRight w:val="0"/>
      <w:marTop w:val="0"/>
      <w:marBottom w:val="0"/>
      <w:divBdr>
        <w:top w:val="none" w:sz="0" w:space="0" w:color="auto"/>
        <w:left w:val="none" w:sz="0" w:space="0" w:color="auto"/>
        <w:bottom w:val="none" w:sz="0" w:space="0" w:color="auto"/>
        <w:right w:val="none" w:sz="0" w:space="0" w:color="auto"/>
      </w:divBdr>
    </w:div>
    <w:div w:id="355667008">
      <w:bodyDiv w:val="1"/>
      <w:marLeft w:val="0"/>
      <w:marRight w:val="0"/>
      <w:marTop w:val="0"/>
      <w:marBottom w:val="0"/>
      <w:divBdr>
        <w:top w:val="none" w:sz="0" w:space="0" w:color="auto"/>
        <w:left w:val="none" w:sz="0" w:space="0" w:color="auto"/>
        <w:bottom w:val="none" w:sz="0" w:space="0" w:color="auto"/>
        <w:right w:val="none" w:sz="0" w:space="0" w:color="auto"/>
      </w:divBdr>
    </w:div>
    <w:div w:id="357509576">
      <w:bodyDiv w:val="1"/>
      <w:marLeft w:val="0"/>
      <w:marRight w:val="0"/>
      <w:marTop w:val="0"/>
      <w:marBottom w:val="0"/>
      <w:divBdr>
        <w:top w:val="none" w:sz="0" w:space="0" w:color="auto"/>
        <w:left w:val="none" w:sz="0" w:space="0" w:color="auto"/>
        <w:bottom w:val="none" w:sz="0" w:space="0" w:color="auto"/>
        <w:right w:val="none" w:sz="0" w:space="0" w:color="auto"/>
      </w:divBdr>
    </w:div>
    <w:div w:id="363792975">
      <w:bodyDiv w:val="1"/>
      <w:marLeft w:val="0"/>
      <w:marRight w:val="0"/>
      <w:marTop w:val="0"/>
      <w:marBottom w:val="0"/>
      <w:divBdr>
        <w:top w:val="none" w:sz="0" w:space="0" w:color="auto"/>
        <w:left w:val="none" w:sz="0" w:space="0" w:color="auto"/>
        <w:bottom w:val="none" w:sz="0" w:space="0" w:color="auto"/>
        <w:right w:val="none" w:sz="0" w:space="0" w:color="auto"/>
      </w:divBdr>
    </w:div>
    <w:div w:id="369378863">
      <w:bodyDiv w:val="1"/>
      <w:marLeft w:val="0"/>
      <w:marRight w:val="0"/>
      <w:marTop w:val="0"/>
      <w:marBottom w:val="0"/>
      <w:divBdr>
        <w:top w:val="none" w:sz="0" w:space="0" w:color="auto"/>
        <w:left w:val="none" w:sz="0" w:space="0" w:color="auto"/>
        <w:bottom w:val="none" w:sz="0" w:space="0" w:color="auto"/>
        <w:right w:val="none" w:sz="0" w:space="0" w:color="auto"/>
      </w:divBdr>
    </w:div>
    <w:div w:id="379088551">
      <w:bodyDiv w:val="1"/>
      <w:marLeft w:val="0"/>
      <w:marRight w:val="0"/>
      <w:marTop w:val="0"/>
      <w:marBottom w:val="0"/>
      <w:divBdr>
        <w:top w:val="none" w:sz="0" w:space="0" w:color="auto"/>
        <w:left w:val="none" w:sz="0" w:space="0" w:color="auto"/>
        <w:bottom w:val="none" w:sz="0" w:space="0" w:color="auto"/>
        <w:right w:val="none" w:sz="0" w:space="0" w:color="auto"/>
      </w:divBdr>
    </w:div>
    <w:div w:id="379400313">
      <w:bodyDiv w:val="1"/>
      <w:marLeft w:val="0"/>
      <w:marRight w:val="0"/>
      <w:marTop w:val="0"/>
      <w:marBottom w:val="0"/>
      <w:divBdr>
        <w:top w:val="none" w:sz="0" w:space="0" w:color="auto"/>
        <w:left w:val="none" w:sz="0" w:space="0" w:color="auto"/>
        <w:bottom w:val="none" w:sz="0" w:space="0" w:color="auto"/>
        <w:right w:val="none" w:sz="0" w:space="0" w:color="auto"/>
      </w:divBdr>
    </w:div>
    <w:div w:id="380204876">
      <w:bodyDiv w:val="1"/>
      <w:marLeft w:val="0"/>
      <w:marRight w:val="0"/>
      <w:marTop w:val="0"/>
      <w:marBottom w:val="0"/>
      <w:divBdr>
        <w:top w:val="none" w:sz="0" w:space="0" w:color="auto"/>
        <w:left w:val="none" w:sz="0" w:space="0" w:color="auto"/>
        <w:bottom w:val="none" w:sz="0" w:space="0" w:color="auto"/>
        <w:right w:val="none" w:sz="0" w:space="0" w:color="auto"/>
      </w:divBdr>
    </w:div>
    <w:div w:id="384331330">
      <w:bodyDiv w:val="1"/>
      <w:marLeft w:val="0"/>
      <w:marRight w:val="0"/>
      <w:marTop w:val="0"/>
      <w:marBottom w:val="0"/>
      <w:divBdr>
        <w:top w:val="none" w:sz="0" w:space="0" w:color="auto"/>
        <w:left w:val="none" w:sz="0" w:space="0" w:color="auto"/>
        <w:bottom w:val="none" w:sz="0" w:space="0" w:color="auto"/>
        <w:right w:val="none" w:sz="0" w:space="0" w:color="auto"/>
      </w:divBdr>
    </w:div>
    <w:div w:id="389109524">
      <w:bodyDiv w:val="1"/>
      <w:marLeft w:val="0"/>
      <w:marRight w:val="0"/>
      <w:marTop w:val="0"/>
      <w:marBottom w:val="0"/>
      <w:divBdr>
        <w:top w:val="none" w:sz="0" w:space="0" w:color="auto"/>
        <w:left w:val="none" w:sz="0" w:space="0" w:color="auto"/>
        <w:bottom w:val="none" w:sz="0" w:space="0" w:color="auto"/>
        <w:right w:val="none" w:sz="0" w:space="0" w:color="auto"/>
      </w:divBdr>
    </w:div>
    <w:div w:id="394859873">
      <w:bodyDiv w:val="1"/>
      <w:marLeft w:val="0"/>
      <w:marRight w:val="0"/>
      <w:marTop w:val="0"/>
      <w:marBottom w:val="0"/>
      <w:divBdr>
        <w:top w:val="none" w:sz="0" w:space="0" w:color="auto"/>
        <w:left w:val="none" w:sz="0" w:space="0" w:color="auto"/>
        <w:bottom w:val="none" w:sz="0" w:space="0" w:color="auto"/>
        <w:right w:val="none" w:sz="0" w:space="0" w:color="auto"/>
      </w:divBdr>
    </w:div>
    <w:div w:id="396903204">
      <w:bodyDiv w:val="1"/>
      <w:marLeft w:val="0"/>
      <w:marRight w:val="0"/>
      <w:marTop w:val="0"/>
      <w:marBottom w:val="0"/>
      <w:divBdr>
        <w:top w:val="none" w:sz="0" w:space="0" w:color="auto"/>
        <w:left w:val="none" w:sz="0" w:space="0" w:color="auto"/>
        <w:bottom w:val="none" w:sz="0" w:space="0" w:color="auto"/>
        <w:right w:val="none" w:sz="0" w:space="0" w:color="auto"/>
      </w:divBdr>
    </w:div>
    <w:div w:id="400178789">
      <w:bodyDiv w:val="1"/>
      <w:marLeft w:val="0"/>
      <w:marRight w:val="0"/>
      <w:marTop w:val="0"/>
      <w:marBottom w:val="0"/>
      <w:divBdr>
        <w:top w:val="none" w:sz="0" w:space="0" w:color="auto"/>
        <w:left w:val="none" w:sz="0" w:space="0" w:color="auto"/>
        <w:bottom w:val="none" w:sz="0" w:space="0" w:color="auto"/>
        <w:right w:val="none" w:sz="0" w:space="0" w:color="auto"/>
      </w:divBdr>
    </w:div>
    <w:div w:id="403601699">
      <w:bodyDiv w:val="1"/>
      <w:marLeft w:val="0"/>
      <w:marRight w:val="0"/>
      <w:marTop w:val="0"/>
      <w:marBottom w:val="0"/>
      <w:divBdr>
        <w:top w:val="none" w:sz="0" w:space="0" w:color="auto"/>
        <w:left w:val="none" w:sz="0" w:space="0" w:color="auto"/>
        <w:bottom w:val="none" w:sz="0" w:space="0" w:color="auto"/>
        <w:right w:val="none" w:sz="0" w:space="0" w:color="auto"/>
      </w:divBdr>
    </w:div>
    <w:div w:id="411125527">
      <w:bodyDiv w:val="1"/>
      <w:marLeft w:val="0"/>
      <w:marRight w:val="0"/>
      <w:marTop w:val="0"/>
      <w:marBottom w:val="0"/>
      <w:divBdr>
        <w:top w:val="none" w:sz="0" w:space="0" w:color="auto"/>
        <w:left w:val="none" w:sz="0" w:space="0" w:color="auto"/>
        <w:bottom w:val="none" w:sz="0" w:space="0" w:color="auto"/>
        <w:right w:val="none" w:sz="0" w:space="0" w:color="auto"/>
      </w:divBdr>
      <w:divsChild>
        <w:div w:id="1149445707">
          <w:marLeft w:val="0"/>
          <w:marRight w:val="0"/>
          <w:marTop w:val="0"/>
          <w:marBottom w:val="0"/>
          <w:divBdr>
            <w:top w:val="none" w:sz="0" w:space="0" w:color="auto"/>
            <w:left w:val="none" w:sz="0" w:space="0" w:color="auto"/>
            <w:bottom w:val="none" w:sz="0" w:space="0" w:color="auto"/>
            <w:right w:val="none" w:sz="0" w:space="0" w:color="auto"/>
          </w:divBdr>
          <w:divsChild>
            <w:div w:id="1464156079">
              <w:marLeft w:val="0"/>
              <w:marRight w:val="0"/>
              <w:marTop w:val="0"/>
              <w:marBottom w:val="0"/>
              <w:divBdr>
                <w:top w:val="none" w:sz="0" w:space="0" w:color="auto"/>
                <w:left w:val="none" w:sz="0" w:space="0" w:color="auto"/>
                <w:bottom w:val="none" w:sz="0" w:space="0" w:color="auto"/>
                <w:right w:val="none" w:sz="0" w:space="0" w:color="auto"/>
              </w:divBdr>
              <w:divsChild>
                <w:div w:id="16241914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28445440">
          <w:marLeft w:val="0"/>
          <w:marRight w:val="0"/>
          <w:marTop w:val="0"/>
          <w:marBottom w:val="0"/>
          <w:divBdr>
            <w:top w:val="none" w:sz="0" w:space="0" w:color="auto"/>
            <w:left w:val="none" w:sz="0" w:space="0" w:color="auto"/>
            <w:bottom w:val="none" w:sz="0" w:space="0" w:color="auto"/>
            <w:right w:val="none" w:sz="0" w:space="0" w:color="auto"/>
          </w:divBdr>
          <w:divsChild>
            <w:div w:id="643891629">
              <w:marLeft w:val="0"/>
              <w:marRight w:val="0"/>
              <w:marTop w:val="0"/>
              <w:marBottom w:val="0"/>
              <w:divBdr>
                <w:top w:val="none" w:sz="0" w:space="0" w:color="auto"/>
                <w:left w:val="none" w:sz="0" w:space="0" w:color="auto"/>
                <w:bottom w:val="none" w:sz="0" w:space="0" w:color="auto"/>
                <w:right w:val="none" w:sz="0" w:space="0" w:color="auto"/>
              </w:divBdr>
              <w:divsChild>
                <w:div w:id="6563487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1781231">
      <w:bodyDiv w:val="1"/>
      <w:marLeft w:val="0"/>
      <w:marRight w:val="0"/>
      <w:marTop w:val="0"/>
      <w:marBottom w:val="0"/>
      <w:divBdr>
        <w:top w:val="none" w:sz="0" w:space="0" w:color="auto"/>
        <w:left w:val="none" w:sz="0" w:space="0" w:color="auto"/>
        <w:bottom w:val="none" w:sz="0" w:space="0" w:color="auto"/>
        <w:right w:val="none" w:sz="0" w:space="0" w:color="auto"/>
      </w:divBdr>
    </w:div>
    <w:div w:id="418644408">
      <w:bodyDiv w:val="1"/>
      <w:marLeft w:val="0"/>
      <w:marRight w:val="0"/>
      <w:marTop w:val="0"/>
      <w:marBottom w:val="0"/>
      <w:divBdr>
        <w:top w:val="none" w:sz="0" w:space="0" w:color="auto"/>
        <w:left w:val="none" w:sz="0" w:space="0" w:color="auto"/>
        <w:bottom w:val="none" w:sz="0" w:space="0" w:color="auto"/>
        <w:right w:val="none" w:sz="0" w:space="0" w:color="auto"/>
      </w:divBdr>
    </w:div>
    <w:div w:id="444544497">
      <w:bodyDiv w:val="1"/>
      <w:marLeft w:val="0"/>
      <w:marRight w:val="0"/>
      <w:marTop w:val="0"/>
      <w:marBottom w:val="0"/>
      <w:divBdr>
        <w:top w:val="none" w:sz="0" w:space="0" w:color="auto"/>
        <w:left w:val="none" w:sz="0" w:space="0" w:color="auto"/>
        <w:bottom w:val="none" w:sz="0" w:space="0" w:color="auto"/>
        <w:right w:val="none" w:sz="0" w:space="0" w:color="auto"/>
      </w:divBdr>
    </w:div>
    <w:div w:id="445202584">
      <w:bodyDiv w:val="1"/>
      <w:marLeft w:val="0"/>
      <w:marRight w:val="0"/>
      <w:marTop w:val="0"/>
      <w:marBottom w:val="0"/>
      <w:divBdr>
        <w:top w:val="none" w:sz="0" w:space="0" w:color="auto"/>
        <w:left w:val="none" w:sz="0" w:space="0" w:color="auto"/>
        <w:bottom w:val="none" w:sz="0" w:space="0" w:color="auto"/>
        <w:right w:val="none" w:sz="0" w:space="0" w:color="auto"/>
      </w:divBdr>
    </w:div>
    <w:div w:id="445973259">
      <w:bodyDiv w:val="1"/>
      <w:marLeft w:val="0"/>
      <w:marRight w:val="0"/>
      <w:marTop w:val="0"/>
      <w:marBottom w:val="0"/>
      <w:divBdr>
        <w:top w:val="none" w:sz="0" w:space="0" w:color="auto"/>
        <w:left w:val="none" w:sz="0" w:space="0" w:color="auto"/>
        <w:bottom w:val="none" w:sz="0" w:space="0" w:color="auto"/>
        <w:right w:val="none" w:sz="0" w:space="0" w:color="auto"/>
      </w:divBdr>
    </w:div>
    <w:div w:id="454108107">
      <w:bodyDiv w:val="1"/>
      <w:marLeft w:val="0"/>
      <w:marRight w:val="0"/>
      <w:marTop w:val="0"/>
      <w:marBottom w:val="0"/>
      <w:divBdr>
        <w:top w:val="none" w:sz="0" w:space="0" w:color="auto"/>
        <w:left w:val="none" w:sz="0" w:space="0" w:color="auto"/>
        <w:bottom w:val="none" w:sz="0" w:space="0" w:color="auto"/>
        <w:right w:val="none" w:sz="0" w:space="0" w:color="auto"/>
      </w:divBdr>
    </w:div>
    <w:div w:id="457139434">
      <w:bodyDiv w:val="1"/>
      <w:marLeft w:val="0"/>
      <w:marRight w:val="0"/>
      <w:marTop w:val="0"/>
      <w:marBottom w:val="0"/>
      <w:divBdr>
        <w:top w:val="none" w:sz="0" w:space="0" w:color="auto"/>
        <w:left w:val="none" w:sz="0" w:space="0" w:color="auto"/>
        <w:bottom w:val="none" w:sz="0" w:space="0" w:color="auto"/>
        <w:right w:val="none" w:sz="0" w:space="0" w:color="auto"/>
      </w:divBdr>
    </w:div>
    <w:div w:id="459423502">
      <w:bodyDiv w:val="1"/>
      <w:marLeft w:val="0"/>
      <w:marRight w:val="0"/>
      <w:marTop w:val="0"/>
      <w:marBottom w:val="0"/>
      <w:divBdr>
        <w:top w:val="none" w:sz="0" w:space="0" w:color="auto"/>
        <w:left w:val="none" w:sz="0" w:space="0" w:color="auto"/>
        <w:bottom w:val="none" w:sz="0" w:space="0" w:color="auto"/>
        <w:right w:val="none" w:sz="0" w:space="0" w:color="auto"/>
      </w:divBdr>
    </w:div>
    <w:div w:id="465855221">
      <w:bodyDiv w:val="1"/>
      <w:marLeft w:val="0"/>
      <w:marRight w:val="0"/>
      <w:marTop w:val="0"/>
      <w:marBottom w:val="0"/>
      <w:divBdr>
        <w:top w:val="none" w:sz="0" w:space="0" w:color="auto"/>
        <w:left w:val="none" w:sz="0" w:space="0" w:color="auto"/>
        <w:bottom w:val="none" w:sz="0" w:space="0" w:color="auto"/>
        <w:right w:val="none" w:sz="0" w:space="0" w:color="auto"/>
      </w:divBdr>
    </w:div>
    <w:div w:id="466052826">
      <w:bodyDiv w:val="1"/>
      <w:marLeft w:val="0"/>
      <w:marRight w:val="0"/>
      <w:marTop w:val="0"/>
      <w:marBottom w:val="0"/>
      <w:divBdr>
        <w:top w:val="none" w:sz="0" w:space="0" w:color="auto"/>
        <w:left w:val="none" w:sz="0" w:space="0" w:color="auto"/>
        <w:bottom w:val="none" w:sz="0" w:space="0" w:color="auto"/>
        <w:right w:val="none" w:sz="0" w:space="0" w:color="auto"/>
      </w:divBdr>
    </w:div>
    <w:div w:id="470367519">
      <w:bodyDiv w:val="1"/>
      <w:marLeft w:val="0"/>
      <w:marRight w:val="0"/>
      <w:marTop w:val="0"/>
      <w:marBottom w:val="0"/>
      <w:divBdr>
        <w:top w:val="none" w:sz="0" w:space="0" w:color="auto"/>
        <w:left w:val="none" w:sz="0" w:space="0" w:color="auto"/>
        <w:bottom w:val="none" w:sz="0" w:space="0" w:color="auto"/>
        <w:right w:val="none" w:sz="0" w:space="0" w:color="auto"/>
      </w:divBdr>
    </w:div>
    <w:div w:id="470825848">
      <w:bodyDiv w:val="1"/>
      <w:marLeft w:val="0"/>
      <w:marRight w:val="0"/>
      <w:marTop w:val="0"/>
      <w:marBottom w:val="0"/>
      <w:divBdr>
        <w:top w:val="none" w:sz="0" w:space="0" w:color="auto"/>
        <w:left w:val="none" w:sz="0" w:space="0" w:color="auto"/>
        <w:bottom w:val="none" w:sz="0" w:space="0" w:color="auto"/>
        <w:right w:val="none" w:sz="0" w:space="0" w:color="auto"/>
      </w:divBdr>
    </w:div>
    <w:div w:id="474178202">
      <w:bodyDiv w:val="1"/>
      <w:marLeft w:val="0"/>
      <w:marRight w:val="0"/>
      <w:marTop w:val="0"/>
      <w:marBottom w:val="0"/>
      <w:divBdr>
        <w:top w:val="none" w:sz="0" w:space="0" w:color="auto"/>
        <w:left w:val="none" w:sz="0" w:space="0" w:color="auto"/>
        <w:bottom w:val="none" w:sz="0" w:space="0" w:color="auto"/>
        <w:right w:val="none" w:sz="0" w:space="0" w:color="auto"/>
      </w:divBdr>
    </w:div>
    <w:div w:id="478377386">
      <w:bodyDiv w:val="1"/>
      <w:marLeft w:val="0"/>
      <w:marRight w:val="0"/>
      <w:marTop w:val="0"/>
      <w:marBottom w:val="0"/>
      <w:divBdr>
        <w:top w:val="none" w:sz="0" w:space="0" w:color="auto"/>
        <w:left w:val="none" w:sz="0" w:space="0" w:color="auto"/>
        <w:bottom w:val="none" w:sz="0" w:space="0" w:color="auto"/>
        <w:right w:val="none" w:sz="0" w:space="0" w:color="auto"/>
      </w:divBdr>
    </w:div>
    <w:div w:id="483131580">
      <w:bodyDiv w:val="1"/>
      <w:marLeft w:val="0"/>
      <w:marRight w:val="0"/>
      <w:marTop w:val="0"/>
      <w:marBottom w:val="0"/>
      <w:divBdr>
        <w:top w:val="none" w:sz="0" w:space="0" w:color="auto"/>
        <w:left w:val="none" w:sz="0" w:space="0" w:color="auto"/>
        <w:bottom w:val="none" w:sz="0" w:space="0" w:color="auto"/>
        <w:right w:val="none" w:sz="0" w:space="0" w:color="auto"/>
      </w:divBdr>
    </w:div>
    <w:div w:id="487283811">
      <w:bodyDiv w:val="1"/>
      <w:marLeft w:val="0"/>
      <w:marRight w:val="0"/>
      <w:marTop w:val="0"/>
      <w:marBottom w:val="0"/>
      <w:divBdr>
        <w:top w:val="none" w:sz="0" w:space="0" w:color="auto"/>
        <w:left w:val="none" w:sz="0" w:space="0" w:color="auto"/>
        <w:bottom w:val="none" w:sz="0" w:space="0" w:color="auto"/>
        <w:right w:val="none" w:sz="0" w:space="0" w:color="auto"/>
      </w:divBdr>
      <w:divsChild>
        <w:div w:id="1600412729">
          <w:marLeft w:val="0"/>
          <w:marRight w:val="0"/>
          <w:marTop w:val="0"/>
          <w:marBottom w:val="0"/>
          <w:divBdr>
            <w:top w:val="none" w:sz="0" w:space="0" w:color="auto"/>
            <w:left w:val="none" w:sz="0" w:space="0" w:color="auto"/>
            <w:bottom w:val="none" w:sz="0" w:space="0" w:color="auto"/>
            <w:right w:val="none" w:sz="0" w:space="0" w:color="auto"/>
          </w:divBdr>
          <w:divsChild>
            <w:div w:id="472404560">
              <w:marLeft w:val="0"/>
              <w:marRight w:val="0"/>
              <w:marTop w:val="0"/>
              <w:marBottom w:val="0"/>
              <w:divBdr>
                <w:top w:val="none" w:sz="0" w:space="0" w:color="auto"/>
                <w:left w:val="none" w:sz="0" w:space="0" w:color="auto"/>
                <w:bottom w:val="none" w:sz="0" w:space="0" w:color="auto"/>
                <w:right w:val="none" w:sz="0" w:space="0" w:color="auto"/>
              </w:divBdr>
              <w:divsChild>
                <w:div w:id="1497187230">
                  <w:marLeft w:val="0"/>
                  <w:marRight w:val="0"/>
                  <w:marTop w:val="0"/>
                  <w:marBottom w:val="0"/>
                  <w:divBdr>
                    <w:top w:val="none" w:sz="0" w:space="0" w:color="auto"/>
                    <w:left w:val="none" w:sz="0" w:space="0" w:color="auto"/>
                    <w:bottom w:val="none" w:sz="0" w:space="0" w:color="auto"/>
                    <w:right w:val="none" w:sz="0" w:space="0" w:color="auto"/>
                  </w:divBdr>
                  <w:divsChild>
                    <w:div w:id="1641332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93379755">
      <w:bodyDiv w:val="1"/>
      <w:marLeft w:val="0"/>
      <w:marRight w:val="0"/>
      <w:marTop w:val="0"/>
      <w:marBottom w:val="0"/>
      <w:divBdr>
        <w:top w:val="none" w:sz="0" w:space="0" w:color="auto"/>
        <w:left w:val="none" w:sz="0" w:space="0" w:color="auto"/>
        <w:bottom w:val="none" w:sz="0" w:space="0" w:color="auto"/>
        <w:right w:val="none" w:sz="0" w:space="0" w:color="auto"/>
      </w:divBdr>
    </w:div>
    <w:div w:id="497422264">
      <w:bodyDiv w:val="1"/>
      <w:marLeft w:val="0"/>
      <w:marRight w:val="0"/>
      <w:marTop w:val="0"/>
      <w:marBottom w:val="0"/>
      <w:divBdr>
        <w:top w:val="none" w:sz="0" w:space="0" w:color="auto"/>
        <w:left w:val="none" w:sz="0" w:space="0" w:color="auto"/>
        <w:bottom w:val="none" w:sz="0" w:space="0" w:color="auto"/>
        <w:right w:val="none" w:sz="0" w:space="0" w:color="auto"/>
      </w:divBdr>
    </w:div>
    <w:div w:id="500703983">
      <w:bodyDiv w:val="1"/>
      <w:marLeft w:val="0"/>
      <w:marRight w:val="0"/>
      <w:marTop w:val="0"/>
      <w:marBottom w:val="0"/>
      <w:divBdr>
        <w:top w:val="none" w:sz="0" w:space="0" w:color="auto"/>
        <w:left w:val="none" w:sz="0" w:space="0" w:color="auto"/>
        <w:bottom w:val="none" w:sz="0" w:space="0" w:color="auto"/>
        <w:right w:val="none" w:sz="0" w:space="0" w:color="auto"/>
      </w:divBdr>
    </w:div>
    <w:div w:id="503133144">
      <w:bodyDiv w:val="1"/>
      <w:marLeft w:val="0"/>
      <w:marRight w:val="0"/>
      <w:marTop w:val="0"/>
      <w:marBottom w:val="0"/>
      <w:divBdr>
        <w:top w:val="none" w:sz="0" w:space="0" w:color="auto"/>
        <w:left w:val="none" w:sz="0" w:space="0" w:color="auto"/>
        <w:bottom w:val="none" w:sz="0" w:space="0" w:color="auto"/>
        <w:right w:val="none" w:sz="0" w:space="0" w:color="auto"/>
      </w:divBdr>
    </w:div>
    <w:div w:id="510412481">
      <w:bodyDiv w:val="1"/>
      <w:marLeft w:val="0"/>
      <w:marRight w:val="0"/>
      <w:marTop w:val="0"/>
      <w:marBottom w:val="0"/>
      <w:divBdr>
        <w:top w:val="none" w:sz="0" w:space="0" w:color="auto"/>
        <w:left w:val="none" w:sz="0" w:space="0" w:color="auto"/>
        <w:bottom w:val="none" w:sz="0" w:space="0" w:color="auto"/>
        <w:right w:val="none" w:sz="0" w:space="0" w:color="auto"/>
      </w:divBdr>
      <w:divsChild>
        <w:div w:id="1409961900">
          <w:marLeft w:val="0"/>
          <w:marRight w:val="0"/>
          <w:marTop w:val="0"/>
          <w:marBottom w:val="0"/>
          <w:divBdr>
            <w:top w:val="none" w:sz="0" w:space="0" w:color="auto"/>
            <w:left w:val="none" w:sz="0" w:space="0" w:color="auto"/>
            <w:bottom w:val="none" w:sz="0" w:space="0" w:color="auto"/>
            <w:right w:val="none" w:sz="0" w:space="0" w:color="auto"/>
          </w:divBdr>
          <w:divsChild>
            <w:div w:id="2081245758">
              <w:marLeft w:val="0"/>
              <w:marRight w:val="0"/>
              <w:marTop w:val="0"/>
              <w:marBottom w:val="0"/>
              <w:divBdr>
                <w:top w:val="none" w:sz="0" w:space="0" w:color="auto"/>
                <w:left w:val="none" w:sz="0" w:space="0" w:color="auto"/>
                <w:bottom w:val="none" w:sz="0" w:space="0" w:color="auto"/>
                <w:right w:val="none" w:sz="0" w:space="0" w:color="auto"/>
              </w:divBdr>
              <w:divsChild>
                <w:div w:id="1791778035">
                  <w:marLeft w:val="0"/>
                  <w:marRight w:val="0"/>
                  <w:marTop w:val="0"/>
                  <w:marBottom w:val="0"/>
                  <w:divBdr>
                    <w:top w:val="none" w:sz="0" w:space="0" w:color="auto"/>
                    <w:left w:val="none" w:sz="0" w:space="0" w:color="auto"/>
                    <w:bottom w:val="none" w:sz="0" w:space="0" w:color="auto"/>
                    <w:right w:val="none" w:sz="0" w:space="0" w:color="auto"/>
                  </w:divBdr>
                  <w:divsChild>
                    <w:div w:id="10744774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12305812">
      <w:bodyDiv w:val="1"/>
      <w:marLeft w:val="0"/>
      <w:marRight w:val="0"/>
      <w:marTop w:val="0"/>
      <w:marBottom w:val="0"/>
      <w:divBdr>
        <w:top w:val="none" w:sz="0" w:space="0" w:color="auto"/>
        <w:left w:val="none" w:sz="0" w:space="0" w:color="auto"/>
        <w:bottom w:val="none" w:sz="0" w:space="0" w:color="auto"/>
        <w:right w:val="none" w:sz="0" w:space="0" w:color="auto"/>
      </w:divBdr>
    </w:div>
    <w:div w:id="516886502">
      <w:bodyDiv w:val="1"/>
      <w:marLeft w:val="0"/>
      <w:marRight w:val="0"/>
      <w:marTop w:val="0"/>
      <w:marBottom w:val="0"/>
      <w:divBdr>
        <w:top w:val="none" w:sz="0" w:space="0" w:color="auto"/>
        <w:left w:val="none" w:sz="0" w:space="0" w:color="auto"/>
        <w:bottom w:val="none" w:sz="0" w:space="0" w:color="auto"/>
        <w:right w:val="none" w:sz="0" w:space="0" w:color="auto"/>
      </w:divBdr>
    </w:div>
    <w:div w:id="520632752">
      <w:bodyDiv w:val="1"/>
      <w:marLeft w:val="0"/>
      <w:marRight w:val="0"/>
      <w:marTop w:val="0"/>
      <w:marBottom w:val="0"/>
      <w:divBdr>
        <w:top w:val="none" w:sz="0" w:space="0" w:color="auto"/>
        <w:left w:val="none" w:sz="0" w:space="0" w:color="auto"/>
        <w:bottom w:val="none" w:sz="0" w:space="0" w:color="auto"/>
        <w:right w:val="none" w:sz="0" w:space="0" w:color="auto"/>
      </w:divBdr>
    </w:div>
    <w:div w:id="522206898">
      <w:bodyDiv w:val="1"/>
      <w:marLeft w:val="0"/>
      <w:marRight w:val="0"/>
      <w:marTop w:val="0"/>
      <w:marBottom w:val="0"/>
      <w:divBdr>
        <w:top w:val="none" w:sz="0" w:space="0" w:color="auto"/>
        <w:left w:val="none" w:sz="0" w:space="0" w:color="auto"/>
        <w:bottom w:val="none" w:sz="0" w:space="0" w:color="auto"/>
        <w:right w:val="none" w:sz="0" w:space="0" w:color="auto"/>
      </w:divBdr>
      <w:divsChild>
        <w:div w:id="1693921087">
          <w:marLeft w:val="0"/>
          <w:marRight w:val="0"/>
          <w:marTop w:val="0"/>
          <w:marBottom w:val="0"/>
          <w:divBdr>
            <w:top w:val="none" w:sz="0" w:space="0" w:color="auto"/>
            <w:left w:val="none" w:sz="0" w:space="0" w:color="auto"/>
            <w:bottom w:val="none" w:sz="0" w:space="0" w:color="auto"/>
            <w:right w:val="none" w:sz="0" w:space="0" w:color="auto"/>
          </w:divBdr>
          <w:divsChild>
            <w:div w:id="996566936">
              <w:marLeft w:val="0"/>
              <w:marRight w:val="0"/>
              <w:marTop w:val="0"/>
              <w:marBottom w:val="0"/>
              <w:divBdr>
                <w:top w:val="none" w:sz="0" w:space="0" w:color="auto"/>
                <w:left w:val="none" w:sz="0" w:space="0" w:color="auto"/>
                <w:bottom w:val="none" w:sz="0" w:space="0" w:color="auto"/>
                <w:right w:val="none" w:sz="0" w:space="0" w:color="auto"/>
              </w:divBdr>
              <w:divsChild>
                <w:div w:id="68312309">
                  <w:marLeft w:val="0"/>
                  <w:marRight w:val="0"/>
                  <w:marTop w:val="0"/>
                  <w:marBottom w:val="0"/>
                  <w:divBdr>
                    <w:top w:val="none" w:sz="0" w:space="0" w:color="auto"/>
                    <w:left w:val="none" w:sz="0" w:space="0" w:color="auto"/>
                    <w:bottom w:val="none" w:sz="0" w:space="0" w:color="auto"/>
                    <w:right w:val="none" w:sz="0" w:space="0" w:color="auto"/>
                  </w:divBdr>
                  <w:divsChild>
                    <w:div w:id="10835741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25365601">
      <w:bodyDiv w:val="1"/>
      <w:marLeft w:val="0"/>
      <w:marRight w:val="0"/>
      <w:marTop w:val="0"/>
      <w:marBottom w:val="0"/>
      <w:divBdr>
        <w:top w:val="none" w:sz="0" w:space="0" w:color="auto"/>
        <w:left w:val="none" w:sz="0" w:space="0" w:color="auto"/>
        <w:bottom w:val="none" w:sz="0" w:space="0" w:color="auto"/>
        <w:right w:val="none" w:sz="0" w:space="0" w:color="auto"/>
      </w:divBdr>
    </w:div>
    <w:div w:id="535041151">
      <w:bodyDiv w:val="1"/>
      <w:marLeft w:val="0"/>
      <w:marRight w:val="0"/>
      <w:marTop w:val="0"/>
      <w:marBottom w:val="0"/>
      <w:divBdr>
        <w:top w:val="none" w:sz="0" w:space="0" w:color="auto"/>
        <w:left w:val="none" w:sz="0" w:space="0" w:color="auto"/>
        <w:bottom w:val="none" w:sz="0" w:space="0" w:color="auto"/>
        <w:right w:val="none" w:sz="0" w:space="0" w:color="auto"/>
      </w:divBdr>
    </w:div>
    <w:div w:id="537397465">
      <w:bodyDiv w:val="1"/>
      <w:marLeft w:val="0"/>
      <w:marRight w:val="0"/>
      <w:marTop w:val="0"/>
      <w:marBottom w:val="0"/>
      <w:divBdr>
        <w:top w:val="none" w:sz="0" w:space="0" w:color="auto"/>
        <w:left w:val="none" w:sz="0" w:space="0" w:color="auto"/>
        <w:bottom w:val="none" w:sz="0" w:space="0" w:color="auto"/>
        <w:right w:val="none" w:sz="0" w:space="0" w:color="auto"/>
      </w:divBdr>
    </w:div>
    <w:div w:id="542862445">
      <w:bodyDiv w:val="1"/>
      <w:marLeft w:val="0"/>
      <w:marRight w:val="0"/>
      <w:marTop w:val="0"/>
      <w:marBottom w:val="0"/>
      <w:divBdr>
        <w:top w:val="none" w:sz="0" w:space="0" w:color="auto"/>
        <w:left w:val="none" w:sz="0" w:space="0" w:color="auto"/>
        <w:bottom w:val="none" w:sz="0" w:space="0" w:color="auto"/>
        <w:right w:val="none" w:sz="0" w:space="0" w:color="auto"/>
      </w:divBdr>
      <w:divsChild>
        <w:div w:id="1739745255">
          <w:marLeft w:val="0"/>
          <w:marRight w:val="0"/>
          <w:marTop w:val="0"/>
          <w:marBottom w:val="0"/>
          <w:divBdr>
            <w:top w:val="none" w:sz="0" w:space="0" w:color="auto"/>
            <w:left w:val="none" w:sz="0" w:space="0" w:color="auto"/>
            <w:bottom w:val="none" w:sz="0" w:space="0" w:color="auto"/>
            <w:right w:val="none" w:sz="0" w:space="0" w:color="auto"/>
          </w:divBdr>
          <w:divsChild>
            <w:div w:id="419910107">
              <w:marLeft w:val="0"/>
              <w:marRight w:val="0"/>
              <w:marTop w:val="0"/>
              <w:marBottom w:val="0"/>
              <w:divBdr>
                <w:top w:val="none" w:sz="0" w:space="0" w:color="auto"/>
                <w:left w:val="none" w:sz="0" w:space="0" w:color="auto"/>
                <w:bottom w:val="none" w:sz="0" w:space="0" w:color="auto"/>
                <w:right w:val="none" w:sz="0" w:space="0" w:color="auto"/>
              </w:divBdr>
              <w:divsChild>
                <w:div w:id="1790395501">
                  <w:marLeft w:val="0"/>
                  <w:marRight w:val="0"/>
                  <w:marTop w:val="0"/>
                  <w:marBottom w:val="0"/>
                  <w:divBdr>
                    <w:top w:val="none" w:sz="0" w:space="0" w:color="auto"/>
                    <w:left w:val="none" w:sz="0" w:space="0" w:color="auto"/>
                    <w:bottom w:val="none" w:sz="0" w:space="0" w:color="auto"/>
                    <w:right w:val="none" w:sz="0" w:space="0" w:color="auto"/>
                  </w:divBdr>
                  <w:divsChild>
                    <w:div w:id="11004910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44952265">
      <w:bodyDiv w:val="1"/>
      <w:marLeft w:val="0"/>
      <w:marRight w:val="0"/>
      <w:marTop w:val="0"/>
      <w:marBottom w:val="0"/>
      <w:divBdr>
        <w:top w:val="none" w:sz="0" w:space="0" w:color="auto"/>
        <w:left w:val="none" w:sz="0" w:space="0" w:color="auto"/>
        <w:bottom w:val="none" w:sz="0" w:space="0" w:color="auto"/>
        <w:right w:val="none" w:sz="0" w:space="0" w:color="auto"/>
      </w:divBdr>
    </w:div>
    <w:div w:id="548224689">
      <w:bodyDiv w:val="1"/>
      <w:marLeft w:val="0"/>
      <w:marRight w:val="0"/>
      <w:marTop w:val="0"/>
      <w:marBottom w:val="0"/>
      <w:divBdr>
        <w:top w:val="none" w:sz="0" w:space="0" w:color="auto"/>
        <w:left w:val="none" w:sz="0" w:space="0" w:color="auto"/>
        <w:bottom w:val="none" w:sz="0" w:space="0" w:color="auto"/>
        <w:right w:val="none" w:sz="0" w:space="0" w:color="auto"/>
      </w:divBdr>
    </w:div>
    <w:div w:id="558170542">
      <w:bodyDiv w:val="1"/>
      <w:marLeft w:val="0"/>
      <w:marRight w:val="0"/>
      <w:marTop w:val="0"/>
      <w:marBottom w:val="0"/>
      <w:divBdr>
        <w:top w:val="none" w:sz="0" w:space="0" w:color="auto"/>
        <w:left w:val="none" w:sz="0" w:space="0" w:color="auto"/>
        <w:bottom w:val="none" w:sz="0" w:space="0" w:color="auto"/>
        <w:right w:val="none" w:sz="0" w:space="0" w:color="auto"/>
      </w:divBdr>
      <w:divsChild>
        <w:div w:id="703092586">
          <w:marLeft w:val="0"/>
          <w:marRight w:val="0"/>
          <w:marTop w:val="0"/>
          <w:marBottom w:val="0"/>
          <w:divBdr>
            <w:top w:val="none" w:sz="0" w:space="0" w:color="auto"/>
            <w:left w:val="none" w:sz="0" w:space="0" w:color="auto"/>
            <w:bottom w:val="none" w:sz="0" w:space="0" w:color="auto"/>
            <w:right w:val="none" w:sz="0" w:space="0" w:color="auto"/>
          </w:divBdr>
        </w:div>
      </w:divsChild>
    </w:div>
    <w:div w:id="558832937">
      <w:bodyDiv w:val="1"/>
      <w:marLeft w:val="0"/>
      <w:marRight w:val="0"/>
      <w:marTop w:val="0"/>
      <w:marBottom w:val="0"/>
      <w:divBdr>
        <w:top w:val="none" w:sz="0" w:space="0" w:color="auto"/>
        <w:left w:val="none" w:sz="0" w:space="0" w:color="auto"/>
        <w:bottom w:val="none" w:sz="0" w:space="0" w:color="auto"/>
        <w:right w:val="none" w:sz="0" w:space="0" w:color="auto"/>
      </w:divBdr>
    </w:div>
    <w:div w:id="568657635">
      <w:bodyDiv w:val="1"/>
      <w:marLeft w:val="0"/>
      <w:marRight w:val="0"/>
      <w:marTop w:val="0"/>
      <w:marBottom w:val="0"/>
      <w:divBdr>
        <w:top w:val="none" w:sz="0" w:space="0" w:color="auto"/>
        <w:left w:val="none" w:sz="0" w:space="0" w:color="auto"/>
        <w:bottom w:val="none" w:sz="0" w:space="0" w:color="auto"/>
        <w:right w:val="none" w:sz="0" w:space="0" w:color="auto"/>
      </w:divBdr>
    </w:div>
    <w:div w:id="576525515">
      <w:bodyDiv w:val="1"/>
      <w:marLeft w:val="0"/>
      <w:marRight w:val="0"/>
      <w:marTop w:val="0"/>
      <w:marBottom w:val="0"/>
      <w:divBdr>
        <w:top w:val="none" w:sz="0" w:space="0" w:color="auto"/>
        <w:left w:val="none" w:sz="0" w:space="0" w:color="auto"/>
        <w:bottom w:val="none" w:sz="0" w:space="0" w:color="auto"/>
        <w:right w:val="none" w:sz="0" w:space="0" w:color="auto"/>
      </w:divBdr>
    </w:div>
    <w:div w:id="584607130">
      <w:bodyDiv w:val="1"/>
      <w:marLeft w:val="0"/>
      <w:marRight w:val="0"/>
      <w:marTop w:val="0"/>
      <w:marBottom w:val="0"/>
      <w:divBdr>
        <w:top w:val="none" w:sz="0" w:space="0" w:color="auto"/>
        <w:left w:val="none" w:sz="0" w:space="0" w:color="auto"/>
        <w:bottom w:val="none" w:sz="0" w:space="0" w:color="auto"/>
        <w:right w:val="none" w:sz="0" w:space="0" w:color="auto"/>
      </w:divBdr>
    </w:div>
    <w:div w:id="589003218">
      <w:bodyDiv w:val="1"/>
      <w:marLeft w:val="0"/>
      <w:marRight w:val="0"/>
      <w:marTop w:val="0"/>
      <w:marBottom w:val="0"/>
      <w:divBdr>
        <w:top w:val="none" w:sz="0" w:space="0" w:color="auto"/>
        <w:left w:val="none" w:sz="0" w:space="0" w:color="auto"/>
        <w:bottom w:val="none" w:sz="0" w:space="0" w:color="auto"/>
        <w:right w:val="none" w:sz="0" w:space="0" w:color="auto"/>
      </w:divBdr>
    </w:div>
    <w:div w:id="591551454">
      <w:bodyDiv w:val="1"/>
      <w:marLeft w:val="0"/>
      <w:marRight w:val="0"/>
      <w:marTop w:val="0"/>
      <w:marBottom w:val="0"/>
      <w:divBdr>
        <w:top w:val="none" w:sz="0" w:space="0" w:color="auto"/>
        <w:left w:val="none" w:sz="0" w:space="0" w:color="auto"/>
        <w:bottom w:val="none" w:sz="0" w:space="0" w:color="auto"/>
        <w:right w:val="none" w:sz="0" w:space="0" w:color="auto"/>
      </w:divBdr>
    </w:div>
    <w:div w:id="592666770">
      <w:bodyDiv w:val="1"/>
      <w:marLeft w:val="0"/>
      <w:marRight w:val="0"/>
      <w:marTop w:val="0"/>
      <w:marBottom w:val="0"/>
      <w:divBdr>
        <w:top w:val="none" w:sz="0" w:space="0" w:color="auto"/>
        <w:left w:val="none" w:sz="0" w:space="0" w:color="auto"/>
        <w:bottom w:val="none" w:sz="0" w:space="0" w:color="auto"/>
        <w:right w:val="none" w:sz="0" w:space="0" w:color="auto"/>
      </w:divBdr>
    </w:div>
    <w:div w:id="600921283">
      <w:bodyDiv w:val="1"/>
      <w:marLeft w:val="0"/>
      <w:marRight w:val="0"/>
      <w:marTop w:val="0"/>
      <w:marBottom w:val="0"/>
      <w:divBdr>
        <w:top w:val="none" w:sz="0" w:space="0" w:color="auto"/>
        <w:left w:val="none" w:sz="0" w:space="0" w:color="auto"/>
        <w:bottom w:val="none" w:sz="0" w:space="0" w:color="auto"/>
        <w:right w:val="none" w:sz="0" w:space="0" w:color="auto"/>
      </w:divBdr>
    </w:div>
    <w:div w:id="606086888">
      <w:bodyDiv w:val="1"/>
      <w:marLeft w:val="0"/>
      <w:marRight w:val="0"/>
      <w:marTop w:val="0"/>
      <w:marBottom w:val="0"/>
      <w:divBdr>
        <w:top w:val="none" w:sz="0" w:space="0" w:color="auto"/>
        <w:left w:val="none" w:sz="0" w:space="0" w:color="auto"/>
        <w:bottom w:val="none" w:sz="0" w:space="0" w:color="auto"/>
        <w:right w:val="none" w:sz="0" w:space="0" w:color="auto"/>
      </w:divBdr>
      <w:divsChild>
        <w:div w:id="1028263794">
          <w:marLeft w:val="0"/>
          <w:marRight w:val="0"/>
          <w:marTop w:val="0"/>
          <w:marBottom w:val="0"/>
          <w:divBdr>
            <w:top w:val="none" w:sz="0" w:space="0" w:color="auto"/>
            <w:left w:val="none" w:sz="0" w:space="0" w:color="auto"/>
            <w:bottom w:val="none" w:sz="0" w:space="0" w:color="auto"/>
            <w:right w:val="none" w:sz="0" w:space="0" w:color="auto"/>
          </w:divBdr>
          <w:divsChild>
            <w:div w:id="462382305">
              <w:marLeft w:val="0"/>
              <w:marRight w:val="0"/>
              <w:marTop w:val="0"/>
              <w:marBottom w:val="0"/>
              <w:divBdr>
                <w:top w:val="none" w:sz="0" w:space="0" w:color="auto"/>
                <w:left w:val="none" w:sz="0" w:space="0" w:color="auto"/>
                <w:bottom w:val="none" w:sz="0" w:space="0" w:color="auto"/>
                <w:right w:val="none" w:sz="0" w:space="0" w:color="auto"/>
              </w:divBdr>
              <w:divsChild>
                <w:div w:id="1588267446">
                  <w:marLeft w:val="0"/>
                  <w:marRight w:val="0"/>
                  <w:marTop w:val="0"/>
                  <w:marBottom w:val="0"/>
                  <w:divBdr>
                    <w:top w:val="none" w:sz="0" w:space="0" w:color="auto"/>
                    <w:left w:val="none" w:sz="0" w:space="0" w:color="auto"/>
                    <w:bottom w:val="none" w:sz="0" w:space="0" w:color="auto"/>
                    <w:right w:val="none" w:sz="0" w:space="0" w:color="auto"/>
                  </w:divBdr>
                  <w:divsChild>
                    <w:div w:id="1887838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237293">
      <w:bodyDiv w:val="1"/>
      <w:marLeft w:val="0"/>
      <w:marRight w:val="0"/>
      <w:marTop w:val="0"/>
      <w:marBottom w:val="0"/>
      <w:divBdr>
        <w:top w:val="none" w:sz="0" w:space="0" w:color="auto"/>
        <w:left w:val="none" w:sz="0" w:space="0" w:color="auto"/>
        <w:bottom w:val="none" w:sz="0" w:space="0" w:color="auto"/>
        <w:right w:val="none" w:sz="0" w:space="0" w:color="auto"/>
      </w:divBdr>
    </w:div>
    <w:div w:id="612132502">
      <w:bodyDiv w:val="1"/>
      <w:marLeft w:val="0"/>
      <w:marRight w:val="0"/>
      <w:marTop w:val="0"/>
      <w:marBottom w:val="0"/>
      <w:divBdr>
        <w:top w:val="none" w:sz="0" w:space="0" w:color="auto"/>
        <w:left w:val="none" w:sz="0" w:space="0" w:color="auto"/>
        <w:bottom w:val="none" w:sz="0" w:space="0" w:color="auto"/>
        <w:right w:val="none" w:sz="0" w:space="0" w:color="auto"/>
      </w:divBdr>
    </w:div>
    <w:div w:id="625282408">
      <w:bodyDiv w:val="1"/>
      <w:marLeft w:val="0"/>
      <w:marRight w:val="0"/>
      <w:marTop w:val="0"/>
      <w:marBottom w:val="0"/>
      <w:divBdr>
        <w:top w:val="none" w:sz="0" w:space="0" w:color="auto"/>
        <w:left w:val="none" w:sz="0" w:space="0" w:color="auto"/>
        <w:bottom w:val="none" w:sz="0" w:space="0" w:color="auto"/>
        <w:right w:val="none" w:sz="0" w:space="0" w:color="auto"/>
      </w:divBdr>
      <w:divsChild>
        <w:div w:id="1537160537">
          <w:marLeft w:val="0"/>
          <w:marRight w:val="0"/>
          <w:marTop w:val="0"/>
          <w:marBottom w:val="0"/>
          <w:divBdr>
            <w:top w:val="none" w:sz="0" w:space="0" w:color="auto"/>
            <w:left w:val="none" w:sz="0" w:space="0" w:color="auto"/>
            <w:bottom w:val="none" w:sz="0" w:space="0" w:color="auto"/>
            <w:right w:val="none" w:sz="0" w:space="0" w:color="auto"/>
          </w:divBdr>
          <w:divsChild>
            <w:div w:id="1804690731">
              <w:marLeft w:val="0"/>
              <w:marRight w:val="0"/>
              <w:marTop w:val="0"/>
              <w:marBottom w:val="0"/>
              <w:divBdr>
                <w:top w:val="none" w:sz="0" w:space="0" w:color="auto"/>
                <w:left w:val="none" w:sz="0" w:space="0" w:color="auto"/>
                <w:bottom w:val="none" w:sz="0" w:space="0" w:color="auto"/>
                <w:right w:val="none" w:sz="0" w:space="0" w:color="auto"/>
              </w:divBdr>
              <w:divsChild>
                <w:div w:id="1416779301">
                  <w:marLeft w:val="0"/>
                  <w:marRight w:val="0"/>
                  <w:marTop w:val="0"/>
                  <w:marBottom w:val="0"/>
                  <w:divBdr>
                    <w:top w:val="none" w:sz="0" w:space="0" w:color="auto"/>
                    <w:left w:val="none" w:sz="0" w:space="0" w:color="auto"/>
                    <w:bottom w:val="none" w:sz="0" w:space="0" w:color="auto"/>
                    <w:right w:val="none" w:sz="0" w:space="0" w:color="auto"/>
                  </w:divBdr>
                  <w:divsChild>
                    <w:div w:id="1317107058">
                      <w:marLeft w:val="0"/>
                      <w:marRight w:val="0"/>
                      <w:marTop w:val="0"/>
                      <w:marBottom w:val="0"/>
                      <w:divBdr>
                        <w:top w:val="none" w:sz="0" w:space="0" w:color="auto"/>
                        <w:left w:val="none" w:sz="0" w:space="0" w:color="auto"/>
                        <w:bottom w:val="none" w:sz="0" w:space="0" w:color="auto"/>
                        <w:right w:val="none" w:sz="0" w:space="0" w:color="auto"/>
                      </w:divBdr>
                      <w:divsChild>
                        <w:div w:id="1633049942">
                          <w:marLeft w:val="0"/>
                          <w:marRight w:val="0"/>
                          <w:marTop w:val="0"/>
                          <w:marBottom w:val="0"/>
                          <w:divBdr>
                            <w:top w:val="none" w:sz="0" w:space="0" w:color="auto"/>
                            <w:left w:val="none" w:sz="0" w:space="0" w:color="auto"/>
                            <w:bottom w:val="none" w:sz="0" w:space="0" w:color="auto"/>
                            <w:right w:val="none" w:sz="0" w:space="0" w:color="auto"/>
                          </w:divBdr>
                          <w:divsChild>
                            <w:div w:id="1717317234">
                              <w:marLeft w:val="0"/>
                              <w:marRight w:val="0"/>
                              <w:marTop w:val="0"/>
                              <w:marBottom w:val="0"/>
                              <w:divBdr>
                                <w:top w:val="none" w:sz="0" w:space="0" w:color="auto"/>
                                <w:left w:val="none" w:sz="0" w:space="0" w:color="auto"/>
                                <w:bottom w:val="none" w:sz="0" w:space="0" w:color="auto"/>
                                <w:right w:val="none" w:sz="0" w:space="0" w:color="auto"/>
                              </w:divBdr>
                              <w:divsChild>
                                <w:div w:id="1195343353">
                                  <w:marLeft w:val="0"/>
                                  <w:marRight w:val="0"/>
                                  <w:marTop w:val="0"/>
                                  <w:marBottom w:val="0"/>
                                  <w:divBdr>
                                    <w:top w:val="none" w:sz="0" w:space="0" w:color="auto"/>
                                    <w:left w:val="none" w:sz="0" w:space="0" w:color="auto"/>
                                    <w:bottom w:val="none" w:sz="0" w:space="0" w:color="auto"/>
                                    <w:right w:val="none" w:sz="0" w:space="0" w:color="auto"/>
                                  </w:divBdr>
                                  <w:divsChild>
                                    <w:div w:id="1707294946">
                                      <w:marLeft w:val="0"/>
                                      <w:marRight w:val="0"/>
                                      <w:marTop w:val="0"/>
                                      <w:marBottom w:val="0"/>
                                      <w:divBdr>
                                        <w:top w:val="none" w:sz="0" w:space="0" w:color="auto"/>
                                        <w:left w:val="none" w:sz="0" w:space="0" w:color="auto"/>
                                        <w:bottom w:val="none" w:sz="0" w:space="0" w:color="auto"/>
                                        <w:right w:val="none" w:sz="0" w:space="0" w:color="auto"/>
                                      </w:divBdr>
                                      <w:divsChild>
                                        <w:div w:id="2098864626">
                                          <w:marLeft w:val="0"/>
                                          <w:marRight w:val="0"/>
                                          <w:marTop w:val="0"/>
                                          <w:marBottom w:val="0"/>
                                          <w:divBdr>
                                            <w:top w:val="none" w:sz="0" w:space="0" w:color="auto"/>
                                            <w:left w:val="none" w:sz="0" w:space="0" w:color="auto"/>
                                            <w:bottom w:val="none" w:sz="0" w:space="0" w:color="auto"/>
                                            <w:right w:val="none" w:sz="0" w:space="0" w:color="auto"/>
                                          </w:divBdr>
                                          <w:divsChild>
                                            <w:div w:id="1287393745">
                                              <w:marLeft w:val="0"/>
                                              <w:marRight w:val="0"/>
                                              <w:marTop w:val="0"/>
                                              <w:marBottom w:val="0"/>
                                              <w:divBdr>
                                                <w:top w:val="none" w:sz="0" w:space="0" w:color="auto"/>
                                                <w:left w:val="none" w:sz="0" w:space="0" w:color="auto"/>
                                                <w:bottom w:val="none" w:sz="0" w:space="0" w:color="auto"/>
                                                <w:right w:val="none" w:sz="0" w:space="0" w:color="auto"/>
                                              </w:divBdr>
                                              <w:divsChild>
                                                <w:div w:id="774860029">
                                                  <w:marLeft w:val="0"/>
                                                  <w:marRight w:val="0"/>
                                                  <w:marTop w:val="0"/>
                                                  <w:marBottom w:val="0"/>
                                                  <w:divBdr>
                                                    <w:top w:val="none" w:sz="0" w:space="0" w:color="auto"/>
                                                    <w:left w:val="none" w:sz="0" w:space="0" w:color="auto"/>
                                                    <w:bottom w:val="none" w:sz="0" w:space="0" w:color="auto"/>
                                                    <w:right w:val="none" w:sz="0" w:space="0" w:color="auto"/>
                                                  </w:divBdr>
                                                  <w:divsChild>
                                                    <w:div w:id="1131248049">
                                                      <w:marLeft w:val="0"/>
                                                      <w:marRight w:val="0"/>
                                                      <w:marTop w:val="0"/>
                                                      <w:marBottom w:val="0"/>
                                                      <w:divBdr>
                                                        <w:top w:val="none" w:sz="0" w:space="0" w:color="auto"/>
                                                        <w:left w:val="none" w:sz="0" w:space="0" w:color="auto"/>
                                                        <w:bottom w:val="none" w:sz="0" w:space="0" w:color="auto"/>
                                                        <w:right w:val="none" w:sz="0" w:space="0" w:color="auto"/>
                                                      </w:divBdr>
                                                      <w:divsChild>
                                                        <w:div w:id="891381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625543892">
      <w:bodyDiv w:val="1"/>
      <w:marLeft w:val="0"/>
      <w:marRight w:val="0"/>
      <w:marTop w:val="0"/>
      <w:marBottom w:val="0"/>
      <w:divBdr>
        <w:top w:val="none" w:sz="0" w:space="0" w:color="auto"/>
        <w:left w:val="none" w:sz="0" w:space="0" w:color="auto"/>
        <w:bottom w:val="none" w:sz="0" w:space="0" w:color="auto"/>
        <w:right w:val="none" w:sz="0" w:space="0" w:color="auto"/>
      </w:divBdr>
    </w:div>
    <w:div w:id="632906513">
      <w:bodyDiv w:val="1"/>
      <w:marLeft w:val="0"/>
      <w:marRight w:val="0"/>
      <w:marTop w:val="0"/>
      <w:marBottom w:val="0"/>
      <w:divBdr>
        <w:top w:val="none" w:sz="0" w:space="0" w:color="auto"/>
        <w:left w:val="none" w:sz="0" w:space="0" w:color="auto"/>
        <w:bottom w:val="none" w:sz="0" w:space="0" w:color="auto"/>
        <w:right w:val="none" w:sz="0" w:space="0" w:color="auto"/>
      </w:divBdr>
    </w:div>
    <w:div w:id="634339408">
      <w:bodyDiv w:val="1"/>
      <w:marLeft w:val="0"/>
      <w:marRight w:val="0"/>
      <w:marTop w:val="0"/>
      <w:marBottom w:val="0"/>
      <w:divBdr>
        <w:top w:val="none" w:sz="0" w:space="0" w:color="auto"/>
        <w:left w:val="none" w:sz="0" w:space="0" w:color="auto"/>
        <w:bottom w:val="none" w:sz="0" w:space="0" w:color="auto"/>
        <w:right w:val="none" w:sz="0" w:space="0" w:color="auto"/>
      </w:divBdr>
    </w:div>
    <w:div w:id="638346957">
      <w:bodyDiv w:val="1"/>
      <w:marLeft w:val="0"/>
      <w:marRight w:val="0"/>
      <w:marTop w:val="0"/>
      <w:marBottom w:val="0"/>
      <w:divBdr>
        <w:top w:val="none" w:sz="0" w:space="0" w:color="auto"/>
        <w:left w:val="none" w:sz="0" w:space="0" w:color="auto"/>
        <w:bottom w:val="none" w:sz="0" w:space="0" w:color="auto"/>
        <w:right w:val="none" w:sz="0" w:space="0" w:color="auto"/>
      </w:divBdr>
    </w:div>
    <w:div w:id="639725939">
      <w:bodyDiv w:val="1"/>
      <w:marLeft w:val="0"/>
      <w:marRight w:val="0"/>
      <w:marTop w:val="0"/>
      <w:marBottom w:val="0"/>
      <w:divBdr>
        <w:top w:val="none" w:sz="0" w:space="0" w:color="auto"/>
        <w:left w:val="none" w:sz="0" w:space="0" w:color="auto"/>
        <w:bottom w:val="none" w:sz="0" w:space="0" w:color="auto"/>
        <w:right w:val="none" w:sz="0" w:space="0" w:color="auto"/>
      </w:divBdr>
    </w:div>
    <w:div w:id="641228227">
      <w:bodyDiv w:val="1"/>
      <w:marLeft w:val="0"/>
      <w:marRight w:val="0"/>
      <w:marTop w:val="0"/>
      <w:marBottom w:val="0"/>
      <w:divBdr>
        <w:top w:val="none" w:sz="0" w:space="0" w:color="auto"/>
        <w:left w:val="none" w:sz="0" w:space="0" w:color="auto"/>
        <w:bottom w:val="none" w:sz="0" w:space="0" w:color="auto"/>
        <w:right w:val="none" w:sz="0" w:space="0" w:color="auto"/>
      </w:divBdr>
    </w:div>
    <w:div w:id="655691461">
      <w:bodyDiv w:val="1"/>
      <w:marLeft w:val="0"/>
      <w:marRight w:val="0"/>
      <w:marTop w:val="0"/>
      <w:marBottom w:val="0"/>
      <w:divBdr>
        <w:top w:val="none" w:sz="0" w:space="0" w:color="auto"/>
        <w:left w:val="none" w:sz="0" w:space="0" w:color="auto"/>
        <w:bottom w:val="none" w:sz="0" w:space="0" w:color="auto"/>
        <w:right w:val="none" w:sz="0" w:space="0" w:color="auto"/>
      </w:divBdr>
    </w:div>
    <w:div w:id="668872241">
      <w:bodyDiv w:val="1"/>
      <w:marLeft w:val="0"/>
      <w:marRight w:val="0"/>
      <w:marTop w:val="0"/>
      <w:marBottom w:val="0"/>
      <w:divBdr>
        <w:top w:val="none" w:sz="0" w:space="0" w:color="auto"/>
        <w:left w:val="none" w:sz="0" w:space="0" w:color="auto"/>
        <w:bottom w:val="none" w:sz="0" w:space="0" w:color="auto"/>
        <w:right w:val="none" w:sz="0" w:space="0" w:color="auto"/>
      </w:divBdr>
    </w:div>
    <w:div w:id="669984979">
      <w:bodyDiv w:val="1"/>
      <w:marLeft w:val="0"/>
      <w:marRight w:val="0"/>
      <w:marTop w:val="0"/>
      <w:marBottom w:val="0"/>
      <w:divBdr>
        <w:top w:val="none" w:sz="0" w:space="0" w:color="auto"/>
        <w:left w:val="none" w:sz="0" w:space="0" w:color="auto"/>
        <w:bottom w:val="none" w:sz="0" w:space="0" w:color="auto"/>
        <w:right w:val="none" w:sz="0" w:space="0" w:color="auto"/>
      </w:divBdr>
    </w:div>
    <w:div w:id="671832729">
      <w:bodyDiv w:val="1"/>
      <w:marLeft w:val="0"/>
      <w:marRight w:val="0"/>
      <w:marTop w:val="0"/>
      <w:marBottom w:val="0"/>
      <w:divBdr>
        <w:top w:val="none" w:sz="0" w:space="0" w:color="auto"/>
        <w:left w:val="none" w:sz="0" w:space="0" w:color="auto"/>
        <w:bottom w:val="none" w:sz="0" w:space="0" w:color="auto"/>
        <w:right w:val="none" w:sz="0" w:space="0" w:color="auto"/>
      </w:divBdr>
    </w:div>
    <w:div w:id="682173846">
      <w:bodyDiv w:val="1"/>
      <w:marLeft w:val="0"/>
      <w:marRight w:val="0"/>
      <w:marTop w:val="0"/>
      <w:marBottom w:val="0"/>
      <w:divBdr>
        <w:top w:val="none" w:sz="0" w:space="0" w:color="auto"/>
        <w:left w:val="none" w:sz="0" w:space="0" w:color="auto"/>
        <w:bottom w:val="none" w:sz="0" w:space="0" w:color="auto"/>
        <w:right w:val="none" w:sz="0" w:space="0" w:color="auto"/>
      </w:divBdr>
      <w:divsChild>
        <w:div w:id="779833040">
          <w:marLeft w:val="0"/>
          <w:marRight w:val="0"/>
          <w:marTop w:val="0"/>
          <w:marBottom w:val="0"/>
          <w:divBdr>
            <w:top w:val="none" w:sz="0" w:space="0" w:color="auto"/>
            <w:left w:val="none" w:sz="0" w:space="0" w:color="auto"/>
            <w:bottom w:val="none" w:sz="0" w:space="0" w:color="auto"/>
            <w:right w:val="none" w:sz="0" w:space="0" w:color="auto"/>
          </w:divBdr>
        </w:div>
      </w:divsChild>
    </w:div>
    <w:div w:id="698316843">
      <w:bodyDiv w:val="1"/>
      <w:marLeft w:val="0"/>
      <w:marRight w:val="0"/>
      <w:marTop w:val="0"/>
      <w:marBottom w:val="0"/>
      <w:divBdr>
        <w:top w:val="none" w:sz="0" w:space="0" w:color="auto"/>
        <w:left w:val="none" w:sz="0" w:space="0" w:color="auto"/>
        <w:bottom w:val="none" w:sz="0" w:space="0" w:color="auto"/>
        <w:right w:val="none" w:sz="0" w:space="0" w:color="auto"/>
      </w:divBdr>
    </w:div>
    <w:div w:id="704595634">
      <w:bodyDiv w:val="1"/>
      <w:marLeft w:val="0"/>
      <w:marRight w:val="0"/>
      <w:marTop w:val="0"/>
      <w:marBottom w:val="0"/>
      <w:divBdr>
        <w:top w:val="none" w:sz="0" w:space="0" w:color="auto"/>
        <w:left w:val="none" w:sz="0" w:space="0" w:color="auto"/>
        <w:bottom w:val="none" w:sz="0" w:space="0" w:color="auto"/>
        <w:right w:val="none" w:sz="0" w:space="0" w:color="auto"/>
      </w:divBdr>
    </w:div>
    <w:div w:id="709494711">
      <w:bodyDiv w:val="1"/>
      <w:marLeft w:val="0"/>
      <w:marRight w:val="0"/>
      <w:marTop w:val="0"/>
      <w:marBottom w:val="0"/>
      <w:divBdr>
        <w:top w:val="none" w:sz="0" w:space="0" w:color="auto"/>
        <w:left w:val="none" w:sz="0" w:space="0" w:color="auto"/>
        <w:bottom w:val="none" w:sz="0" w:space="0" w:color="auto"/>
        <w:right w:val="none" w:sz="0" w:space="0" w:color="auto"/>
      </w:divBdr>
    </w:div>
    <w:div w:id="712538780">
      <w:bodyDiv w:val="1"/>
      <w:marLeft w:val="0"/>
      <w:marRight w:val="0"/>
      <w:marTop w:val="0"/>
      <w:marBottom w:val="0"/>
      <w:divBdr>
        <w:top w:val="none" w:sz="0" w:space="0" w:color="auto"/>
        <w:left w:val="none" w:sz="0" w:space="0" w:color="auto"/>
        <w:bottom w:val="none" w:sz="0" w:space="0" w:color="auto"/>
        <w:right w:val="none" w:sz="0" w:space="0" w:color="auto"/>
      </w:divBdr>
    </w:div>
    <w:div w:id="716929074">
      <w:bodyDiv w:val="1"/>
      <w:marLeft w:val="0"/>
      <w:marRight w:val="0"/>
      <w:marTop w:val="0"/>
      <w:marBottom w:val="0"/>
      <w:divBdr>
        <w:top w:val="none" w:sz="0" w:space="0" w:color="auto"/>
        <w:left w:val="none" w:sz="0" w:space="0" w:color="auto"/>
        <w:bottom w:val="none" w:sz="0" w:space="0" w:color="auto"/>
        <w:right w:val="none" w:sz="0" w:space="0" w:color="auto"/>
      </w:divBdr>
    </w:div>
    <w:div w:id="726338239">
      <w:bodyDiv w:val="1"/>
      <w:marLeft w:val="0"/>
      <w:marRight w:val="0"/>
      <w:marTop w:val="0"/>
      <w:marBottom w:val="0"/>
      <w:divBdr>
        <w:top w:val="none" w:sz="0" w:space="0" w:color="auto"/>
        <w:left w:val="none" w:sz="0" w:space="0" w:color="auto"/>
        <w:bottom w:val="none" w:sz="0" w:space="0" w:color="auto"/>
        <w:right w:val="none" w:sz="0" w:space="0" w:color="auto"/>
      </w:divBdr>
    </w:div>
    <w:div w:id="743990891">
      <w:bodyDiv w:val="1"/>
      <w:marLeft w:val="0"/>
      <w:marRight w:val="0"/>
      <w:marTop w:val="0"/>
      <w:marBottom w:val="0"/>
      <w:divBdr>
        <w:top w:val="none" w:sz="0" w:space="0" w:color="auto"/>
        <w:left w:val="none" w:sz="0" w:space="0" w:color="auto"/>
        <w:bottom w:val="none" w:sz="0" w:space="0" w:color="auto"/>
        <w:right w:val="none" w:sz="0" w:space="0" w:color="auto"/>
      </w:divBdr>
    </w:div>
    <w:div w:id="749470185">
      <w:bodyDiv w:val="1"/>
      <w:marLeft w:val="0"/>
      <w:marRight w:val="0"/>
      <w:marTop w:val="0"/>
      <w:marBottom w:val="0"/>
      <w:divBdr>
        <w:top w:val="none" w:sz="0" w:space="0" w:color="auto"/>
        <w:left w:val="none" w:sz="0" w:space="0" w:color="auto"/>
        <w:bottom w:val="none" w:sz="0" w:space="0" w:color="auto"/>
        <w:right w:val="none" w:sz="0" w:space="0" w:color="auto"/>
      </w:divBdr>
    </w:div>
    <w:div w:id="753211722">
      <w:bodyDiv w:val="1"/>
      <w:marLeft w:val="0"/>
      <w:marRight w:val="0"/>
      <w:marTop w:val="0"/>
      <w:marBottom w:val="0"/>
      <w:divBdr>
        <w:top w:val="none" w:sz="0" w:space="0" w:color="auto"/>
        <w:left w:val="none" w:sz="0" w:space="0" w:color="auto"/>
        <w:bottom w:val="none" w:sz="0" w:space="0" w:color="auto"/>
        <w:right w:val="none" w:sz="0" w:space="0" w:color="auto"/>
      </w:divBdr>
      <w:divsChild>
        <w:div w:id="735980208">
          <w:marLeft w:val="0"/>
          <w:marRight w:val="0"/>
          <w:marTop w:val="0"/>
          <w:marBottom w:val="0"/>
          <w:divBdr>
            <w:top w:val="none" w:sz="0" w:space="0" w:color="auto"/>
            <w:left w:val="none" w:sz="0" w:space="0" w:color="auto"/>
            <w:bottom w:val="none" w:sz="0" w:space="0" w:color="auto"/>
            <w:right w:val="none" w:sz="0" w:space="0" w:color="auto"/>
          </w:divBdr>
          <w:divsChild>
            <w:div w:id="1797210731">
              <w:marLeft w:val="0"/>
              <w:marRight w:val="0"/>
              <w:marTop w:val="0"/>
              <w:marBottom w:val="0"/>
              <w:divBdr>
                <w:top w:val="none" w:sz="0" w:space="0" w:color="auto"/>
                <w:left w:val="none" w:sz="0" w:space="0" w:color="auto"/>
                <w:bottom w:val="none" w:sz="0" w:space="0" w:color="auto"/>
                <w:right w:val="none" w:sz="0" w:space="0" w:color="auto"/>
              </w:divBdr>
              <w:divsChild>
                <w:div w:id="1898971189">
                  <w:marLeft w:val="0"/>
                  <w:marRight w:val="0"/>
                  <w:marTop w:val="0"/>
                  <w:marBottom w:val="0"/>
                  <w:divBdr>
                    <w:top w:val="none" w:sz="0" w:space="0" w:color="auto"/>
                    <w:left w:val="none" w:sz="0" w:space="0" w:color="auto"/>
                    <w:bottom w:val="none" w:sz="0" w:space="0" w:color="auto"/>
                    <w:right w:val="none" w:sz="0" w:space="0" w:color="auto"/>
                  </w:divBdr>
                  <w:divsChild>
                    <w:div w:id="6943086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60298631">
      <w:bodyDiv w:val="1"/>
      <w:marLeft w:val="0"/>
      <w:marRight w:val="0"/>
      <w:marTop w:val="0"/>
      <w:marBottom w:val="0"/>
      <w:divBdr>
        <w:top w:val="none" w:sz="0" w:space="0" w:color="auto"/>
        <w:left w:val="none" w:sz="0" w:space="0" w:color="auto"/>
        <w:bottom w:val="none" w:sz="0" w:space="0" w:color="auto"/>
        <w:right w:val="none" w:sz="0" w:space="0" w:color="auto"/>
      </w:divBdr>
    </w:div>
    <w:div w:id="765425284">
      <w:bodyDiv w:val="1"/>
      <w:marLeft w:val="0"/>
      <w:marRight w:val="0"/>
      <w:marTop w:val="0"/>
      <w:marBottom w:val="0"/>
      <w:divBdr>
        <w:top w:val="none" w:sz="0" w:space="0" w:color="auto"/>
        <w:left w:val="none" w:sz="0" w:space="0" w:color="auto"/>
        <w:bottom w:val="none" w:sz="0" w:space="0" w:color="auto"/>
        <w:right w:val="none" w:sz="0" w:space="0" w:color="auto"/>
      </w:divBdr>
    </w:div>
    <w:div w:id="767654246">
      <w:bodyDiv w:val="1"/>
      <w:marLeft w:val="0"/>
      <w:marRight w:val="0"/>
      <w:marTop w:val="0"/>
      <w:marBottom w:val="0"/>
      <w:divBdr>
        <w:top w:val="none" w:sz="0" w:space="0" w:color="auto"/>
        <w:left w:val="none" w:sz="0" w:space="0" w:color="auto"/>
        <w:bottom w:val="none" w:sz="0" w:space="0" w:color="auto"/>
        <w:right w:val="none" w:sz="0" w:space="0" w:color="auto"/>
      </w:divBdr>
    </w:div>
    <w:div w:id="769006368">
      <w:bodyDiv w:val="1"/>
      <w:marLeft w:val="0"/>
      <w:marRight w:val="0"/>
      <w:marTop w:val="0"/>
      <w:marBottom w:val="0"/>
      <w:divBdr>
        <w:top w:val="none" w:sz="0" w:space="0" w:color="auto"/>
        <w:left w:val="none" w:sz="0" w:space="0" w:color="auto"/>
        <w:bottom w:val="none" w:sz="0" w:space="0" w:color="auto"/>
        <w:right w:val="none" w:sz="0" w:space="0" w:color="auto"/>
      </w:divBdr>
    </w:div>
    <w:div w:id="786311482">
      <w:bodyDiv w:val="1"/>
      <w:marLeft w:val="0"/>
      <w:marRight w:val="0"/>
      <w:marTop w:val="0"/>
      <w:marBottom w:val="0"/>
      <w:divBdr>
        <w:top w:val="none" w:sz="0" w:space="0" w:color="auto"/>
        <w:left w:val="none" w:sz="0" w:space="0" w:color="auto"/>
        <w:bottom w:val="none" w:sz="0" w:space="0" w:color="auto"/>
        <w:right w:val="none" w:sz="0" w:space="0" w:color="auto"/>
      </w:divBdr>
    </w:div>
    <w:div w:id="791099154">
      <w:bodyDiv w:val="1"/>
      <w:marLeft w:val="0"/>
      <w:marRight w:val="0"/>
      <w:marTop w:val="0"/>
      <w:marBottom w:val="0"/>
      <w:divBdr>
        <w:top w:val="none" w:sz="0" w:space="0" w:color="auto"/>
        <w:left w:val="none" w:sz="0" w:space="0" w:color="auto"/>
        <w:bottom w:val="none" w:sz="0" w:space="0" w:color="auto"/>
        <w:right w:val="none" w:sz="0" w:space="0" w:color="auto"/>
      </w:divBdr>
    </w:div>
    <w:div w:id="794719943">
      <w:bodyDiv w:val="1"/>
      <w:marLeft w:val="0"/>
      <w:marRight w:val="0"/>
      <w:marTop w:val="0"/>
      <w:marBottom w:val="0"/>
      <w:divBdr>
        <w:top w:val="none" w:sz="0" w:space="0" w:color="auto"/>
        <w:left w:val="none" w:sz="0" w:space="0" w:color="auto"/>
        <w:bottom w:val="none" w:sz="0" w:space="0" w:color="auto"/>
        <w:right w:val="none" w:sz="0" w:space="0" w:color="auto"/>
      </w:divBdr>
    </w:div>
    <w:div w:id="807480877">
      <w:bodyDiv w:val="1"/>
      <w:marLeft w:val="0"/>
      <w:marRight w:val="0"/>
      <w:marTop w:val="0"/>
      <w:marBottom w:val="0"/>
      <w:divBdr>
        <w:top w:val="none" w:sz="0" w:space="0" w:color="auto"/>
        <w:left w:val="none" w:sz="0" w:space="0" w:color="auto"/>
        <w:bottom w:val="none" w:sz="0" w:space="0" w:color="auto"/>
        <w:right w:val="none" w:sz="0" w:space="0" w:color="auto"/>
      </w:divBdr>
    </w:div>
    <w:div w:id="811481208">
      <w:bodyDiv w:val="1"/>
      <w:marLeft w:val="0"/>
      <w:marRight w:val="0"/>
      <w:marTop w:val="0"/>
      <w:marBottom w:val="0"/>
      <w:divBdr>
        <w:top w:val="none" w:sz="0" w:space="0" w:color="auto"/>
        <w:left w:val="none" w:sz="0" w:space="0" w:color="auto"/>
        <w:bottom w:val="none" w:sz="0" w:space="0" w:color="auto"/>
        <w:right w:val="none" w:sz="0" w:space="0" w:color="auto"/>
      </w:divBdr>
    </w:div>
    <w:div w:id="811872699">
      <w:bodyDiv w:val="1"/>
      <w:marLeft w:val="0"/>
      <w:marRight w:val="0"/>
      <w:marTop w:val="0"/>
      <w:marBottom w:val="0"/>
      <w:divBdr>
        <w:top w:val="none" w:sz="0" w:space="0" w:color="auto"/>
        <w:left w:val="none" w:sz="0" w:space="0" w:color="auto"/>
        <w:bottom w:val="none" w:sz="0" w:space="0" w:color="auto"/>
        <w:right w:val="none" w:sz="0" w:space="0" w:color="auto"/>
      </w:divBdr>
    </w:div>
    <w:div w:id="812331167">
      <w:bodyDiv w:val="1"/>
      <w:marLeft w:val="0"/>
      <w:marRight w:val="0"/>
      <w:marTop w:val="0"/>
      <w:marBottom w:val="0"/>
      <w:divBdr>
        <w:top w:val="none" w:sz="0" w:space="0" w:color="auto"/>
        <w:left w:val="none" w:sz="0" w:space="0" w:color="auto"/>
        <w:bottom w:val="none" w:sz="0" w:space="0" w:color="auto"/>
        <w:right w:val="none" w:sz="0" w:space="0" w:color="auto"/>
      </w:divBdr>
      <w:divsChild>
        <w:div w:id="1103963613">
          <w:marLeft w:val="0"/>
          <w:marRight w:val="0"/>
          <w:marTop w:val="0"/>
          <w:marBottom w:val="0"/>
          <w:divBdr>
            <w:top w:val="none" w:sz="0" w:space="0" w:color="auto"/>
            <w:left w:val="none" w:sz="0" w:space="0" w:color="auto"/>
            <w:bottom w:val="none" w:sz="0" w:space="0" w:color="auto"/>
            <w:right w:val="none" w:sz="0" w:space="0" w:color="auto"/>
          </w:divBdr>
          <w:divsChild>
            <w:div w:id="880946548">
              <w:marLeft w:val="0"/>
              <w:marRight w:val="0"/>
              <w:marTop w:val="0"/>
              <w:marBottom w:val="0"/>
              <w:divBdr>
                <w:top w:val="none" w:sz="0" w:space="0" w:color="auto"/>
                <w:left w:val="none" w:sz="0" w:space="0" w:color="auto"/>
                <w:bottom w:val="none" w:sz="0" w:space="0" w:color="auto"/>
                <w:right w:val="none" w:sz="0" w:space="0" w:color="auto"/>
              </w:divBdr>
              <w:divsChild>
                <w:div w:id="2070103977">
                  <w:marLeft w:val="0"/>
                  <w:marRight w:val="0"/>
                  <w:marTop w:val="0"/>
                  <w:marBottom w:val="0"/>
                  <w:divBdr>
                    <w:top w:val="none" w:sz="0" w:space="0" w:color="auto"/>
                    <w:left w:val="none" w:sz="0" w:space="0" w:color="auto"/>
                    <w:bottom w:val="none" w:sz="0" w:space="0" w:color="auto"/>
                    <w:right w:val="none" w:sz="0" w:space="0" w:color="auto"/>
                  </w:divBdr>
                  <w:divsChild>
                    <w:div w:id="12257996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12718311">
      <w:bodyDiv w:val="1"/>
      <w:marLeft w:val="0"/>
      <w:marRight w:val="0"/>
      <w:marTop w:val="0"/>
      <w:marBottom w:val="0"/>
      <w:divBdr>
        <w:top w:val="none" w:sz="0" w:space="0" w:color="auto"/>
        <w:left w:val="none" w:sz="0" w:space="0" w:color="auto"/>
        <w:bottom w:val="none" w:sz="0" w:space="0" w:color="auto"/>
        <w:right w:val="none" w:sz="0" w:space="0" w:color="auto"/>
      </w:divBdr>
    </w:div>
    <w:div w:id="814222184">
      <w:bodyDiv w:val="1"/>
      <w:marLeft w:val="0"/>
      <w:marRight w:val="0"/>
      <w:marTop w:val="0"/>
      <w:marBottom w:val="0"/>
      <w:divBdr>
        <w:top w:val="none" w:sz="0" w:space="0" w:color="auto"/>
        <w:left w:val="none" w:sz="0" w:space="0" w:color="auto"/>
        <w:bottom w:val="none" w:sz="0" w:space="0" w:color="auto"/>
        <w:right w:val="none" w:sz="0" w:space="0" w:color="auto"/>
      </w:divBdr>
    </w:div>
    <w:div w:id="844320084">
      <w:bodyDiv w:val="1"/>
      <w:marLeft w:val="0"/>
      <w:marRight w:val="0"/>
      <w:marTop w:val="0"/>
      <w:marBottom w:val="0"/>
      <w:divBdr>
        <w:top w:val="none" w:sz="0" w:space="0" w:color="auto"/>
        <w:left w:val="none" w:sz="0" w:space="0" w:color="auto"/>
        <w:bottom w:val="none" w:sz="0" w:space="0" w:color="auto"/>
        <w:right w:val="none" w:sz="0" w:space="0" w:color="auto"/>
      </w:divBdr>
    </w:div>
    <w:div w:id="853105735">
      <w:bodyDiv w:val="1"/>
      <w:marLeft w:val="0"/>
      <w:marRight w:val="0"/>
      <w:marTop w:val="0"/>
      <w:marBottom w:val="0"/>
      <w:divBdr>
        <w:top w:val="none" w:sz="0" w:space="0" w:color="auto"/>
        <w:left w:val="none" w:sz="0" w:space="0" w:color="auto"/>
        <w:bottom w:val="none" w:sz="0" w:space="0" w:color="auto"/>
        <w:right w:val="none" w:sz="0" w:space="0" w:color="auto"/>
      </w:divBdr>
    </w:div>
    <w:div w:id="863177193">
      <w:bodyDiv w:val="1"/>
      <w:marLeft w:val="0"/>
      <w:marRight w:val="0"/>
      <w:marTop w:val="0"/>
      <w:marBottom w:val="0"/>
      <w:divBdr>
        <w:top w:val="none" w:sz="0" w:space="0" w:color="auto"/>
        <w:left w:val="none" w:sz="0" w:space="0" w:color="auto"/>
        <w:bottom w:val="none" w:sz="0" w:space="0" w:color="auto"/>
        <w:right w:val="none" w:sz="0" w:space="0" w:color="auto"/>
      </w:divBdr>
    </w:div>
    <w:div w:id="863598538">
      <w:bodyDiv w:val="1"/>
      <w:marLeft w:val="0"/>
      <w:marRight w:val="0"/>
      <w:marTop w:val="0"/>
      <w:marBottom w:val="0"/>
      <w:divBdr>
        <w:top w:val="none" w:sz="0" w:space="0" w:color="auto"/>
        <w:left w:val="none" w:sz="0" w:space="0" w:color="auto"/>
        <w:bottom w:val="none" w:sz="0" w:space="0" w:color="auto"/>
        <w:right w:val="none" w:sz="0" w:space="0" w:color="auto"/>
      </w:divBdr>
    </w:div>
    <w:div w:id="864903773">
      <w:bodyDiv w:val="1"/>
      <w:marLeft w:val="0"/>
      <w:marRight w:val="0"/>
      <w:marTop w:val="0"/>
      <w:marBottom w:val="0"/>
      <w:divBdr>
        <w:top w:val="none" w:sz="0" w:space="0" w:color="auto"/>
        <w:left w:val="none" w:sz="0" w:space="0" w:color="auto"/>
        <w:bottom w:val="none" w:sz="0" w:space="0" w:color="auto"/>
        <w:right w:val="none" w:sz="0" w:space="0" w:color="auto"/>
      </w:divBdr>
    </w:div>
    <w:div w:id="875311889">
      <w:bodyDiv w:val="1"/>
      <w:marLeft w:val="0"/>
      <w:marRight w:val="0"/>
      <w:marTop w:val="0"/>
      <w:marBottom w:val="0"/>
      <w:divBdr>
        <w:top w:val="none" w:sz="0" w:space="0" w:color="auto"/>
        <w:left w:val="none" w:sz="0" w:space="0" w:color="auto"/>
        <w:bottom w:val="none" w:sz="0" w:space="0" w:color="auto"/>
        <w:right w:val="none" w:sz="0" w:space="0" w:color="auto"/>
      </w:divBdr>
    </w:div>
    <w:div w:id="884298460">
      <w:bodyDiv w:val="1"/>
      <w:marLeft w:val="0"/>
      <w:marRight w:val="0"/>
      <w:marTop w:val="0"/>
      <w:marBottom w:val="0"/>
      <w:divBdr>
        <w:top w:val="none" w:sz="0" w:space="0" w:color="auto"/>
        <w:left w:val="none" w:sz="0" w:space="0" w:color="auto"/>
        <w:bottom w:val="none" w:sz="0" w:space="0" w:color="auto"/>
        <w:right w:val="none" w:sz="0" w:space="0" w:color="auto"/>
      </w:divBdr>
    </w:div>
    <w:div w:id="884411602">
      <w:bodyDiv w:val="1"/>
      <w:marLeft w:val="0"/>
      <w:marRight w:val="0"/>
      <w:marTop w:val="0"/>
      <w:marBottom w:val="0"/>
      <w:divBdr>
        <w:top w:val="none" w:sz="0" w:space="0" w:color="auto"/>
        <w:left w:val="none" w:sz="0" w:space="0" w:color="auto"/>
        <w:bottom w:val="none" w:sz="0" w:space="0" w:color="auto"/>
        <w:right w:val="none" w:sz="0" w:space="0" w:color="auto"/>
      </w:divBdr>
    </w:div>
    <w:div w:id="885678555">
      <w:bodyDiv w:val="1"/>
      <w:marLeft w:val="0"/>
      <w:marRight w:val="0"/>
      <w:marTop w:val="0"/>
      <w:marBottom w:val="0"/>
      <w:divBdr>
        <w:top w:val="none" w:sz="0" w:space="0" w:color="auto"/>
        <w:left w:val="none" w:sz="0" w:space="0" w:color="auto"/>
        <w:bottom w:val="none" w:sz="0" w:space="0" w:color="auto"/>
        <w:right w:val="none" w:sz="0" w:space="0" w:color="auto"/>
      </w:divBdr>
    </w:div>
    <w:div w:id="892540733">
      <w:bodyDiv w:val="1"/>
      <w:marLeft w:val="0"/>
      <w:marRight w:val="0"/>
      <w:marTop w:val="0"/>
      <w:marBottom w:val="0"/>
      <w:divBdr>
        <w:top w:val="none" w:sz="0" w:space="0" w:color="auto"/>
        <w:left w:val="none" w:sz="0" w:space="0" w:color="auto"/>
        <w:bottom w:val="none" w:sz="0" w:space="0" w:color="auto"/>
        <w:right w:val="none" w:sz="0" w:space="0" w:color="auto"/>
      </w:divBdr>
    </w:div>
    <w:div w:id="893397116">
      <w:bodyDiv w:val="1"/>
      <w:marLeft w:val="0"/>
      <w:marRight w:val="0"/>
      <w:marTop w:val="0"/>
      <w:marBottom w:val="0"/>
      <w:divBdr>
        <w:top w:val="none" w:sz="0" w:space="0" w:color="auto"/>
        <w:left w:val="none" w:sz="0" w:space="0" w:color="auto"/>
        <w:bottom w:val="none" w:sz="0" w:space="0" w:color="auto"/>
        <w:right w:val="none" w:sz="0" w:space="0" w:color="auto"/>
      </w:divBdr>
    </w:div>
    <w:div w:id="894193785">
      <w:bodyDiv w:val="1"/>
      <w:marLeft w:val="0"/>
      <w:marRight w:val="0"/>
      <w:marTop w:val="0"/>
      <w:marBottom w:val="0"/>
      <w:divBdr>
        <w:top w:val="none" w:sz="0" w:space="0" w:color="auto"/>
        <w:left w:val="none" w:sz="0" w:space="0" w:color="auto"/>
        <w:bottom w:val="none" w:sz="0" w:space="0" w:color="auto"/>
        <w:right w:val="none" w:sz="0" w:space="0" w:color="auto"/>
      </w:divBdr>
    </w:div>
    <w:div w:id="910115233">
      <w:bodyDiv w:val="1"/>
      <w:marLeft w:val="0"/>
      <w:marRight w:val="0"/>
      <w:marTop w:val="0"/>
      <w:marBottom w:val="0"/>
      <w:divBdr>
        <w:top w:val="none" w:sz="0" w:space="0" w:color="auto"/>
        <w:left w:val="none" w:sz="0" w:space="0" w:color="auto"/>
        <w:bottom w:val="none" w:sz="0" w:space="0" w:color="auto"/>
        <w:right w:val="none" w:sz="0" w:space="0" w:color="auto"/>
      </w:divBdr>
    </w:div>
    <w:div w:id="910850302">
      <w:bodyDiv w:val="1"/>
      <w:marLeft w:val="0"/>
      <w:marRight w:val="0"/>
      <w:marTop w:val="0"/>
      <w:marBottom w:val="0"/>
      <w:divBdr>
        <w:top w:val="none" w:sz="0" w:space="0" w:color="auto"/>
        <w:left w:val="none" w:sz="0" w:space="0" w:color="auto"/>
        <w:bottom w:val="none" w:sz="0" w:space="0" w:color="auto"/>
        <w:right w:val="none" w:sz="0" w:space="0" w:color="auto"/>
      </w:divBdr>
    </w:div>
    <w:div w:id="911162717">
      <w:bodyDiv w:val="1"/>
      <w:marLeft w:val="0"/>
      <w:marRight w:val="0"/>
      <w:marTop w:val="0"/>
      <w:marBottom w:val="0"/>
      <w:divBdr>
        <w:top w:val="none" w:sz="0" w:space="0" w:color="auto"/>
        <w:left w:val="none" w:sz="0" w:space="0" w:color="auto"/>
        <w:bottom w:val="none" w:sz="0" w:space="0" w:color="auto"/>
        <w:right w:val="none" w:sz="0" w:space="0" w:color="auto"/>
      </w:divBdr>
    </w:div>
    <w:div w:id="911741789">
      <w:bodyDiv w:val="1"/>
      <w:marLeft w:val="0"/>
      <w:marRight w:val="0"/>
      <w:marTop w:val="0"/>
      <w:marBottom w:val="0"/>
      <w:divBdr>
        <w:top w:val="none" w:sz="0" w:space="0" w:color="auto"/>
        <w:left w:val="none" w:sz="0" w:space="0" w:color="auto"/>
        <w:bottom w:val="none" w:sz="0" w:space="0" w:color="auto"/>
        <w:right w:val="none" w:sz="0" w:space="0" w:color="auto"/>
      </w:divBdr>
    </w:div>
    <w:div w:id="919607031">
      <w:bodyDiv w:val="1"/>
      <w:marLeft w:val="0"/>
      <w:marRight w:val="0"/>
      <w:marTop w:val="0"/>
      <w:marBottom w:val="0"/>
      <w:divBdr>
        <w:top w:val="none" w:sz="0" w:space="0" w:color="auto"/>
        <w:left w:val="none" w:sz="0" w:space="0" w:color="auto"/>
        <w:bottom w:val="none" w:sz="0" w:space="0" w:color="auto"/>
        <w:right w:val="none" w:sz="0" w:space="0" w:color="auto"/>
      </w:divBdr>
    </w:div>
    <w:div w:id="920331346">
      <w:bodyDiv w:val="1"/>
      <w:marLeft w:val="0"/>
      <w:marRight w:val="0"/>
      <w:marTop w:val="0"/>
      <w:marBottom w:val="0"/>
      <w:divBdr>
        <w:top w:val="none" w:sz="0" w:space="0" w:color="auto"/>
        <w:left w:val="none" w:sz="0" w:space="0" w:color="auto"/>
        <w:bottom w:val="none" w:sz="0" w:space="0" w:color="auto"/>
        <w:right w:val="none" w:sz="0" w:space="0" w:color="auto"/>
      </w:divBdr>
    </w:div>
    <w:div w:id="926885870">
      <w:bodyDiv w:val="1"/>
      <w:marLeft w:val="0"/>
      <w:marRight w:val="0"/>
      <w:marTop w:val="0"/>
      <w:marBottom w:val="0"/>
      <w:divBdr>
        <w:top w:val="none" w:sz="0" w:space="0" w:color="auto"/>
        <w:left w:val="none" w:sz="0" w:space="0" w:color="auto"/>
        <w:bottom w:val="none" w:sz="0" w:space="0" w:color="auto"/>
        <w:right w:val="none" w:sz="0" w:space="0" w:color="auto"/>
      </w:divBdr>
    </w:div>
    <w:div w:id="935362480">
      <w:bodyDiv w:val="1"/>
      <w:marLeft w:val="0"/>
      <w:marRight w:val="0"/>
      <w:marTop w:val="0"/>
      <w:marBottom w:val="0"/>
      <w:divBdr>
        <w:top w:val="none" w:sz="0" w:space="0" w:color="auto"/>
        <w:left w:val="none" w:sz="0" w:space="0" w:color="auto"/>
        <w:bottom w:val="none" w:sz="0" w:space="0" w:color="auto"/>
        <w:right w:val="none" w:sz="0" w:space="0" w:color="auto"/>
      </w:divBdr>
    </w:div>
    <w:div w:id="944534128">
      <w:bodyDiv w:val="1"/>
      <w:marLeft w:val="0"/>
      <w:marRight w:val="0"/>
      <w:marTop w:val="0"/>
      <w:marBottom w:val="0"/>
      <w:divBdr>
        <w:top w:val="none" w:sz="0" w:space="0" w:color="auto"/>
        <w:left w:val="none" w:sz="0" w:space="0" w:color="auto"/>
        <w:bottom w:val="none" w:sz="0" w:space="0" w:color="auto"/>
        <w:right w:val="none" w:sz="0" w:space="0" w:color="auto"/>
      </w:divBdr>
    </w:div>
    <w:div w:id="947390029">
      <w:bodyDiv w:val="1"/>
      <w:marLeft w:val="0"/>
      <w:marRight w:val="0"/>
      <w:marTop w:val="0"/>
      <w:marBottom w:val="0"/>
      <w:divBdr>
        <w:top w:val="none" w:sz="0" w:space="0" w:color="auto"/>
        <w:left w:val="none" w:sz="0" w:space="0" w:color="auto"/>
        <w:bottom w:val="none" w:sz="0" w:space="0" w:color="auto"/>
        <w:right w:val="none" w:sz="0" w:space="0" w:color="auto"/>
      </w:divBdr>
    </w:div>
    <w:div w:id="951664635">
      <w:bodyDiv w:val="1"/>
      <w:marLeft w:val="0"/>
      <w:marRight w:val="0"/>
      <w:marTop w:val="0"/>
      <w:marBottom w:val="0"/>
      <w:divBdr>
        <w:top w:val="none" w:sz="0" w:space="0" w:color="auto"/>
        <w:left w:val="none" w:sz="0" w:space="0" w:color="auto"/>
        <w:bottom w:val="none" w:sz="0" w:space="0" w:color="auto"/>
        <w:right w:val="none" w:sz="0" w:space="0" w:color="auto"/>
      </w:divBdr>
    </w:div>
    <w:div w:id="961689747">
      <w:bodyDiv w:val="1"/>
      <w:marLeft w:val="0"/>
      <w:marRight w:val="0"/>
      <w:marTop w:val="0"/>
      <w:marBottom w:val="0"/>
      <w:divBdr>
        <w:top w:val="none" w:sz="0" w:space="0" w:color="auto"/>
        <w:left w:val="none" w:sz="0" w:space="0" w:color="auto"/>
        <w:bottom w:val="none" w:sz="0" w:space="0" w:color="auto"/>
        <w:right w:val="none" w:sz="0" w:space="0" w:color="auto"/>
      </w:divBdr>
    </w:div>
    <w:div w:id="966007361">
      <w:bodyDiv w:val="1"/>
      <w:marLeft w:val="0"/>
      <w:marRight w:val="0"/>
      <w:marTop w:val="0"/>
      <w:marBottom w:val="0"/>
      <w:divBdr>
        <w:top w:val="none" w:sz="0" w:space="0" w:color="auto"/>
        <w:left w:val="none" w:sz="0" w:space="0" w:color="auto"/>
        <w:bottom w:val="none" w:sz="0" w:space="0" w:color="auto"/>
        <w:right w:val="none" w:sz="0" w:space="0" w:color="auto"/>
      </w:divBdr>
    </w:div>
    <w:div w:id="966744638">
      <w:bodyDiv w:val="1"/>
      <w:marLeft w:val="0"/>
      <w:marRight w:val="0"/>
      <w:marTop w:val="0"/>
      <w:marBottom w:val="0"/>
      <w:divBdr>
        <w:top w:val="none" w:sz="0" w:space="0" w:color="auto"/>
        <w:left w:val="none" w:sz="0" w:space="0" w:color="auto"/>
        <w:bottom w:val="none" w:sz="0" w:space="0" w:color="auto"/>
        <w:right w:val="none" w:sz="0" w:space="0" w:color="auto"/>
      </w:divBdr>
    </w:div>
    <w:div w:id="970941411">
      <w:bodyDiv w:val="1"/>
      <w:marLeft w:val="0"/>
      <w:marRight w:val="0"/>
      <w:marTop w:val="0"/>
      <w:marBottom w:val="0"/>
      <w:divBdr>
        <w:top w:val="none" w:sz="0" w:space="0" w:color="auto"/>
        <w:left w:val="none" w:sz="0" w:space="0" w:color="auto"/>
        <w:bottom w:val="none" w:sz="0" w:space="0" w:color="auto"/>
        <w:right w:val="none" w:sz="0" w:space="0" w:color="auto"/>
      </w:divBdr>
    </w:div>
    <w:div w:id="973681955">
      <w:bodyDiv w:val="1"/>
      <w:marLeft w:val="0"/>
      <w:marRight w:val="0"/>
      <w:marTop w:val="0"/>
      <w:marBottom w:val="0"/>
      <w:divBdr>
        <w:top w:val="none" w:sz="0" w:space="0" w:color="auto"/>
        <w:left w:val="none" w:sz="0" w:space="0" w:color="auto"/>
        <w:bottom w:val="none" w:sz="0" w:space="0" w:color="auto"/>
        <w:right w:val="none" w:sz="0" w:space="0" w:color="auto"/>
      </w:divBdr>
    </w:div>
    <w:div w:id="975065390">
      <w:bodyDiv w:val="1"/>
      <w:marLeft w:val="0"/>
      <w:marRight w:val="0"/>
      <w:marTop w:val="0"/>
      <w:marBottom w:val="0"/>
      <w:divBdr>
        <w:top w:val="none" w:sz="0" w:space="0" w:color="auto"/>
        <w:left w:val="none" w:sz="0" w:space="0" w:color="auto"/>
        <w:bottom w:val="none" w:sz="0" w:space="0" w:color="auto"/>
        <w:right w:val="none" w:sz="0" w:space="0" w:color="auto"/>
      </w:divBdr>
    </w:div>
    <w:div w:id="980503112">
      <w:bodyDiv w:val="1"/>
      <w:marLeft w:val="0"/>
      <w:marRight w:val="0"/>
      <w:marTop w:val="0"/>
      <w:marBottom w:val="0"/>
      <w:divBdr>
        <w:top w:val="none" w:sz="0" w:space="0" w:color="auto"/>
        <w:left w:val="none" w:sz="0" w:space="0" w:color="auto"/>
        <w:bottom w:val="none" w:sz="0" w:space="0" w:color="auto"/>
        <w:right w:val="none" w:sz="0" w:space="0" w:color="auto"/>
      </w:divBdr>
    </w:div>
    <w:div w:id="982656122">
      <w:bodyDiv w:val="1"/>
      <w:marLeft w:val="0"/>
      <w:marRight w:val="0"/>
      <w:marTop w:val="0"/>
      <w:marBottom w:val="0"/>
      <w:divBdr>
        <w:top w:val="none" w:sz="0" w:space="0" w:color="auto"/>
        <w:left w:val="none" w:sz="0" w:space="0" w:color="auto"/>
        <w:bottom w:val="none" w:sz="0" w:space="0" w:color="auto"/>
        <w:right w:val="none" w:sz="0" w:space="0" w:color="auto"/>
      </w:divBdr>
    </w:div>
    <w:div w:id="987824249">
      <w:bodyDiv w:val="1"/>
      <w:marLeft w:val="0"/>
      <w:marRight w:val="0"/>
      <w:marTop w:val="0"/>
      <w:marBottom w:val="0"/>
      <w:divBdr>
        <w:top w:val="none" w:sz="0" w:space="0" w:color="auto"/>
        <w:left w:val="none" w:sz="0" w:space="0" w:color="auto"/>
        <w:bottom w:val="none" w:sz="0" w:space="0" w:color="auto"/>
        <w:right w:val="none" w:sz="0" w:space="0" w:color="auto"/>
      </w:divBdr>
    </w:div>
    <w:div w:id="994531953">
      <w:bodyDiv w:val="1"/>
      <w:marLeft w:val="0"/>
      <w:marRight w:val="0"/>
      <w:marTop w:val="0"/>
      <w:marBottom w:val="0"/>
      <w:divBdr>
        <w:top w:val="none" w:sz="0" w:space="0" w:color="auto"/>
        <w:left w:val="none" w:sz="0" w:space="0" w:color="auto"/>
        <w:bottom w:val="none" w:sz="0" w:space="0" w:color="auto"/>
        <w:right w:val="none" w:sz="0" w:space="0" w:color="auto"/>
      </w:divBdr>
    </w:div>
    <w:div w:id="1003317683">
      <w:bodyDiv w:val="1"/>
      <w:marLeft w:val="0"/>
      <w:marRight w:val="0"/>
      <w:marTop w:val="0"/>
      <w:marBottom w:val="0"/>
      <w:divBdr>
        <w:top w:val="none" w:sz="0" w:space="0" w:color="auto"/>
        <w:left w:val="none" w:sz="0" w:space="0" w:color="auto"/>
        <w:bottom w:val="none" w:sz="0" w:space="0" w:color="auto"/>
        <w:right w:val="none" w:sz="0" w:space="0" w:color="auto"/>
      </w:divBdr>
    </w:div>
    <w:div w:id="1004354820">
      <w:bodyDiv w:val="1"/>
      <w:marLeft w:val="0"/>
      <w:marRight w:val="0"/>
      <w:marTop w:val="0"/>
      <w:marBottom w:val="0"/>
      <w:divBdr>
        <w:top w:val="none" w:sz="0" w:space="0" w:color="auto"/>
        <w:left w:val="none" w:sz="0" w:space="0" w:color="auto"/>
        <w:bottom w:val="none" w:sz="0" w:space="0" w:color="auto"/>
        <w:right w:val="none" w:sz="0" w:space="0" w:color="auto"/>
      </w:divBdr>
    </w:div>
    <w:div w:id="1018042896">
      <w:bodyDiv w:val="1"/>
      <w:marLeft w:val="0"/>
      <w:marRight w:val="0"/>
      <w:marTop w:val="0"/>
      <w:marBottom w:val="0"/>
      <w:divBdr>
        <w:top w:val="none" w:sz="0" w:space="0" w:color="auto"/>
        <w:left w:val="none" w:sz="0" w:space="0" w:color="auto"/>
        <w:bottom w:val="none" w:sz="0" w:space="0" w:color="auto"/>
        <w:right w:val="none" w:sz="0" w:space="0" w:color="auto"/>
      </w:divBdr>
    </w:div>
    <w:div w:id="1021780523">
      <w:bodyDiv w:val="1"/>
      <w:marLeft w:val="0"/>
      <w:marRight w:val="0"/>
      <w:marTop w:val="0"/>
      <w:marBottom w:val="0"/>
      <w:divBdr>
        <w:top w:val="none" w:sz="0" w:space="0" w:color="auto"/>
        <w:left w:val="none" w:sz="0" w:space="0" w:color="auto"/>
        <w:bottom w:val="none" w:sz="0" w:space="0" w:color="auto"/>
        <w:right w:val="none" w:sz="0" w:space="0" w:color="auto"/>
      </w:divBdr>
    </w:div>
    <w:div w:id="1039865030">
      <w:bodyDiv w:val="1"/>
      <w:marLeft w:val="0"/>
      <w:marRight w:val="0"/>
      <w:marTop w:val="0"/>
      <w:marBottom w:val="0"/>
      <w:divBdr>
        <w:top w:val="none" w:sz="0" w:space="0" w:color="auto"/>
        <w:left w:val="none" w:sz="0" w:space="0" w:color="auto"/>
        <w:bottom w:val="none" w:sz="0" w:space="0" w:color="auto"/>
        <w:right w:val="none" w:sz="0" w:space="0" w:color="auto"/>
      </w:divBdr>
    </w:div>
    <w:div w:id="1042363745">
      <w:bodyDiv w:val="1"/>
      <w:marLeft w:val="0"/>
      <w:marRight w:val="0"/>
      <w:marTop w:val="0"/>
      <w:marBottom w:val="0"/>
      <w:divBdr>
        <w:top w:val="none" w:sz="0" w:space="0" w:color="auto"/>
        <w:left w:val="none" w:sz="0" w:space="0" w:color="auto"/>
        <w:bottom w:val="none" w:sz="0" w:space="0" w:color="auto"/>
        <w:right w:val="none" w:sz="0" w:space="0" w:color="auto"/>
      </w:divBdr>
    </w:div>
    <w:div w:id="1048796977">
      <w:bodyDiv w:val="1"/>
      <w:marLeft w:val="0"/>
      <w:marRight w:val="0"/>
      <w:marTop w:val="0"/>
      <w:marBottom w:val="0"/>
      <w:divBdr>
        <w:top w:val="none" w:sz="0" w:space="0" w:color="auto"/>
        <w:left w:val="none" w:sz="0" w:space="0" w:color="auto"/>
        <w:bottom w:val="none" w:sz="0" w:space="0" w:color="auto"/>
        <w:right w:val="none" w:sz="0" w:space="0" w:color="auto"/>
      </w:divBdr>
    </w:div>
    <w:div w:id="1051272819">
      <w:bodyDiv w:val="1"/>
      <w:marLeft w:val="0"/>
      <w:marRight w:val="0"/>
      <w:marTop w:val="0"/>
      <w:marBottom w:val="0"/>
      <w:divBdr>
        <w:top w:val="none" w:sz="0" w:space="0" w:color="auto"/>
        <w:left w:val="none" w:sz="0" w:space="0" w:color="auto"/>
        <w:bottom w:val="none" w:sz="0" w:space="0" w:color="auto"/>
        <w:right w:val="none" w:sz="0" w:space="0" w:color="auto"/>
      </w:divBdr>
    </w:div>
    <w:div w:id="1071927891">
      <w:bodyDiv w:val="1"/>
      <w:marLeft w:val="0"/>
      <w:marRight w:val="0"/>
      <w:marTop w:val="0"/>
      <w:marBottom w:val="0"/>
      <w:divBdr>
        <w:top w:val="none" w:sz="0" w:space="0" w:color="auto"/>
        <w:left w:val="none" w:sz="0" w:space="0" w:color="auto"/>
        <w:bottom w:val="none" w:sz="0" w:space="0" w:color="auto"/>
        <w:right w:val="none" w:sz="0" w:space="0" w:color="auto"/>
      </w:divBdr>
    </w:div>
    <w:div w:id="1075783118">
      <w:bodyDiv w:val="1"/>
      <w:marLeft w:val="0"/>
      <w:marRight w:val="0"/>
      <w:marTop w:val="0"/>
      <w:marBottom w:val="0"/>
      <w:divBdr>
        <w:top w:val="none" w:sz="0" w:space="0" w:color="auto"/>
        <w:left w:val="none" w:sz="0" w:space="0" w:color="auto"/>
        <w:bottom w:val="none" w:sz="0" w:space="0" w:color="auto"/>
        <w:right w:val="none" w:sz="0" w:space="0" w:color="auto"/>
      </w:divBdr>
      <w:divsChild>
        <w:div w:id="1061365411">
          <w:marLeft w:val="0"/>
          <w:marRight w:val="0"/>
          <w:marTop w:val="0"/>
          <w:marBottom w:val="0"/>
          <w:divBdr>
            <w:top w:val="none" w:sz="0" w:space="0" w:color="auto"/>
            <w:left w:val="none" w:sz="0" w:space="0" w:color="auto"/>
            <w:bottom w:val="none" w:sz="0" w:space="0" w:color="auto"/>
            <w:right w:val="none" w:sz="0" w:space="0" w:color="auto"/>
          </w:divBdr>
          <w:divsChild>
            <w:div w:id="1380325226">
              <w:marLeft w:val="0"/>
              <w:marRight w:val="0"/>
              <w:marTop w:val="0"/>
              <w:marBottom w:val="0"/>
              <w:divBdr>
                <w:top w:val="none" w:sz="0" w:space="0" w:color="auto"/>
                <w:left w:val="none" w:sz="0" w:space="0" w:color="auto"/>
                <w:bottom w:val="none" w:sz="0" w:space="0" w:color="auto"/>
                <w:right w:val="none" w:sz="0" w:space="0" w:color="auto"/>
              </w:divBdr>
              <w:divsChild>
                <w:div w:id="815029083">
                  <w:marLeft w:val="0"/>
                  <w:marRight w:val="0"/>
                  <w:marTop w:val="0"/>
                  <w:marBottom w:val="0"/>
                  <w:divBdr>
                    <w:top w:val="none" w:sz="0" w:space="0" w:color="auto"/>
                    <w:left w:val="none" w:sz="0" w:space="0" w:color="auto"/>
                    <w:bottom w:val="none" w:sz="0" w:space="0" w:color="auto"/>
                    <w:right w:val="none" w:sz="0" w:space="0" w:color="auto"/>
                  </w:divBdr>
                  <w:divsChild>
                    <w:div w:id="752555838">
                      <w:marLeft w:val="0"/>
                      <w:marRight w:val="0"/>
                      <w:marTop w:val="0"/>
                      <w:marBottom w:val="0"/>
                      <w:divBdr>
                        <w:top w:val="none" w:sz="0" w:space="0" w:color="auto"/>
                        <w:left w:val="none" w:sz="0" w:space="0" w:color="auto"/>
                        <w:bottom w:val="none" w:sz="0" w:space="0" w:color="auto"/>
                        <w:right w:val="none" w:sz="0" w:space="0" w:color="auto"/>
                      </w:divBdr>
                      <w:divsChild>
                        <w:div w:id="1234848527">
                          <w:marLeft w:val="0"/>
                          <w:marRight w:val="0"/>
                          <w:marTop w:val="0"/>
                          <w:marBottom w:val="0"/>
                          <w:divBdr>
                            <w:top w:val="none" w:sz="0" w:space="0" w:color="auto"/>
                            <w:left w:val="none" w:sz="0" w:space="0" w:color="auto"/>
                            <w:bottom w:val="none" w:sz="0" w:space="0" w:color="auto"/>
                            <w:right w:val="none" w:sz="0" w:space="0" w:color="auto"/>
                          </w:divBdr>
                          <w:divsChild>
                            <w:div w:id="1626036219">
                              <w:marLeft w:val="0"/>
                              <w:marRight w:val="0"/>
                              <w:marTop w:val="0"/>
                              <w:marBottom w:val="0"/>
                              <w:divBdr>
                                <w:top w:val="none" w:sz="0" w:space="0" w:color="auto"/>
                                <w:left w:val="none" w:sz="0" w:space="0" w:color="auto"/>
                                <w:bottom w:val="none" w:sz="0" w:space="0" w:color="auto"/>
                                <w:right w:val="none" w:sz="0" w:space="0" w:color="auto"/>
                              </w:divBdr>
                              <w:divsChild>
                                <w:div w:id="369454180">
                                  <w:marLeft w:val="0"/>
                                  <w:marRight w:val="0"/>
                                  <w:marTop w:val="0"/>
                                  <w:marBottom w:val="0"/>
                                  <w:divBdr>
                                    <w:top w:val="none" w:sz="0" w:space="0" w:color="auto"/>
                                    <w:left w:val="none" w:sz="0" w:space="0" w:color="auto"/>
                                    <w:bottom w:val="none" w:sz="0" w:space="0" w:color="auto"/>
                                    <w:right w:val="none" w:sz="0" w:space="0" w:color="auto"/>
                                  </w:divBdr>
                                  <w:divsChild>
                                    <w:div w:id="666829958">
                                      <w:marLeft w:val="0"/>
                                      <w:marRight w:val="0"/>
                                      <w:marTop w:val="0"/>
                                      <w:marBottom w:val="0"/>
                                      <w:divBdr>
                                        <w:top w:val="none" w:sz="0" w:space="0" w:color="auto"/>
                                        <w:left w:val="none" w:sz="0" w:space="0" w:color="auto"/>
                                        <w:bottom w:val="none" w:sz="0" w:space="0" w:color="auto"/>
                                        <w:right w:val="none" w:sz="0" w:space="0" w:color="auto"/>
                                      </w:divBdr>
                                      <w:divsChild>
                                        <w:div w:id="1109475193">
                                          <w:marLeft w:val="0"/>
                                          <w:marRight w:val="0"/>
                                          <w:marTop w:val="0"/>
                                          <w:marBottom w:val="0"/>
                                          <w:divBdr>
                                            <w:top w:val="none" w:sz="0" w:space="0" w:color="auto"/>
                                            <w:left w:val="none" w:sz="0" w:space="0" w:color="auto"/>
                                            <w:bottom w:val="none" w:sz="0" w:space="0" w:color="auto"/>
                                            <w:right w:val="none" w:sz="0" w:space="0" w:color="auto"/>
                                          </w:divBdr>
                                          <w:divsChild>
                                            <w:div w:id="911309594">
                                              <w:marLeft w:val="0"/>
                                              <w:marRight w:val="0"/>
                                              <w:marTop w:val="0"/>
                                              <w:marBottom w:val="0"/>
                                              <w:divBdr>
                                                <w:top w:val="none" w:sz="0" w:space="0" w:color="auto"/>
                                                <w:left w:val="none" w:sz="0" w:space="0" w:color="auto"/>
                                                <w:bottom w:val="none" w:sz="0" w:space="0" w:color="auto"/>
                                                <w:right w:val="none" w:sz="0" w:space="0" w:color="auto"/>
                                              </w:divBdr>
                                              <w:divsChild>
                                                <w:div w:id="572395165">
                                                  <w:marLeft w:val="0"/>
                                                  <w:marRight w:val="0"/>
                                                  <w:marTop w:val="0"/>
                                                  <w:marBottom w:val="0"/>
                                                  <w:divBdr>
                                                    <w:top w:val="none" w:sz="0" w:space="0" w:color="auto"/>
                                                    <w:left w:val="none" w:sz="0" w:space="0" w:color="auto"/>
                                                    <w:bottom w:val="none" w:sz="0" w:space="0" w:color="auto"/>
                                                    <w:right w:val="none" w:sz="0" w:space="0" w:color="auto"/>
                                                  </w:divBdr>
                                                  <w:divsChild>
                                                    <w:div w:id="941492235">
                                                      <w:marLeft w:val="0"/>
                                                      <w:marRight w:val="0"/>
                                                      <w:marTop w:val="0"/>
                                                      <w:marBottom w:val="0"/>
                                                      <w:divBdr>
                                                        <w:top w:val="none" w:sz="0" w:space="0" w:color="auto"/>
                                                        <w:left w:val="none" w:sz="0" w:space="0" w:color="auto"/>
                                                        <w:bottom w:val="none" w:sz="0" w:space="0" w:color="auto"/>
                                                        <w:right w:val="none" w:sz="0" w:space="0" w:color="auto"/>
                                                      </w:divBdr>
                                                      <w:divsChild>
                                                        <w:div w:id="815538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077173445">
      <w:bodyDiv w:val="1"/>
      <w:marLeft w:val="0"/>
      <w:marRight w:val="0"/>
      <w:marTop w:val="0"/>
      <w:marBottom w:val="0"/>
      <w:divBdr>
        <w:top w:val="none" w:sz="0" w:space="0" w:color="auto"/>
        <w:left w:val="none" w:sz="0" w:space="0" w:color="auto"/>
        <w:bottom w:val="none" w:sz="0" w:space="0" w:color="auto"/>
        <w:right w:val="none" w:sz="0" w:space="0" w:color="auto"/>
      </w:divBdr>
    </w:div>
    <w:div w:id="1078133258">
      <w:bodyDiv w:val="1"/>
      <w:marLeft w:val="0"/>
      <w:marRight w:val="0"/>
      <w:marTop w:val="0"/>
      <w:marBottom w:val="0"/>
      <w:divBdr>
        <w:top w:val="none" w:sz="0" w:space="0" w:color="auto"/>
        <w:left w:val="none" w:sz="0" w:space="0" w:color="auto"/>
        <w:bottom w:val="none" w:sz="0" w:space="0" w:color="auto"/>
        <w:right w:val="none" w:sz="0" w:space="0" w:color="auto"/>
      </w:divBdr>
    </w:div>
    <w:div w:id="1083188778">
      <w:bodyDiv w:val="1"/>
      <w:marLeft w:val="0"/>
      <w:marRight w:val="0"/>
      <w:marTop w:val="0"/>
      <w:marBottom w:val="0"/>
      <w:divBdr>
        <w:top w:val="none" w:sz="0" w:space="0" w:color="auto"/>
        <w:left w:val="none" w:sz="0" w:space="0" w:color="auto"/>
        <w:bottom w:val="none" w:sz="0" w:space="0" w:color="auto"/>
        <w:right w:val="none" w:sz="0" w:space="0" w:color="auto"/>
      </w:divBdr>
    </w:div>
    <w:div w:id="1086194636">
      <w:bodyDiv w:val="1"/>
      <w:marLeft w:val="0"/>
      <w:marRight w:val="0"/>
      <w:marTop w:val="0"/>
      <w:marBottom w:val="0"/>
      <w:divBdr>
        <w:top w:val="none" w:sz="0" w:space="0" w:color="auto"/>
        <w:left w:val="none" w:sz="0" w:space="0" w:color="auto"/>
        <w:bottom w:val="none" w:sz="0" w:space="0" w:color="auto"/>
        <w:right w:val="none" w:sz="0" w:space="0" w:color="auto"/>
      </w:divBdr>
    </w:div>
    <w:div w:id="1102259204">
      <w:bodyDiv w:val="1"/>
      <w:marLeft w:val="0"/>
      <w:marRight w:val="0"/>
      <w:marTop w:val="0"/>
      <w:marBottom w:val="0"/>
      <w:divBdr>
        <w:top w:val="none" w:sz="0" w:space="0" w:color="auto"/>
        <w:left w:val="none" w:sz="0" w:space="0" w:color="auto"/>
        <w:bottom w:val="none" w:sz="0" w:space="0" w:color="auto"/>
        <w:right w:val="none" w:sz="0" w:space="0" w:color="auto"/>
      </w:divBdr>
    </w:div>
    <w:div w:id="1104305269">
      <w:bodyDiv w:val="1"/>
      <w:marLeft w:val="0"/>
      <w:marRight w:val="0"/>
      <w:marTop w:val="0"/>
      <w:marBottom w:val="0"/>
      <w:divBdr>
        <w:top w:val="none" w:sz="0" w:space="0" w:color="auto"/>
        <w:left w:val="none" w:sz="0" w:space="0" w:color="auto"/>
        <w:bottom w:val="none" w:sz="0" w:space="0" w:color="auto"/>
        <w:right w:val="none" w:sz="0" w:space="0" w:color="auto"/>
      </w:divBdr>
    </w:div>
    <w:div w:id="1112046471">
      <w:bodyDiv w:val="1"/>
      <w:marLeft w:val="0"/>
      <w:marRight w:val="0"/>
      <w:marTop w:val="0"/>
      <w:marBottom w:val="0"/>
      <w:divBdr>
        <w:top w:val="none" w:sz="0" w:space="0" w:color="auto"/>
        <w:left w:val="none" w:sz="0" w:space="0" w:color="auto"/>
        <w:bottom w:val="none" w:sz="0" w:space="0" w:color="auto"/>
        <w:right w:val="none" w:sz="0" w:space="0" w:color="auto"/>
      </w:divBdr>
    </w:div>
    <w:div w:id="1113549716">
      <w:bodyDiv w:val="1"/>
      <w:marLeft w:val="0"/>
      <w:marRight w:val="0"/>
      <w:marTop w:val="0"/>
      <w:marBottom w:val="0"/>
      <w:divBdr>
        <w:top w:val="none" w:sz="0" w:space="0" w:color="auto"/>
        <w:left w:val="none" w:sz="0" w:space="0" w:color="auto"/>
        <w:bottom w:val="none" w:sz="0" w:space="0" w:color="auto"/>
        <w:right w:val="none" w:sz="0" w:space="0" w:color="auto"/>
      </w:divBdr>
    </w:div>
    <w:div w:id="1114862272">
      <w:bodyDiv w:val="1"/>
      <w:marLeft w:val="0"/>
      <w:marRight w:val="0"/>
      <w:marTop w:val="0"/>
      <w:marBottom w:val="0"/>
      <w:divBdr>
        <w:top w:val="none" w:sz="0" w:space="0" w:color="auto"/>
        <w:left w:val="none" w:sz="0" w:space="0" w:color="auto"/>
        <w:bottom w:val="none" w:sz="0" w:space="0" w:color="auto"/>
        <w:right w:val="none" w:sz="0" w:space="0" w:color="auto"/>
      </w:divBdr>
    </w:div>
    <w:div w:id="1117722963">
      <w:bodyDiv w:val="1"/>
      <w:marLeft w:val="0"/>
      <w:marRight w:val="0"/>
      <w:marTop w:val="0"/>
      <w:marBottom w:val="0"/>
      <w:divBdr>
        <w:top w:val="none" w:sz="0" w:space="0" w:color="auto"/>
        <w:left w:val="none" w:sz="0" w:space="0" w:color="auto"/>
        <w:bottom w:val="none" w:sz="0" w:space="0" w:color="auto"/>
        <w:right w:val="none" w:sz="0" w:space="0" w:color="auto"/>
      </w:divBdr>
    </w:div>
    <w:div w:id="1128744242">
      <w:bodyDiv w:val="1"/>
      <w:marLeft w:val="0"/>
      <w:marRight w:val="0"/>
      <w:marTop w:val="0"/>
      <w:marBottom w:val="0"/>
      <w:divBdr>
        <w:top w:val="none" w:sz="0" w:space="0" w:color="auto"/>
        <w:left w:val="none" w:sz="0" w:space="0" w:color="auto"/>
        <w:bottom w:val="none" w:sz="0" w:space="0" w:color="auto"/>
        <w:right w:val="none" w:sz="0" w:space="0" w:color="auto"/>
      </w:divBdr>
    </w:div>
    <w:div w:id="1130830708">
      <w:bodyDiv w:val="1"/>
      <w:marLeft w:val="0"/>
      <w:marRight w:val="0"/>
      <w:marTop w:val="0"/>
      <w:marBottom w:val="0"/>
      <w:divBdr>
        <w:top w:val="none" w:sz="0" w:space="0" w:color="auto"/>
        <w:left w:val="none" w:sz="0" w:space="0" w:color="auto"/>
        <w:bottom w:val="none" w:sz="0" w:space="0" w:color="auto"/>
        <w:right w:val="none" w:sz="0" w:space="0" w:color="auto"/>
      </w:divBdr>
    </w:div>
    <w:div w:id="1139372410">
      <w:bodyDiv w:val="1"/>
      <w:marLeft w:val="0"/>
      <w:marRight w:val="0"/>
      <w:marTop w:val="0"/>
      <w:marBottom w:val="0"/>
      <w:divBdr>
        <w:top w:val="none" w:sz="0" w:space="0" w:color="auto"/>
        <w:left w:val="none" w:sz="0" w:space="0" w:color="auto"/>
        <w:bottom w:val="none" w:sz="0" w:space="0" w:color="auto"/>
        <w:right w:val="none" w:sz="0" w:space="0" w:color="auto"/>
      </w:divBdr>
    </w:div>
    <w:div w:id="1147630068">
      <w:bodyDiv w:val="1"/>
      <w:marLeft w:val="0"/>
      <w:marRight w:val="0"/>
      <w:marTop w:val="0"/>
      <w:marBottom w:val="0"/>
      <w:divBdr>
        <w:top w:val="none" w:sz="0" w:space="0" w:color="auto"/>
        <w:left w:val="none" w:sz="0" w:space="0" w:color="auto"/>
        <w:bottom w:val="none" w:sz="0" w:space="0" w:color="auto"/>
        <w:right w:val="none" w:sz="0" w:space="0" w:color="auto"/>
      </w:divBdr>
    </w:div>
    <w:div w:id="1152598850">
      <w:bodyDiv w:val="1"/>
      <w:marLeft w:val="0"/>
      <w:marRight w:val="0"/>
      <w:marTop w:val="0"/>
      <w:marBottom w:val="0"/>
      <w:divBdr>
        <w:top w:val="none" w:sz="0" w:space="0" w:color="auto"/>
        <w:left w:val="none" w:sz="0" w:space="0" w:color="auto"/>
        <w:bottom w:val="none" w:sz="0" w:space="0" w:color="auto"/>
        <w:right w:val="none" w:sz="0" w:space="0" w:color="auto"/>
      </w:divBdr>
    </w:div>
    <w:div w:id="1152870751">
      <w:bodyDiv w:val="1"/>
      <w:marLeft w:val="0"/>
      <w:marRight w:val="0"/>
      <w:marTop w:val="0"/>
      <w:marBottom w:val="0"/>
      <w:divBdr>
        <w:top w:val="none" w:sz="0" w:space="0" w:color="auto"/>
        <w:left w:val="none" w:sz="0" w:space="0" w:color="auto"/>
        <w:bottom w:val="none" w:sz="0" w:space="0" w:color="auto"/>
        <w:right w:val="none" w:sz="0" w:space="0" w:color="auto"/>
      </w:divBdr>
    </w:div>
    <w:div w:id="1163163447">
      <w:bodyDiv w:val="1"/>
      <w:marLeft w:val="0"/>
      <w:marRight w:val="0"/>
      <w:marTop w:val="0"/>
      <w:marBottom w:val="0"/>
      <w:divBdr>
        <w:top w:val="none" w:sz="0" w:space="0" w:color="auto"/>
        <w:left w:val="none" w:sz="0" w:space="0" w:color="auto"/>
        <w:bottom w:val="none" w:sz="0" w:space="0" w:color="auto"/>
        <w:right w:val="none" w:sz="0" w:space="0" w:color="auto"/>
      </w:divBdr>
    </w:div>
    <w:div w:id="1163937668">
      <w:bodyDiv w:val="1"/>
      <w:marLeft w:val="0"/>
      <w:marRight w:val="0"/>
      <w:marTop w:val="0"/>
      <w:marBottom w:val="0"/>
      <w:divBdr>
        <w:top w:val="none" w:sz="0" w:space="0" w:color="auto"/>
        <w:left w:val="none" w:sz="0" w:space="0" w:color="auto"/>
        <w:bottom w:val="none" w:sz="0" w:space="0" w:color="auto"/>
        <w:right w:val="none" w:sz="0" w:space="0" w:color="auto"/>
      </w:divBdr>
    </w:div>
    <w:div w:id="1165512209">
      <w:bodyDiv w:val="1"/>
      <w:marLeft w:val="0"/>
      <w:marRight w:val="0"/>
      <w:marTop w:val="0"/>
      <w:marBottom w:val="0"/>
      <w:divBdr>
        <w:top w:val="none" w:sz="0" w:space="0" w:color="auto"/>
        <w:left w:val="none" w:sz="0" w:space="0" w:color="auto"/>
        <w:bottom w:val="none" w:sz="0" w:space="0" w:color="auto"/>
        <w:right w:val="none" w:sz="0" w:space="0" w:color="auto"/>
      </w:divBdr>
    </w:div>
    <w:div w:id="1171985989">
      <w:bodyDiv w:val="1"/>
      <w:marLeft w:val="0"/>
      <w:marRight w:val="0"/>
      <w:marTop w:val="0"/>
      <w:marBottom w:val="0"/>
      <w:divBdr>
        <w:top w:val="none" w:sz="0" w:space="0" w:color="auto"/>
        <w:left w:val="none" w:sz="0" w:space="0" w:color="auto"/>
        <w:bottom w:val="none" w:sz="0" w:space="0" w:color="auto"/>
        <w:right w:val="none" w:sz="0" w:space="0" w:color="auto"/>
      </w:divBdr>
    </w:div>
    <w:div w:id="1174957245">
      <w:bodyDiv w:val="1"/>
      <w:marLeft w:val="0"/>
      <w:marRight w:val="0"/>
      <w:marTop w:val="0"/>
      <w:marBottom w:val="0"/>
      <w:divBdr>
        <w:top w:val="none" w:sz="0" w:space="0" w:color="auto"/>
        <w:left w:val="none" w:sz="0" w:space="0" w:color="auto"/>
        <w:bottom w:val="none" w:sz="0" w:space="0" w:color="auto"/>
        <w:right w:val="none" w:sz="0" w:space="0" w:color="auto"/>
      </w:divBdr>
    </w:div>
    <w:div w:id="1177963639">
      <w:bodyDiv w:val="1"/>
      <w:marLeft w:val="0"/>
      <w:marRight w:val="0"/>
      <w:marTop w:val="0"/>
      <w:marBottom w:val="0"/>
      <w:divBdr>
        <w:top w:val="none" w:sz="0" w:space="0" w:color="auto"/>
        <w:left w:val="none" w:sz="0" w:space="0" w:color="auto"/>
        <w:bottom w:val="none" w:sz="0" w:space="0" w:color="auto"/>
        <w:right w:val="none" w:sz="0" w:space="0" w:color="auto"/>
      </w:divBdr>
    </w:div>
    <w:div w:id="1182277702">
      <w:bodyDiv w:val="1"/>
      <w:marLeft w:val="0"/>
      <w:marRight w:val="0"/>
      <w:marTop w:val="0"/>
      <w:marBottom w:val="0"/>
      <w:divBdr>
        <w:top w:val="none" w:sz="0" w:space="0" w:color="auto"/>
        <w:left w:val="none" w:sz="0" w:space="0" w:color="auto"/>
        <w:bottom w:val="none" w:sz="0" w:space="0" w:color="auto"/>
        <w:right w:val="none" w:sz="0" w:space="0" w:color="auto"/>
      </w:divBdr>
    </w:div>
    <w:div w:id="1192181962">
      <w:bodyDiv w:val="1"/>
      <w:marLeft w:val="0"/>
      <w:marRight w:val="0"/>
      <w:marTop w:val="0"/>
      <w:marBottom w:val="0"/>
      <w:divBdr>
        <w:top w:val="none" w:sz="0" w:space="0" w:color="auto"/>
        <w:left w:val="none" w:sz="0" w:space="0" w:color="auto"/>
        <w:bottom w:val="none" w:sz="0" w:space="0" w:color="auto"/>
        <w:right w:val="none" w:sz="0" w:space="0" w:color="auto"/>
      </w:divBdr>
    </w:div>
    <w:div w:id="1195920943">
      <w:bodyDiv w:val="1"/>
      <w:marLeft w:val="0"/>
      <w:marRight w:val="0"/>
      <w:marTop w:val="0"/>
      <w:marBottom w:val="0"/>
      <w:divBdr>
        <w:top w:val="none" w:sz="0" w:space="0" w:color="auto"/>
        <w:left w:val="none" w:sz="0" w:space="0" w:color="auto"/>
        <w:bottom w:val="none" w:sz="0" w:space="0" w:color="auto"/>
        <w:right w:val="none" w:sz="0" w:space="0" w:color="auto"/>
      </w:divBdr>
    </w:div>
    <w:div w:id="1200901382">
      <w:bodyDiv w:val="1"/>
      <w:marLeft w:val="0"/>
      <w:marRight w:val="0"/>
      <w:marTop w:val="0"/>
      <w:marBottom w:val="0"/>
      <w:divBdr>
        <w:top w:val="none" w:sz="0" w:space="0" w:color="auto"/>
        <w:left w:val="none" w:sz="0" w:space="0" w:color="auto"/>
        <w:bottom w:val="none" w:sz="0" w:space="0" w:color="auto"/>
        <w:right w:val="none" w:sz="0" w:space="0" w:color="auto"/>
      </w:divBdr>
    </w:div>
    <w:div w:id="1207449572">
      <w:bodyDiv w:val="1"/>
      <w:marLeft w:val="0"/>
      <w:marRight w:val="0"/>
      <w:marTop w:val="0"/>
      <w:marBottom w:val="0"/>
      <w:divBdr>
        <w:top w:val="none" w:sz="0" w:space="0" w:color="auto"/>
        <w:left w:val="none" w:sz="0" w:space="0" w:color="auto"/>
        <w:bottom w:val="none" w:sz="0" w:space="0" w:color="auto"/>
        <w:right w:val="none" w:sz="0" w:space="0" w:color="auto"/>
      </w:divBdr>
    </w:div>
    <w:div w:id="1212184670">
      <w:bodyDiv w:val="1"/>
      <w:marLeft w:val="0"/>
      <w:marRight w:val="0"/>
      <w:marTop w:val="0"/>
      <w:marBottom w:val="0"/>
      <w:divBdr>
        <w:top w:val="none" w:sz="0" w:space="0" w:color="auto"/>
        <w:left w:val="none" w:sz="0" w:space="0" w:color="auto"/>
        <w:bottom w:val="none" w:sz="0" w:space="0" w:color="auto"/>
        <w:right w:val="none" w:sz="0" w:space="0" w:color="auto"/>
      </w:divBdr>
    </w:div>
    <w:div w:id="1217467870">
      <w:bodyDiv w:val="1"/>
      <w:marLeft w:val="0"/>
      <w:marRight w:val="0"/>
      <w:marTop w:val="0"/>
      <w:marBottom w:val="0"/>
      <w:divBdr>
        <w:top w:val="none" w:sz="0" w:space="0" w:color="auto"/>
        <w:left w:val="none" w:sz="0" w:space="0" w:color="auto"/>
        <w:bottom w:val="none" w:sz="0" w:space="0" w:color="auto"/>
        <w:right w:val="none" w:sz="0" w:space="0" w:color="auto"/>
      </w:divBdr>
    </w:div>
    <w:div w:id="1223370961">
      <w:bodyDiv w:val="1"/>
      <w:marLeft w:val="0"/>
      <w:marRight w:val="0"/>
      <w:marTop w:val="0"/>
      <w:marBottom w:val="0"/>
      <w:divBdr>
        <w:top w:val="none" w:sz="0" w:space="0" w:color="auto"/>
        <w:left w:val="none" w:sz="0" w:space="0" w:color="auto"/>
        <w:bottom w:val="none" w:sz="0" w:space="0" w:color="auto"/>
        <w:right w:val="none" w:sz="0" w:space="0" w:color="auto"/>
      </w:divBdr>
    </w:div>
    <w:div w:id="1229804712">
      <w:bodyDiv w:val="1"/>
      <w:marLeft w:val="0"/>
      <w:marRight w:val="0"/>
      <w:marTop w:val="0"/>
      <w:marBottom w:val="0"/>
      <w:divBdr>
        <w:top w:val="none" w:sz="0" w:space="0" w:color="auto"/>
        <w:left w:val="none" w:sz="0" w:space="0" w:color="auto"/>
        <w:bottom w:val="none" w:sz="0" w:space="0" w:color="auto"/>
        <w:right w:val="none" w:sz="0" w:space="0" w:color="auto"/>
      </w:divBdr>
    </w:div>
    <w:div w:id="1238635958">
      <w:bodyDiv w:val="1"/>
      <w:marLeft w:val="0"/>
      <w:marRight w:val="0"/>
      <w:marTop w:val="0"/>
      <w:marBottom w:val="0"/>
      <w:divBdr>
        <w:top w:val="none" w:sz="0" w:space="0" w:color="auto"/>
        <w:left w:val="none" w:sz="0" w:space="0" w:color="auto"/>
        <w:bottom w:val="none" w:sz="0" w:space="0" w:color="auto"/>
        <w:right w:val="none" w:sz="0" w:space="0" w:color="auto"/>
      </w:divBdr>
    </w:div>
    <w:div w:id="1247615308">
      <w:bodyDiv w:val="1"/>
      <w:marLeft w:val="0"/>
      <w:marRight w:val="0"/>
      <w:marTop w:val="0"/>
      <w:marBottom w:val="0"/>
      <w:divBdr>
        <w:top w:val="none" w:sz="0" w:space="0" w:color="auto"/>
        <w:left w:val="none" w:sz="0" w:space="0" w:color="auto"/>
        <w:bottom w:val="none" w:sz="0" w:space="0" w:color="auto"/>
        <w:right w:val="none" w:sz="0" w:space="0" w:color="auto"/>
      </w:divBdr>
    </w:div>
    <w:div w:id="1253392177">
      <w:bodyDiv w:val="1"/>
      <w:marLeft w:val="0"/>
      <w:marRight w:val="0"/>
      <w:marTop w:val="0"/>
      <w:marBottom w:val="0"/>
      <w:divBdr>
        <w:top w:val="none" w:sz="0" w:space="0" w:color="auto"/>
        <w:left w:val="none" w:sz="0" w:space="0" w:color="auto"/>
        <w:bottom w:val="none" w:sz="0" w:space="0" w:color="auto"/>
        <w:right w:val="none" w:sz="0" w:space="0" w:color="auto"/>
      </w:divBdr>
    </w:div>
    <w:div w:id="1266383382">
      <w:bodyDiv w:val="1"/>
      <w:marLeft w:val="0"/>
      <w:marRight w:val="0"/>
      <w:marTop w:val="0"/>
      <w:marBottom w:val="0"/>
      <w:divBdr>
        <w:top w:val="none" w:sz="0" w:space="0" w:color="auto"/>
        <w:left w:val="none" w:sz="0" w:space="0" w:color="auto"/>
        <w:bottom w:val="none" w:sz="0" w:space="0" w:color="auto"/>
        <w:right w:val="none" w:sz="0" w:space="0" w:color="auto"/>
      </w:divBdr>
    </w:div>
    <w:div w:id="1266384286">
      <w:bodyDiv w:val="1"/>
      <w:marLeft w:val="0"/>
      <w:marRight w:val="0"/>
      <w:marTop w:val="0"/>
      <w:marBottom w:val="0"/>
      <w:divBdr>
        <w:top w:val="none" w:sz="0" w:space="0" w:color="auto"/>
        <w:left w:val="none" w:sz="0" w:space="0" w:color="auto"/>
        <w:bottom w:val="none" w:sz="0" w:space="0" w:color="auto"/>
        <w:right w:val="none" w:sz="0" w:space="0" w:color="auto"/>
      </w:divBdr>
    </w:div>
    <w:div w:id="1267927186">
      <w:bodyDiv w:val="1"/>
      <w:marLeft w:val="0"/>
      <w:marRight w:val="0"/>
      <w:marTop w:val="0"/>
      <w:marBottom w:val="0"/>
      <w:divBdr>
        <w:top w:val="none" w:sz="0" w:space="0" w:color="auto"/>
        <w:left w:val="none" w:sz="0" w:space="0" w:color="auto"/>
        <w:bottom w:val="none" w:sz="0" w:space="0" w:color="auto"/>
        <w:right w:val="none" w:sz="0" w:space="0" w:color="auto"/>
      </w:divBdr>
    </w:div>
    <w:div w:id="1271013776">
      <w:bodyDiv w:val="1"/>
      <w:marLeft w:val="0"/>
      <w:marRight w:val="0"/>
      <w:marTop w:val="0"/>
      <w:marBottom w:val="0"/>
      <w:divBdr>
        <w:top w:val="none" w:sz="0" w:space="0" w:color="auto"/>
        <w:left w:val="none" w:sz="0" w:space="0" w:color="auto"/>
        <w:bottom w:val="none" w:sz="0" w:space="0" w:color="auto"/>
        <w:right w:val="none" w:sz="0" w:space="0" w:color="auto"/>
      </w:divBdr>
    </w:div>
    <w:div w:id="1272934908">
      <w:bodyDiv w:val="1"/>
      <w:marLeft w:val="0"/>
      <w:marRight w:val="0"/>
      <w:marTop w:val="0"/>
      <w:marBottom w:val="0"/>
      <w:divBdr>
        <w:top w:val="none" w:sz="0" w:space="0" w:color="auto"/>
        <w:left w:val="none" w:sz="0" w:space="0" w:color="auto"/>
        <w:bottom w:val="none" w:sz="0" w:space="0" w:color="auto"/>
        <w:right w:val="none" w:sz="0" w:space="0" w:color="auto"/>
      </w:divBdr>
    </w:div>
    <w:div w:id="1274248955">
      <w:bodyDiv w:val="1"/>
      <w:marLeft w:val="0"/>
      <w:marRight w:val="0"/>
      <w:marTop w:val="0"/>
      <w:marBottom w:val="0"/>
      <w:divBdr>
        <w:top w:val="none" w:sz="0" w:space="0" w:color="auto"/>
        <w:left w:val="none" w:sz="0" w:space="0" w:color="auto"/>
        <w:bottom w:val="none" w:sz="0" w:space="0" w:color="auto"/>
        <w:right w:val="none" w:sz="0" w:space="0" w:color="auto"/>
      </w:divBdr>
    </w:div>
    <w:div w:id="1277256083">
      <w:bodyDiv w:val="1"/>
      <w:marLeft w:val="0"/>
      <w:marRight w:val="0"/>
      <w:marTop w:val="0"/>
      <w:marBottom w:val="0"/>
      <w:divBdr>
        <w:top w:val="none" w:sz="0" w:space="0" w:color="auto"/>
        <w:left w:val="none" w:sz="0" w:space="0" w:color="auto"/>
        <w:bottom w:val="none" w:sz="0" w:space="0" w:color="auto"/>
        <w:right w:val="none" w:sz="0" w:space="0" w:color="auto"/>
      </w:divBdr>
    </w:div>
    <w:div w:id="1285966689">
      <w:bodyDiv w:val="1"/>
      <w:marLeft w:val="0"/>
      <w:marRight w:val="0"/>
      <w:marTop w:val="0"/>
      <w:marBottom w:val="0"/>
      <w:divBdr>
        <w:top w:val="none" w:sz="0" w:space="0" w:color="auto"/>
        <w:left w:val="none" w:sz="0" w:space="0" w:color="auto"/>
        <w:bottom w:val="none" w:sz="0" w:space="0" w:color="auto"/>
        <w:right w:val="none" w:sz="0" w:space="0" w:color="auto"/>
      </w:divBdr>
    </w:div>
    <w:div w:id="1296058049">
      <w:bodyDiv w:val="1"/>
      <w:marLeft w:val="0"/>
      <w:marRight w:val="0"/>
      <w:marTop w:val="0"/>
      <w:marBottom w:val="0"/>
      <w:divBdr>
        <w:top w:val="none" w:sz="0" w:space="0" w:color="auto"/>
        <w:left w:val="none" w:sz="0" w:space="0" w:color="auto"/>
        <w:bottom w:val="none" w:sz="0" w:space="0" w:color="auto"/>
        <w:right w:val="none" w:sz="0" w:space="0" w:color="auto"/>
      </w:divBdr>
    </w:div>
    <w:div w:id="1297105294">
      <w:bodyDiv w:val="1"/>
      <w:marLeft w:val="0"/>
      <w:marRight w:val="0"/>
      <w:marTop w:val="0"/>
      <w:marBottom w:val="0"/>
      <w:divBdr>
        <w:top w:val="none" w:sz="0" w:space="0" w:color="auto"/>
        <w:left w:val="none" w:sz="0" w:space="0" w:color="auto"/>
        <w:bottom w:val="none" w:sz="0" w:space="0" w:color="auto"/>
        <w:right w:val="none" w:sz="0" w:space="0" w:color="auto"/>
      </w:divBdr>
    </w:div>
    <w:div w:id="1334919532">
      <w:bodyDiv w:val="1"/>
      <w:marLeft w:val="0"/>
      <w:marRight w:val="0"/>
      <w:marTop w:val="0"/>
      <w:marBottom w:val="0"/>
      <w:divBdr>
        <w:top w:val="none" w:sz="0" w:space="0" w:color="auto"/>
        <w:left w:val="none" w:sz="0" w:space="0" w:color="auto"/>
        <w:bottom w:val="none" w:sz="0" w:space="0" w:color="auto"/>
        <w:right w:val="none" w:sz="0" w:space="0" w:color="auto"/>
      </w:divBdr>
    </w:div>
    <w:div w:id="1335642285">
      <w:bodyDiv w:val="1"/>
      <w:marLeft w:val="0"/>
      <w:marRight w:val="0"/>
      <w:marTop w:val="0"/>
      <w:marBottom w:val="0"/>
      <w:divBdr>
        <w:top w:val="none" w:sz="0" w:space="0" w:color="auto"/>
        <w:left w:val="none" w:sz="0" w:space="0" w:color="auto"/>
        <w:bottom w:val="none" w:sz="0" w:space="0" w:color="auto"/>
        <w:right w:val="none" w:sz="0" w:space="0" w:color="auto"/>
      </w:divBdr>
    </w:div>
    <w:div w:id="1339699848">
      <w:bodyDiv w:val="1"/>
      <w:marLeft w:val="0"/>
      <w:marRight w:val="0"/>
      <w:marTop w:val="0"/>
      <w:marBottom w:val="0"/>
      <w:divBdr>
        <w:top w:val="none" w:sz="0" w:space="0" w:color="auto"/>
        <w:left w:val="none" w:sz="0" w:space="0" w:color="auto"/>
        <w:bottom w:val="none" w:sz="0" w:space="0" w:color="auto"/>
        <w:right w:val="none" w:sz="0" w:space="0" w:color="auto"/>
      </w:divBdr>
    </w:div>
    <w:div w:id="1345590249">
      <w:bodyDiv w:val="1"/>
      <w:marLeft w:val="0"/>
      <w:marRight w:val="0"/>
      <w:marTop w:val="0"/>
      <w:marBottom w:val="0"/>
      <w:divBdr>
        <w:top w:val="none" w:sz="0" w:space="0" w:color="auto"/>
        <w:left w:val="none" w:sz="0" w:space="0" w:color="auto"/>
        <w:bottom w:val="none" w:sz="0" w:space="0" w:color="auto"/>
        <w:right w:val="none" w:sz="0" w:space="0" w:color="auto"/>
      </w:divBdr>
    </w:div>
    <w:div w:id="1348485772">
      <w:bodyDiv w:val="1"/>
      <w:marLeft w:val="0"/>
      <w:marRight w:val="0"/>
      <w:marTop w:val="0"/>
      <w:marBottom w:val="0"/>
      <w:divBdr>
        <w:top w:val="none" w:sz="0" w:space="0" w:color="auto"/>
        <w:left w:val="none" w:sz="0" w:space="0" w:color="auto"/>
        <w:bottom w:val="none" w:sz="0" w:space="0" w:color="auto"/>
        <w:right w:val="none" w:sz="0" w:space="0" w:color="auto"/>
      </w:divBdr>
    </w:div>
    <w:div w:id="1349797929">
      <w:bodyDiv w:val="1"/>
      <w:marLeft w:val="0"/>
      <w:marRight w:val="0"/>
      <w:marTop w:val="0"/>
      <w:marBottom w:val="0"/>
      <w:divBdr>
        <w:top w:val="none" w:sz="0" w:space="0" w:color="auto"/>
        <w:left w:val="none" w:sz="0" w:space="0" w:color="auto"/>
        <w:bottom w:val="none" w:sz="0" w:space="0" w:color="auto"/>
        <w:right w:val="none" w:sz="0" w:space="0" w:color="auto"/>
      </w:divBdr>
    </w:div>
    <w:div w:id="1363432942">
      <w:bodyDiv w:val="1"/>
      <w:marLeft w:val="0"/>
      <w:marRight w:val="0"/>
      <w:marTop w:val="0"/>
      <w:marBottom w:val="0"/>
      <w:divBdr>
        <w:top w:val="none" w:sz="0" w:space="0" w:color="auto"/>
        <w:left w:val="none" w:sz="0" w:space="0" w:color="auto"/>
        <w:bottom w:val="none" w:sz="0" w:space="0" w:color="auto"/>
        <w:right w:val="none" w:sz="0" w:space="0" w:color="auto"/>
      </w:divBdr>
    </w:div>
    <w:div w:id="1371538267">
      <w:bodyDiv w:val="1"/>
      <w:marLeft w:val="0"/>
      <w:marRight w:val="0"/>
      <w:marTop w:val="0"/>
      <w:marBottom w:val="0"/>
      <w:divBdr>
        <w:top w:val="none" w:sz="0" w:space="0" w:color="auto"/>
        <w:left w:val="none" w:sz="0" w:space="0" w:color="auto"/>
        <w:bottom w:val="none" w:sz="0" w:space="0" w:color="auto"/>
        <w:right w:val="none" w:sz="0" w:space="0" w:color="auto"/>
      </w:divBdr>
      <w:divsChild>
        <w:div w:id="10885471">
          <w:marLeft w:val="0"/>
          <w:marRight w:val="0"/>
          <w:marTop w:val="0"/>
          <w:marBottom w:val="0"/>
          <w:divBdr>
            <w:top w:val="none" w:sz="0" w:space="0" w:color="auto"/>
            <w:left w:val="none" w:sz="0" w:space="0" w:color="auto"/>
            <w:bottom w:val="none" w:sz="0" w:space="0" w:color="auto"/>
            <w:right w:val="none" w:sz="0" w:space="0" w:color="auto"/>
          </w:divBdr>
          <w:divsChild>
            <w:div w:id="2074237898">
              <w:marLeft w:val="0"/>
              <w:marRight w:val="0"/>
              <w:marTop w:val="0"/>
              <w:marBottom w:val="0"/>
              <w:divBdr>
                <w:top w:val="none" w:sz="0" w:space="0" w:color="auto"/>
                <w:left w:val="none" w:sz="0" w:space="0" w:color="auto"/>
                <w:bottom w:val="none" w:sz="0" w:space="0" w:color="auto"/>
                <w:right w:val="none" w:sz="0" w:space="0" w:color="auto"/>
              </w:divBdr>
              <w:divsChild>
                <w:div w:id="1349916330">
                  <w:marLeft w:val="0"/>
                  <w:marRight w:val="0"/>
                  <w:marTop w:val="0"/>
                  <w:marBottom w:val="0"/>
                  <w:divBdr>
                    <w:top w:val="none" w:sz="0" w:space="0" w:color="auto"/>
                    <w:left w:val="none" w:sz="0" w:space="0" w:color="auto"/>
                    <w:bottom w:val="none" w:sz="0" w:space="0" w:color="auto"/>
                    <w:right w:val="none" w:sz="0" w:space="0" w:color="auto"/>
                  </w:divBdr>
                  <w:divsChild>
                    <w:div w:id="7286470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83946465">
      <w:bodyDiv w:val="1"/>
      <w:marLeft w:val="0"/>
      <w:marRight w:val="0"/>
      <w:marTop w:val="0"/>
      <w:marBottom w:val="0"/>
      <w:divBdr>
        <w:top w:val="none" w:sz="0" w:space="0" w:color="auto"/>
        <w:left w:val="none" w:sz="0" w:space="0" w:color="auto"/>
        <w:bottom w:val="none" w:sz="0" w:space="0" w:color="auto"/>
        <w:right w:val="none" w:sz="0" w:space="0" w:color="auto"/>
      </w:divBdr>
    </w:div>
    <w:div w:id="1387140940">
      <w:bodyDiv w:val="1"/>
      <w:marLeft w:val="0"/>
      <w:marRight w:val="0"/>
      <w:marTop w:val="0"/>
      <w:marBottom w:val="0"/>
      <w:divBdr>
        <w:top w:val="none" w:sz="0" w:space="0" w:color="auto"/>
        <w:left w:val="none" w:sz="0" w:space="0" w:color="auto"/>
        <w:bottom w:val="none" w:sz="0" w:space="0" w:color="auto"/>
        <w:right w:val="none" w:sz="0" w:space="0" w:color="auto"/>
      </w:divBdr>
    </w:div>
    <w:div w:id="1387220801">
      <w:bodyDiv w:val="1"/>
      <w:marLeft w:val="0"/>
      <w:marRight w:val="0"/>
      <w:marTop w:val="0"/>
      <w:marBottom w:val="0"/>
      <w:divBdr>
        <w:top w:val="none" w:sz="0" w:space="0" w:color="auto"/>
        <w:left w:val="none" w:sz="0" w:space="0" w:color="auto"/>
        <w:bottom w:val="none" w:sz="0" w:space="0" w:color="auto"/>
        <w:right w:val="none" w:sz="0" w:space="0" w:color="auto"/>
      </w:divBdr>
    </w:div>
    <w:div w:id="1397163183">
      <w:bodyDiv w:val="1"/>
      <w:marLeft w:val="0"/>
      <w:marRight w:val="0"/>
      <w:marTop w:val="0"/>
      <w:marBottom w:val="0"/>
      <w:divBdr>
        <w:top w:val="none" w:sz="0" w:space="0" w:color="auto"/>
        <w:left w:val="none" w:sz="0" w:space="0" w:color="auto"/>
        <w:bottom w:val="none" w:sz="0" w:space="0" w:color="auto"/>
        <w:right w:val="none" w:sz="0" w:space="0" w:color="auto"/>
      </w:divBdr>
    </w:div>
    <w:div w:id="1400522783">
      <w:bodyDiv w:val="1"/>
      <w:marLeft w:val="0"/>
      <w:marRight w:val="0"/>
      <w:marTop w:val="0"/>
      <w:marBottom w:val="0"/>
      <w:divBdr>
        <w:top w:val="none" w:sz="0" w:space="0" w:color="auto"/>
        <w:left w:val="none" w:sz="0" w:space="0" w:color="auto"/>
        <w:bottom w:val="none" w:sz="0" w:space="0" w:color="auto"/>
        <w:right w:val="none" w:sz="0" w:space="0" w:color="auto"/>
      </w:divBdr>
    </w:div>
    <w:div w:id="1419406660">
      <w:bodyDiv w:val="1"/>
      <w:marLeft w:val="0"/>
      <w:marRight w:val="0"/>
      <w:marTop w:val="0"/>
      <w:marBottom w:val="0"/>
      <w:divBdr>
        <w:top w:val="none" w:sz="0" w:space="0" w:color="auto"/>
        <w:left w:val="none" w:sz="0" w:space="0" w:color="auto"/>
        <w:bottom w:val="none" w:sz="0" w:space="0" w:color="auto"/>
        <w:right w:val="none" w:sz="0" w:space="0" w:color="auto"/>
      </w:divBdr>
    </w:div>
    <w:div w:id="1420830203">
      <w:bodyDiv w:val="1"/>
      <w:marLeft w:val="0"/>
      <w:marRight w:val="0"/>
      <w:marTop w:val="0"/>
      <w:marBottom w:val="0"/>
      <w:divBdr>
        <w:top w:val="none" w:sz="0" w:space="0" w:color="auto"/>
        <w:left w:val="none" w:sz="0" w:space="0" w:color="auto"/>
        <w:bottom w:val="none" w:sz="0" w:space="0" w:color="auto"/>
        <w:right w:val="none" w:sz="0" w:space="0" w:color="auto"/>
      </w:divBdr>
    </w:div>
    <w:div w:id="1436829672">
      <w:bodyDiv w:val="1"/>
      <w:marLeft w:val="0"/>
      <w:marRight w:val="0"/>
      <w:marTop w:val="0"/>
      <w:marBottom w:val="0"/>
      <w:divBdr>
        <w:top w:val="none" w:sz="0" w:space="0" w:color="auto"/>
        <w:left w:val="none" w:sz="0" w:space="0" w:color="auto"/>
        <w:bottom w:val="none" w:sz="0" w:space="0" w:color="auto"/>
        <w:right w:val="none" w:sz="0" w:space="0" w:color="auto"/>
      </w:divBdr>
      <w:divsChild>
        <w:div w:id="1626622016">
          <w:marLeft w:val="0"/>
          <w:marRight w:val="0"/>
          <w:marTop w:val="0"/>
          <w:marBottom w:val="0"/>
          <w:divBdr>
            <w:top w:val="none" w:sz="0" w:space="0" w:color="auto"/>
            <w:left w:val="none" w:sz="0" w:space="0" w:color="auto"/>
            <w:bottom w:val="none" w:sz="0" w:space="0" w:color="auto"/>
            <w:right w:val="none" w:sz="0" w:space="0" w:color="auto"/>
          </w:divBdr>
          <w:divsChild>
            <w:div w:id="1636329999">
              <w:marLeft w:val="0"/>
              <w:marRight w:val="0"/>
              <w:marTop w:val="0"/>
              <w:marBottom w:val="0"/>
              <w:divBdr>
                <w:top w:val="none" w:sz="0" w:space="0" w:color="auto"/>
                <w:left w:val="none" w:sz="0" w:space="0" w:color="auto"/>
                <w:bottom w:val="none" w:sz="0" w:space="0" w:color="auto"/>
                <w:right w:val="none" w:sz="0" w:space="0" w:color="auto"/>
              </w:divBdr>
              <w:divsChild>
                <w:div w:id="1365204557">
                  <w:marLeft w:val="0"/>
                  <w:marRight w:val="0"/>
                  <w:marTop w:val="0"/>
                  <w:marBottom w:val="0"/>
                  <w:divBdr>
                    <w:top w:val="none" w:sz="0" w:space="0" w:color="auto"/>
                    <w:left w:val="none" w:sz="0" w:space="0" w:color="auto"/>
                    <w:bottom w:val="none" w:sz="0" w:space="0" w:color="auto"/>
                    <w:right w:val="none" w:sz="0" w:space="0" w:color="auto"/>
                  </w:divBdr>
                  <w:divsChild>
                    <w:div w:id="15339560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46003260">
      <w:bodyDiv w:val="1"/>
      <w:marLeft w:val="0"/>
      <w:marRight w:val="0"/>
      <w:marTop w:val="0"/>
      <w:marBottom w:val="0"/>
      <w:divBdr>
        <w:top w:val="none" w:sz="0" w:space="0" w:color="auto"/>
        <w:left w:val="none" w:sz="0" w:space="0" w:color="auto"/>
        <w:bottom w:val="none" w:sz="0" w:space="0" w:color="auto"/>
        <w:right w:val="none" w:sz="0" w:space="0" w:color="auto"/>
      </w:divBdr>
    </w:div>
    <w:div w:id="1451391674">
      <w:bodyDiv w:val="1"/>
      <w:marLeft w:val="0"/>
      <w:marRight w:val="0"/>
      <w:marTop w:val="0"/>
      <w:marBottom w:val="0"/>
      <w:divBdr>
        <w:top w:val="none" w:sz="0" w:space="0" w:color="auto"/>
        <w:left w:val="none" w:sz="0" w:space="0" w:color="auto"/>
        <w:bottom w:val="none" w:sz="0" w:space="0" w:color="auto"/>
        <w:right w:val="none" w:sz="0" w:space="0" w:color="auto"/>
      </w:divBdr>
    </w:div>
    <w:div w:id="1471702754">
      <w:bodyDiv w:val="1"/>
      <w:marLeft w:val="0"/>
      <w:marRight w:val="0"/>
      <w:marTop w:val="0"/>
      <w:marBottom w:val="0"/>
      <w:divBdr>
        <w:top w:val="none" w:sz="0" w:space="0" w:color="auto"/>
        <w:left w:val="none" w:sz="0" w:space="0" w:color="auto"/>
        <w:bottom w:val="none" w:sz="0" w:space="0" w:color="auto"/>
        <w:right w:val="none" w:sz="0" w:space="0" w:color="auto"/>
      </w:divBdr>
    </w:div>
    <w:div w:id="1473208598">
      <w:bodyDiv w:val="1"/>
      <w:marLeft w:val="0"/>
      <w:marRight w:val="0"/>
      <w:marTop w:val="0"/>
      <w:marBottom w:val="0"/>
      <w:divBdr>
        <w:top w:val="none" w:sz="0" w:space="0" w:color="auto"/>
        <w:left w:val="none" w:sz="0" w:space="0" w:color="auto"/>
        <w:bottom w:val="none" w:sz="0" w:space="0" w:color="auto"/>
        <w:right w:val="none" w:sz="0" w:space="0" w:color="auto"/>
      </w:divBdr>
    </w:div>
    <w:div w:id="1474366361">
      <w:bodyDiv w:val="1"/>
      <w:marLeft w:val="0"/>
      <w:marRight w:val="0"/>
      <w:marTop w:val="0"/>
      <w:marBottom w:val="0"/>
      <w:divBdr>
        <w:top w:val="none" w:sz="0" w:space="0" w:color="auto"/>
        <w:left w:val="none" w:sz="0" w:space="0" w:color="auto"/>
        <w:bottom w:val="none" w:sz="0" w:space="0" w:color="auto"/>
        <w:right w:val="none" w:sz="0" w:space="0" w:color="auto"/>
      </w:divBdr>
    </w:div>
    <w:div w:id="1479876750">
      <w:bodyDiv w:val="1"/>
      <w:marLeft w:val="0"/>
      <w:marRight w:val="0"/>
      <w:marTop w:val="0"/>
      <w:marBottom w:val="0"/>
      <w:divBdr>
        <w:top w:val="none" w:sz="0" w:space="0" w:color="auto"/>
        <w:left w:val="none" w:sz="0" w:space="0" w:color="auto"/>
        <w:bottom w:val="none" w:sz="0" w:space="0" w:color="auto"/>
        <w:right w:val="none" w:sz="0" w:space="0" w:color="auto"/>
      </w:divBdr>
    </w:div>
    <w:div w:id="1481848433">
      <w:bodyDiv w:val="1"/>
      <w:marLeft w:val="0"/>
      <w:marRight w:val="0"/>
      <w:marTop w:val="0"/>
      <w:marBottom w:val="0"/>
      <w:divBdr>
        <w:top w:val="none" w:sz="0" w:space="0" w:color="auto"/>
        <w:left w:val="none" w:sz="0" w:space="0" w:color="auto"/>
        <w:bottom w:val="none" w:sz="0" w:space="0" w:color="auto"/>
        <w:right w:val="none" w:sz="0" w:space="0" w:color="auto"/>
      </w:divBdr>
    </w:div>
    <w:div w:id="1484618525">
      <w:bodyDiv w:val="1"/>
      <w:marLeft w:val="0"/>
      <w:marRight w:val="0"/>
      <w:marTop w:val="0"/>
      <w:marBottom w:val="0"/>
      <w:divBdr>
        <w:top w:val="none" w:sz="0" w:space="0" w:color="auto"/>
        <w:left w:val="none" w:sz="0" w:space="0" w:color="auto"/>
        <w:bottom w:val="none" w:sz="0" w:space="0" w:color="auto"/>
        <w:right w:val="none" w:sz="0" w:space="0" w:color="auto"/>
      </w:divBdr>
    </w:div>
    <w:div w:id="1494684210">
      <w:bodyDiv w:val="1"/>
      <w:marLeft w:val="0"/>
      <w:marRight w:val="0"/>
      <w:marTop w:val="0"/>
      <w:marBottom w:val="0"/>
      <w:divBdr>
        <w:top w:val="none" w:sz="0" w:space="0" w:color="auto"/>
        <w:left w:val="none" w:sz="0" w:space="0" w:color="auto"/>
        <w:bottom w:val="none" w:sz="0" w:space="0" w:color="auto"/>
        <w:right w:val="none" w:sz="0" w:space="0" w:color="auto"/>
      </w:divBdr>
    </w:div>
    <w:div w:id="1501191188">
      <w:bodyDiv w:val="1"/>
      <w:marLeft w:val="0"/>
      <w:marRight w:val="0"/>
      <w:marTop w:val="0"/>
      <w:marBottom w:val="0"/>
      <w:divBdr>
        <w:top w:val="none" w:sz="0" w:space="0" w:color="auto"/>
        <w:left w:val="none" w:sz="0" w:space="0" w:color="auto"/>
        <w:bottom w:val="none" w:sz="0" w:space="0" w:color="auto"/>
        <w:right w:val="none" w:sz="0" w:space="0" w:color="auto"/>
      </w:divBdr>
    </w:div>
    <w:div w:id="1510827990">
      <w:bodyDiv w:val="1"/>
      <w:marLeft w:val="0"/>
      <w:marRight w:val="0"/>
      <w:marTop w:val="0"/>
      <w:marBottom w:val="0"/>
      <w:divBdr>
        <w:top w:val="none" w:sz="0" w:space="0" w:color="auto"/>
        <w:left w:val="none" w:sz="0" w:space="0" w:color="auto"/>
        <w:bottom w:val="none" w:sz="0" w:space="0" w:color="auto"/>
        <w:right w:val="none" w:sz="0" w:space="0" w:color="auto"/>
      </w:divBdr>
    </w:div>
    <w:div w:id="1513374298">
      <w:bodyDiv w:val="1"/>
      <w:marLeft w:val="0"/>
      <w:marRight w:val="0"/>
      <w:marTop w:val="0"/>
      <w:marBottom w:val="0"/>
      <w:divBdr>
        <w:top w:val="none" w:sz="0" w:space="0" w:color="auto"/>
        <w:left w:val="none" w:sz="0" w:space="0" w:color="auto"/>
        <w:bottom w:val="none" w:sz="0" w:space="0" w:color="auto"/>
        <w:right w:val="none" w:sz="0" w:space="0" w:color="auto"/>
      </w:divBdr>
    </w:div>
    <w:div w:id="1513567050">
      <w:bodyDiv w:val="1"/>
      <w:marLeft w:val="0"/>
      <w:marRight w:val="0"/>
      <w:marTop w:val="0"/>
      <w:marBottom w:val="0"/>
      <w:divBdr>
        <w:top w:val="none" w:sz="0" w:space="0" w:color="auto"/>
        <w:left w:val="none" w:sz="0" w:space="0" w:color="auto"/>
        <w:bottom w:val="none" w:sz="0" w:space="0" w:color="auto"/>
        <w:right w:val="none" w:sz="0" w:space="0" w:color="auto"/>
      </w:divBdr>
      <w:divsChild>
        <w:div w:id="1336572168">
          <w:marLeft w:val="0"/>
          <w:marRight w:val="0"/>
          <w:marTop w:val="0"/>
          <w:marBottom w:val="0"/>
          <w:divBdr>
            <w:top w:val="none" w:sz="0" w:space="0" w:color="auto"/>
            <w:left w:val="none" w:sz="0" w:space="0" w:color="auto"/>
            <w:bottom w:val="none" w:sz="0" w:space="0" w:color="auto"/>
            <w:right w:val="none" w:sz="0" w:space="0" w:color="auto"/>
          </w:divBdr>
          <w:divsChild>
            <w:div w:id="673075077">
              <w:marLeft w:val="0"/>
              <w:marRight w:val="0"/>
              <w:marTop w:val="0"/>
              <w:marBottom w:val="0"/>
              <w:divBdr>
                <w:top w:val="none" w:sz="0" w:space="0" w:color="auto"/>
                <w:left w:val="none" w:sz="0" w:space="0" w:color="auto"/>
                <w:bottom w:val="none" w:sz="0" w:space="0" w:color="auto"/>
                <w:right w:val="none" w:sz="0" w:space="0" w:color="auto"/>
              </w:divBdr>
              <w:divsChild>
                <w:div w:id="1224952835">
                  <w:marLeft w:val="0"/>
                  <w:marRight w:val="0"/>
                  <w:marTop w:val="0"/>
                  <w:marBottom w:val="0"/>
                  <w:divBdr>
                    <w:top w:val="none" w:sz="0" w:space="0" w:color="auto"/>
                    <w:left w:val="none" w:sz="0" w:space="0" w:color="auto"/>
                    <w:bottom w:val="none" w:sz="0" w:space="0" w:color="auto"/>
                    <w:right w:val="none" w:sz="0" w:space="0" w:color="auto"/>
                  </w:divBdr>
                  <w:divsChild>
                    <w:div w:id="7547448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23544822">
      <w:bodyDiv w:val="1"/>
      <w:marLeft w:val="0"/>
      <w:marRight w:val="0"/>
      <w:marTop w:val="0"/>
      <w:marBottom w:val="0"/>
      <w:divBdr>
        <w:top w:val="none" w:sz="0" w:space="0" w:color="auto"/>
        <w:left w:val="none" w:sz="0" w:space="0" w:color="auto"/>
        <w:bottom w:val="none" w:sz="0" w:space="0" w:color="auto"/>
        <w:right w:val="none" w:sz="0" w:space="0" w:color="auto"/>
      </w:divBdr>
    </w:div>
    <w:div w:id="1525363517">
      <w:bodyDiv w:val="1"/>
      <w:marLeft w:val="0"/>
      <w:marRight w:val="0"/>
      <w:marTop w:val="0"/>
      <w:marBottom w:val="0"/>
      <w:divBdr>
        <w:top w:val="none" w:sz="0" w:space="0" w:color="auto"/>
        <w:left w:val="none" w:sz="0" w:space="0" w:color="auto"/>
        <w:bottom w:val="none" w:sz="0" w:space="0" w:color="auto"/>
        <w:right w:val="none" w:sz="0" w:space="0" w:color="auto"/>
      </w:divBdr>
    </w:div>
    <w:div w:id="1532188676">
      <w:bodyDiv w:val="1"/>
      <w:marLeft w:val="0"/>
      <w:marRight w:val="0"/>
      <w:marTop w:val="0"/>
      <w:marBottom w:val="0"/>
      <w:divBdr>
        <w:top w:val="none" w:sz="0" w:space="0" w:color="auto"/>
        <w:left w:val="none" w:sz="0" w:space="0" w:color="auto"/>
        <w:bottom w:val="none" w:sz="0" w:space="0" w:color="auto"/>
        <w:right w:val="none" w:sz="0" w:space="0" w:color="auto"/>
      </w:divBdr>
    </w:div>
    <w:div w:id="1533767432">
      <w:bodyDiv w:val="1"/>
      <w:marLeft w:val="0"/>
      <w:marRight w:val="0"/>
      <w:marTop w:val="0"/>
      <w:marBottom w:val="0"/>
      <w:divBdr>
        <w:top w:val="none" w:sz="0" w:space="0" w:color="auto"/>
        <w:left w:val="none" w:sz="0" w:space="0" w:color="auto"/>
        <w:bottom w:val="none" w:sz="0" w:space="0" w:color="auto"/>
        <w:right w:val="none" w:sz="0" w:space="0" w:color="auto"/>
      </w:divBdr>
    </w:div>
    <w:div w:id="1534420275">
      <w:bodyDiv w:val="1"/>
      <w:marLeft w:val="0"/>
      <w:marRight w:val="0"/>
      <w:marTop w:val="0"/>
      <w:marBottom w:val="0"/>
      <w:divBdr>
        <w:top w:val="none" w:sz="0" w:space="0" w:color="auto"/>
        <w:left w:val="none" w:sz="0" w:space="0" w:color="auto"/>
        <w:bottom w:val="none" w:sz="0" w:space="0" w:color="auto"/>
        <w:right w:val="none" w:sz="0" w:space="0" w:color="auto"/>
      </w:divBdr>
    </w:div>
    <w:div w:id="1537087080">
      <w:bodyDiv w:val="1"/>
      <w:marLeft w:val="0"/>
      <w:marRight w:val="0"/>
      <w:marTop w:val="0"/>
      <w:marBottom w:val="0"/>
      <w:divBdr>
        <w:top w:val="none" w:sz="0" w:space="0" w:color="auto"/>
        <w:left w:val="none" w:sz="0" w:space="0" w:color="auto"/>
        <w:bottom w:val="none" w:sz="0" w:space="0" w:color="auto"/>
        <w:right w:val="none" w:sz="0" w:space="0" w:color="auto"/>
      </w:divBdr>
    </w:div>
    <w:div w:id="1540776615">
      <w:bodyDiv w:val="1"/>
      <w:marLeft w:val="0"/>
      <w:marRight w:val="0"/>
      <w:marTop w:val="0"/>
      <w:marBottom w:val="0"/>
      <w:divBdr>
        <w:top w:val="none" w:sz="0" w:space="0" w:color="auto"/>
        <w:left w:val="none" w:sz="0" w:space="0" w:color="auto"/>
        <w:bottom w:val="none" w:sz="0" w:space="0" w:color="auto"/>
        <w:right w:val="none" w:sz="0" w:space="0" w:color="auto"/>
      </w:divBdr>
    </w:div>
    <w:div w:id="1549339023">
      <w:bodyDiv w:val="1"/>
      <w:marLeft w:val="0"/>
      <w:marRight w:val="0"/>
      <w:marTop w:val="0"/>
      <w:marBottom w:val="0"/>
      <w:divBdr>
        <w:top w:val="none" w:sz="0" w:space="0" w:color="auto"/>
        <w:left w:val="none" w:sz="0" w:space="0" w:color="auto"/>
        <w:bottom w:val="none" w:sz="0" w:space="0" w:color="auto"/>
        <w:right w:val="none" w:sz="0" w:space="0" w:color="auto"/>
      </w:divBdr>
    </w:div>
    <w:div w:id="1550339234">
      <w:bodyDiv w:val="1"/>
      <w:marLeft w:val="0"/>
      <w:marRight w:val="0"/>
      <w:marTop w:val="0"/>
      <w:marBottom w:val="0"/>
      <w:divBdr>
        <w:top w:val="none" w:sz="0" w:space="0" w:color="auto"/>
        <w:left w:val="none" w:sz="0" w:space="0" w:color="auto"/>
        <w:bottom w:val="none" w:sz="0" w:space="0" w:color="auto"/>
        <w:right w:val="none" w:sz="0" w:space="0" w:color="auto"/>
      </w:divBdr>
    </w:div>
    <w:div w:id="1561939307">
      <w:bodyDiv w:val="1"/>
      <w:marLeft w:val="0"/>
      <w:marRight w:val="0"/>
      <w:marTop w:val="0"/>
      <w:marBottom w:val="0"/>
      <w:divBdr>
        <w:top w:val="none" w:sz="0" w:space="0" w:color="auto"/>
        <w:left w:val="none" w:sz="0" w:space="0" w:color="auto"/>
        <w:bottom w:val="none" w:sz="0" w:space="0" w:color="auto"/>
        <w:right w:val="none" w:sz="0" w:space="0" w:color="auto"/>
      </w:divBdr>
    </w:div>
    <w:div w:id="1569460964">
      <w:bodyDiv w:val="1"/>
      <w:marLeft w:val="0"/>
      <w:marRight w:val="0"/>
      <w:marTop w:val="0"/>
      <w:marBottom w:val="0"/>
      <w:divBdr>
        <w:top w:val="none" w:sz="0" w:space="0" w:color="auto"/>
        <w:left w:val="none" w:sz="0" w:space="0" w:color="auto"/>
        <w:bottom w:val="none" w:sz="0" w:space="0" w:color="auto"/>
        <w:right w:val="none" w:sz="0" w:space="0" w:color="auto"/>
      </w:divBdr>
    </w:div>
    <w:div w:id="1580559724">
      <w:bodyDiv w:val="1"/>
      <w:marLeft w:val="0"/>
      <w:marRight w:val="0"/>
      <w:marTop w:val="0"/>
      <w:marBottom w:val="0"/>
      <w:divBdr>
        <w:top w:val="none" w:sz="0" w:space="0" w:color="auto"/>
        <w:left w:val="none" w:sz="0" w:space="0" w:color="auto"/>
        <w:bottom w:val="none" w:sz="0" w:space="0" w:color="auto"/>
        <w:right w:val="none" w:sz="0" w:space="0" w:color="auto"/>
      </w:divBdr>
    </w:div>
    <w:div w:id="1582836449">
      <w:bodyDiv w:val="1"/>
      <w:marLeft w:val="0"/>
      <w:marRight w:val="0"/>
      <w:marTop w:val="0"/>
      <w:marBottom w:val="0"/>
      <w:divBdr>
        <w:top w:val="none" w:sz="0" w:space="0" w:color="auto"/>
        <w:left w:val="none" w:sz="0" w:space="0" w:color="auto"/>
        <w:bottom w:val="none" w:sz="0" w:space="0" w:color="auto"/>
        <w:right w:val="none" w:sz="0" w:space="0" w:color="auto"/>
      </w:divBdr>
    </w:div>
    <w:div w:id="1589189409">
      <w:bodyDiv w:val="1"/>
      <w:marLeft w:val="0"/>
      <w:marRight w:val="0"/>
      <w:marTop w:val="0"/>
      <w:marBottom w:val="0"/>
      <w:divBdr>
        <w:top w:val="none" w:sz="0" w:space="0" w:color="auto"/>
        <w:left w:val="none" w:sz="0" w:space="0" w:color="auto"/>
        <w:bottom w:val="none" w:sz="0" w:space="0" w:color="auto"/>
        <w:right w:val="none" w:sz="0" w:space="0" w:color="auto"/>
      </w:divBdr>
    </w:div>
    <w:div w:id="1593318584">
      <w:bodyDiv w:val="1"/>
      <w:marLeft w:val="0"/>
      <w:marRight w:val="0"/>
      <w:marTop w:val="0"/>
      <w:marBottom w:val="0"/>
      <w:divBdr>
        <w:top w:val="none" w:sz="0" w:space="0" w:color="auto"/>
        <w:left w:val="none" w:sz="0" w:space="0" w:color="auto"/>
        <w:bottom w:val="none" w:sz="0" w:space="0" w:color="auto"/>
        <w:right w:val="none" w:sz="0" w:space="0" w:color="auto"/>
      </w:divBdr>
    </w:div>
    <w:div w:id="1595360036">
      <w:bodyDiv w:val="1"/>
      <w:marLeft w:val="0"/>
      <w:marRight w:val="0"/>
      <w:marTop w:val="0"/>
      <w:marBottom w:val="0"/>
      <w:divBdr>
        <w:top w:val="none" w:sz="0" w:space="0" w:color="auto"/>
        <w:left w:val="none" w:sz="0" w:space="0" w:color="auto"/>
        <w:bottom w:val="none" w:sz="0" w:space="0" w:color="auto"/>
        <w:right w:val="none" w:sz="0" w:space="0" w:color="auto"/>
      </w:divBdr>
    </w:div>
    <w:div w:id="1597907535">
      <w:bodyDiv w:val="1"/>
      <w:marLeft w:val="0"/>
      <w:marRight w:val="0"/>
      <w:marTop w:val="0"/>
      <w:marBottom w:val="0"/>
      <w:divBdr>
        <w:top w:val="none" w:sz="0" w:space="0" w:color="auto"/>
        <w:left w:val="none" w:sz="0" w:space="0" w:color="auto"/>
        <w:bottom w:val="none" w:sz="0" w:space="0" w:color="auto"/>
        <w:right w:val="none" w:sz="0" w:space="0" w:color="auto"/>
      </w:divBdr>
      <w:divsChild>
        <w:div w:id="760563873">
          <w:marLeft w:val="0"/>
          <w:marRight w:val="0"/>
          <w:marTop w:val="0"/>
          <w:marBottom w:val="0"/>
          <w:divBdr>
            <w:top w:val="none" w:sz="0" w:space="0" w:color="auto"/>
            <w:left w:val="none" w:sz="0" w:space="0" w:color="auto"/>
            <w:bottom w:val="none" w:sz="0" w:space="0" w:color="auto"/>
            <w:right w:val="none" w:sz="0" w:space="0" w:color="auto"/>
          </w:divBdr>
          <w:divsChild>
            <w:div w:id="25833483">
              <w:marLeft w:val="0"/>
              <w:marRight w:val="0"/>
              <w:marTop w:val="0"/>
              <w:marBottom w:val="0"/>
              <w:divBdr>
                <w:top w:val="none" w:sz="0" w:space="0" w:color="auto"/>
                <w:left w:val="none" w:sz="0" w:space="0" w:color="auto"/>
                <w:bottom w:val="none" w:sz="0" w:space="0" w:color="auto"/>
                <w:right w:val="none" w:sz="0" w:space="0" w:color="auto"/>
              </w:divBdr>
              <w:divsChild>
                <w:div w:id="1693142842">
                  <w:marLeft w:val="0"/>
                  <w:marRight w:val="0"/>
                  <w:marTop w:val="0"/>
                  <w:marBottom w:val="0"/>
                  <w:divBdr>
                    <w:top w:val="none" w:sz="0" w:space="0" w:color="auto"/>
                    <w:left w:val="none" w:sz="0" w:space="0" w:color="auto"/>
                    <w:bottom w:val="none" w:sz="0" w:space="0" w:color="auto"/>
                    <w:right w:val="none" w:sz="0" w:space="0" w:color="auto"/>
                  </w:divBdr>
                  <w:divsChild>
                    <w:div w:id="1875539982">
                      <w:marLeft w:val="0"/>
                      <w:marRight w:val="0"/>
                      <w:marTop w:val="0"/>
                      <w:marBottom w:val="0"/>
                      <w:divBdr>
                        <w:top w:val="none" w:sz="0" w:space="0" w:color="auto"/>
                        <w:left w:val="none" w:sz="0" w:space="0" w:color="auto"/>
                        <w:bottom w:val="none" w:sz="0" w:space="0" w:color="auto"/>
                        <w:right w:val="none" w:sz="0" w:space="0" w:color="auto"/>
                      </w:divBdr>
                      <w:divsChild>
                        <w:div w:id="1168860290">
                          <w:marLeft w:val="0"/>
                          <w:marRight w:val="0"/>
                          <w:marTop w:val="0"/>
                          <w:marBottom w:val="0"/>
                          <w:divBdr>
                            <w:top w:val="none" w:sz="0" w:space="0" w:color="auto"/>
                            <w:left w:val="none" w:sz="0" w:space="0" w:color="auto"/>
                            <w:bottom w:val="none" w:sz="0" w:space="0" w:color="auto"/>
                            <w:right w:val="none" w:sz="0" w:space="0" w:color="auto"/>
                          </w:divBdr>
                          <w:divsChild>
                            <w:div w:id="162017015">
                              <w:marLeft w:val="0"/>
                              <w:marRight w:val="0"/>
                              <w:marTop w:val="0"/>
                              <w:marBottom w:val="0"/>
                              <w:divBdr>
                                <w:top w:val="none" w:sz="0" w:space="0" w:color="auto"/>
                                <w:left w:val="none" w:sz="0" w:space="0" w:color="auto"/>
                                <w:bottom w:val="none" w:sz="0" w:space="0" w:color="auto"/>
                                <w:right w:val="none" w:sz="0" w:space="0" w:color="auto"/>
                              </w:divBdr>
                              <w:divsChild>
                                <w:div w:id="1169564771">
                                  <w:marLeft w:val="0"/>
                                  <w:marRight w:val="0"/>
                                  <w:marTop w:val="0"/>
                                  <w:marBottom w:val="0"/>
                                  <w:divBdr>
                                    <w:top w:val="none" w:sz="0" w:space="0" w:color="auto"/>
                                    <w:left w:val="none" w:sz="0" w:space="0" w:color="auto"/>
                                    <w:bottom w:val="none" w:sz="0" w:space="0" w:color="auto"/>
                                    <w:right w:val="none" w:sz="0" w:space="0" w:color="auto"/>
                                  </w:divBdr>
                                  <w:divsChild>
                                    <w:div w:id="432167614">
                                      <w:marLeft w:val="0"/>
                                      <w:marRight w:val="0"/>
                                      <w:marTop w:val="0"/>
                                      <w:marBottom w:val="0"/>
                                      <w:divBdr>
                                        <w:top w:val="none" w:sz="0" w:space="0" w:color="auto"/>
                                        <w:left w:val="none" w:sz="0" w:space="0" w:color="auto"/>
                                        <w:bottom w:val="none" w:sz="0" w:space="0" w:color="auto"/>
                                        <w:right w:val="none" w:sz="0" w:space="0" w:color="auto"/>
                                      </w:divBdr>
                                      <w:divsChild>
                                        <w:div w:id="1026905078">
                                          <w:marLeft w:val="0"/>
                                          <w:marRight w:val="0"/>
                                          <w:marTop w:val="0"/>
                                          <w:marBottom w:val="0"/>
                                          <w:divBdr>
                                            <w:top w:val="none" w:sz="0" w:space="0" w:color="auto"/>
                                            <w:left w:val="none" w:sz="0" w:space="0" w:color="auto"/>
                                            <w:bottom w:val="none" w:sz="0" w:space="0" w:color="auto"/>
                                            <w:right w:val="none" w:sz="0" w:space="0" w:color="auto"/>
                                          </w:divBdr>
                                          <w:divsChild>
                                            <w:div w:id="1736976722">
                                              <w:marLeft w:val="0"/>
                                              <w:marRight w:val="0"/>
                                              <w:marTop w:val="0"/>
                                              <w:marBottom w:val="0"/>
                                              <w:divBdr>
                                                <w:top w:val="none" w:sz="0" w:space="0" w:color="auto"/>
                                                <w:left w:val="none" w:sz="0" w:space="0" w:color="auto"/>
                                                <w:bottom w:val="none" w:sz="0" w:space="0" w:color="auto"/>
                                                <w:right w:val="none" w:sz="0" w:space="0" w:color="auto"/>
                                              </w:divBdr>
                                              <w:divsChild>
                                                <w:div w:id="1840848270">
                                                  <w:marLeft w:val="0"/>
                                                  <w:marRight w:val="0"/>
                                                  <w:marTop w:val="0"/>
                                                  <w:marBottom w:val="0"/>
                                                  <w:divBdr>
                                                    <w:top w:val="none" w:sz="0" w:space="0" w:color="auto"/>
                                                    <w:left w:val="none" w:sz="0" w:space="0" w:color="auto"/>
                                                    <w:bottom w:val="none" w:sz="0" w:space="0" w:color="auto"/>
                                                    <w:right w:val="none" w:sz="0" w:space="0" w:color="auto"/>
                                                  </w:divBdr>
                                                  <w:divsChild>
                                                    <w:div w:id="1851408842">
                                                      <w:marLeft w:val="0"/>
                                                      <w:marRight w:val="0"/>
                                                      <w:marTop w:val="0"/>
                                                      <w:marBottom w:val="0"/>
                                                      <w:divBdr>
                                                        <w:top w:val="none" w:sz="0" w:space="0" w:color="auto"/>
                                                        <w:left w:val="none" w:sz="0" w:space="0" w:color="auto"/>
                                                        <w:bottom w:val="none" w:sz="0" w:space="0" w:color="auto"/>
                                                        <w:right w:val="none" w:sz="0" w:space="0" w:color="auto"/>
                                                      </w:divBdr>
                                                      <w:divsChild>
                                                        <w:div w:id="19695806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624577188">
      <w:bodyDiv w:val="1"/>
      <w:marLeft w:val="0"/>
      <w:marRight w:val="0"/>
      <w:marTop w:val="0"/>
      <w:marBottom w:val="0"/>
      <w:divBdr>
        <w:top w:val="none" w:sz="0" w:space="0" w:color="auto"/>
        <w:left w:val="none" w:sz="0" w:space="0" w:color="auto"/>
        <w:bottom w:val="none" w:sz="0" w:space="0" w:color="auto"/>
        <w:right w:val="none" w:sz="0" w:space="0" w:color="auto"/>
      </w:divBdr>
    </w:div>
    <w:div w:id="1628705227">
      <w:bodyDiv w:val="1"/>
      <w:marLeft w:val="0"/>
      <w:marRight w:val="0"/>
      <w:marTop w:val="0"/>
      <w:marBottom w:val="0"/>
      <w:divBdr>
        <w:top w:val="none" w:sz="0" w:space="0" w:color="auto"/>
        <w:left w:val="none" w:sz="0" w:space="0" w:color="auto"/>
        <w:bottom w:val="none" w:sz="0" w:space="0" w:color="auto"/>
        <w:right w:val="none" w:sz="0" w:space="0" w:color="auto"/>
      </w:divBdr>
      <w:divsChild>
        <w:div w:id="799693075">
          <w:marLeft w:val="0"/>
          <w:marRight w:val="0"/>
          <w:marTop w:val="0"/>
          <w:marBottom w:val="0"/>
          <w:divBdr>
            <w:top w:val="none" w:sz="0" w:space="0" w:color="auto"/>
            <w:left w:val="none" w:sz="0" w:space="0" w:color="auto"/>
            <w:bottom w:val="none" w:sz="0" w:space="0" w:color="auto"/>
            <w:right w:val="none" w:sz="0" w:space="0" w:color="auto"/>
          </w:divBdr>
        </w:div>
      </w:divsChild>
    </w:div>
    <w:div w:id="1636566321">
      <w:bodyDiv w:val="1"/>
      <w:marLeft w:val="0"/>
      <w:marRight w:val="0"/>
      <w:marTop w:val="0"/>
      <w:marBottom w:val="0"/>
      <w:divBdr>
        <w:top w:val="none" w:sz="0" w:space="0" w:color="auto"/>
        <w:left w:val="none" w:sz="0" w:space="0" w:color="auto"/>
        <w:bottom w:val="none" w:sz="0" w:space="0" w:color="auto"/>
        <w:right w:val="none" w:sz="0" w:space="0" w:color="auto"/>
      </w:divBdr>
      <w:divsChild>
        <w:div w:id="621347039">
          <w:marLeft w:val="0"/>
          <w:marRight w:val="0"/>
          <w:marTop w:val="0"/>
          <w:marBottom w:val="0"/>
          <w:divBdr>
            <w:top w:val="none" w:sz="0" w:space="0" w:color="auto"/>
            <w:left w:val="none" w:sz="0" w:space="0" w:color="auto"/>
            <w:bottom w:val="none" w:sz="0" w:space="0" w:color="auto"/>
            <w:right w:val="none" w:sz="0" w:space="0" w:color="auto"/>
          </w:divBdr>
        </w:div>
      </w:divsChild>
    </w:div>
    <w:div w:id="1639263665">
      <w:bodyDiv w:val="1"/>
      <w:marLeft w:val="0"/>
      <w:marRight w:val="0"/>
      <w:marTop w:val="0"/>
      <w:marBottom w:val="0"/>
      <w:divBdr>
        <w:top w:val="none" w:sz="0" w:space="0" w:color="auto"/>
        <w:left w:val="none" w:sz="0" w:space="0" w:color="auto"/>
        <w:bottom w:val="none" w:sz="0" w:space="0" w:color="auto"/>
        <w:right w:val="none" w:sz="0" w:space="0" w:color="auto"/>
      </w:divBdr>
    </w:div>
    <w:div w:id="1642032745">
      <w:bodyDiv w:val="1"/>
      <w:marLeft w:val="0"/>
      <w:marRight w:val="0"/>
      <w:marTop w:val="0"/>
      <w:marBottom w:val="0"/>
      <w:divBdr>
        <w:top w:val="none" w:sz="0" w:space="0" w:color="auto"/>
        <w:left w:val="none" w:sz="0" w:space="0" w:color="auto"/>
        <w:bottom w:val="none" w:sz="0" w:space="0" w:color="auto"/>
        <w:right w:val="none" w:sz="0" w:space="0" w:color="auto"/>
      </w:divBdr>
    </w:div>
    <w:div w:id="1644386677">
      <w:bodyDiv w:val="1"/>
      <w:marLeft w:val="0"/>
      <w:marRight w:val="0"/>
      <w:marTop w:val="0"/>
      <w:marBottom w:val="0"/>
      <w:divBdr>
        <w:top w:val="none" w:sz="0" w:space="0" w:color="auto"/>
        <w:left w:val="none" w:sz="0" w:space="0" w:color="auto"/>
        <w:bottom w:val="none" w:sz="0" w:space="0" w:color="auto"/>
        <w:right w:val="none" w:sz="0" w:space="0" w:color="auto"/>
      </w:divBdr>
    </w:div>
    <w:div w:id="1659310167">
      <w:bodyDiv w:val="1"/>
      <w:marLeft w:val="0"/>
      <w:marRight w:val="0"/>
      <w:marTop w:val="0"/>
      <w:marBottom w:val="0"/>
      <w:divBdr>
        <w:top w:val="none" w:sz="0" w:space="0" w:color="auto"/>
        <w:left w:val="none" w:sz="0" w:space="0" w:color="auto"/>
        <w:bottom w:val="none" w:sz="0" w:space="0" w:color="auto"/>
        <w:right w:val="none" w:sz="0" w:space="0" w:color="auto"/>
      </w:divBdr>
    </w:div>
    <w:div w:id="1663001204">
      <w:bodyDiv w:val="1"/>
      <w:marLeft w:val="0"/>
      <w:marRight w:val="0"/>
      <w:marTop w:val="0"/>
      <w:marBottom w:val="0"/>
      <w:divBdr>
        <w:top w:val="none" w:sz="0" w:space="0" w:color="auto"/>
        <w:left w:val="none" w:sz="0" w:space="0" w:color="auto"/>
        <w:bottom w:val="none" w:sz="0" w:space="0" w:color="auto"/>
        <w:right w:val="none" w:sz="0" w:space="0" w:color="auto"/>
      </w:divBdr>
    </w:div>
    <w:div w:id="1675066099">
      <w:bodyDiv w:val="1"/>
      <w:marLeft w:val="0"/>
      <w:marRight w:val="0"/>
      <w:marTop w:val="0"/>
      <w:marBottom w:val="0"/>
      <w:divBdr>
        <w:top w:val="none" w:sz="0" w:space="0" w:color="auto"/>
        <w:left w:val="none" w:sz="0" w:space="0" w:color="auto"/>
        <w:bottom w:val="none" w:sz="0" w:space="0" w:color="auto"/>
        <w:right w:val="none" w:sz="0" w:space="0" w:color="auto"/>
      </w:divBdr>
    </w:div>
    <w:div w:id="1679237419">
      <w:bodyDiv w:val="1"/>
      <w:marLeft w:val="0"/>
      <w:marRight w:val="0"/>
      <w:marTop w:val="0"/>
      <w:marBottom w:val="0"/>
      <w:divBdr>
        <w:top w:val="none" w:sz="0" w:space="0" w:color="auto"/>
        <w:left w:val="none" w:sz="0" w:space="0" w:color="auto"/>
        <w:bottom w:val="none" w:sz="0" w:space="0" w:color="auto"/>
        <w:right w:val="none" w:sz="0" w:space="0" w:color="auto"/>
      </w:divBdr>
    </w:div>
    <w:div w:id="1682396053">
      <w:bodyDiv w:val="1"/>
      <w:marLeft w:val="0"/>
      <w:marRight w:val="0"/>
      <w:marTop w:val="0"/>
      <w:marBottom w:val="0"/>
      <w:divBdr>
        <w:top w:val="none" w:sz="0" w:space="0" w:color="auto"/>
        <w:left w:val="none" w:sz="0" w:space="0" w:color="auto"/>
        <w:bottom w:val="none" w:sz="0" w:space="0" w:color="auto"/>
        <w:right w:val="none" w:sz="0" w:space="0" w:color="auto"/>
      </w:divBdr>
    </w:div>
    <w:div w:id="1688555412">
      <w:bodyDiv w:val="1"/>
      <w:marLeft w:val="0"/>
      <w:marRight w:val="0"/>
      <w:marTop w:val="0"/>
      <w:marBottom w:val="0"/>
      <w:divBdr>
        <w:top w:val="none" w:sz="0" w:space="0" w:color="auto"/>
        <w:left w:val="none" w:sz="0" w:space="0" w:color="auto"/>
        <w:bottom w:val="none" w:sz="0" w:space="0" w:color="auto"/>
        <w:right w:val="none" w:sz="0" w:space="0" w:color="auto"/>
      </w:divBdr>
    </w:div>
    <w:div w:id="1696955608">
      <w:bodyDiv w:val="1"/>
      <w:marLeft w:val="0"/>
      <w:marRight w:val="0"/>
      <w:marTop w:val="0"/>
      <w:marBottom w:val="0"/>
      <w:divBdr>
        <w:top w:val="none" w:sz="0" w:space="0" w:color="auto"/>
        <w:left w:val="none" w:sz="0" w:space="0" w:color="auto"/>
        <w:bottom w:val="none" w:sz="0" w:space="0" w:color="auto"/>
        <w:right w:val="none" w:sz="0" w:space="0" w:color="auto"/>
      </w:divBdr>
    </w:div>
    <w:div w:id="1708289624">
      <w:bodyDiv w:val="1"/>
      <w:marLeft w:val="0"/>
      <w:marRight w:val="0"/>
      <w:marTop w:val="0"/>
      <w:marBottom w:val="0"/>
      <w:divBdr>
        <w:top w:val="none" w:sz="0" w:space="0" w:color="auto"/>
        <w:left w:val="none" w:sz="0" w:space="0" w:color="auto"/>
        <w:bottom w:val="none" w:sz="0" w:space="0" w:color="auto"/>
        <w:right w:val="none" w:sz="0" w:space="0" w:color="auto"/>
      </w:divBdr>
    </w:div>
    <w:div w:id="1713074590">
      <w:bodyDiv w:val="1"/>
      <w:marLeft w:val="0"/>
      <w:marRight w:val="0"/>
      <w:marTop w:val="0"/>
      <w:marBottom w:val="0"/>
      <w:divBdr>
        <w:top w:val="none" w:sz="0" w:space="0" w:color="auto"/>
        <w:left w:val="none" w:sz="0" w:space="0" w:color="auto"/>
        <w:bottom w:val="none" w:sz="0" w:space="0" w:color="auto"/>
        <w:right w:val="none" w:sz="0" w:space="0" w:color="auto"/>
      </w:divBdr>
    </w:div>
    <w:div w:id="1713386065">
      <w:bodyDiv w:val="1"/>
      <w:marLeft w:val="0"/>
      <w:marRight w:val="0"/>
      <w:marTop w:val="0"/>
      <w:marBottom w:val="0"/>
      <w:divBdr>
        <w:top w:val="none" w:sz="0" w:space="0" w:color="auto"/>
        <w:left w:val="none" w:sz="0" w:space="0" w:color="auto"/>
        <w:bottom w:val="none" w:sz="0" w:space="0" w:color="auto"/>
        <w:right w:val="none" w:sz="0" w:space="0" w:color="auto"/>
      </w:divBdr>
    </w:div>
    <w:div w:id="1716079687">
      <w:bodyDiv w:val="1"/>
      <w:marLeft w:val="0"/>
      <w:marRight w:val="0"/>
      <w:marTop w:val="0"/>
      <w:marBottom w:val="0"/>
      <w:divBdr>
        <w:top w:val="none" w:sz="0" w:space="0" w:color="auto"/>
        <w:left w:val="none" w:sz="0" w:space="0" w:color="auto"/>
        <w:bottom w:val="none" w:sz="0" w:space="0" w:color="auto"/>
        <w:right w:val="none" w:sz="0" w:space="0" w:color="auto"/>
      </w:divBdr>
    </w:div>
    <w:div w:id="1722821675">
      <w:bodyDiv w:val="1"/>
      <w:marLeft w:val="0"/>
      <w:marRight w:val="0"/>
      <w:marTop w:val="0"/>
      <w:marBottom w:val="0"/>
      <w:divBdr>
        <w:top w:val="none" w:sz="0" w:space="0" w:color="auto"/>
        <w:left w:val="none" w:sz="0" w:space="0" w:color="auto"/>
        <w:bottom w:val="none" w:sz="0" w:space="0" w:color="auto"/>
        <w:right w:val="none" w:sz="0" w:space="0" w:color="auto"/>
      </w:divBdr>
    </w:div>
    <w:div w:id="1728214461">
      <w:bodyDiv w:val="1"/>
      <w:marLeft w:val="0"/>
      <w:marRight w:val="0"/>
      <w:marTop w:val="0"/>
      <w:marBottom w:val="0"/>
      <w:divBdr>
        <w:top w:val="none" w:sz="0" w:space="0" w:color="auto"/>
        <w:left w:val="none" w:sz="0" w:space="0" w:color="auto"/>
        <w:bottom w:val="none" w:sz="0" w:space="0" w:color="auto"/>
        <w:right w:val="none" w:sz="0" w:space="0" w:color="auto"/>
      </w:divBdr>
    </w:div>
    <w:div w:id="1731340149">
      <w:bodyDiv w:val="1"/>
      <w:marLeft w:val="0"/>
      <w:marRight w:val="0"/>
      <w:marTop w:val="0"/>
      <w:marBottom w:val="0"/>
      <w:divBdr>
        <w:top w:val="none" w:sz="0" w:space="0" w:color="auto"/>
        <w:left w:val="none" w:sz="0" w:space="0" w:color="auto"/>
        <w:bottom w:val="none" w:sz="0" w:space="0" w:color="auto"/>
        <w:right w:val="none" w:sz="0" w:space="0" w:color="auto"/>
      </w:divBdr>
    </w:div>
    <w:div w:id="1739665067">
      <w:bodyDiv w:val="1"/>
      <w:marLeft w:val="0"/>
      <w:marRight w:val="0"/>
      <w:marTop w:val="0"/>
      <w:marBottom w:val="0"/>
      <w:divBdr>
        <w:top w:val="none" w:sz="0" w:space="0" w:color="auto"/>
        <w:left w:val="none" w:sz="0" w:space="0" w:color="auto"/>
        <w:bottom w:val="none" w:sz="0" w:space="0" w:color="auto"/>
        <w:right w:val="none" w:sz="0" w:space="0" w:color="auto"/>
      </w:divBdr>
    </w:div>
    <w:div w:id="1743872628">
      <w:bodyDiv w:val="1"/>
      <w:marLeft w:val="0"/>
      <w:marRight w:val="0"/>
      <w:marTop w:val="0"/>
      <w:marBottom w:val="0"/>
      <w:divBdr>
        <w:top w:val="none" w:sz="0" w:space="0" w:color="auto"/>
        <w:left w:val="none" w:sz="0" w:space="0" w:color="auto"/>
        <w:bottom w:val="none" w:sz="0" w:space="0" w:color="auto"/>
        <w:right w:val="none" w:sz="0" w:space="0" w:color="auto"/>
      </w:divBdr>
    </w:div>
    <w:div w:id="1750348442">
      <w:bodyDiv w:val="1"/>
      <w:marLeft w:val="0"/>
      <w:marRight w:val="0"/>
      <w:marTop w:val="0"/>
      <w:marBottom w:val="0"/>
      <w:divBdr>
        <w:top w:val="none" w:sz="0" w:space="0" w:color="auto"/>
        <w:left w:val="none" w:sz="0" w:space="0" w:color="auto"/>
        <w:bottom w:val="none" w:sz="0" w:space="0" w:color="auto"/>
        <w:right w:val="none" w:sz="0" w:space="0" w:color="auto"/>
      </w:divBdr>
    </w:div>
    <w:div w:id="1754008789">
      <w:bodyDiv w:val="1"/>
      <w:marLeft w:val="0"/>
      <w:marRight w:val="0"/>
      <w:marTop w:val="0"/>
      <w:marBottom w:val="0"/>
      <w:divBdr>
        <w:top w:val="none" w:sz="0" w:space="0" w:color="auto"/>
        <w:left w:val="none" w:sz="0" w:space="0" w:color="auto"/>
        <w:bottom w:val="none" w:sz="0" w:space="0" w:color="auto"/>
        <w:right w:val="none" w:sz="0" w:space="0" w:color="auto"/>
      </w:divBdr>
    </w:div>
    <w:div w:id="1754818580">
      <w:bodyDiv w:val="1"/>
      <w:marLeft w:val="0"/>
      <w:marRight w:val="0"/>
      <w:marTop w:val="0"/>
      <w:marBottom w:val="0"/>
      <w:divBdr>
        <w:top w:val="none" w:sz="0" w:space="0" w:color="auto"/>
        <w:left w:val="none" w:sz="0" w:space="0" w:color="auto"/>
        <w:bottom w:val="none" w:sz="0" w:space="0" w:color="auto"/>
        <w:right w:val="none" w:sz="0" w:space="0" w:color="auto"/>
      </w:divBdr>
    </w:div>
    <w:div w:id="1765758325">
      <w:bodyDiv w:val="1"/>
      <w:marLeft w:val="0"/>
      <w:marRight w:val="0"/>
      <w:marTop w:val="0"/>
      <w:marBottom w:val="0"/>
      <w:divBdr>
        <w:top w:val="none" w:sz="0" w:space="0" w:color="auto"/>
        <w:left w:val="none" w:sz="0" w:space="0" w:color="auto"/>
        <w:bottom w:val="none" w:sz="0" w:space="0" w:color="auto"/>
        <w:right w:val="none" w:sz="0" w:space="0" w:color="auto"/>
      </w:divBdr>
    </w:div>
    <w:div w:id="1765883573">
      <w:bodyDiv w:val="1"/>
      <w:marLeft w:val="0"/>
      <w:marRight w:val="0"/>
      <w:marTop w:val="0"/>
      <w:marBottom w:val="0"/>
      <w:divBdr>
        <w:top w:val="none" w:sz="0" w:space="0" w:color="auto"/>
        <w:left w:val="none" w:sz="0" w:space="0" w:color="auto"/>
        <w:bottom w:val="none" w:sz="0" w:space="0" w:color="auto"/>
        <w:right w:val="none" w:sz="0" w:space="0" w:color="auto"/>
      </w:divBdr>
    </w:div>
    <w:div w:id="1799446403">
      <w:bodyDiv w:val="1"/>
      <w:marLeft w:val="0"/>
      <w:marRight w:val="0"/>
      <w:marTop w:val="0"/>
      <w:marBottom w:val="0"/>
      <w:divBdr>
        <w:top w:val="none" w:sz="0" w:space="0" w:color="auto"/>
        <w:left w:val="none" w:sz="0" w:space="0" w:color="auto"/>
        <w:bottom w:val="none" w:sz="0" w:space="0" w:color="auto"/>
        <w:right w:val="none" w:sz="0" w:space="0" w:color="auto"/>
      </w:divBdr>
      <w:divsChild>
        <w:div w:id="1586113071">
          <w:marLeft w:val="0"/>
          <w:marRight w:val="0"/>
          <w:marTop w:val="0"/>
          <w:marBottom w:val="0"/>
          <w:divBdr>
            <w:top w:val="none" w:sz="0" w:space="0" w:color="auto"/>
            <w:left w:val="none" w:sz="0" w:space="0" w:color="auto"/>
            <w:bottom w:val="none" w:sz="0" w:space="0" w:color="auto"/>
            <w:right w:val="none" w:sz="0" w:space="0" w:color="auto"/>
          </w:divBdr>
          <w:divsChild>
            <w:div w:id="343291847">
              <w:marLeft w:val="0"/>
              <w:marRight w:val="0"/>
              <w:marTop w:val="0"/>
              <w:marBottom w:val="0"/>
              <w:divBdr>
                <w:top w:val="none" w:sz="0" w:space="0" w:color="auto"/>
                <w:left w:val="none" w:sz="0" w:space="0" w:color="auto"/>
                <w:bottom w:val="none" w:sz="0" w:space="0" w:color="auto"/>
                <w:right w:val="none" w:sz="0" w:space="0" w:color="auto"/>
              </w:divBdr>
              <w:divsChild>
                <w:div w:id="1080564385">
                  <w:marLeft w:val="0"/>
                  <w:marRight w:val="0"/>
                  <w:marTop w:val="0"/>
                  <w:marBottom w:val="0"/>
                  <w:divBdr>
                    <w:top w:val="none" w:sz="0" w:space="0" w:color="auto"/>
                    <w:left w:val="none" w:sz="0" w:space="0" w:color="auto"/>
                    <w:bottom w:val="none" w:sz="0" w:space="0" w:color="auto"/>
                    <w:right w:val="none" w:sz="0" w:space="0" w:color="auto"/>
                  </w:divBdr>
                  <w:divsChild>
                    <w:div w:id="311257687">
                      <w:marLeft w:val="0"/>
                      <w:marRight w:val="0"/>
                      <w:marTop w:val="0"/>
                      <w:marBottom w:val="0"/>
                      <w:divBdr>
                        <w:top w:val="none" w:sz="0" w:space="0" w:color="auto"/>
                        <w:left w:val="none" w:sz="0" w:space="0" w:color="auto"/>
                        <w:bottom w:val="none" w:sz="0" w:space="0" w:color="auto"/>
                        <w:right w:val="none" w:sz="0" w:space="0" w:color="auto"/>
                      </w:divBdr>
                      <w:divsChild>
                        <w:div w:id="973561433">
                          <w:marLeft w:val="0"/>
                          <w:marRight w:val="0"/>
                          <w:marTop w:val="0"/>
                          <w:marBottom w:val="0"/>
                          <w:divBdr>
                            <w:top w:val="none" w:sz="0" w:space="0" w:color="auto"/>
                            <w:left w:val="none" w:sz="0" w:space="0" w:color="auto"/>
                            <w:bottom w:val="none" w:sz="0" w:space="0" w:color="auto"/>
                            <w:right w:val="none" w:sz="0" w:space="0" w:color="auto"/>
                          </w:divBdr>
                          <w:divsChild>
                            <w:div w:id="2085518543">
                              <w:marLeft w:val="0"/>
                              <w:marRight w:val="0"/>
                              <w:marTop w:val="0"/>
                              <w:marBottom w:val="0"/>
                              <w:divBdr>
                                <w:top w:val="none" w:sz="0" w:space="0" w:color="auto"/>
                                <w:left w:val="none" w:sz="0" w:space="0" w:color="auto"/>
                                <w:bottom w:val="none" w:sz="0" w:space="0" w:color="auto"/>
                                <w:right w:val="none" w:sz="0" w:space="0" w:color="auto"/>
                              </w:divBdr>
                              <w:divsChild>
                                <w:div w:id="273252214">
                                  <w:marLeft w:val="0"/>
                                  <w:marRight w:val="0"/>
                                  <w:marTop w:val="0"/>
                                  <w:marBottom w:val="0"/>
                                  <w:divBdr>
                                    <w:top w:val="none" w:sz="0" w:space="0" w:color="auto"/>
                                    <w:left w:val="none" w:sz="0" w:space="0" w:color="auto"/>
                                    <w:bottom w:val="none" w:sz="0" w:space="0" w:color="auto"/>
                                    <w:right w:val="none" w:sz="0" w:space="0" w:color="auto"/>
                                  </w:divBdr>
                                  <w:divsChild>
                                    <w:div w:id="876427592">
                                      <w:marLeft w:val="0"/>
                                      <w:marRight w:val="0"/>
                                      <w:marTop w:val="0"/>
                                      <w:marBottom w:val="0"/>
                                      <w:divBdr>
                                        <w:top w:val="none" w:sz="0" w:space="0" w:color="auto"/>
                                        <w:left w:val="none" w:sz="0" w:space="0" w:color="auto"/>
                                        <w:bottom w:val="none" w:sz="0" w:space="0" w:color="auto"/>
                                        <w:right w:val="none" w:sz="0" w:space="0" w:color="auto"/>
                                      </w:divBdr>
                                      <w:divsChild>
                                        <w:div w:id="332876069">
                                          <w:marLeft w:val="0"/>
                                          <w:marRight w:val="0"/>
                                          <w:marTop w:val="0"/>
                                          <w:marBottom w:val="0"/>
                                          <w:divBdr>
                                            <w:top w:val="none" w:sz="0" w:space="0" w:color="auto"/>
                                            <w:left w:val="none" w:sz="0" w:space="0" w:color="auto"/>
                                            <w:bottom w:val="none" w:sz="0" w:space="0" w:color="auto"/>
                                            <w:right w:val="none" w:sz="0" w:space="0" w:color="auto"/>
                                          </w:divBdr>
                                          <w:divsChild>
                                            <w:div w:id="1558933549">
                                              <w:marLeft w:val="0"/>
                                              <w:marRight w:val="0"/>
                                              <w:marTop w:val="0"/>
                                              <w:marBottom w:val="0"/>
                                              <w:divBdr>
                                                <w:top w:val="none" w:sz="0" w:space="0" w:color="auto"/>
                                                <w:left w:val="none" w:sz="0" w:space="0" w:color="auto"/>
                                                <w:bottom w:val="none" w:sz="0" w:space="0" w:color="auto"/>
                                                <w:right w:val="none" w:sz="0" w:space="0" w:color="auto"/>
                                              </w:divBdr>
                                              <w:divsChild>
                                                <w:div w:id="313529027">
                                                  <w:marLeft w:val="0"/>
                                                  <w:marRight w:val="0"/>
                                                  <w:marTop w:val="0"/>
                                                  <w:marBottom w:val="0"/>
                                                  <w:divBdr>
                                                    <w:top w:val="none" w:sz="0" w:space="0" w:color="auto"/>
                                                    <w:left w:val="none" w:sz="0" w:space="0" w:color="auto"/>
                                                    <w:bottom w:val="none" w:sz="0" w:space="0" w:color="auto"/>
                                                    <w:right w:val="none" w:sz="0" w:space="0" w:color="auto"/>
                                                  </w:divBdr>
                                                  <w:divsChild>
                                                    <w:div w:id="2115595138">
                                                      <w:marLeft w:val="0"/>
                                                      <w:marRight w:val="0"/>
                                                      <w:marTop w:val="0"/>
                                                      <w:marBottom w:val="0"/>
                                                      <w:divBdr>
                                                        <w:top w:val="none" w:sz="0" w:space="0" w:color="auto"/>
                                                        <w:left w:val="none" w:sz="0" w:space="0" w:color="auto"/>
                                                        <w:bottom w:val="none" w:sz="0" w:space="0" w:color="auto"/>
                                                        <w:right w:val="none" w:sz="0" w:space="0" w:color="auto"/>
                                                      </w:divBdr>
                                                      <w:divsChild>
                                                        <w:div w:id="7515881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802649075">
      <w:bodyDiv w:val="1"/>
      <w:marLeft w:val="0"/>
      <w:marRight w:val="0"/>
      <w:marTop w:val="0"/>
      <w:marBottom w:val="0"/>
      <w:divBdr>
        <w:top w:val="none" w:sz="0" w:space="0" w:color="auto"/>
        <w:left w:val="none" w:sz="0" w:space="0" w:color="auto"/>
        <w:bottom w:val="none" w:sz="0" w:space="0" w:color="auto"/>
        <w:right w:val="none" w:sz="0" w:space="0" w:color="auto"/>
      </w:divBdr>
    </w:div>
    <w:div w:id="1807509547">
      <w:bodyDiv w:val="1"/>
      <w:marLeft w:val="0"/>
      <w:marRight w:val="0"/>
      <w:marTop w:val="0"/>
      <w:marBottom w:val="0"/>
      <w:divBdr>
        <w:top w:val="none" w:sz="0" w:space="0" w:color="auto"/>
        <w:left w:val="none" w:sz="0" w:space="0" w:color="auto"/>
        <w:bottom w:val="none" w:sz="0" w:space="0" w:color="auto"/>
        <w:right w:val="none" w:sz="0" w:space="0" w:color="auto"/>
      </w:divBdr>
    </w:div>
    <w:div w:id="1815877069">
      <w:bodyDiv w:val="1"/>
      <w:marLeft w:val="0"/>
      <w:marRight w:val="0"/>
      <w:marTop w:val="0"/>
      <w:marBottom w:val="0"/>
      <w:divBdr>
        <w:top w:val="none" w:sz="0" w:space="0" w:color="auto"/>
        <w:left w:val="none" w:sz="0" w:space="0" w:color="auto"/>
        <w:bottom w:val="none" w:sz="0" w:space="0" w:color="auto"/>
        <w:right w:val="none" w:sz="0" w:space="0" w:color="auto"/>
      </w:divBdr>
    </w:div>
    <w:div w:id="1816339034">
      <w:bodyDiv w:val="1"/>
      <w:marLeft w:val="0"/>
      <w:marRight w:val="0"/>
      <w:marTop w:val="0"/>
      <w:marBottom w:val="0"/>
      <w:divBdr>
        <w:top w:val="none" w:sz="0" w:space="0" w:color="auto"/>
        <w:left w:val="none" w:sz="0" w:space="0" w:color="auto"/>
        <w:bottom w:val="none" w:sz="0" w:space="0" w:color="auto"/>
        <w:right w:val="none" w:sz="0" w:space="0" w:color="auto"/>
      </w:divBdr>
    </w:div>
    <w:div w:id="1817801735">
      <w:bodyDiv w:val="1"/>
      <w:marLeft w:val="0"/>
      <w:marRight w:val="0"/>
      <w:marTop w:val="0"/>
      <w:marBottom w:val="0"/>
      <w:divBdr>
        <w:top w:val="none" w:sz="0" w:space="0" w:color="auto"/>
        <w:left w:val="none" w:sz="0" w:space="0" w:color="auto"/>
        <w:bottom w:val="none" w:sz="0" w:space="0" w:color="auto"/>
        <w:right w:val="none" w:sz="0" w:space="0" w:color="auto"/>
      </w:divBdr>
    </w:div>
    <w:div w:id="1819690297">
      <w:bodyDiv w:val="1"/>
      <w:marLeft w:val="0"/>
      <w:marRight w:val="0"/>
      <w:marTop w:val="0"/>
      <w:marBottom w:val="0"/>
      <w:divBdr>
        <w:top w:val="none" w:sz="0" w:space="0" w:color="auto"/>
        <w:left w:val="none" w:sz="0" w:space="0" w:color="auto"/>
        <w:bottom w:val="none" w:sz="0" w:space="0" w:color="auto"/>
        <w:right w:val="none" w:sz="0" w:space="0" w:color="auto"/>
      </w:divBdr>
    </w:div>
    <w:div w:id="1819766421">
      <w:bodyDiv w:val="1"/>
      <w:marLeft w:val="0"/>
      <w:marRight w:val="0"/>
      <w:marTop w:val="0"/>
      <w:marBottom w:val="0"/>
      <w:divBdr>
        <w:top w:val="none" w:sz="0" w:space="0" w:color="auto"/>
        <w:left w:val="none" w:sz="0" w:space="0" w:color="auto"/>
        <w:bottom w:val="none" w:sz="0" w:space="0" w:color="auto"/>
        <w:right w:val="none" w:sz="0" w:space="0" w:color="auto"/>
      </w:divBdr>
    </w:div>
    <w:div w:id="1820263166">
      <w:bodyDiv w:val="1"/>
      <w:marLeft w:val="0"/>
      <w:marRight w:val="0"/>
      <w:marTop w:val="0"/>
      <w:marBottom w:val="0"/>
      <w:divBdr>
        <w:top w:val="none" w:sz="0" w:space="0" w:color="auto"/>
        <w:left w:val="none" w:sz="0" w:space="0" w:color="auto"/>
        <w:bottom w:val="none" w:sz="0" w:space="0" w:color="auto"/>
        <w:right w:val="none" w:sz="0" w:space="0" w:color="auto"/>
      </w:divBdr>
    </w:div>
    <w:div w:id="1821464672">
      <w:bodyDiv w:val="1"/>
      <w:marLeft w:val="0"/>
      <w:marRight w:val="0"/>
      <w:marTop w:val="0"/>
      <w:marBottom w:val="0"/>
      <w:divBdr>
        <w:top w:val="none" w:sz="0" w:space="0" w:color="auto"/>
        <w:left w:val="none" w:sz="0" w:space="0" w:color="auto"/>
        <w:bottom w:val="none" w:sz="0" w:space="0" w:color="auto"/>
        <w:right w:val="none" w:sz="0" w:space="0" w:color="auto"/>
      </w:divBdr>
    </w:div>
    <w:div w:id="1826773025">
      <w:bodyDiv w:val="1"/>
      <w:marLeft w:val="0"/>
      <w:marRight w:val="0"/>
      <w:marTop w:val="0"/>
      <w:marBottom w:val="0"/>
      <w:divBdr>
        <w:top w:val="none" w:sz="0" w:space="0" w:color="auto"/>
        <w:left w:val="none" w:sz="0" w:space="0" w:color="auto"/>
        <w:bottom w:val="none" w:sz="0" w:space="0" w:color="auto"/>
        <w:right w:val="none" w:sz="0" w:space="0" w:color="auto"/>
      </w:divBdr>
    </w:div>
    <w:div w:id="1837333472">
      <w:bodyDiv w:val="1"/>
      <w:marLeft w:val="0"/>
      <w:marRight w:val="0"/>
      <w:marTop w:val="0"/>
      <w:marBottom w:val="0"/>
      <w:divBdr>
        <w:top w:val="none" w:sz="0" w:space="0" w:color="auto"/>
        <w:left w:val="none" w:sz="0" w:space="0" w:color="auto"/>
        <w:bottom w:val="none" w:sz="0" w:space="0" w:color="auto"/>
        <w:right w:val="none" w:sz="0" w:space="0" w:color="auto"/>
      </w:divBdr>
    </w:div>
    <w:div w:id="1841046386">
      <w:bodyDiv w:val="1"/>
      <w:marLeft w:val="0"/>
      <w:marRight w:val="0"/>
      <w:marTop w:val="0"/>
      <w:marBottom w:val="0"/>
      <w:divBdr>
        <w:top w:val="none" w:sz="0" w:space="0" w:color="auto"/>
        <w:left w:val="none" w:sz="0" w:space="0" w:color="auto"/>
        <w:bottom w:val="none" w:sz="0" w:space="0" w:color="auto"/>
        <w:right w:val="none" w:sz="0" w:space="0" w:color="auto"/>
      </w:divBdr>
    </w:div>
    <w:div w:id="1843472492">
      <w:bodyDiv w:val="1"/>
      <w:marLeft w:val="0"/>
      <w:marRight w:val="0"/>
      <w:marTop w:val="0"/>
      <w:marBottom w:val="0"/>
      <w:divBdr>
        <w:top w:val="none" w:sz="0" w:space="0" w:color="auto"/>
        <w:left w:val="none" w:sz="0" w:space="0" w:color="auto"/>
        <w:bottom w:val="none" w:sz="0" w:space="0" w:color="auto"/>
        <w:right w:val="none" w:sz="0" w:space="0" w:color="auto"/>
      </w:divBdr>
    </w:div>
    <w:div w:id="1845435781">
      <w:bodyDiv w:val="1"/>
      <w:marLeft w:val="0"/>
      <w:marRight w:val="0"/>
      <w:marTop w:val="0"/>
      <w:marBottom w:val="0"/>
      <w:divBdr>
        <w:top w:val="none" w:sz="0" w:space="0" w:color="auto"/>
        <w:left w:val="none" w:sz="0" w:space="0" w:color="auto"/>
        <w:bottom w:val="none" w:sz="0" w:space="0" w:color="auto"/>
        <w:right w:val="none" w:sz="0" w:space="0" w:color="auto"/>
      </w:divBdr>
    </w:div>
    <w:div w:id="1848056987">
      <w:bodyDiv w:val="1"/>
      <w:marLeft w:val="0"/>
      <w:marRight w:val="0"/>
      <w:marTop w:val="0"/>
      <w:marBottom w:val="0"/>
      <w:divBdr>
        <w:top w:val="none" w:sz="0" w:space="0" w:color="auto"/>
        <w:left w:val="none" w:sz="0" w:space="0" w:color="auto"/>
        <w:bottom w:val="none" w:sz="0" w:space="0" w:color="auto"/>
        <w:right w:val="none" w:sz="0" w:space="0" w:color="auto"/>
      </w:divBdr>
    </w:div>
    <w:div w:id="1848669559">
      <w:bodyDiv w:val="1"/>
      <w:marLeft w:val="0"/>
      <w:marRight w:val="0"/>
      <w:marTop w:val="0"/>
      <w:marBottom w:val="0"/>
      <w:divBdr>
        <w:top w:val="none" w:sz="0" w:space="0" w:color="auto"/>
        <w:left w:val="none" w:sz="0" w:space="0" w:color="auto"/>
        <w:bottom w:val="none" w:sz="0" w:space="0" w:color="auto"/>
        <w:right w:val="none" w:sz="0" w:space="0" w:color="auto"/>
      </w:divBdr>
    </w:div>
    <w:div w:id="1851095575">
      <w:bodyDiv w:val="1"/>
      <w:marLeft w:val="0"/>
      <w:marRight w:val="0"/>
      <w:marTop w:val="0"/>
      <w:marBottom w:val="0"/>
      <w:divBdr>
        <w:top w:val="none" w:sz="0" w:space="0" w:color="auto"/>
        <w:left w:val="none" w:sz="0" w:space="0" w:color="auto"/>
        <w:bottom w:val="none" w:sz="0" w:space="0" w:color="auto"/>
        <w:right w:val="none" w:sz="0" w:space="0" w:color="auto"/>
      </w:divBdr>
    </w:div>
    <w:div w:id="1854026192">
      <w:bodyDiv w:val="1"/>
      <w:marLeft w:val="0"/>
      <w:marRight w:val="0"/>
      <w:marTop w:val="0"/>
      <w:marBottom w:val="0"/>
      <w:divBdr>
        <w:top w:val="none" w:sz="0" w:space="0" w:color="auto"/>
        <w:left w:val="none" w:sz="0" w:space="0" w:color="auto"/>
        <w:bottom w:val="none" w:sz="0" w:space="0" w:color="auto"/>
        <w:right w:val="none" w:sz="0" w:space="0" w:color="auto"/>
      </w:divBdr>
    </w:div>
    <w:div w:id="1862011235">
      <w:bodyDiv w:val="1"/>
      <w:marLeft w:val="0"/>
      <w:marRight w:val="0"/>
      <w:marTop w:val="0"/>
      <w:marBottom w:val="0"/>
      <w:divBdr>
        <w:top w:val="none" w:sz="0" w:space="0" w:color="auto"/>
        <w:left w:val="none" w:sz="0" w:space="0" w:color="auto"/>
        <w:bottom w:val="none" w:sz="0" w:space="0" w:color="auto"/>
        <w:right w:val="none" w:sz="0" w:space="0" w:color="auto"/>
      </w:divBdr>
    </w:div>
    <w:div w:id="1878276241">
      <w:bodyDiv w:val="1"/>
      <w:marLeft w:val="0"/>
      <w:marRight w:val="0"/>
      <w:marTop w:val="0"/>
      <w:marBottom w:val="0"/>
      <w:divBdr>
        <w:top w:val="none" w:sz="0" w:space="0" w:color="auto"/>
        <w:left w:val="none" w:sz="0" w:space="0" w:color="auto"/>
        <w:bottom w:val="none" w:sz="0" w:space="0" w:color="auto"/>
        <w:right w:val="none" w:sz="0" w:space="0" w:color="auto"/>
      </w:divBdr>
    </w:div>
    <w:div w:id="1880124231">
      <w:bodyDiv w:val="1"/>
      <w:marLeft w:val="0"/>
      <w:marRight w:val="0"/>
      <w:marTop w:val="0"/>
      <w:marBottom w:val="0"/>
      <w:divBdr>
        <w:top w:val="none" w:sz="0" w:space="0" w:color="auto"/>
        <w:left w:val="none" w:sz="0" w:space="0" w:color="auto"/>
        <w:bottom w:val="none" w:sz="0" w:space="0" w:color="auto"/>
        <w:right w:val="none" w:sz="0" w:space="0" w:color="auto"/>
      </w:divBdr>
    </w:div>
    <w:div w:id="1881431352">
      <w:bodyDiv w:val="1"/>
      <w:marLeft w:val="0"/>
      <w:marRight w:val="0"/>
      <w:marTop w:val="0"/>
      <w:marBottom w:val="0"/>
      <w:divBdr>
        <w:top w:val="none" w:sz="0" w:space="0" w:color="auto"/>
        <w:left w:val="none" w:sz="0" w:space="0" w:color="auto"/>
        <w:bottom w:val="none" w:sz="0" w:space="0" w:color="auto"/>
        <w:right w:val="none" w:sz="0" w:space="0" w:color="auto"/>
      </w:divBdr>
    </w:div>
    <w:div w:id="1892230770">
      <w:bodyDiv w:val="1"/>
      <w:marLeft w:val="0"/>
      <w:marRight w:val="0"/>
      <w:marTop w:val="0"/>
      <w:marBottom w:val="0"/>
      <w:divBdr>
        <w:top w:val="none" w:sz="0" w:space="0" w:color="auto"/>
        <w:left w:val="none" w:sz="0" w:space="0" w:color="auto"/>
        <w:bottom w:val="none" w:sz="0" w:space="0" w:color="auto"/>
        <w:right w:val="none" w:sz="0" w:space="0" w:color="auto"/>
      </w:divBdr>
    </w:div>
    <w:div w:id="1903829431">
      <w:bodyDiv w:val="1"/>
      <w:marLeft w:val="0"/>
      <w:marRight w:val="0"/>
      <w:marTop w:val="0"/>
      <w:marBottom w:val="0"/>
      <w:divBdr>
        <w:top w:val="none" w:sz="0" w:space="0" w:color="auto"/>
        <w:left w:val="none" w:sz="0" w:space="0" w:color="auto"/>
        <w:bottom w:val="none" w:sz="0" w:space="0" w:color="auto"/>
        <w:right w:val="none" w:sz="0" w:space="0" w:color="auto"/>
      </w:divBdr>
    </w:div>
    <w:div w:id="1916888834">
      <w:bodyDiv w:val="1"/>
      <w:marLeft w:val="0"/>
      <w:marRight w:val="0"/>
      <w:marTop w:val="0"/>
      <w:marBottom w:val="0"/>
      <w:divBdr>
        <w:top w:val="none" w:sz="0" w:space="0" w:color="auto"/>
        <w:left w:val="none" w:sz="0" w:space="0" w:color="auto"/>
        <w:bottom w:val="none" w:sz="0" w:space="0" w:color="auto"/>
        <w:right w:val="none" w:sz="0" w:space="0" w:color="auto"/>
      </w:divBdr>
    </w:div>
    <w:div w:id="1921526323">
      <w:bodyDiv w:val="1"/>
      <w:marLeft w:val="0"/>
      <w:marRight w:val="0"/>
      <w:marTop w:val="0"/>
      <w:marBottom w:val="0"/>
      <w:divBdr>
        <w:top w:val="none" w:sz="0" w:space="0" w:color="auto"/>
        <w:left w:val="none" w:sz="0" w:space="0" w:color="auto"/>
        <w:bottom w:val="none" w:sz="0" w:space="0" w:color="auto"/>
        <w:right w:val="none" w:sz="0" w:space="0" w:color="auto"/>
      </w:divBdr>
    </w:div>
    <w:div w:id="1930263289">
      <w:bodyDiv w:val="1"/>
      <w:marLeft w:val="0"/>
      <w:marRight w:val="0"/>
      <w:marTop w:val="0"/>
      <w:marBottom w:val="0"/>
      <w:divBdr>
        <w:top w:val="none" w:sz="0" w:space="0" w:color="auto"/>
        <w:left w:val="none" w:sz="0" w:space="0" w:color="auto"/>
        <w:bottom w:val="none" w:sz="0" w:space="0" w:color="auto"/>
        <w:right w:val="none" w:sz="0" w:space="0" w:color="auto"/>
      </w:divBdr>
    </w:div>
    <w:div w:id="1934896381">
      <w:bodyDiv w:val="1"/>
      <w:marLeft w:val="0"/>
      <w:marRight w:val="0"/>
      <w:marTop w:val="0"/>
      <w:marBottom w:val="0"/>
      <w:divBdr>
        <w:top w:val="none" w:sz="0" w:space="0" w:color="auto"/>
        <w:left w:val="none" w:sz="0" w:space="0" w:color="auto"/>
        <w:bottom w:val="none" w:sz="0" w:space="0" w:color="auto"/>
        <w:right w:val="none" w:sz="0" w:space="0" w:color="auto"/>
      </w:divBdr>
    </w:div>
    <w:div w:id="1938635205">
      <w:bodyDiv w:val="1"/>
      <w:marLeft w:val="0"/>
      <w:marRight w:val="0"/>
      <w:marTop w:val="0"/>
      <w:marBottom w:val="0"/>
      <w:divBdr>
        <w:top w:val="none" w:sz="0" w:space="0" w:color="auto"/>
        <w:left w:val="none" w:sz="0" w:space="0" w:color="auto"/>
        <w:bottom w:val="none" w:sz="0" w:space="0" w:color="auto"/>
        <w:right w:val="none" w:sz="0" w:space="0" w:color="auto"/>
      </w:divBdr>
    </w:div>
    <w:div w:id="1940873116">
      <w:bodyDiv w:val="1"/>
      <w:marLeft w:val="0"/>
      <w:marRight w:val="0"/>
      <w:marTop w:val="0"/>
      <w:marBottom w:val="0"/>
      <w:divBdr>
        <w:top w:val="none" w:sz="0" w:space="0" w:color="auto"/>
        <w:left w:val="none" w:sz="0" w:space="0" w:color="auto"/>
        <w:bottom w:val="none" w:sz="0" w:space="0" w:color="auto"/>
        <w:right w:val="none" w:sz="0" w:space="0" w:color="auto"/>
      </w:divBdr>
    </w:div>
    <w:div w:id="1943567727">
      <w:bodyDiv w:val="1"/>
      <w:marLeft w:val="0"/>
      <w:marRight w:val="0"/>
      <w:marTop w:val="0"/>
      <w:marBottom w:val="0"/>
      <w:divBdr>
        <w:top w:val="none" w:sz="0" w:space="0" w:color="auto"/>
        <w:left w:val="none" w:sz="0" w:space="0" w:color="auto"/>
        <w:bottom w:val="none" w:sz="0" w:space="0" w:color="auto"/>
        <w:right w:val="none" w:sz="0" w:space="0" w:color="auto"/>
      </w:divBdr>
    </w:div>
    <w:div w:id="1961379552">
      <w:bodyDiv w:val="1"/>
      <w:marLeft w:val="0"/>
      <w:marRight w:val="0"/>
      <w:marTop w:val="0"/>
      <w:marBottom w:val="0"/>
      <w:divBdr>
        <w:top w:val="none" w:sz="0" w:space="0" w:color="auto"/>
        <w:left w:val="none" w:sz="0" w:space="0" w:color="auto"/>
        <w:bottom w:val="none" w:sz="0" w:space="0" w:color="auto"/>
        <w:right w:val="none" w:sz="0" w:space="0" w:color="auto"/>
      </w:divBdr>
    </w:div>
    <w:div w:id="1963613697">
      <w:bodyDiv w:val="1"/>
      <w:marLeft w:val="0"/>
      <w:marRight w:val="0"/>
      <w:marTop w:val="0"/>
      <w:marBottom w:val="0"/>
      <w:divBdr>
        <w:top w:val="none" w:sz="0" w:space="0" w:color="auto"/>
        <w:left w:val="none" w:sz="0" w:space="0" w:color="auto"/>
        <w:bottom w:val="none" w:sz="0" w:space="0" w:color="auto"/>
        <w:right w:val="none" w:sz="0" w:space="0" w:color="auto"/>
      </w:divBdr>
    </w:div>
    <w:div w:id="1966039062">
      <w:bodyDiv w:val="1"/>
      <w:marLeft w:val="0"/>
      <w:marRight w:val="0"/>
      <w:marTop w:val="0"/>
      <w:marBottom w:val="0"/>
      <w:divBdr>
        <w:top w:val="none" w:sz="0" w:space="0" w:color="auto"/>
        <w:left w:val="none" w:sz="0" w:space="0" w:color="auto"/>
        <w:bottom w:val="none" w:sz="0" w:space="0" w:color="auto"/>
        <w:right w:val="none" w:sz="0" w:space="0" w:color="auto"/>
      </w:divBdr>
    </w:div>
    <w:div w:id="1975984707">
      <w:bodyDiv w:val="1"/>
      <w:marLeft w:val="0"/>
      <w:marRight w:val="0"/>
      <w:marTop w:val="0"/>
      <w:marBottom w:val="0"/>
      <w:divBdr>
        <w:top w:val="none" w:sz="0" w:space="0" w:color="auto"/>
        <w:left w:val="none" w:sz="0" w:space="0" w:color="auto"/>
        <w:bottom w:val="none" w:sz="0" w:space="0" w:color="auto"/>
        <w:right w:val="none" w:sz="0" w:space="0" w:color="auto"/>
      </w:divBdr>
    </w:div>
    <w:div w:id="1979459355">
      <w:bodyDiv w:val="1"/>
      <w:marLeft w:val="0"/>
      <w:marRight w:val="0"/>
      <w:marTop w:val="0"/>
      <w:marBottom w:val="0"/>
      <w:divBdr>
        <w:top w:val="none" w:sz="0" w:space="0" w:color="auto"/>
        <w:left w:val="none" w:sz="0" w:space="0" w:color="auto"/>
        <w:bottom w:val="none" w:sz="0" w:space="0" w:color="auto"/>
        <w:right w:val="none" w:sz="0" w:space="0" w:color="auto"/>
      </w:divBdr>
    </w:div>
    <w:div w:id="1979990033">
      <w:bodyDiv w:val="1"/>
      <w:marLeft w:val="0"/>
      <w:marRight w:val="0"/>
      <w:marTop w:val="0"/>
      <w:marBottom w:val="0"/>
      <w:divBdr>
        <w:top w:val="none" w:sz="0" w:space="0" w:color="auto"/>
        <w:left w:val="none" w:sz="0" w:space="0" w:color="auto"/>
        <w:bottom w:val="none" w:sz="0" w:space="0" w:color="auto"/>
        <w:right w:val="none" w:sz="0" w:space="0" w:color="auto"/>
      </w:divBdr>
    </w:div>
    <w:div w:id="1981306859">
      <w:bodyDiv w:val="1"/>
      <w:marLeft w:val="0"/>
      <w:marRight w:val="0"/>
      <w:marTop w:val="0"/>
      <w:marBottom w:val="0"/>
      <w:divBdr>
        <w:top w:val="none" w:sz="0" w:space="0" w:color="auto"/>
        <w:left w:val="none" w:sz="0" w:space="0" w:color="auto"/>
        <w:bottom w:val="none" w:sz="0" w:space="0" w:color="auto"/>
        <w:right w:val="none" w:sz="0" w:space="0" w:color="auto"/>
      </w:divBdr>
    </w:div>
    <w:div w:id="1982033295">
      <w:bodyDiv w:val="1"/>
      <w:marLeft w:val="0"/>
      <w:marRight w:val="0"/>
      <w:marTop w:val="0"/>
      <w:marBottom w:val="0"/>
      <w:divBdr>
        <w:top w:val="none" w:sz="0" w:space="0" w:color="auto"/>
        <w:left w:val="none" w:sz="0" w:space="0" w:color="auto"/>
        <w:bottom w:val="none" w:sz="0" w:space="0" w:color="auto"/>
        <w:right w:val="none" w:sz="0" w:space="0" w:color="auto"/>
      </w:divBdr>
    </w:div>
    <w:div w:id="1982808958">
      <w:bodyDiv w:val="1"/>
      <w:marLeft w:val="0"/>
      <w:marRight w:val="0"/>
      <w:marTop w:val="0"/>
      <w:marBottom w:val="0"/>
      <w:divBdr>
        <w:top w:val="none" w:sz="0" w:space="0" w:color="auto"/>
        <w:left w:val="none" w:sz="0" w:space="0" w:color="auto"/>
        <w:bottom w:val="none" w:sz="0" w:space="0" w:color="auto"/>
        <w:right w:val="none" w:sz="0" w:space="0" w:color="auto"/>
      </w:divBdr>
    </w:div>
    <w:div w:id="1994262008">
      <w:bodyDiv w:val="1"/>
      <w:marLeft w:val="0"/>
      <w:marRight w:val="0"/>
      <w:marTop w:val="0"/>
      <w:marBottom w:val="0"/>
      <w:divBdr>
        <w:top w:val="none" w:sz="0" w:space="0" w:color="auto"/>
        <w:left w:val="none" w:sz="0" w:space="0" w:color="auto"/>
        <w:bottom w:val="none" w:sz="0" w:space="0" w:color="auto"/>
        <w:right w:val="none" w:sz="0" w:space="0" w:color="auto"/>
      </w:divBdr>
      <w:divsChild>
        <w:div w:id="1014498934">
          <w:marLeft w:val="0"/>
          <w:marRight w:val="0"/>
          <w:marTop w:val="0"/>
          <w:marBottom w:val="0"/>
          <w:divBdr>
            <w:top w:val="none" w:sz="0" w:space="0" w:color="auto"/>
            <w:left w:val="none" w:sz="0" w:space="0" w:color="auto"/>
            <w:bottom w:val="none" w:sz="0" w:space="0" w:color="auto"/>
            <w:right w:val="none" w:sz="0" w:space="0" w:color="auto"/>
          </w:divBdr>
          <w:divsChild>
            <w:div w:id="220944695">
              <w:marLeft w:val="0"/>
              <w:marRight w:val="0"/>
              <w:marTop w:val="0"/>
              <w:marBottom w:val="0"/>
              <w:divBdr>
                <w:top w:val="none" w:sz="0" w:space="0" w:color="auto"/>
                <w:left w:val="none" w:sz="0" w:space="0" w:color="auto"/>
                <w:bottom w:val="none" w:sz="0" w:space="0" w:color="auto"/>
                <w:right w:val="none" w:sz="0" w:space="0" w:color="auto"/>
              </w:divBdr>
              <w:divsChild>
                <w:div w:id="2010601151">
                  <w:marLeft w:val="0"/>
                  <w:marRight w:val="0"/>
                  <w:marTop w:val="0"/>
                  <w:marBottom w:val="0"/>
                  <w:divBdr>
                    <w:top w:val="none" w:sz="0" w:space="0" w:color="auto"/>
                    <w:left w:val="none" w:sz="0" w:space="0" w:color="auto"/>
                    <w:bottom w:val="none" w:sz="0" w:space="0" w:color="auto"/>
                    <w:right w:val="none" w:sz="0" w:space="0" w:color="auto"/>
                  </w:divBdr>
                  <w:divsChild>
                    <w:div w:id="1676567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99797399">
      <w:bodyDiv w:val="1"/>
      <w:marLeft w:val="0"/>
      <w:marRight w:val="0"/>
      <w:marTop w:val="0"/>
      <w:marBottom w:val="0"/>
      <w:divBdr>
        <w:top w:val="none" w:sz="0" w:space="0" w:color="auto"/>
        <w:left w:val="none" w:sz="0" w:space="0" w:color="auto"/>
        <w:bottom w:val="none" w:sz="0" w:space="0" w:color="auto"/>
        <w:right w:val="none" w:sz="0" w:space="0" w:color="auto"/>
      </w:divBdr>
    </w:div>
    <w:div w:id="2028167668">
      <w:bodyDiv w:val="1"/>
      <w:marLeft w:val="0"/>
      <w:marRight w:val="0"/>
      <w:marTop w:val="0"/>
      <w:marBottom w:val="0"/>
      <w:divBdr>
        <w:top w:val="none" w:sz="0" w:space="0" w:color="auto"/>
        <w:left w:val="none" w:sz="0" w:space="0" w:color="auto"/>
        <w:bottom w:val="none" w:sz="0" w:space="0" w:color="auto"/>
        <w:right w:val="none" w:sz="0" w:space="0" w:color="auto"/>
      </w:divBdr>
    </w:div>
    <w:div w:id="2032872713">
      <w:bodyDiv w:val="1"/>
      <w:marLeft w:val="0"/>
      <w:marRight w:val="0"/>
      <w:marTop w:val="0"/>
      <w:marBottom w:val="0"/>
      <w:divBdr>
        <w:top w:val="none" w:sz="0" w:space="0" w:color="auto"/>
        <w:left w:val="none" w:sz="0" w:space="0" w:color="auto"/>
        <w:bottom w:val="none" w:sz="0" w:space="0" w:color="auto"/>
        <w:right w:val="none" w:sz="0" w:space="0" w:color="auto"/>
      </w:divBdr>
      <w:divsChild>
        <w:div w:id="1542860039">
          <w:marLeft w:val="0"/>
          <w:marRight w:val="0"/>
          <w:marTop w:val="0"/>
          <w:marBottom w:val="0"/>
          <w:divBdr>
            <w:top w:val="single" w:sz="2" w:space="0" w:color="E5E7EB"/>
            <w:left w:val="single" w:sz="2" w:space="0" w:color="E5E7EB"/>
            <w:bottom w:val="single" w:sz="2" w:space="0" w:color="E5E7EB"/>
            <w:right w:val="single" w:sz="2" w:space="0" w:color="E5E7EB"/>
          </w:divBdr>
          <w:divsChild>
            <w:div w:id="223611784">
              <w:marLeft w:val="0"/>
              <w:marRight w:val="0"/>
              <w:marTop w:val="0"/>
              <w:marBottom w:val="0"/>
              <w:divBdr>
                <w:top w:val="single" w:sz="2" w:space="0" w:color="auto"/>
                <w:left w:val="single" w:sz="2" w:space="0" w:color="auto"/>
                <w:bottom w:val="single" w:sz="2" w:space="0" w:color="auto"/>
                <w:right w:val="single" w:sz="2" w:space="0" w:color="auto"/>
              </w:divBdr>
              <w:divsChild>
                <w:div w:id="37172711">
                  <w:marLeft w:val="0"/>
                  <w:marRight w:val="0"/>
                  <w:marTop w:val="0"/>
                  <w:marBottom w:val="0"/>
                  <w:divBdr>
                    <w:top w:val="single" w:sz="2" w:space="0" w:color="auto"/>
                    <w:left w:val="single" w:sz="2" w:space="0" w:color="auto"/>
                    <w:bottom w:val="single" w:sz="2" w:space="0" w:color="auto"/>
                    <w:right w:val="single" w:sz="2" w:space="0" w:color="auto"/>
                  </w:divBdr>
                  <w:divsChild>
                    <w:div w:id="255794088">
                      <w:marLeft w:val="0"/>
                      <w:marRight w:val="0"/>
                      <w:marTop w:val="0"/>
                      <w:marBottom w:val="0"/>
                      <w:divBdr>
                        <w:top w:val="single" w:sz="2" w:space="0" w:color="E5E7EB"/>
                        <w:left w:val="single" w:sz="2" w:space="0" w:color="E5E7EB"/>
                        <w:bottom w:val="single" w:sz="2" w:space="0" w:color="E5E7EB"/>
                        <w:right w:val="single" w:sz="2" w:space="0" w:color="E5E7EB"/>
                      </w:divBdr>
                      <w:divsChild>
                        <w:div w:id="990712003">
                          <w:marLeft w:val="0"/>
                          <w:marRight w:val="0"/>
                          <w:marTop w:val="0"/>
                          <w:marBottom w:val="0"/>
                          <w:divBdr>
                            <w:top w:val="single" w:sz="2" w:space="0" w:color="E5E7EB"/>
                            <w:left w:val="single" w:sz="2" w:space="0" w:color="E5E7EB"/>
                            <w:bottom w:val="single" w:sz="2" w:space="0" w:color="E5E7EB"/>
                            <w:right w:val="single" w:sz="2" w:space="0" w:color="E5E7EB"/>
                          </w:divBdr>
                          <w:divsChild>
                            <w:div w:id="210918838">
                              <w:marLeft w:val="0"/>
                              <w:marRight w:val="0"/>
                              <w:marTop w:val="0"/>
                              <w:marBottom w:val="0"/>
                              <w:divBdr>
                                <w:top w:val="single" w:sz="2" w:space="0" w:color="E5E7EB"/>
                                <w:left w:val="single" w:sz="2" w:space="0" w:color="E5E7EB"/>
                                <w:bottom w:val="single" w:sz="2" w:space="0" w:color="E5E7EB"/>
                                <w:right w:val="single" w:sz="2" w:space="0" w:color="E5E7EB"/>
                              </w:divBdr>
                              <w:divsChild>
                                <w:div w:id="1216701974">
                                  <w:marLeft w:val="0"/>
                                  <w:marRight w:val="0"/>
                                  <w:marTop w:val="0"/>
                                  <w:marBottom w:val="0"/>
                                  <w:divBdr>
                                    <w:top w:val="single" w:sz="2" w:space="0" w:color="E5E7EB"/>
                                    <w:left w:val="single" w:sz="2" w:space="0" w:color="E5E7EB"/>
                                    <w:bottom w:val="single" w:sz="2" w:space="0" w:color="E5E7EB"/>
                                    <w:right w:val="single" w:sz="2" w:space="0" w:color="E5E7EB"/>
                                  </w:divBdr>
                                </w:div>
                              </w:divsChild>
                            </w:div>
                          </w:divsChild>
                        </w:div>
                      </w:divsChild>
                    </w:div>
                  </w:divsChild>
                </w:div>
                <w:div w:id="1957447578">
                  <w:marLeft w:val="0"/>
                  <w:marRight w:val="0"/>
                  <w:marTop w:val="0"/>
                  <w:marBottom w:val="0"/>
                  <w:divBdr>
                    <w:top w:val="single" w:sz="2" w:space="0" w:color="auto"/>
                    <w:left w:val="single" w:sz="2" w:space="0" w:color="auto"/>
                    <w:bottom w:val="single" w:sz="2" w:space="0" w:color="auto"/>
                    <w:right w:val="single" w:sz="2" w:space="0" w:color="auto"/>
                  </w:divBdr>
                  <w:divsChild>
                    <w:div w:id="508519534">
                      <w:marLeft w:val="0"/>
                      <w:marRight w:val="0"/>
                      <w:marTop w:val="0"/>
                      <w:marBottom w:val="0"/>
                      <w:divBdr>
                        <w:top w:val="single" w:sz="2" w:space="0" w:color="E5E7EB"/>
                        <w:left w:val="single" w:sz="2" w:space="0" w:color="E5E7EB"/>
                        <w:bottom w:val="single" w:sz="2" w:space="0" w:color="E5E7EB"/>
                        <w:right w:val="single" w:sz="2" w:space="0" w:color="E5E7EB"/>
                      </w:divBdr>
                      <w:divsChild>
                        <w:div w:id="728236660">
                          <w:marLeft w:val="0"/>
                          <w:marRight w:val="0"/>
                          <w:marTop w:val="0"/>
                          <w:marBottom w:val="0"/>
                          <w:divBdr>
                            <w:top w:val="single" w:sz="2" w:space="0" w:color="E5E7EB"/>
                            <w:left w:val="single" w:sz="2" w:space="0" w:color="E5E7EB"/>
                            <w:bottom w:val="single" w:sz="2" w:space="0" w:color="E5E7EB"/>
                            <w:right w:val="single" w:sz="2" w:space="0" w:color="E5E7EB"/>
                          </w:divBdr>
                          <w:divsChild>
                            <w:div w:id="98916780">
                              <w:marLeft w:val="0"/>
                              <w:marRight w:val="0"/>
                              <w:marTop w:val="0"/>
                              <w:marBottom w:val="0"/>
                              <w:divBdr>
                                <w:top w:val="single" w:sz="2" w:space="0" w:color="E5E7EB"/>
                                <w:left w:val="single" w:sz="2" w:space="0" w:color="E5E7EB"/>
                                <w:bottom w:val="single" w:sz="2" w:space="0" w:color="E5E7EB"/>
                                <w:right w:val="single" w:sz="2" w:space="0" w:color="E5E7EB"/>
                              </w:divBdr>
                            </w:div>
                          </w:divsChild>
                        </w:div>
                        <w:div w:id="1849365212">
                          <w:marLeft w:val="0"/>
                          <w:marRight w:val="0"/>
                          <w:marTop w:val="0"/>
                          <w:marBottom w:val="0"/>
                          <w:divBdr>
                            <w:top w:val="single" w:sz="2" w:space="0" w:color="E5E7EB"/>
                            <w:left w:val="single" w:sz="2" w:space="0" w:color="E5E7EB"/>
                            <w:bottom w:val="single" w:sz="2" w:space="0" w:color="E5E7EB"/>
                            <w:right w:val="single" w:sz="2" w:space="0" w:color="E5E7EB"/>
                          </w:divBdr>
                          <w:divsChild>
                            <w:div w:id="489055158">
                              <w:marLeft w:val="0"/>
                              <w:marRight w:val="0"/>
                              <w:marTop w:val="0"/>
                              <w:marBottom w:val="0"/>
                              <w:divBdr>
                                <w:top w:val="single" w:sz="2" w:space="0" w:color="E5E7EB"/>
                                <w:left w:val="single" w:sz="2" w:space="0" w:color="E5E7EB"/>
                                <w:bottom w:val="single" w:sz="2" w:space="0" w:color="E5E7EB"/>
                                <w:right w:val="single" w:sz="2" w:space="0" w:color="E5E7EB"/>
                              </w:divBdr>
                            </w:div>
                          </w:divsChild>
                        </w:div>
                      </w:divsChild>
                    </w:div>
                  </w:divsChild>
                </w:div>
              </w:divsChild>
            </w:div>
          </w:divsChild>
        </w:div>
      </w:divsChild>
    </w:div>
    <w:div w:id="2035687472">
      <w:bodyDiv w:val="1"/>
      <w:marLeft w:val="0"/>
      <w:marRight w:val="0"/>
      <w:marTop w:val="0"/>
      <w:marBottom w:val="0"/>
      <w:divBdr>
        <w:top w:val="none" w:sz="0" w:space="0" w:color="auto"/>
        <w:left w:val="none" w:sz="0" w:space="0" w:color="auto"/>
        <w:bottom w:val="none" w:sz="0" w:space="0" w:color="auto"/>
        <w:right w:val="none" w:sz="0" w:space="0" w:color="auto"/>
      </w:divBdr>
    </w:div>
    <w:div w:id="2038196756">
      <w:bodyDiv w:val="1"/>
      <w:marLeft w:val="0"/>
      <w:marRight w:val="0"/>
      <w:marTop w:val="0"/>
      <w:marBottom w:val="0"/>
      <w:divBdr>
        <w:top w:val="none" w:sz="0" w:space="0" w:color="auto"/>
        <w:left w:val="none" w:sz="0" w:space="0" w:color="auto"/>
        <w:bottom w:val="none" w:sz="0" w:space="0" w:color="auto"/>
        <w:right w:val="none" w:sz="0" w:space="0" w:color="auto"/>
      </w:divBdr>
    </w:div>
    <w:div w:id="2040621729">
      <w:bodyDiv w:val="1"/>
      <w:marLeft w:val="0"/>
      <w:marRight w:val="0"/>
      <w:marTop w:val="0"/>
      <w:marBottom w:val="0"/>
      <w:divBdr>
        <w:top w:val="none" w:sz="0" w:space="0" w:color="auto"/>
        <w:left w:val="none" w:sz="0" w:space="0" w:color="auto"/>
        <w:bottom w:val="none" w:sz="0" w:space="0" w:color="auto"/>
        <w:right w:val="none" w:sz="0" w:space="0" w:color="auto"/>
      </w:divBdr>
    </w:div>
    <w:div w:id="2041010978">
      <w:bodyDiv w:val="1"/>
      <w:marLeft w:val="0"/>
      <w:marRight w:val="0"/>
      <w:marTop w:val="0"/>
      <w:marBottom w:val="0"/>
      <w:divBdr>
        <w:top w:val="none" w:sz="0" w:space="0" w:color="auto"/>
        <w:left w:val="none" w:sz="0" w:space="0" w:color="auto"/>
        <w:bottom w:val="none" w:sz="0" w:space="0" w:color="auto"/>
        <w:right w:val="none" w:sz="0" w:space="0" w:color="auto"/>
      </w:divBdr>
    </w:div>
    <w:div w:id="2047637837">
      <w:bodyDiv w:val="1"/>
      <w:marLeft w:val="0"/>
      <w:marRight w:val="0"/>
      <w:marTop w:val="0"/>
      <w:marBottom w:val="0"/>
      <w:divBdr>
        <w:top w:val="none" w:sz="0" w:space="0" w:color="auto"/>
        <w:left w:val="none" w:sz="0" w:space="0" w:color="auto"/>
        <w:bottom w:val="none" w:sz="0" w:space="0" w:color="auto"/>
        <w:right w:val="none" w:sz="0" w:space="0" w:color="auto"/>
      </w:divBdr>
    </w:div>
    <w:div w:id="2068524667">
      <w:bodyDiv w:val="1"/>
      <w:marLeft w:val="0"/>
      <w:marRight w:val="0"/>
      <w:marTop w:val="0"/>
      <w:marBottom w:val="0"/>
      <w:divBdr>
        <w:top w:val="none" w:sz="0" w:space="0" w:color="auto"/>
        <w:left w:val="none" w:sz="0" w:space="0" w:color="auto"/>
        <w:bottom w:val="none" w:sz="0" w:space="0" w:color="auto"/>
        <w:right w:val="none" w:sz="0" w:space="0" w:color="auto"/>
      </w:divBdr>
    </w:div>
    <w:div w:id="2069181509">
      <w:bodyDiv w:val="1"/>
      <w:marLeft w:val="0"/>
      <w:marRight w:val="0"/>
      <w:marTop w:val="0"/>
      <w:marBottom w:val="0"/>
      <w:divBdr>
        <w:top w:val="none" w:sz="0" w:space="0" w:color="auto"/>
        <w:left w:val="none" w:sz="0" w:space="0" w:color="auto"/>
        <w:bottom w:val="none" w:sz="0" w:space="0" w:color="auto"/>
        <w:right w:val="none" w:sz="0" w:space="0" w:color="auto"/>
      </w:divBdr>
    </w:div>
    <w:div w:id="2069986438">
      <w:bodyDiv w:val="1"/>
      <w:marLeft w:val="0"/>
      <w:marRight w:val="0"/>
      <w:marTop w:val="0"/>
      <w:marBottom w:val="0"/>
      <w:divBdr>
        <w:top w:val="none" w:sz="0" w:space="0" w:color="auto"/>
        <w:left w:val="none" w:sz="0" w:space="0" w:color="auto"/>
        <w:bottom w:val="none" w:sz="0" w:space="0" w:color="auto"/>
        <w:right w:val="none" w:sz="0" w:space="0" w:color="auto"/>
      </w:divBdr>
    </w:div>
    <w:div w:id="2073112616">
      <w:bodyDiv w:val="1"/>
      <w:marLeft w:val="0"/>
      <w:marRight w:val="0"/>
      <w:marTop w:val="0"/>
      <w:marBottom w:val="0"/>
      <w:divBdr>
        <w:top w:val="none" w:sz="0" w:space="0" w:color="auto"/>
        <w:left w:val="none" w:sz="0" w:space="0" w:color="auto"/>
        <w:bottom w:val="none" w:sz="0" w:space="0" w:color="auto"/>
        <w:right w:val="none" w:sz="0" w:space="0" w:color="auto"/>
      </w:divBdr>
    </w:div>
    <w:div w:id="2085955459">
      <w:bodyDiv w:val="1"/>
      <w:marLeft w:val="0"/>
      <w:marRight w:val="0"/>
      <w:marTop w:val="0"/>
      <w:marBottom w:val="0"/>
      <w:divBdr>
        <w:top w:val="none" w:sz="0" w:space="0" w:color="auto"/>
        <w:left w:val="none" w:sz="0" w:space="0" w:color="auto"/>
        <w:bottom w:val="none" w:sz="0" w:space="0" w:color="auto"/>
        <w:right w:val="none" w:sz="0" w:space="0" w:color="auto"/>
      </w:divBdr>
    </w:div>
    <w:div w:id="2096323842">
      <w:bodyDiv w:val="1"/>
      <w:marLeft w:val="0"/>
      <w:marRight w:val="0"/>
      <w:marTop w:val="0"/>
      <w:marBottom w:val="0"/>
      <w:divBdr>
        <w:top w:val="none" w:sz="0" w:space="0" w:color="auto"/>
        <w:left w:val="none" w:sz="0" w:space="0" w:color="auto"/>
        <w:bottom w:val="none" w:sz="0" w:space="0" w:color="auto"/>
        <w:right w:val="none" w:sz="0" w:space="0" w:color="auto"/>
      </w:divBdr>
    </w:div>
    <w:div w:id="2108696016">
      <w:bodyDiv w:val="1"/>
      <w:marLeft w:val="0"/>
      <w:marRight w:val="0"/>
      <w:marTop w:val="0"/>
      <w:marBottom w:val="0"/>
      <w:divBdr>
        <w:top w:val="none" w:sz="0" w:space="0" w:color="auto"/>
        <w:left w:val="none" w:sz="0" w:space="0" w:color="auto"/>
        <w:bottom w:val="none" w:sz="0" w:space="0" w:color="auto"/>
        <w:right w:val="none" w:sz="0" w:space="0" w:color="auto"/>
      </w:divBdr>
    </w:div>
    <w:div w:id="2110268011">
      <w:bodyDiv w:val="1"/>
      <w:marLeft w:val="0"/>
      <w:marRight w:val="0"/>
      <w:marTop w:val="0"/>
      <w:marBottom w:val="0"/>
      <w:divBdr>
        <w:top w:val="none" w:sz="0" w:space="0" w:color="auto"/>
        <w:left w:val="none" w:sz="0" w:space="0" w:color="auto"/>
        <w:bottom w:val="none" w:sz="0" w:space="0" w:color="auto"/>
        <w:right w:val="none" w:sz="0" w:space="0" w:color="auto"/>
      </w:divBdr>
    </w:div>
    <w:div w:id="2110662864">
      <w:bodyDiv w:val="1"/>
      <w:marLeft w:val="0"/>
      <w:marRight w:val="0"/>
      <w:marTop w:val="0"/>
      <w:marBottom w:val="0"/>
      <w:divBdr>
        <w:top w:val="none" w:sz="0" w:space="0" w:color="auto"/>
        <w:left w:val="none" w:sz="0" w:space="0" w:color="auto"/>
        <w:bottom w:val="none" w:sz="0" w:space="0" w:color="auto"/>
        <w:right w:val="none" w:sz="0" w:space="0" w:color="auto"/>
      </w:divBdr>
    </w:div>
    <w:div w:id="2118407869">
      <w:bodyDiv w:val="1"/>
      <w:marLeft w:val="0"/>
      <w:marRight w:val="0"/>
      <w:marTop w:val="0"/>
      <w:marBottom w:val="0"/>
      <w:divBdr>
        <w:top w:val="none" w:sz="0" w:space="0" w:color="auto"/>
        <w:left w:val="none" w:sz="0" w:space="0" w:color="auto"/>
        <w:bottom w:val="none" w:sz="0" w:space="0" w:color="auto"/>
        <w:right w:val="none" w:sz="0" w:space="0" w:color="auto"/>
      </w:divBdr>
    </w:div>
    <w:div w:id="2131128390">
      <w:bodyDiv w:val="1"/>
      <w:marLeft w:val="0"/>
      <w:marRight w:val="0"/>
      <w:marTop w:val="0"/>
      <w:marBottom w:val="0"/>
      <w:divBdr>
        <w:top w:val="none" w:sz="0" w:space="0" w:color="auto"/>
        <w:left w:val="none" w:sz="0" w:space="0" w:color="auto"/>
        <w:bottom w:val="none" w:sz="0" w:space="0" w:color="auto"/>
        <w:right w:val="none" w:sz="0" w:space="0" w:color="auto"/>
      </w:divBdr>
    </w:div>
    <w:div w:id="2142531499">
      <w:bodyDiv w:val="1"/>
      <w:marLeft w:val="0"/>
      <w:marRight w:val="0"/>
      <w:marTop w:val="0"/>
      <w:marBottom w:val="0"/>
      <w:divBdr>
        <w:top w:val="none" w:sz="0" w:space="0" w:color="auto"/>
        <w:left w:val="none" w:sz="0" w:space="0" w:color="auto"/>
        <w:bottom w:val="none" w:sz="0" w:space="0" w:color="auto"/>
        <w:right w:val="none" w:sz="0" w:space="0" w:color="auto"/>
      </w:divBdr>
    </w:div>
    <w:div w:id="2146042305">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image" Target="media/image9.png"/><Relationship Id="rId26" Type="http://schemas.openxmlformats.org/officeDocument/2006/relationships/image" Target="media/image17.png"/><Relationship Id="rId39" Type="http://schemas.openxmlformats.org/officeDocument/2006/relationships/diagramLayout" Target="diagrams/layout1.xml"/><Relationship Id="rId21" Type="http://schemas.openxmlformats.org/officeDocument/2006/relationships/image" Target="media/image12.png"/><Relationship Id="rId34" Type="http://schemas.openxmlformats.org/officeDocument/2006/relationships/chart" Target="charts/chart5.xml"/><Relationship Id="rId42" Type="http://schemas.microsoft.com/office/2007/relationships/diagramDrawing" Target="diagrams/drawing1.xml"/><Relationship Id="rId47" Type="http://schemas.openxmlformats.org/officeDocument/2006/relationships/customXml" Target="../customXml/item4.xml"/><Relationship Id="rId7" Type="http://schemas.openxmlformats.org/officeDocument/2006/relationships/footnotes" Target="footnotes.xml"/><Relationship Id="rId2" Type="http://schemas.openxmlformats.org/officeDocument/2006/relationships/customXml" Target="../customXml/item2.xml"/><Relationship Id="rId16" Type="http://schemas.openxmlformats.org/officeDocument/2006/relationships/image" Target="media/image7.png"/><Relationship Id="rId29" Type="http://schemas.openxmlformats.org/officeDocument/2006/relationships/chart" Target="charts/chart1.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3.jpeg"/><Relationship Id="rId24" Type="http://schemas.openxmlformats.org/officeDocument/2006/relationships/image" Target="media/image15.png"/><Relationship Id="rId32" Type="http://schemas.openxmlformats.org/officeDocument/2006/relationships/header" Target="header1.xml"/><Relationship Id="rId37" Type="http://schemas.openxmlformats.org/officeDocument/2006/relationships/hyperlink" Target="https://ndcpartnership.org/news/integrer-les-actions-climatiques-dans-le-budget-national-les-bonnes-pratiques-maliennes" TargetMode="External"/><Relationship Id="rId40" Type="http://schemas.openxmlformats.org/officeDocument/2006/relationships/diagramQuickStyle" Target="diagrams/quickStyle1.xml"/><Relationship Id="rId45" Type="http://schemas.openxmlformats.org/officeDocument/2006/relationships/theme" Target="theme/theme1.xml"/><Relationship Id="rId5" Type="http://schemas.openxmlformats.org/officeDocument/2006/relationships/settings" Target="settings.xml"/><Relationship Id="rId15" Type="http://schemas.openxmlformats.org/officeDocument/2006/relationships/image" Target="media/image6.png"/><Relationship Id="rId23" Type="http://schemas.openxmlformats.org/officeDocument/2006/relationships/image" Target="media/image14.png"/><Relationship Id="rId28" Type="http://schemas.openxmlformats.org/officeDocument/2006/relationships/image" Target="media/image19.png"/><Relationship Id="rId36" Type="http://schemas.openxmlformats.org/officeDocument/2006/relationships/chart" Target="charts/chart7.xml"/><Relationship Id="rId10" Type="http://schemas.openxmlformats.org/officeDocument/2006/relationships/image" Target="media/image2.png"/><Relationship Id="rId19" Type="http://schemas.openxmlformats.org/officeDocument/2006/relationships/image" Target="media/image10.png"/><Relationship Id="rId31" Type="http://schemas.openxmlformats.org/officeDocument/2006/relationships/chart" Target="charts/chart3.xml"/><Relationship Id="rId44"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image" Target="media/image1.png"/><Relationship Id="rId14" Type="http://schemas.openxmlformats.org/officeDocument/2006/relationships/image" Target="media/image5.png"/><Relationship Id="rId22" Type="http://schemas.openxmlformats.org/officeDocument/2006/relationships/image" Target="media/image13.png"/><Relationship Id="rId27" Type="http://schemas.openxmlformats.org/officeDocument/2006/relationships/image" Target="media/image18.png"/><Relationship Id="rId30" Type="http://schemas.openxmlformats.org/officeDocument/2006/relationships/chart" Target="charts/chart2.xml"/><Relationship Id="rId35" Type="http://schemas.openxmlformats.org/officeDocument/2006/relationships/chart" Target="charts/chart6.xml"/><Relationship Id="rId43" Type="http://schemas.openxmlformats.org/officeDocument/2006/relationships/header" Target="header2.xml"/><Relationship Id="rId48" Type="http://schemas.openxmlformats.org/officeDocument/2006/relationships/customXml" Target="../customXml/item5.xml"/><Relationship Id="rId8" Type="http://schemas.openxmlformats.org/officeDocument/2006/relationships/endnotes" Target="endnotes.xml"/><Relationship Id="rId3" Type="http://schemas.openxmlformats.org/officeDocument/2006/relationships/numbering" Target="numbering.xml"/><Relationship Id="rId12" Type="http://schemas.openxmlformats.org/officeDocument/2006/relationships/image" Target="media/image4.jpeg"/><Relationship Id="rId17" Type="http://schemas.openxmlformats.org/officeDocument/2006/relationships/image" Target="media/image8.png"/><Relationship Id="rId25" Type="http://schemas.openxmlformats.org/officeDocument/2006/relationships/image" Target="media/image16.png"/><Relationship Id="rId33" Type="http://schemas.openxmlformats.org/officeDocument/2006/relationships/chart" Target="charts/chart4.xml"/><Relationship Id="rId38" Type="http://schemas.openxmlformats.org/officeDocument/2006/relationships/diagramData" Target="diagrams/data1.xml"/><Relationship Id="rId46" Type="http://schemas.openxmlformats.org/officeDocument/2006/relationships/customXml" Target="../customXml/item3.xml"/><Relationship Id="rId20" Type="http://schemas.openxmlformats.org/officeDocument/2006/relationships/image" Target="media/image11.png"/><Relationship Id="rId41" Type="http://schemas.openxmlformats.org/officeDocument/2006/relationships/diagramColors" Target="diagrams/colors1.xml"/></Relationships>
</file>

<file path=word/_rels/footnotes.xml.rels><?xml version="1.0" encoding="UTF-8" standalone="yes"?>
<Relationships xmlns="http://schemas.openxmlformats.org/package/2006/relationships"><Relationship Id="rId8" Type="http://schemas.openxmlformats.org/officeDocument/2006/relationships/hyperlink" Target="https://www.salvaterra.fr/wp-content/uploads/2022/05/5724-Rapport-5724-Mali-AFD-Rapport-de-demarrage-de-lAT-a-la-BNDA-2021.pdf" TargetMode="External"/><Relationship Id="rId13" Type="http://schemas.openxmlformats.org/officeDocument/2006/relationships/hyperlink" Target="https://documents1.worldbank.org/curated/en/099335012062235999/pdf/P1758520d2574f000837a0ff7ef7c35f5f.pdf" TargetMode="External"/><Relationship Id="rId18" Type="http://schemas.openxmlformats.org/officeDocument/2006/relationships/hyperlink" Target="https://www.undp.org/sites/g/files/zskgke326/files/2023-01/Mali%20EEI%20Report_18122022-4.pdf" TargetMode="External"/><Relationship Id="rId3" Type="http://schemas.openxmlformats.org/officeDocument/2006/relationships/hyperlink" Target="https://climateactiontransparency.org/resources/central-asia-guidance-document-of-ndc-reporting/" TargetMode="External"/><Relationship Id="rId21" Type="http://schemas.openxmlformats.org/officeDocument/2006/relationships/hyperlink" Target="https://prubamali.org/wp-content/uploads/2025/12/EIES-CET-Noumoubougou_Mali_PRUBA_SSES_AGETIER_VP-_SERF-10122025-version-finale-15122025.pdf" TargetMode="External"/><Relationship Id="rId7" Type="http://schemas.openxmlformats.org/officeDocument/2006/relationships/hyperlink" Target="https://aaainitiative.org/sites/default/files/2021-02/Climate-Smart-Agriculture-Investment-Plan-for-Mali.pdf" TargetMode="External"/><Relationship Id="rId12" Type="http://schemas.openxmlformats.org/officeDocument/2006/relationships/hyperlink" Target="https://mptf.undp.org/sites/default/files/documents/2025-09/00127489_rapport_final_pacp_vf.pdf" TargetMode="External"/><Relationship Id="rId17" Type="http://schemas.openxmlformats.org/officeDocument/2006/relationships/hyperlink" Target="https://documents1.worldbank.org/curated/en/099061825071021497/pdf/P177041-f1956f37-9d76-4936-bfcc-8111a197d265.pdf" TargetMode="External"/><Relationship Id="rId2" Type="http://schemas.openxmlformats.org/officeDocument/2006/relationships/hyperlink" Target="https://unfccc.int/sites/default/files/NDC/2022-06/Second%20NDC%20of%20The%20Republic%20of%20The%20Gambia-16-12-2021.pdf" TargetMode="External"/><Relationship Id="rId16" Type="http://schemas.openxmlformats.org/officeDocument/2006/relationships/hyperlink" Target="https://climateactiontransparency.org/wp-content/uploads/2025/04/Livrable-H.docx.pdf" TargetMode="External"/><Relationship Id="rId20" Type="http://schemas.openxmlformats.org/officeDocument/2006/relationships/hyperlink" Target="https://prubamali.org/wp-content/uploads/2024/11/Avis-a-Manifestation-dInteret-pour-letude-Caracterisation-des-dechets-solides.pdf" TargetMode="External"/><Relationship Id="rId1" Type="http://schemas.openxmlformats.org/officeDocument/2006/relationships/hyperlink" Target="https://climateactiontransparency.org/resources/central-asia-guidance-document-of-ndc-reporting/" TargetMode="External"/><Relationship Id="rId6" Type="http://schemas.openxmlformats.org/officeDocument/2006/relationships/hyperlink" Target="https://www.fao.org/in-action/enteric-methane/countries/northern-africa/mali/en" TargetMode="External"/><Relationship Id="rId11" Type="http://schemas.openxmlformats.org/officeDocument/2006/relationships/hyperlink" Target="https://open.enabel.be/en/evaluation/13/download/58" TargetMode="External"/><Relationship Id="rId5" Type="http://schemas.openxmlformats.org/officeDocument/2006/relationships/hyperlink" Target="https://documents1.worldbank.org/curated/en/099335012062235999/pdf/P1758520d2574f000837a0ff7ef7c35f5f.pdf" TargetMode="External"/><Relationship Id="rId15" Type="http://schemas.openxmlformats.org/officeDocument/2006/relationships/hyperlink" Target="https://www.globalforestwatch.org/dashboards/country/MLI/?category=climate&amp;lang=fr&amp;map=eyJkYXRhc2V0cyI6W3siZGF0YXNldCI6InBvbGl0aWNhbC1ib3VuZGFyaWVzIiwibGF5ZXJzIjpbImRpc3B1dGVkLXBvbGl0aWNhbC1ib3VuZGFyaWVzIiwicG9saXRpY2FsLWJvdW5kYXJpZXMiXSwiYm91bmRhcnkiOnRydWUsIm9wYWNpdHkiOjEsInZpc2liaWxpdHkiOnRydWV9LHsiZGF0YXNldCI6Ik5ldC1DaGFuZ2UtU1RBR0lORyIsImxheWVycyI6WyJmb3Jlc3QtbmV0LWNoYW5nZSJdLCJvcGFjaXR5IjoxLCJ2aXNpYmlsaXR5Ijp0cnVlLCJwYXJhbXMiOnsidmlzaWJpbGl0eSI6dHJ1ZSwiYWRtX2xldmVsIjoiYWRtMCJ9fV0sImNhbkJvdW5kIjp0cnVlfQ%3D%3D&amp;showMap=true" TargetMode="External"/><Relationship Id="rId10" Type="http://schemas.openxmlformats.org/officeDocument/2006/relationships/hyperlink" Target="https://www.ipcc-nggip.iges.or.jp/public/2019rf/pdf/4_Volume4/19R_V4_Ch05_Cropland.pdf" TargetMode="External"/><Relationship Id="rId19" Type="http://schemas.openxmlformats.org/officeDocument/2006/relationships/hyperlink" Target="https://documents1.worldbank.org/curated/en/099061825071021497/pdf/P177041-f1956f37-9d76-4936-bfcc-8111a197d265.pdf" TargetMode="External"/><Relationship Id="rId4" Type="http://schemas.openxmlformats.org/officeDocument/2006/relationships/hyperlink" Target="https://climateactiontransparency.org/resources/central-asia-guidance-document-of-ndc-reporting/" TargetMode="External"/><Relationship Id="rId9" Type="http://schemas.openxmlformats.org/officeDocument/2006/relationships/hyperlink" Target="https://mptf.undp.org/sites/default/files/documents/40000/report_annuel_2019_project_104221.pdf" TargetMode="External"/><Relationship Id="rId14" Type="http://schemas.openxmlformats.org/officeDocument/2006/relationships/hyperlink" Target="https://cgspace.cgiar.org/server/api/core/bitstreams/02d4c426-3b48-4b7e-90f6-1e130b8a0cad/content" TargetMode="External"/><Relationship Id="rId22" Type="http://schemas.openxmlformats.org/officeDocument/2006/relationships/hyperlink" Target="https://maliactu.net/mali-inspecteur-general-ousmane-sidibe-dnpcn-il-faut-quon-aille-vers-le-partenariat-public-prive-dans-la-transformation-des-dechets/" TargetMode="External"/></Relationships>
</file>

<file path=word/_rels/header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4" Type="http://schemas.openxmlformats.org/officeDocument/2006/relationships/image" Target="media/image23.png"/></Relationships>
</file>

<file path=word/_rels/header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 Id="rId6" Type="http://schemas.openxmlformats.org/officeDocument/2006/relationships/image" Target="media/image23.png"/><Relationship Id="rId5" Type="http://schemas.openxmlformats.org/officeDocument/2006/relationships/image" Target="media/image22.png"/></Relationships>
</file>

<file path=word/charts/_rels/chart1.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C:\Users\Youssef%20ANCHAD\Desktop\lp\Graphes.xlsx" TargetMode="External"/><Relationship Id="rId2" Type="http://schemas.microsoft.com/office/2011/relationships/chartColorStyle" Target="colors7.xml"/><Relationship Id="rId1" Type="http://schemas.microsoft.com/office/2011/relationships/chartStyle" Target="style7.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Emissions du secteur agricole pour les années de référence </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autoTitleDeleted val="0"/>
    <c:plotArea>
      <c:layout/>
      <c:barChart>
        <c:barDir val="col"/>
        <c:grouping val="clustered"/>
        <c:varyColors val="0"/>
        <c:ser>
          <c:idx val="0"/>
          <c:order val="0"/>
          <c:tx>
            <c:strRef>
              <c:f>Sheet3!$A$10</c:f>
              <c:strCache>
                <c:ptCount val="1"/>
                <c:pt idx="0">
                  <c:v>2015</c:v>
                </c:pt>
              </c:strCache>
            </c:strRef>
          </c:tx>
          <c:spPr>
            <a:solidFill>
              <a:schemeClr val="accent5">
                <a:shade val="65000"/>
              </a:schemeClr>
            </a:solidFill>
            <a:ln>
              <a:noFill/>
            </a:ln>
            <a:effectLst/>
          </c:spPr>
          <c:invertIfNegative val="0"/>
          <c:cat>
            <c:multiLvlStrRef>
              <c:f>Sheet3!$B$8:$E$9</c:f>
              <c:multiLvlStrCache>
                <c:ptCount val="4"/>
                <c:lvl>
                  <c:pt idx="0">
                    <c:v> CH₄</c:v>
                  </c:pt>
                  <c:pt idx="1">
                    <c:v>N₂O</c:v>
                  </c:pt>
                  <c:pt idx="2">
                    <c:v>CH₄</c:v>
                  </c:pt>
                  <c:pt idx="3">
                    <c:v>N₂O</c:v>
                  </c:pt>
                </c:lvl>
                <c:lvl>
                  <c:pt idx="0">
                    <c:v>Élevage </c:v>
                  </c:pt>
                  <c:pt idx="2">
                    <c:v>Agriculture</c:v>
                  </c:pt>
                </c:lvl>
              </c:multiLvlStrCache>
            </c:multiLvlStrRef>
          </c:cat>
          <c:val>
            <c:numRef>
              <c:f>Sheet3!$B$10:$E$10</c:f>
              <c:numCache>
                <c:formatCode>General</c:formatCode>
                <c:ptCount val="4"/>
                <c:pt idx="0">
                  <c:v>15590</c:v>
                </c:pt>
                <c:pt idx="1">
                  <c:v>8311.2800000000007</c:v>
                </c:pt>
                <c:pt idx="2">
                  <c:v>20040.48</c:v>
                </c:pt>
                <c:pt idx="3">
                  <c:v>15335.91</c:v>
                </c:pt>
              </c:numCache>
            </c:numRef>
          </c:val>
          <c:extLst>
            <c:ext xmlns:c16="http://schemas.microsoft.com/office/drawing/2014/chart" uri="{C3380CC4-5D6E-409C-BE32-E72D297353CC}">
              <c16:uniqueId val="{00000000-83B7-4765-B9AD-54C2B8F4BA4D}"/>
            </c:ext>
          </c:extLst>
        </c:ser>
        <c:ser>
          <c:idx val="1"/>
          <c:order val="1"/>
          <c:tx>
            <c:strRef>
              <c:f>Sheet3!$A$11</c:f>
              <c:strCache>
                <c:ptCount val="1"/>
                <c:pt idx="0">
                  <c:v>2017</c:v>
                </c:pt>
              </c:strCache>
            </c:strRef>
          </c:tx>
          <c:spPr>
            <a:solidFill>
              <a:schemeClr val="accent5"/>
            </a:solidFill>
            <a:ln>
              <a:noFill/>
            </a:ln>
            <a:effectLst/>
          </c:spPr>
          <c:invertIfNegative val="0"/>
          <c:cat>
            <c:multiLvlStrRef>
              <c:f>Sheet3!$B$8:$E$9</c:f>
              <c:multiLvlStrCache>
                <c:ptCount val="4"/>
                <c:lvl>
                  <c:pt idx="0">
                    <c:v> CH₄</c:v>
                  </c:pt>
                  <c:pt idx="1">
                    <c:v>N₂O</c:v>
                  </c:pt>
                  <c:pt idx="2">
                    <c:v>CH₄</c:v>
                  </c:pt>
                  <c:pt idx="3">
                    <c:v>N₂O</c:v>
                  </c:pt>
                </c:lvl>
                <c:lvl>
                  <c:pt idx="0">
                    <c:v>Élevage </c:v>
                  </c:pt>
                  <c:pt idx="2">
                    <c:v>Agriculture</c:v>
                  </c:pt>
                </c:lvl>
              </c:multiLvlStrCache>
            </c:multiLvlStrRef>
          </c:cat>
          <c:val>
            <c:numRef>
              <c:f>Sheet3!$B$11:$E$11</c:f>
              <c:numCache>
                <c:formatCode>General</c:formatCode>
                <c:ptCount val="4"/>
                <c:pt idx="0">
                  <c:v>17223</c:v>
                </c:pt>
                <c:pt idx="1">
                  <c:v>9894.4599999999991</c:v>
                </c:pt>
                <c:pt idx="2">
                  <c:v>41133.46</c:v>
                </c:pt>
                <c:pt idx="3">
                  <c:v>16910.04</c:v>
                </c:pt>
              </c:numCache>
            </c:numRef>
          </c:val>
          <c:extLst>
            <c:ext xmlns:c16="http://schemas.microsoft.com/office/drawing/2014/chart" uri="{C3380CC4-5D6E-409C-BE32-E72D297353CC}">
              <c16:uniqueId val="{00000001-83B7-4765-B9AD-54C2B8F4BA4D}"/>
            </c:ext>
          </c:extLst>
        </c:ser>
        <c:ser>
          <c:idx val="2"/>
          <c:order val="2"/>
          <c:tx>
            <c:strRef>
              <c:f>Sheet3!$A$12</c:f>
              <c:strCache>
                <c:ptCount val="1"/>
                <c:pt idx="0">
                  <c:v>2019</c:v>
                </c:pt>
              </c:strCache>
            </c:strRef>
          </c:tx>
          <c:spPr>
            <a:solidFill>
              <a:schemeClr val="accent5">
                <a:tint val="65000"/>
              </a:schemeClr>
            </a:solidFill>
            <a:ln>
              <a:noFill/>
            </a:ln>
            <a:effectLst/>
          </c:spPr>
          <c:invertIfNegative val="0"/>
          <c:cat>
            <c:multiLvlStrRef>
              <c:f>Sheet3!$B$8:$E$9</c:f>
              <c:multiLvlStrCache>
                <c:ptCount val="4"/>
                <c:lvl>
                  <c:pt idx="0">
                    <c:v> CH₄</c:v>
                  </c:pt>
                  <c:pt idx="1">
                    <c:v>N₂O</c:v>
                  </c:pt>
                  <c:pt idx="2">
                    <c:v>CH₄</c:v>
                  </c:pt>
                  <c:pt idx="3">
                    <c:v>N₂O</c:v>
                  </c:pt>
                </c:lvl>
                <c:lvl>
                  <c:pt idx="0">
                    <c:v>Élevage </c:v>
                  </c:pt>
                  <c:pt idx="2">
                    <c:v>Agriculture</c:v>
                  </c:pt>
                </c:lvl>
              </c:multiLvlStrCache>
            </c:multiLvlStrRef>
          </c:cat>
          <c:val>
            <c:numRef>
              <c:f>Sheet3!$B$12:$E$12</c:f>
              <c:numCache>
                <c:formatCode>General</c:formatCode>
                <c:ptCount val="4"/>
                <c:pt idx="0">
                  <c:v>18465</c:v>
                </c:pt>
                <c:pt idx="1">
                  <c:v>10821.51</c:v>
                </c:pt>
                <c:pt idx="2">
                  <c:v>30266.05</c:v>
                </c:pt>
                <c:pt idx="3">
                  <c:v>17795.16</c:v>
                </c:pt>
              </c:numCache>
            </c:numRef>
          </c:val>
          <c:extLst>
            <c:ext xmlns:c16="http://schemas.microsoft.com/office/drawing/2014/chart" uri="{C3380CC4-5D6E-409C-BE32-E72D297353CC}">
              <c16:uniqueId val="{00000002-83B7-4765-B9AD-54C2B8F4BA4D}"/>
            </c:ext>
          </c:extLst>
        </c:ser>
        <c:dLbls>
          <c:showLegendKey val="0"/>
          <c:showVal val="0"/>
          <c:showCatName val="0"/>
          <c:showSerName val="0"/>
          <c:showPercent val="0"/>
          <c:showBubbleSize val="0"/>
        </c:dLbls>
        <c:gapWidth val="219"/>
        <c:overlap val="-27"/>
        <c:axId val="483971967"/>
        <c:axId val="483972383"/>
      </c:barChart>
      <c:catAx>
        <c:axId val="4839719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483972383"/>
        <c:crosses val="autoZero"/>
        <c:auto val="1"/>
        <c:lblAlgn val="ctr"/>
        <c:lblOffset val="100"/>
        <c:noMultiLvlLbl val="0"/>
      </c:catAx>
      <c:valAx>
        <c:axId val="4839723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Émissions en (kt éq CO₂)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4839719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1000">
          <a:latin typeface="+mn-lt"/>
          <a:ea typeface="CMU Serif Extra" panose="02000603000000000000" pitchFamily="2" charset="0"/>
          <a:cs typeface="CMU Serif Extra" panose="02000603000000000000" pitchFamily="2" charset="0"/>
        </a:defRPr>
      </a:pPr>
      <a:endParaRPr lang="fr-FR"/>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100" b="1" i="0" u="none" strike="noStrike" kern="1200" cap="all" baseline="0">
                <a:solidFill>
                  <a:schemeClr val="tx1">
                    <a:lumMod val="65000"/>
                    <a:lumOff val="35000"/>
                  </a:schemeClr>
                </a:solidFill>
                <a:latin typeface="+mn-lt"/>
                <a:ea typeface="+mn-ea"/>
                <a:cs typeface="+mn-cs"/>
              </a:defRPr>
            </a:pPr>
            <a:r>
              <a:rPr lang="en-US" sz="1100"/>
              <a:t>Répartition des émissions par sous secteur de l'année de reférence </a:t>
            </a:r>
          </a:p>
        </c:rich>
      </c:tx>
      <c:overlay val="0"/>
      <c:spPr>
        <a:noFill/>
        <a:ln>
          <a:noFill/>
        </a:ln>
        <a:effectLst/>
      </c:spPr>
      <c:txPr>
        <a:bodyPr rot="0" spcFirstLastPara="1" vertOverflow="ellipsis" vert="horz" wrap="square" anchor="ctr" anchorCtr="1"/>
        <a:lstStyle/>
        <a:p>
          <a:pPr>
            <a:defRPr sz="1100" b="1" i="0" u="none" strike="noStrike" kern="1200" cap="all"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5">
                  <a:shade val="76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B774-4BD4-B690-78B4874CE707}"/>
              </c:ext>
            </c:extLst>
          </c:dPt>
          <c:dPt>
            <c:idx val="1"/>
            <c:bubble3D val="0"/>
            <c:spPr>
              <a:solidFill>
                <a:schemeClr val="accent5">
                  <a:tint val="77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B774-4BD4-B690-78B4874CE707}"/>
              </c:ext>
            </c:extLst>
          </c:dPt>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5">
                          <a:shade val="76000"/>
                        </a:schemeClr>
                      </a:solidFill>
                      <a:latin typeface="+mn-lt"/>
                      <a:ea typeface="+mn-ea"/>
                      <a:cs typeface="+mn-cs"/>
                    </a:defRPr>
                  </a:pPr>
                  <a:endParaRPr lang="fr-FR"/>
                </a:p>
              </c:txPr>
              <c:dLblPos val="outEnd"/>
              <c:showLegendKey val="0"/>
              <c:showVal val="0"/>
              <c:showCatName val="1"/>
              <c:showSerName val="0"/>
              <c:showPercent val="1"/>
              <c:showBubbleSize val="0"/>
              <c:extLst>
                <c:ext xmlns:c16="http://schemas.microsoft.com/office/drawing/2014/chart" uri="{C3380CC4-5D6E-409C-BE32-E72D297353CC}">
                  <c16:uniqueId val="{00000001-B774-4BD4-B690-78B4874CE707}"/>
                </c:ext>
              </c:extLst>
            </c:dLbl>
            <c:dLbl>
              <c:idx val="1"/>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5">
                          <a:tint val="77000"/>
                        </a:schemeClr>
                      </a:solidFill>
                      <a:latin typeface="+mn-lt"/>
                      <a:ea typeface="+mn-ea"/>
                      <a:cs typeface="+mn-cs"/>
                    </a:defRPr>
                  </a:pPr>
                  <a:endParaRPr lang="fr-FR"/>
                </a:p>
              </c:txPr>
              <c:dLblPos val="outEnd"/>
              <c:showLegendKey val="0"/>
              <c:showVal val="0"/>
              <c:showCatName val="1"/>
              <c:showSerName val="0"/>
              <c:showPercent val="1"/>
              <c:showBubbleSize val="0"/>
              <c:extLst>
                <c:ext xmlns:c16="http://schemas.microsoft.com/office/drawing/2014/chart" uri="{C3380CC4-5D6E-409C-BE32-E72D297353CC}">
                  <c16:uniqueId val="{00000003-B774-4BD4-B690-78B4874CE707}"/>
                </c:ext>
              </c:extLst>
            </c:dLbl>
            <c:spPr>
              <a:noFill/>
              <a:ln>
                <a:noFill/>
              </a:ln>
              <a:effectLst/>
            </c:sp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Sheet3!$A$2:$A$3</c:f>
              <c:strCache>
                <c:ptCount val="2"/>
                <c:pt idx="0">
                  <c:v>Élevage</c:v>
                </c:pt>
                <c:pt idx="1">
                  <c:v>Agriculture (Cultures)</c:v>
                </c:pt>
              </c:strCache>
            </c:strRef>
          </c:cat>
          <c:val>
            <c:numRef>
              <c:f>Sheet3!$D$2:$D$3</c:f>
              <c:numCache>
                <c:formatCode>0%</c:formatCode>
                <c:ptCount val="2"/>
                <c:pt idx="0">
                  <c:v>0.31</c:v>
                </c:pt>
                <c:pt idx="1">
                  <c:v>0.69</c:v>
                </c:pt>
              </c:numCache>
            </c:numRef>
          </c:val>
          <c:extLst>
            <c:ext xmlns:c16="http://schemas.microsoft.com/office/drawing/2014/chart" uri="{C3380CC4-5D6E-409C-BE32-E72D297353CC}">
              <c16:uniqueId val="{00000004-B774-4BD4-B690-78B4874CE707}"/>
            </c:ext>
          </c:extLst>
        </c:ser>
        <c:dLbls>
          <c:dLblPos val="outEnd"/>
          <c:showLegendKey val="0"/>
          <c:showVal val="0"/>
          <c:showCatName val="0"/>
          <c:showSerName val="0"/>
          <c:showPercent val="1"/>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fr-FR"/>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126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Scénario de base et d'atténuation 2020-2030</a:t>
            </a:r>
          </a:p>
        </c:rich>
      </c:tx>
      <c:overlay val="0"/>
      <c:spPr>
        <a:noFill/>
        <a:ln>
          <a:noFill/>
        </a:ln>
        <a:effectLst/>
      </c:spPr>
      <c:txPr>
        <a:bodyPr rot="0" spcFirstLastPara="1" vertOverflow="ellipsis" vert="horz" wrap="square" anchor="ctr" anchorCtr="1"/>
        <a:lstStyle/>
        <a:p>
          <a:pPr>
            <a:defRPr sz="126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autoTitleDeleted val="0"/>
    <c:plotArea>
      <c:layout/>
      <c:lineChart>
        <c:grouping val="standard"/>
        <c:varyColors val="0"/>
        <c:ser>
          <c:idx val="0"/>
          <c:order val="0"/>
          <c:tx>
            <c:strRef>
              <c:f>Sheet3!$B$36</c:f>
              <c:strCache>
                <c:ptCount val="1"/>
                <c:pt idx="0">
                  <c:v>Scénario de base (KT éq-CO₂)</c:v>
                </c:pt>
              </c:strCache>
            </c:strRef>
          </c:tx>
          <c:spPr>
            <a:ln w="28575" cap="rnd">
              <a:solidFill>
                <a:srgbClr val="EE0000"/>
              </a:solidFill>
              <a:round/>
            </a:ln>
            <a:effectLst/>
          </c:spPr>
          <c:marker>
            <c:symbol val="none"/>
          </c:marker>
          <c:cat>
            <c:numRef>
              <c:f>Sheet3!$A$37:$A$44</c:f>
              <c:numCache>
                <c:formatCode>General</c:formatCode>
                <c:ptCount val="8"/>
                <c:pt idx="0">
                  <c:v>2020</c:v>
                </c:pt>
                <c:pt idx="1">
                  <c:v>2021</c:v>
                </c:pt>
                <c:pt idx="2">
                  <c:v>2022</c:v>
                </c:pt>
                <c:pt idx="3">
                  <c:v>2023</c:v>
                </c:pt>
                <c:pt idx="4">
                  <c:v>2024</c:v>
                </c:pt>
                <c:pt idx="5">
                  <c:v>2025</c:v>
                </c:pt>
                <c:pt idx="6">
                  <c:v>2026</c:v>
                </c:pt>
                <c:pt idx="7">
                  <c:v>2027</c:v>
                </c:pt>
              </c:numCache>
            </c:numRef>
          </c:cat>
          <c:val>
            <c:numRef>
              <c:f>Sheet3!$B$37:$B$44</c:f>
              <c:numCache>
                <c:formatCode>General</c:formatCode>
                <c:ptCount val="8"/>
                <c:pt idx="0">
                  <c:v>76667</c:v>
                </c:pt>
                <c:pt idx="1">
                  <c:v>76299</c:v>
                </c:pt>
                <c:pt idx="2">
                  <c:v>76226</c:v>
                </c:pt>
                <c:pt idx="3">
                  <c:v>76435</c:v>
                </c:pt>
                <c:pt idx="4">
                  <c:v>76913</c:v>
                </c:pt>
                <c:pt idx="5">
                  <c:v>77648</c:v>
                </c:pt>
                <c:pt idx="6">
                  <c:v>78631</c:v>
                </c:pt>
                <c:pt idx="7">
                  <c:v>79855</c:v>
                </c:pt>
              </c:numCache>
            </c:numRef>
          </c:val>
          <c:smooth val="0"/>
          <c:extLst>
            <c:ext xmlns:c16="http://schemas.microsoft.com/office/drawing/2014/chart" uri="{C3380CC4-5D6E-409C-BE32-E72D297353CC}">
              <c16:uniqueId val="{00000000-91ED-4778-9CAF-EE69E344EDCE}"/>
            </c:ext>
          </c:extLst>
        </c:ser>
        <c:ser>
          <c:idx val="1"/>
          <c:order val="1"/>
          <c:tx>
            <c:strRef>
              <c:f>Sheet3!$C$36</c:f>
              <c:strCache>
                <c:ptCount val="1"/>
                <c:pt idx="0">
                  <c:v>Scénario d'atténuation (KT éq-CO₂)</c:v>
                </c:pt>
              </c:strCache>
            </c:strRef>
          </c:tx>
          <c:spPr>
            <a:ln w="28575" cap="rnd">
              <a:solidFill>
                <a:schemeClr val="accent6">
                  <a:shade val="76000"/>
                </a:schemeClr>
              </a:solidFill>
              <a:round/>
            </a:ln>
            <a:effectLst/>
          </c:spPr>
          <c:marker>
            <c:symbol val="none"/>
          </c:marker>
          <c:cat>
            <c:numRef>
              <c:f>Sheet3!$A$37:$A$44</c:f>
              <c:numCache>
                <c:formatCode>General</c:formatCode>
                <c:ptCount val="8"/>
                <c:pt idx="0">
                  <c:v>2020</c:v>
                </c:pt>
                <c:pt idx="1">
                  <c:v>2021</c:v>
                </c:pt>
                <c:pt idx="2">
                  <c:v>2022</c:v>
                </c:pt>
                <c:pt idx="3">
                  <c:v>2023</c:v>
                </c:pt>
                <c:pt idx="4">
                  <c:v>2024</c:v>
                </c:pt>
                <c:pt idx="5">
                  <c:v>2025</c:v>
                </c:pt>
                <c:pt idx="6">
                  <c:v>2026</c:v>
                </c:pt>
                <c:pt idx="7">
                  <c:v>2027</c:v>
                </c:pt>
              </c:numCache>
            </c:numRef>
          </c:cat>
          <c:val>
            <c:numRef>
              <c:f>Sheet3!$C$37:$C$44</c:f>
              <c:numCache>
                <c:formatCode>General</c:formatCode>
                <c:ptCount val="8"/>
                <c:pt idx="0">
                  <c:v>76667</c:v>
                </c:pt>
                <c:pt idx="1">
                  <c:v>64854</c:v>
                </c:pt>
                <c:pt idx="2">
                  <c:v>64792</c:v>
                </c:pt>
                <c:pt idx="3">
                  <c:v>61148</c:v>
                </c:pt>
                <c:pt idx="4">
                  <c:v>61530</c:v>
                </c:pt>
                <c:pt idx="5">
                  <c:v>62118</c:v>
                </c:pt>
                <c:pt idx="6">
                  <c:v>62905</c:v>
                </c:pt>
                <c:pt idx="7">
                  <c:v>63884</c:v>
                </c:pt>
              </c:numCache>
            </c:numRef>
          </c:val>
          <c:smooth val="0"/>
          <c:extLst>
            <c:ext xmlns:c16="http://schemas.microsoft.com/office/drawing/2014/chart" uri="{C3380CC4-5D6E-409C-BE32-E72D297353CC}">
              <c16:uniqueId val="{00000001-91ED-4778-9CAF-EE69E344EDCE}"/>
            </c:ext>
          </c:extLst>
        </c:ser>
        <c:dLbls>
          <c:showLegendKey val="0"/>
          <c:showVal val="0"/>
          <c:showCatName val="0"/>
          <c:showSerName val="0"/>
          <c:showPercent val="0"/>
          <c:showBubbleSize val="0"/>
        </c:dLbls>
        <c:smooth val="0"/>
        <c:axId val="558052383"/>
        <c:axId val="558048639"/>
      </c:lineChart>
      <c:catAx>
        <c:axId val="558052383"/>
        <c:scaling>
          <c:orientation val="minMax"/>
        </c:scaling>
        <c:delete val="0"/>
        <c:axPos val="b"/>
        <c:title>
          <c:tx>
            <c:rich>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Année</a:t>
                </a:r>
              </a:p>
            </c:rich>
          </c:tx>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558048639"/>
        <c:crosses val="autoZero"/>
        <c:auto val="1"/>
        <c:lblAlgn val="ctr"/>
        <c:lblOffset val="100"/>
        <c:noMultiLvlLbl val="0"/>
      </c:catAx>
      <c:valAx>
        <c:axId val="55804863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Émissions en (kt éq CO₂)  </a:t>
                </a:r>
              </a:p>
            </c:rich>
          </c:tx>
          <c:overlay val="0"/>
          <c:spPr>
            <a:noFill/>
            <a:ln>
              <a:noFill/>
            </a:ln>
            <a:effectLst/>
          </c:spPr>
          <c:txPr>
            <a:bodyPr rot="-54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5580523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1050">
          <a:latin typeface="+mn-lt"/>
          <a:ea typeface="CMU Serif Extra" panose="02000603000000000000" pitchFamily="2" charset="0"/>
          <a:cs typeface="CMU Serif Extra" panose="02000603000000000000" pitchFamily="2" charset="0"/>
        </a:defRPr>
      </a:pPr>
      <a:endParaRPr lang="fr-FR"/>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08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Bilan des émissions/séquestration secteur foret 2015-2017</a:t>
            </a:r>
          </a:p>
        </c:rich>
      </c:tx>
      <c:overlay val="0"/>
      <c:spPr>
        <a:noFill/>
        <a:ln>
          <a:noFill/>
        </a:ln>
        <a:effectLst/>
      </c:spPr>
      <c:txPr>
        <a:bodyPr rot="0" spcFirstLastPara="1" vertOverflow="ellipsis" vert="horz" wrap="square" anchor="ctr" anchorCtr="1"/>
        <a:lstStyle/>
        <a:p>
          <a:pPr>
            <a:defRPr sz="108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autoTitleDeleted val="0"/>
    <c:plotArea>
      <c:layout/>
      <c:barChart>
        <c:barDir val="col"/>
        <c:grouping val="clustered"/>
        <c:varyColors val="0"/>
        <c:ser>
          <c:idx val="0"/>
          <c:order val="0"/>
          <c:tx>
            <c:strRef>
              <c:f>Foresterie!$B$28</c:f>
              <c:strCache>
                <c:ptCount val="1"/>
                <c:pt idx="0">
                  <c:v>Séquestration CO2 (KT)</c:v>
                </c:pt>
              </c:strCache>
            </c:strRef>
          </c:tx>
          <c:spPr>
            <a:solidFill>
              <a:schemeClr val="accent5">
                <a:shade val="65000"/>
              </a:schemeClr>
            </a:solidFill>
            <a:ln>
              <a:noFill/>
            </a:ln>
            <a:effectLst/>
          </c:spPr>
          <c:invertIfNegative val="0"/>
          <c:trendline>
            <c:spPr>
              <a:ln w="19050" cap="rnd">
                <a:solidFill>
                  <a:schemeClr val="accent5">
                    <a:shade val="65000"/>
                  </a:schemeClr>
                </a:solidFill>
                <a:prstDash val="sysDot"/>
              </a:ln>
              <a:effectLst/>
            </c:spPr>
            <c:trendlineType val="linear"/>
            <c:dispRSqr val="0"/>
            <c:dispEq val="0"/>
          </c:trendline>
          <c:cat>
            <c:numRef>
              <c:f>Foresterie!$A$29:$A$31</c:f>
              <c:numCache>
                <c:formatCode>General</c:formatCode>
                <c:ptCount val="3"/>
                <c:pt idx="0">
                  <c:v>2015</c:v>
                </c:pt>
                <c:pt idx="1">
                  <c:v>2016</c:v>
                </c:pt>
                <c:pt idx="2">
                  <c:v>2017</c:v>
                </c:pt>
              </c:numCache>
            </c:numRef>
          </c:cat>
          <c:val>
            <c:numRef>
              <c:f>Foresterie!$B$29:$B$31</c:f>
              <c:numCache>
                <c:formatCode>General</c:formatCode>
                <c:ptCount val="3"/>
                <c:pt idx="0">
                  <c:v>317974</c:v>
                </c:pt>
                <c:pt idx="1">
                  <c:v>322055</c:v>
                </c:pt>
                <c:pt idx="2">
                  <c:v>325309</c:v>
                </c:pt>
              </c:numCache>
            </c:numRef>
          </c:val>
          <c:extLst>
            <c:ext xmlns:c16="http://schemas.microsoft.com/office/drawing/2014/chart" uri="{C3380CC4-5D6E-409C-BE32-E72D297353CC}">
              <c16:uniqueId val="{00000001-78AC-4473-BC7A-DCB63469B586}"/>
            </c:ext>
          </c:extLst>
        </c:ser>
        <c:ser>
          <c:idx val="1"/>
          <c:order val="1"/>
          <c:tx>
            <c:strRef>
              <c:f>Foresterie!$C$28</c:f>
              <c:strCache>
                <c:ptCount val="1"/>
                <c:pt idx="0">
                  <c:v>Émission CH4 (KT)</c:v>
                </c:pt>
              </c:strCache>
            </c:strRef>
          </c:tx>
          <c:spPr>
            <a:solidFill>
              <a:schemeClr val="accent5"/>
            </a:solidFill>
            <a:ln>
              <a:noFill/>
            </a:ln>
            <a:effectLst/>
          </c:spPr>
          <c:invertIfNegative val="0"/>
          <c:cat>
            <c:numRef>
              <c:f>Foresterie!$A$29:$A$31</c:f>
              <c:numCache>
                <c:formatCode>General</c:formatCode>
                <c:ptCount val="3"/>
                <c:pt idx="0">
                  <c:v>2015</c:v>
                </c:pt>
                <c:pt idx="1">
                  <c:v>2016</c:v>
                </c:pt>
                <c:pt idx="2">
                  <c:v>2017</c:v>
                </c:pt>
              </c:numCache>
            </c:numRef>
          </c:cat>
          <c:val>
            <c:numRef>
              <c:f>Foresterie!$C$29:$C$31</c:f>
              <c:numCache>
                <c:formatCode>General</c:formatCode>
                <c:ptCount val="3"/>
                <c:pt idx="0">
                  <c:v>36941</c:v>
                </c:pt>
                <c:pt idx="1">
                  <c:v>51539</c:v>
                </c:pt>
                <c:pt idx="2">
                  <c:v>61623</c:v>
                </c:pt>
              </c:numCache>
            </c:numRef>
          </c:val>
          <c:extLst>
            <c:ext xmlns:c16="http://schemas.microsoft.com/office/drawing/2014/chart" uri="{C3380CC4-5D6E-409C-BE32-E72D297353CC}">
              <c16:uniqueId val="{00000002-78AC-4473-BC7A-DCB63469B586}"/>
            </c:ext>
          </c:extLst>
        </c:ser>
        <c:ser>
          <c:idx val="2"/>
          <c:order val="2"/>
          <c:tx>
            <c:strRef>
              <c:f>Foresterie!$D$28</c:f>
              <c:strCache>
                <c:ptCount val="1"/>
                <c:pt idx="0">
                  <c:v>Émission N2O (KT)</c:v>
                </c:pt>
              </c:strCache>
            </c:strRef>
          </c:tx>
          <c:spPr>
            <a:solidFill>
              <a:schemeClr val="accent5">
                <a:tint val="65000"/>
              </a:schemeClr>
            </a:solidFill>
            <a:ln>
              <a:noFill/>
            </a:ln>
            <a:effectLst/>
          </c:spPr>
          <c:invertIfNegative val="0"/>
          <c:cat>
            <c:numRef>
              <c:f>Foresterie!$A$29:$A$31</c:f>
              <c:numCache>
                <c:formatCode>General</c:formatCode>
                <c:ptCount val="3"/>
                <c:pt idx="0">
                  <c:v>2015</c:v>
                </c:pt>
                <c:pt idx="1">
                  <c:v>2016</c:v>
                </c:pt>
                <c:pt idx="2">
                  <c:v>2017</c:v>
                </c:pt>
              </c:numCache>
            </c:numRef>
          </c:cat>
          <c:val>
            <c:numRef>
              <c:f>Foresterie!$D$29:$D$31</c:f>
              <c:numCache>
                <c:formatCode>General</c:formatCode>
                <c:ptCount val="3"/>
                <c:pt idx="0">
                  <c:v>23039</c:v>
                </c:pt>
                <c:pt idx="1">
                  <c:v>23929</c:v>
                </c:pt>
                <c:pt idx="2">
                  <c:v>25719</c:v>
                </c:pt>
              </c:numCache>
            </c:numRef>
          </c:val>
          <c:extLst>
            <c:ext xmlns:c16="http://schemas.microsoft.com/office/drawing/2014/chart" uri="{C3380CC4-5D6E-409C-BE32-E72D297353CC}">
              <c16:uniqueId val="{00000003-78AC-4473-BC7A-DCB63469B586}"/>
            </c:ext>
          </c:extLst>
        </c:ser>
        <c:dLbls>
          <c:showLegendKey val="0"/>
          <c:showVal val="0"/>
          <c:showCatName val="0"/>
          <c:showSerName val="0"/>
          <c:showPercent val="0"/>
          <c:showBubbleSize val="0"/>
        </c:dLbls>
        <c:gapWidth val="219"/>
        <c:overlap val="-27"/>
        <c:axId val="622916719"/>
        <c:axId val="622922959"/>
      </c:barChart>
      <c:catAx>
        <c:axId val="622916719"/>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Année</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622922959"/>
        <c:crosses val="autoZero"/>
        <c:auto val="1"/>
        <c:lblAlgn val="ctr"/>
        <c:lblOffset val="100"/>
        <c:noMultiLvlLbl val="0"/>
      </c:catAx>
      <c:valAx>
        <c:axId val="6229229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(kt éq CO₂)  </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62291671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mn-lt"/>
          <a:ea typeface="CMU Serif Extra" panose="02000603000000000000" pitchFamily="2" charset="0"/>
          <a:cs typeface="CMU Serif Extra" panose="02000603000000000000" pitchFamily="2" charset="0"/>
        </a:defRPr>
      </a:pPr>
      <a:endParaRPr lang="fr-FR"/>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26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Évolution de la séquestration foresti</a:t>
            </a:r>
            <a:r>
              <a:rPr lang="fr-FR"/>
              <a:t>ère scénarios de base et d'atténuation 2020-2030</a:t>
            </a:r>
            <a:endParaRPr lang="en-US"/>
          </a:p>
        </c:rich>
      </c:tx>
      <c:overlay val="0"/>
      <c:spPr>
        <a:noFill/>
        <a:ln>
          <a:noFill/>
        </a:ln>
        <a:effectLst/>
      </c:spPr>
      <c:txPr>
        <a:bodyPr rot="0" spcFirstLastPara="1" vertOverflow="ellipsis" vert="horz" wrap="square" anchor="ctr" anchorCtr="1"/>
        <a:lstStyle/>
        <a:p>
          <a:pPr>
            <a:defRPr sz="1260" b="0"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en-US"/>
        </a:p>
      </c:txPr>
    </c:title>
    <c:autoTitleDeleted val="0"/>
    <c:plotArea>
      <c:layout/>
      <c:lineChart>
        <c:grouping val="standard"/>
        <c:varyColors val="0"/>
        <c:ser>
          <c:idx val="0"/>
          <c:order val="0"/>
          <c:tx>
            <c:strRef>
              <c:f>Foresterie!$B$43</c:f>
              <c:strCache>
                <c:ptCount val="1"/>
                <c:pt idx="0">
                  <c:v>Scénario de base (KT éq-CO₂)</c:v>
                </c:pt>
              </c:strCache>
            </c:strRef>
          </c:tx>
          <c:spPr>
            <a:ln w="28575" cap="rnd">
              <a:solidFill>
                <a:srgbClr val="EE0000"/>
              </a:solidFill>
              <a:round/>
            </a:ln>
            <a:effectLst/>
          </c:spPr>
          <c:marker>
            <c:symbol val="none"/>
          </c:marker>
          <c:cat>
            <c:numRef>
              <c:f>Foresterie!$A$44:$A$54</c:f>
              <c:numCache>
                <c:formatCode>General</c:formatCode>
                <c:ptCount val="11"/>
                <c:pt idx="0">
                  <c:v>2020</c:v>
                </c:pt>
                <c:pt idx="1">
                  <c:v>2021</c:v>
                </c:pt>
                <c:pt idx="2">
                  <c:v>2022</c:v>
                </c:pt>
                <c:pt idx="3">
                  <c:v>2023</c:v>
                </c:pt>
                <c:pt idx="4">
                  <c:v>2024</c:v>
                </c:pt>
                <c:pt idx="5">
                  <c:v>2025</c:v>
                </c:pt>
                <c:pt idx="6">
                  <c:v>2026</c:v>
                </c:pt>
                <c:pt idx="7">
                  <c:v>2027</c:v>
                </c:pt>
                <c:pt idx="8">
                  <c:v>2028</c:v>
                </c:pt>
                <c:pt idx="9">
                  <c:v>2029</c:v>
                </c:pt>
                <c:pt idx="10">
                  <c:v>2030</c:v>
                </c:pt>
              </c:numCache>
            </c:numRef>
          </c:cat>
          <c:val>
            <c:numRef>
              <c:f>Foresterie!$B$44:$B$54</c:f>
              <c:numCache>
                <c:formatCode>General</c:formatCode>
                <c:ptCount val="11"/>
                <c:pt idx="0">
                  <c:v>-334386</c:v>
                </c:pt>
                <c:pt idx="1">
                  <c:v>-334348</c:v>
                </c:pt>
                <c:pt idx="2">
                  <c:v>-334309</c:v>
                </c:pt>
                <c:pt idx="3">
                  <c:v>-334271</c:v>
                </c:pt>
                <c:pt idx="4">
                  <c:v>-334232</c:v>
                </c:pt>
                <c:pt idx="5">
                  <c:v>-334194</c:v>
                </c:pt>
                <c:pt idx="6">
                  <c:v>-334155</c:v>
                </c:pt>
                <c:pt idx="7">
                  <c:v>-334117</c:v>
                </c:pt>
                <c:pt idx="8">
                  <c:v>-334078</c:v>
                </c:pt>
                <c:pt idx="9">
                  <c:v>-334039</c:v>
                </c:pt>
                <c:pt idx="10">
                  <c:v>-334001</c:v>
                </c:pt>
              </c:numCache>
            </c:numRef>
          </c:val>
          <c:smooth val="0"/>
          <c:extLst>
            <c:ext xmlns:c16="http://schemas.microsoft.com/office/drawing/2014/chart" uri="{C3380CC4-5D6E-409C-BE32-E72D297353CC}">
              <c16:uniqueId val="{00000000-004E-4E9F-AFB2-7FCD5A42FE5B}"/>
            </c:ext>
          </c:extLst>
        </c:ser>
        <c:ser>
          <c:idx val="1"/>
          <c:order val="1"/>
          <c:tx>
            <c:strRef>
              <c:f>Foresterie!$C$43</c:f>
              <c:strCache>
                <c:ptCount val="1"/>
                <c:pt idx="0">
                  <c:v>Scénario d'atténuation (KT éq-CO₂)</c:v>
                </c:pt>
              </c:strCache>
            </c:strRef>
          </c:tx>
          <c:spPr>
            <a:ln w="28575" cap="rnd">
              <a:solidFill>
                <a:srgbClr val="00B050"/>
              </a:solidFill>
              <a:round/>
            </a:ln>
            <a:effectLst/>
          </c:spPr>
          <c:marker>
            <c:symbol val="none"/>
          </c:marker>
          <c:cat>
            <c:numRef>
              <c:f>Foresterie!$A$44:$A$54</c:f>
              <c:numCache>
                <c:formatCode>General</c:formatCode>
                <c:ptCount val="11"/>
                <c:pt idx="0">
                  <c:v>2020</c:v>
                </c:pt>
                <c:pt idx="1">
                  <c:v>2021</c:v>
                </c:pt>
                <c:pt idx="2">
                  <c:v>2022</c:v>
                </c:pt>
                <c:pt idx="3">
                  <c:v>2023</c:v>
                </c:pt>
                <c:pt idx="4">
                  <c:v>2024</c:v>
                </c:pt>
                <c:pt idx="5">
                  <c:v>2025</c:v>
                </c:pt>
                <c:pt idx="6">
                  <c:v>2026</c:v>
                </c:pt>
                <c:pt idx="7">
                  <c:v>2027</c:v>
                </c:pt>
                <c:pt idx="8">
                  <c:v>2028</c:v>
                </c:pt>
                <c:pt idx="9">
                  <c:v>2029</c:v>
                </c:pt>
                <c:pt idx="10">
                  <c:v>2030</c:v>
                </c:pt>
              </c:numCache>
            </c:numRef>
          </c:cat>
          <c:val>
            <c:numRef>
              <c:f>Foresterie!$C$44:$C$54</c:f>
              <c:numCache>
                <c:formatCode>General</c:formatCode>
                <c:ptCount val="11"/>
                <c:pt idx="0">
                  <c:v>-334386</c:v>
                </c:pt>
                <c:pt idx="1">
                  <c:v>-334348</c:v>
                </c:pt>
                <c:pt idx="2">
                  <c:v>-336362</c:v>
                </c:pt>
                <c:pt idx="3">
                  <c:v>-346256</c:v>
                </c:pt>
                <c:pt idx="4">
                  <c:v>-354148</c:v>
                </c:pt>
                <c:pt idx="5">
                  <c:v>-385981</c:v>
                </c:pt>
                <c:pt idx="6">
                  <c:v>-398884</c:v>
                </c:pt>
                <c:pt idx="7">
                  <c:v>-411789</c:v>
                </c:pt>
                <c:pt idx="8">
                  <c:v>-430696</c:v>
                </c:pt>
                <c:pt idx="9">
                  <c:v>-437604</c:v>
                </c:pt>
                <c:pt idx="10">
                  <c:v>-463456</c:v>
                </c:pt>
              </c:numCache>
            </c:numRef>
          </c:val>
          <c:smooth val="0"/>
          <c:extLst>
            <c:ext xmlns:c16="http://schemas.microsoft.com/office/drawing/2014/chart" uri="{C3380CC4-5D6E-409C-BE32-E72D297353CC}">
              <c16:uniqueId val="{00000001-004E-4E9F-AFB2-7FCD5A42FE5B}"/>
            </c:ext>
          </c:extLst>
        </c:ser>
        <c:dLbls>
          <c:showLegendKey val="0"/>
          <c:showVal val="0"/>
          <c:showCatName val="0"/>
          <c:showSerName val="0"/>
          <c:showPercent val="0"/>
          <c:showBubbleSize val="0"/>
        </c:dLbls>
        <c:smooth val="0"/>
        <c:axId val="892574799"/>
        <c:axId val="892563151"/>
      </c:lineChart>
      <c:catAx>
        <c:axId val="892574799"/>
        <c:scaling>
          <c:orientation val="minMax"/>
        </c:scaling>
        <c:delete val="0"/>
        <c:axPos val="b"/>
        <c:title>
          <c:tx>
            <c:rich>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Année</a:t>
                </a:r>
              </a:p>
            </c:rich>
          </c:tx>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892563151"/>
        <c:crosses val="autoZero"/>
        <c:auto val="1"/>
        <c:lblAlgn val="ctr"/>
        <c:lblOffset val="100"/>
        <c:noMultiLvlLbl val="0"/>
      </c:catAx>
      <c:valAx>
        <c:axId val="8925631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lgn="ctr" rtl="0">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Séquestration nette (kt éq CO₂)  </a:t>
                </a:r>
              </a:p>
              <a:p>
                <a:pPr algn="ctr" rtl="0">
                  <a:defRPr/>
                </a:pPr>
                <a:endParaRPr lang="en-US"/>
              </a:p>
            </c:rich>
          </c:tx>
          <c:overlay val="0"/>
          <c:spPr>
            <a:noFill/>
            <a:ln>
              <a:noFill/>
            </a:ln>
            <a:effectLst/>
          </c:spPr>
          <c:txPr>
            <a:bodyPr rot="-5400000" spcFirstLastPara="1" vertOverflow="ellipsis" vert="horz" wrap="square" anchor="ctr" anchorCtr="1"/>
            <a:lstStyle/>
            <a:p>
              <a:pPr algn="ctr" rtl="0">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89257479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1050">
          <a:latin typeface="+mn-lt"/>
          <a:ea typeface="CMU Serif Extra" panose="02000603000000000000" pitchFamily="2" charset="0"/>
          <a:cs typeface="CMU Serif Extra" panose="02000603000000000000" pitchFamily="2" charset="0"/>
        </a:defRPr>
      </a:pPr>
      <a:endParaRPr lang="fr-FR"/>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mn-lt"/>
                <a:ea typeface="+mn-ea"/>
                <a:cs typeface="+mn-cs"/>
              </a:defRPr>
            </a:pPr>
            <a:r>
              <a:rPr lang="en-US" sz="1200">
                <a:solidFill>
                  <a:sysClr val="windowText" lastClr="000000"/>
                </a:solidFill>
              </a:rPr>
              <a:t>Répartition des émissions par type de gaz secteur déchets - 2019</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mn-lt"/>
              <a:ea typeface="+mn-ea"/>
              <a:cs typeface="+mn-cs"/>
            </a:defRPr>
          </a:pPr>
          <a:endParaRPr lang="fr-FR"/>
        </a:p>
      </c:txPr>
    </c:title>
    <c:autoTitleDeleted val="0"/>
    <c:plotArea>
      <c:layout/>
      <c:pieChart>
        <c:varyColors val="1"/>
        <c:ser>
          <c:idx val="0"/>
          <c:order val="0"/>
          <c:dPt>
            <c:idx val="0"/>
            <c:bubble3D val="0"/>
            <c:spPr>
              <a:gradFill rotWithShape="1">
                <a:gsLst>
                  <a:gs pos="0">
                    <a:schemeClr val="accent1">
                      <a:tint val="65000"/>
                      <a:satMod val="103000"/>
                      <a:lumMod val="102000"/>
                      <a:tint val="94000"/>
                    </a:schemeClr>
                  </a:gs>
                  <a:gs pos="50000">
                    <a:schemeClr val="accent1">
                      <a:tint val="65000"/>
                      <a:satMod val="110000"/>
                      <a:lumMod val="100000"/>
                      <a:shade val="100000"/>
                    </a:schemeClr>
                  </a:gs>
                  <a:gs pos="100000">
                    <a:schemeClr val="accent1">
                      <a:tint val="65000"/>
                      <a:lumMod val="99000"/>
                      <a:satMod val="120000"/>
                      <a:shade val="78000"/>
                    </a:schemeClr>
                  </a:gs>
                </a:gsLst>
                <a:lin ang="5400000" scaled="0"/>
              </a:gradFill>
              <a:ln>
                <a:noFill/>
              </a:ln>
              <a:effectLst/>
            </c:spPr>
            <c:extLst>
              <c:ext xmlns:c16="http://schemas.microsoft.com/office/drawing/2014/chart" uri="{C3380CC4-5D6E-409C-BE32-E72D297353CC}">
                <c16:uniqueId val="{00000001-F456-4B15-A714-551249EB96DB}"/>
              </c:ext>
            </c:extLst>
          </c:dPt>
          <c:dPt>
            <c:idx val="1"/>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3-F456-4B15-A714-551249EB96DB}"/>
              </c:ext>
            </c:extLst>
          </c:dPt>
          <c:dPt>
            <c:idx val="2"/>
            <c:bubble3D val="0"/>
            <c:spPr>
              <a:gradFill rotWithShape="1">
                <a:gsLst>
                  <a:gs pos="0">
                    <a:schemeClr val="accent1">
                      <a:shade val="65000"/>
                      <a:satMod val="103000"/>
                      <a:lumMod val="102000"/>
                      <a:tint val="94000"/>
                    </a:schemeClr>
                  </a:gs>
                  <a:gs pos="50000">
                    <a:schemeClr val="accent1">
                      <a:shade val="65000"/>
                      <a:satMod val="110000"/>
                      <a:lumMod val="100000"/>
                      <a:shade val="100000"/>
                    </a:schemeClr>
                  </a:gs>
                  <a:gs pos="100000">
                    <a:schemeClr val="accent1">
                      <a:shade val="65000"/>
                      <a:lumMod val="99000"/>
                      <a:satMod val="120000"/>
                      <a:shade val="78000"/>
                    </a:schemeClr>
                  </a:gs>
                </a:gsLst>
                <a:lin ang="5400000" scaled="0"/>
              </a:gradFill>
              <a:ln>
                <a:noFill/>
              </a:ln>
              <a:effectLst/>
            </c:spPr>
            <c:extLst>
              <c:ext xmlns:c16="http://schemas.microsoft.com/office/drawing/2014/chart" uri="{C3380CC4-5D6E-409C-BE32-E72D297353CC}">
                <c16:uniqueId val="{00000005-F456-4B15-A714-551249EB96DB}"/>
              </c:ext>
            </c:extLst>
          </c:dPt>
          <c:dLbls>
            <c:dLbl>
              <c:idx val="0"/>
              <c:layout>
                <c:manualLayout>
                  <c:x val="0.18407806893977688"/>
                  <c:y val="4.1350690124497956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456-4B15-A714-551249EB96DB}"/>
                </c:ext>
              </c:extLst>
            </c:dLbl>
            <c:dLbl>
              <c:idx val="1"/>
              <c:layout>
                <c:manualLayout>
                  <c:x val="1.7229300609212742E-2"/>
                  <c:y val="1.940837724022567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456-4B15-A714-551249EB96DB}"/>
                </c:ext>
              </c:extLst>
            </c:dLbl>
            <c:dLbl>
              <c:idx val="2"/>
              <c:layout>
                <c:manualLayout>
                  <c:x val="-6.3062859688410577E-3"/>
                  <c:y val="9.3447226837896583E-3"/>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456-4B15-A714-551249EB96D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fr-FR"/>
              </a:p>
            </c:txPr>
            <c:dLblPos val="bestFit"/>
            <c:showLegendKey val="0"/>
            <c:showVal val="1"/>
            <c:showCatName val="1"/>
            <c:showSerName val="0"/>
            <c:showPercent val="0"/>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Déchets!$A$3:$A$5</c:f>
              <c:strCache>
                <c:ptCount val="3"/>
                <c:pt idx="0">
                  <c:v>CO₂ (dioxyde de carbone)</c:v>
                </c:pt>
                <c:pt idx="1">
                  <c:v>N₂O (protoxyde d'azote)</c:v>
                </c:pt>
                <c:pt idx="2">
                  <c:v>CH₄ (méthane)</c:v>
                </c:pt>
              </c:strCache>
            </c:strRef>
          </c:cat>
          <c:val>
            <c:numRef>
              <c:f>Déchets!$B$3:$B$5</c:f>
              <c:numCache>
                <c:formatCode>0%</c:formatCode>
                <c:ptCount val="3"/>
                <c:pt idx="0">
                  <c:v>7.0000000000000007E-2</c:v>
                </c:pt>
                <c:pt idx="1">
                  <c:v>0.37</c:v>
                </c:pt>
                <c:pt idx="2">
                  <c:v>0.56000000000000005</c:v>
                </c:pt>
              </c:numCache>
            </c:numRef>
          </c:val>
          <c:extLst>
            <c:ext xmlns:c16="http://schemas.microsoft.com/office/drawing/2014/chart" uri="{C3380CC4-5D6E-409C-BE32-E72D297353CC}">
              <c16:uniqueId val="{00000006-F456-4B15-A714-551249EB96DB}"/>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fr-FR"/>
        </a:p>
      </c:txPr>
    </c:legend>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fr-FR"/>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sz="1100" b="1"/>
              <a:t>Scénario de base et d'atténuation dans le secteur des déchets 2020-2030</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autoTitleDeleted val="0"/>
    <c:plotArea>
      <c:layout/>
      <c:scatterChart>
        <c:scatterStyle val="lineMarker"/>
        <c:varyColors val="0"/>
        <c:ser>
          <c:idx val="0"/>
          <c:order val="0"/>
          <c:tx>
            <c:strRef>
              <c:f>Déchets!$B$14</c:f>
              <c:strCache>
                <c:ptCount val="1"/>
                <c:pt idx="0">
                  <c:v>Scénario de base (KT éq-CO₂)</c:v>
                </c:pt>
              </c:strCache>
            </c:strRef>
          </c:tx>
          <c:spPr>
            <a:ln w="19050" cap="rnd">
              <a:solidFill>
                <a:srgbClr val="EE0000"/>
              </a:solidFill>
              <a:round/>
            </a:ln>
            <a:effectLst/>
          </c:spPr>
          <c:marker>
            <c:symbol val="circle"/>
            <c:size val="5"/>
            <c:spPr>
              <a:solidFill>
                <a:schemeClr val="accent5">
                  <a:shade val="76000"/>
                </a:schemeClr>
              </a:solidFill>
              <a:ln w="9525">
                <a:solidFill>
                  <a:schemeClr val="accent5">
                    <a:shade val="76000"/>
                  </a:schemeClr>
                </a:solidFill>
              </a:ln>
              <a:effectLst/>
            </c:spPr>
          </c:marker>
          <c:xVal>
            <c:numRef>
              <c:f>Déchets!$A$15:$A$19</c:f>
              <c:numCache>
                <c:formatCode>General</c:formatCode>
                <c:ptCount val="5"/>
                <c:pt idx="0">
                  <c:v>2020</c:v>
                </c:pt>
                <c:pt idx="1">
                  <c:v>2021</c:v>
                </c:pt>
                <c:pt idx="2">
                  <c:v>2024</c:v>
                </c:pt>
                <c:pt idx="3">
                  <c:v>2027</c:v>
                </c:pt>
                <c:pt idx="4">
                  <c:v>2030</c:v>
                </c:pt>
              </c:numCache>
            </c:numRef>
          </c:xVal>
          <c:yVal>
            <c:numRef>
              <c:f>Déchets!$B$15:$B$19</c:f>
              <c:numCache>
                <c:formatCode>General</c:formatCode>
                <c:ptCount val="5"/>
                <c:pt idx="0">
                  <c:v>506</c:v>
                </c:pt>
                <c:pt idx="1">
                  <c:v>587</c:v>
                </c:pt>
                <c:pt idx="2">
                  <c:v>916</c:v>
                </c:pt>
                <c:pt idx="3">
                  <c:v>1430</c:v>
                </c:pt>
                <c:pt idx="4">
                  <c:v>2232</c:v>
                </c:pt>
              </c:numCache>
            </c:numRef>
          </c:yVal>
          <c:smooth val="0"/>
          <c:extLst>
            <c:ext xmlns:c16="http://schemas.microsoft.com/office/drawing/2014/chart" uri="{C3380CC4-5D6E-409C-BE32-E72D297353CC}">
              <c16:uniqueId val="{00000000-18B4-4845-A3DF-DB972C25FEB9}"/>
            </c:ext>
          </c:extLst>
        </c:ser>
        <c:ser>
          <c:idx val="1"/>
          <c:order val="1"/>
          <c:tx>
            <c:strRef>
              <c:f>Déchets!$C$14</c:f>
              <c:strCache>
                <c:ptCount val="1"/>
                <c:pt idx="0">
                  <c:v>Scénario d'atténuation (KT éq-CO₂)</c:v>
                </c:pt>
              </c:strCache>
            </c:strRef>
          </c:tx>
          <c:spPr>
            <a:ln w="19050" cap="rnd">
              <a:solidFill>
                <a:srgbClr val="00B050"/>
              </a:solidFill>
              <a:round/>
            </a:ln>
            <a:effectLst/>
          </c:spPr>
          <c:marker>
            <c:symbol val="circle"/>
            <c:size val="5"/>
            <c:spPr>
              <a:solidFill>
                <a:schemeClr val="accent5">
                  <a:tint val="77000"/>
                </a:schemeClr>
              </a:solidFill>
              <a:ln w="9525">
                <a:solidFill>
                  <a:schemeClr val="accent5">
                    <a:tint val="77000"/>
                  </a:schemeClr>
                </a:solidFill>
              </a:ln>
              <a:effectLst/>
            </c:spPr>
          </c:marker>
          <c:xVal>
            <c:numRef>
              <c:f>Déchets!$A$15:$A$19</c:f>
              <c:numCache>
                <c:formatCode>General</c:formatCode>
                <c:ptCount val="5"/>
                <c:pt idx="0">
                  <c:v>2020</c:v>
                </c:pt>
                <c:pt idx="1">
                  <c:v>2021</c:v>
                </c:pt>
                <c:pt idx="2">
                  <c:v>2024</c:v>
                </c:pt>
                <c:pt idx="3">
                  <c:v>2027</c:v>
                </c:pt>
                <c:pt idx="4">
                  <c:v>2030</c:v>
                </c:pt>
              </c:numCache>
            </c:numRef>
          </c:xVal>
          <c:yVal>
            <c:numRef>
              <c:f>Déchets!$C$15:$C$19</c:f>
              <c:numCache>
                <c:formatCode>General</c:formatCode>
                <c:ptCount val="5"/>
                <c:pt idx="0">
                  <c:v>506</c:v>
                </c:pt>
                <c:pt idx="1">
                  <c:v>470</c:v>
                </c:pt>
                <c:pt idx="2">
                  <c:v>671</c:v>
                </c:pt>
                <c:pt idx="3">
                  <c:v>986</c:v>
                </c:pt>
                <c:pt idx="4">
                  <c:v>1539</c:v>
                </c:pt>
              </c:numCache>
            </c:numRef>
          </c:yVal>
          <c:smooth val="0"/>
          <c:extLst>
            <c:ext xmlns:c16="http://schemas.microsoft.com/office/drawing/2014/chart" uri="{C3380CC4-5D6E-409C-BE32-E72D297353CC}">
              <c16:uniqueId val="{00000001-18B4-4845-A3DF-DB972C25FEB9}"/>
            </c:ext>
          </c:extLst>
        </c:ser>
        <c:dLbls>
          <c:showLegendKey val="0"/>
          <c:showVal val="0"/>
          <c:showCatName val="0"/>
          <c:showSerName val="0"/>
          <c:showPercent val="0"/>
          <c:showBubbleSize val="0"/>
        </c:dLbls>
        <c:axId val="474568959"/>
        <c:axId val="474570207"/>
      </c:scatterChart>
      <c:valAx>
        <c:axId val="47456895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Année</a:t>
                </a:r>
              </a:p>
            </c:rich>
          </c:tx>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474570207"/>
        <c:crosses val="autoZero"/>
        <c:crossBetween val="midCat"/>
      </c:valAx>
      <c:valAx>
        <c:axId val="47457020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r>
                  <a:rPr lang="en-US"/>
                  <a:t>Émissions en (kt éq CO₂)  </a:t>
                </a:r>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crossAx val="474568959"/>
        <c:crosses val="autoZero"/>
        <c:crossBetween val="midCat"/>
      </c:valAx>
      <c:spPr>
        <a:noFill/>
        <a:ln>
          <a:noFill/>
        </a:ln>
        <a:effectLst/>
      </c:spPr>
    </c:plotArea>
    <c:legend>
      <c:legendPos val="b"/>
      <c:layout>
        <c:manualLayout>
          <c:xMode val="edge"/>
          <c:yMode val="edge"/>
          <c:x val="1.1470181188961667E-2"/>
          <c:y val="0.81567786291260158"/>
          <c:w val="0.9749845183027156"/>
          <c:h val="0.16335411332363814"/>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CMU Serif Extra" panose="02000603000000000000" pitchFamily="2" charset="0"/>
              <a:cs typeface="CMU Serif Extra" panose="02000603000000000000" pitchFamily="2" charset="0"/>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1100">
          <a:latin typeface="+mn-lt"/>
          <a:ea typeface="CMU Serif Extra" panose="02000603000000000000" pitchFamily="2" charset="0"/>
          <a:cs typeface="CMU Serif Extra" panose="02000603000000000000" pitchFamily="2" charset="0"/>
        </a:defRPr>
      </a:pPr>
      <a:endParaRPr lang="fr-FR"/>
    </a:p>
  </c:txPr>
  <c:externalData r:id="rId3">
    <c:autoUpdate val="0"/>
  </c:externalData>
</c:chartSpace>
</file>

<file path=word/charts/colors1.xml><?xml version="1.0" encoding="utf-8"?>
<cs:colorStyle xmlns:cs="http://schemas.microsoft.com/office/drawing/2012/chartStyle" xmlns:a="http://schemas.openxmlformats.org/drawingml/2006/main" meth="withinLinear" id="18">
  <a:schemeClr val="accent5"/>
</cs:colorStyle>
</file>

<file path=word/charts/colors2.xml><?xml version="1.0" encoding="utf-8"?>
<cs:colorStyle xmlns:cs="http://schemas.microsoft.com/office/drawing/2012/chartStyle" xmlns:a="http://schemas.openxmlformats.org/drawingml/2006/main" meth="withinLinear" id="18">
  <a:schemeClr val="accent5"/>
</cs:colorStyle>
</file>

<file path=word/charts/colors3.xml><?xml version="1.0" encoding="utf-8"?>
<cs:colorStyle xmlns:cs="http://schemas.microsoft.com/office/drawing/2012/chartStyle" xmlns:a="http://schemas.openxmlformats.org/drawingml/2006/main" meth="withinLinearReversed" id="26">
  <a:schemeClr val="accent6"/>
</cs:colorStyle>
</file>

<file path=word/charts/colors4.xml><?xml version="1.0" encoding="utf-8"?>
<cs:colorStyle xmlns:cs="http://schemas.microsoft.com/office/drawing/2012/chartStyle" xmlns:a="http://schemas.openxmlformats.org/drawingml/2006/main" meth="withinLinear" id="18">
  <a:schemeClr val="accent5"/>
</cs:colorStyle>
</file>

<file path=word/charts/colors5.xml><?xml version="1.0" encoding="utf-8"?>
<cs:colorStyle xmlns:cs="http://schemas.microsoft.com/office/drawing/2012/chartStyle" xmlns:a="http://schemas.openxmlformats.org/drawingml/2006/main" meth="withinLinear" id="18">
  <a:schemeClr val="accent5"/>
</cs:colorStyle>
</file>

<file path=word/charts/colors6.xml><?xml version="1.0" encoding="utf-8"?>
<cs:colorStyle xmlns:cs="http://schemas.microsoft.com/office/drawing/2012/chartStyle" xmlns:a="http://schemas.openxmlformats.org/drawingml/2006/main" meth="withinLinearReversed" id="21">
  <a:schemeClr val="accent1"/>
</cs:colorStyle>
</file>

<file path=word/charts/colors7.xml><?xml version="1.0" encoding="utf-8"?>
<cs:colorStyle xmlns:cs="http://schemas.microsoft.com/office/drawing/2012/chartStyle" xmlns:a="http://schemas.openxmlformats.org/drawingml/2006/main" meth="withinLinear" id="18">
  <a:schemeClr val="accent5"/>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5">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3B1E705-1DA0-4906-AF08-CCF1ED8523E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fr-FR"/>
        </a:p>
      </dgm:t>
    </dgm:pt>
    <dgm:pt modelId="{FE69C178-9690-4415-B229-E9972689BFC0}">
      <dgm:prSet phldrT="[Texte]"/>
      <dgm:spPr/>
      <dgm:t>
        <a:bodyPr/>
        <a:lstStyle/>
        <a:p>
          <a:pPr algn="ctr"/>
          <a:r>
            <a:rPr lang="fr-FR"/>
            <a:t>MEADD</a:t>
          </a:r>
        </a:p>
      </dgm:t>
    </dgm:pt>
    <dgm:pt modelId="{F86852F1-2255-4EB7-98F7-1DC71515BE9F}" type="parTrans" cxnId="{6C4A7383-FE09-41C0-B325-0BA1B5CBB0E2}">
      <dgm:prSet/>
      <dgm:spPr/>
      <dgm:t>
        <a:bodyPr/>
        <a:lstStyle/>
        <a:p>
          <a:pPr algn="ctr"/>
          <a:endParaRPr lang="fr-FR"/>
        </a:p>
      </dgm:t>
    </dgm:pt>
    <dgm:pt modelId="{09D8257D-3077-48C9-8562-0D0613103E5F}" type="sibTrans" cxnId="{6C4A7383-FE09-41C0-B325-0BA1B5CBB0E2}">
      <dgm:prSet/>
      <dgm:spPr/>
      <dgm:t>
        <a:bodyPr/>
        <a:lstStyle/>
        <a:p>
          <a:pPr algn="ctr"/>
          <a:endParaRPr lang="fr-FR"/>
        </a:p>
      </dgm:t>
    </dgm:pt>
    <dgm:pt modelId="{570DEED9-B6A5-4CFE-9BA5-C7035A5DEF9B}">
      <dgm:prSet phldrT="[Texte]"/>
      <dgm:spPr/>
      <dgm:t>
        <a:bodyPr/>
        <a:lstStyle/>
        <a:p>
          <a:pPr algn="ctr"/>
          <a:r>
            <a:rPr lang="fr-FR"/>
            <a:t>AEDD</a:t>
          </a:r>
        </a:p>
      </dgm:t>
    </dgm:pt>
    <dgm:pt modelId="{874D5052-AF88-4028-9625-F3E6C8D02412}" type="parTrans" cxnId="{9B674FB9-1657-4A46-82B4-66F8A33EFE43}">
      <dgm:prSet/>
      <dgm:spPr/>
      <dgm:t>
        <a:bodyPr/>
        <a:lstStyle/>
        <a:p>
          <a:pPr algn="ctr"/>
          <a:endParaRPr lang="fr-FR"/>
        </a:p>
      </dgm:t>
    </dgm:pt>
    <dgm:pt modelId="{91FFFBC4-D5B6-49D5-AB40-337239DA7D57}" type="sibTrans" cxnId="{9B674FB9-1657-4A46-82B4-66F8A33EFE43}">
      <dgm:prSet/>
      <dgm:spPr/>
      <dgm:t>
        <a:bodyPr/>
        <a:lstStyle/>
        <a:p>
          <a:pPr algn="ctr"/>
          <a:endParaRPr lang="fr-FR"/>
        </a:p>
      </dgm:t>
    </dgm:pt>
    <dgm:pt modelId="{78C414A6-85B1-4F2A-B431-EF934B76D11C}">
      <dgm:prSet phldrT="[Texte]"/>
      <dgm:spPr/>
      <dgm:t>
        <a:bodyPr/>
        <a:lstStyle/>
        <a:p>
          <a:pPr algn="ctr"/>
          <a:r>
            <a:rPr lang="fr-FR"/>
            <a:t>Unité CDN </a:t>
          </a:r>
        </a:p>
      </dgm:t>
    </dgm:pt>
    <dgm:pt modelId="{7AE3C980-A1F9-4954-AAE4-EE97AEFAE244}" type="parTrans" cxnId="{CE202671-B051-45FF-906A-3EC33125BD25}">
      <dgm:prSet/>
      <dgm:spPr/>
      <dgm:t>
        <a:bodyPr/>
        <a:lstStyle/>
        <a:p>
          <a:pPr algn="ctr"/>
          <a:endParaRPr lang="fr-FR"/>
        </a:p>
      </dgm:t>
    </dgm:pt>
    <dgm:pt modelId="{B9FE7B92-3EC4-49F5-B854-ACCDCDCC254A}" type="sibTrans" cxnId="{CE202671-B051-45FF-906A-3EC33125BD25}">
      <dgm:prSet/>
      <dgm:spPr/>
      <dgm:t>
        <a:bodyPr/>
        <a:lstStyle/>
        <a:p>
          <a:pPr algn="ctr"/>
          <a:endParaRPr lang="fr-FR"/>
        </a:p>
      </dgm:t>
    </dgm:pt>
    <dgm:pt modelId="{75972ABD-222F-4478-BDE8-EEC844590A4B}">
      <dgm:prSet phldrT="[Texte]"/>
      <dgm:spPr/>
      <dgm:t>
        <a:bodyPr/>
        <a:lstStyle/>
        <a:p>
          <a:pPr algn="ctr"/>
          <a:r>
            <a:rPr lang="fr-FR"/>
            <a:t>Points focaux sectoriels </a:t>
          </a:r>
        </a:p>
      </dgm:t>
    </dgm:pt>
    <dgm:pt modelId="{23D728D3-F00E-4FA2-9526-5A09D29F3560}" type="parTrans" cxnId="{AFD82484-A750-4DEB-97BA-E201B2E72E03}">
      <dgm:prSet/>
      <dgm:spPr/>
      <dgm:t>
        <a:bodyPr/>
        <a:lstStyle/>
        <a:p>
          <a:pPr algn="ctr"/>
          <a:endParaRPr lang="fr-FR"/>
        </a:p>
      </dgm:t>
    </dgm:pt>
    <dgm:pt modelId="{8C8CFCC5-34B5-4DE0-A260-593AAD2EFA2D}" type="sibTrans" cxnId="{AFD82484-A750-4DEB-97BA-E201B2E72E03}">
      <dgm:prSet/>
      <dgm:spPr/>
      <dgm:t>
        <a:bodyPr/>
        <a:lstStyle/>
        <a:p>
          <a:pPr algn="ctr"/>
          <a:endParaRPr lang="fr-FR"/>
        </a:p>
      </dgm:t>
    </dgm:pt>
    <dgm:pt modelId="{7FB6C484-D763-4258-990C-83F5CF7A956F}">
      <dgm:prSet phldrT="[Texte]"/>
      <dgm:spPr/>
      <dgm:t>
        <a:bodyPr/>
        <a:lstStyle/>
        <a:p>
          <a:pPr algn="ctr"/>
          <a:r>
            <a:rPr lang="fr-FR"/>
            <a:t>Structures étatiques </a:t>
          </a:r>
        </a:p>
      </dgm:t>
    </dgm:pt>
    <dgm:pt modelId="{F5499122-CF30-4BE1-9077-0583BC4E5523}" type="parTrans" cxnId="{B4432466-2314-4C64-83B4-1D74885C2AF6}">
      <dgm:prSet/>
      <dgm:spPr/>
      <dgm:t>
        <a:bodyPr/>
        <a:lstStyle/>
        <a:p>
          <a:pPr algn="ctr"/>
          <a:endParaRPr lang="fr-FR"/>
        </a:p>
      </dgm:t>
    </dgm:pt>
    <dgm:pt modelId="{C44C5F81-ADC1-429C-9F26-7B6D49D1F374}" type="sibTrans" cxnId="{B4432466-2314-4C64-83B4-1D74885C2AF6}">
      <dgm:prSet/>
      <dgm:spPr/>
      <dgm:t>
        <a:bodyPr/>
        <a:lstStyle/>
        <a:p>
          <a:pPr algn="ctr"/>
          <a:endParaRPr lang="fr-FR"/>
        </a:p>
      </dgm:t>
    </dgm:pt>
    <dgm:pt modelId="{D0FC4118-3CFA-4003-A6DD-5DC394738BB2}">
      <dgm:prSet/>
      <dgm:spPr/>
      <dgm:t>
        <a:bodyPr/>
        <a:lstStyle/>
        <a:p>
          <a:pPr algn="ctr"/>
          <a:r>
            <a:rPr lang="fr-FR"/>
            <a:t>MEF</a:t>
          </a:r>
        </a:p>
      </dgm:t>
    </dgm:pt>
    <dgm:pt modelId="{2C6A4640-9B87-451D-8270-9EF31EEE9F4D}" type="parTrans" cxnId="{B1DA62D7-1421-4CF8-8C04-17D9259BDC53}">
      <dgm:prSet/>
      <dgm:spPr/>
      <dgm:t>
        <a:bodyPr/>
        <a:lstStyle/>
        <a:p>
          <a:pPr algn="ctr"/>
          <a:endParaRPr lang="fr-FR"/>
        </a:p>
      </dgm:t>
    </dgm:pt>
    <dgm:pt modelId="{AE68C05E-DE2F-4DA2-94F3-4C4A5E0DE783}" type="sibTrans" cxnId="{B1DA62D7-1421-4CF8-8C04-17D9259BDC53}">
      <dgm:prSet/>
      <dgm:spPr/>
      <dgm:t>
        <a:bodyPr/>
        <a:lstStyle/>
        <a:p>
          <a:pPr algn="ctr"/>
          <a:endParaRPr lang="fr-FR"/>
        </a:p>
      </dgm:t>
    </dgm:pt>
    <dgm:pt modelId="{606951F1-E244-44AA-8C74-A2CDAA151359}">
      <dgm:prSet/>
      <dgm:spPr/>
      <dgm:t>
        <a:bodyPr/>
        <a:lstStyle/>
        <a:p>
          <a:pPr algn="ctr"/>
          <a:r>
            <a:rPr lang="fr-FR"/>
            <a:t>secteur privé </a:t>
          </a:r>
        </a:p>
      </dgm:t>
    </dgm:pt>
    <dgm:pt modelId="{E5BC2B40-AC8C-4055-96A1-F6207A6DB5AA}" type="parTrans" cxnId="{5BBF82B2-19BD-4788-8D41-B614A6A664A1}">
      <dgm:prSet/>
      <dgm:spPr/>
      <dgm:t>
        <a:bodyPr/>
        <a:lstStyle/>
        <a:p>
          <a:pPr algn="ctr"/>
          <a:endParaRPr lang="fr-FR"/>
        </a:p>
      </dgm:t>
    </dgm:pt>
    <dgm:pt modelId="{E5982EE3-20EE-4AD5-A606-364FD8A9D3E1}" type="sibTrans" cxnId="{5BBF82B2-19BD-4788-8D41-B614A6A664A1}">
      <dgm:prSet/>
      <dgm:spPr/>
      <dgm:t>
        <a:bodyPr/>
        <a:lstStyle/>
        <a:p>
          <a:pPr algn="ctr"/>
          <a:endParaRPr lang="fr-FR"/>
        </a:p>
      </dgm:t>
    </dgm:pt>
    <dgm:pt modelId="{0C6E7460-9F58-4BF2-B549-DB7CF0AF2A31}">
      <dgm:prSet/>
      <dgm:spPr/>
      <dgm:t>
        <a:bodyPr/>
        <a:lstStyle/>
        <a:p>
          <a:pPr algn="ctr"/>
          <a:r>
            <a:rPr lang="fr-FR"/>
            <a:t>ONG</a:t>
          </a:r>
        </a:p>
      </dgm:t>
    </dgm:pt>
    <dgm:pt modelId="{217C2106-1CEB-4907-8455-F5BAE34C2085}" type="parTrans" cxnId="{95C77555-E864-4EA8-B5CC-28DF7EB0EDDB}">
      <dgm:prSet/>
      <dgm:spPr/>
      <dgm:t>
        <a:bodyPr/>
        <a:lstStyle/>
        <a:p>
          <a:pPr algn="ctr"/>
          <a:endParaRPr lang="fr-FR"/>
        </a:p>
      </dgm:t>
    </dgm:pt>
    <dgm:pt modelId="{B5C507EA-90A6-41D8-8ABE-69BAA6A8B438}" type="sibTrans" cxnId="{95C77555-E864-4EA8-B5CC-28DF7EB0EDDB}">
      <dgm:prSet/>
      <dgm:spPr/>
      <dgm:t>
        <a:bodyPr/>
        <a:lstStyle/>
        <a:p>
          <a:pPr algn="ctr"/>
          <a:endParaRPr lang="fr-FR"/>
        </a:p>
      </dgm:t>
    </dgm:pt>
    <dgm:pt modelId="{D7FDADAD-9D1B-4486-B437-C130169894FF}">
      <dgm:prSet/>
      <dgm:spPr/>
      <dgm:t>
        <a:bodyPr/>
        <a:lstStyle/>
        <a:p>
          <a:pPr algn="ctr"/>
          <a:r>
            <a:rPr lang="fr-FR"/>
            <a:t>Société Civile</a:t>
          </a:r>
        </a:p>
      </dgm:t>
    </dgm:pt>
    <dgm:pt modelId="{94A18013-5FD6-4D71-947B-BAC20A9D74C0}" type="parTrans" cxnId="{52FA6E48-3DA6-4C9C-9240-D2F4E0E988C8}">
      <dgm:prSet/>
      <dgm:spPr/>
      <dgm:t>
        <a:bodyPr/>
        <a:lstStyle/>
        <a:p>
          <a:pPr algn="ctr"/>
          <a:endParaRPr lang="fr-FR"/>
        </a:p>
      </dgm:t>
    </dgm:pt>
    <dgm:pt modelId="{201A785E-6F78-49B1-9C36-EC3A775D81A7}" type="sibTrans" cxnId="{52FA6E48-3DA6-4C9C-9240-D2F4E0E988C8}">
      <dgm:prSet/>
      <dgm:spPr/>
      <dgm:t>
        <a:bodyPr/>
        <a:lstStyle/>
        <a:p>
          <a:pPr algn="ctr"/>
          <a:endParaRPr lang="fr-FR"/>
        </a:p>
      </dgm:t>
    </dgm:pt>
    <dgm:pt modelId="{A480A516-67DA-4E4F-927D-1B89BB9A00FD}" type="pres">
      <dgm:prSet presAssocID="{C3B1E705-1DA0-4906-AF08-CCF1ED8523EF}" presName="hierChild1" presStyleCnt="0">
        <dgm:presLayoutVars>
          <dgm:chPref val="1"/>
          <dgm:dir/>
          <dgm:animOne val="branch"/>
          <dgm:animLvl val="lvl"/>
          <dgm:resizeHandles/>
        </dgm:presLayoutVars>
      </dgm:prSet>
      <dgm:spPr/>
    </dgm:pt>
    <dgm:pt modelId="{DAD1D4DF-6293-41E2-A358-D836804B98C6}" type="pres">
      <dgm:prSet presAssocID="{D0FC4118-3CFA-4003-A6DD-5DC394738BB2}" presName="hierRoot1" presStyleCnt="0"/>
      <dgm:spPr/>
    </dgm:pt>
    <dgm:pt modelId="{EDB69001-53CF-4EA5-9F63-4EC83DF653AC}" type="pres">
      <dgm:prSet presAssocID="{D0FC4118-3CFA-4003-A6DD-5DC394738BB2}" presName="composite" presStyleCnt="0"/>
      <dgm:spPr/>
    </dgm:pt>
    <dgm:pt modelId="{80AE5700-D5C0-4D95-B766-8C61409AD8F2}" type="pres">
      <dgm:prSet presAssocID="{D0FC4118-3CFA-4003-A6DD-5DC394738BB2}" presName="background" presStyleLbl="node0" presStyleIdx="0" presStyleCnt="1"/>
      <dgm:spPr/>
    </dgm:pt>
    <dgm:pt modelId="{34AD8ABF-2D90-4F7E-AED1-B87ED6A30069}" type="pres">
      <dgm:prSet presAssocID="{D0FC4118-3CFA-4003-A6DD-5DC394738BB2}" presName="text" presStyleLbl="fgAcc0" presStyleIdx="0" presStyleCnt="1">
        <dgm:presLayoutVars>
          <dgm:chPref val="3"/>
        </dgm:presLayoutVars>
      </dgm:prSet>
      <dgm:spPr/>
    </dgm:pt>
    <dgm:pt modelId="{61704BEF-DF61-483E-8480-8DDF8AEFF26B}" type="pres">
      <dgm:prSet presAssocID="{D0FC4118-3CFA-4003-A6DD-5DC394738BB2}" presName="hierChild2" presStyleCnt="0"/>
      <dgm:spPr/>
    </dgm:pt>
    <dgm:pt modelId="{323C8B8C-D5C5-404F-851C-F05C6460F237}" type="pres">
      <dgm:prSet presAssocID="{F86852F1-2255-4EB7-98F7-1DC71515BE9F}" presName="Name10" presStyleLbl="parChTrans1D2" presStyleIdx="0" presStyleCnt="1"/>
      <dgm:spPr/>
    </dgm:pt>
    <dgm:pt modelId="{CD2CB9C9-DB4A-481F-BDD4-1C663B887632}" type="pres">
      <dgm:prSet presAssocID="{FE69C178-9690-4415-B229-E9972689BFC0}" presName="hierRoot2" presStyleCnt="0"/>
      <dgm:spPr/>
    </dgm:pt>
    <dgm:pt modelId="{4BF17822-D2D8-437D-B26F-0B242E725EBB}" type="pres">
      <dgm:prSet presAssocID="{FE69C178-9690-4415-B229-E9972689BFC0}" presName="composite2" presStyleCnt="0"/>
      <dgm:spPr/>
    </dgm:pt>
    <dgm:pt modelId="{2D0DF8F5-8B7B-4609-A040-4F43FD1ECCD7}" type="pres">
      <dgm:prSet presAssocID="{FE69C178-9690-4415-B229-E9972689BFC0}" presName="background2" presStyleLbl="node2" presStyleIdx="0" presStyleCnt="1"/>
      <dgm:spPr/>
    </dgm:pt>
    <dgm:pt modelId="{91B519B9-82DB-4088-8226-E0F10CC16AD3}" type="pres">
      <dgm:prSet presAssocID="{FE69C178-9690-4415-B229-E9972689BFC0}" presName="text2" presStyleLbl="fgAcc2" presStyleIdx="0" presStyleCnt="1">
        <dgm:presLayoutVars>
          <dgm:chPref val="3"/>
        </dgm:presLayoutVars>
      </dgm:prSet>
      <dgm:spPr/>
    </dgm:pt>
    <dgm:pt modelId="{E1DFA9BE-E8F6-4AFD-8903-502F90EF3E9A}" type="pres">
      <dgm:prSet presAssocID="{FE69C178-9690-4415-B229-E9972689BFC0}" presName="hierChild3" presStyleCnt="0"/>
      <dgm:spPr/>
    </dgm:pt>
    <dgm:pt modelId="{43F91D9B-8D4B-49D7-8590-38F3C7FC07E3}" type="pres">
      <dgm:prSet presAssocID="{874D5052-AF88-4028-9625-F3E6C8D02412}" presName="Name17" presStyleLbl="parChTrans1D3" presStyleIdx="0" presStyleCnt="2"/>
      <dgm:spPr/>
    </dgm:pt>
    <dgm:pt modelId="{3C6BDD9C-C667-4096-86F3-7EE43397E336}" type="pres">
      <dgm:prSet presAssocID="{570DEED9-B6A5-4CFE-9BA5-C7035A5DEF9B}" presName="hierRoot3" presStyleCnt="0"/>
      <dgm:spPr/>
    </dgm:pt>
    <dgm:pt modelId="{E9535913-B627-46DB-A08B-299077BE61C0}" type="pres">
      <dgm:prSet presAssocID="{570DEED9-B6A5-4CFE-9BA5-C7035A5DEF9B}" presName="composite3" presStyleCnt="0"/>
      <dgm:spPr/>
    </dgm:pt>
    <dgm:pt modelId="{45771F2E-31E9-4DE3-94D1-7A79987B2A5F}" type="pres">
      <dgm:prSet presAssocID="{570DEED9-B6A5-4CFE-9BA5-C7035A5DEF9B}" presName="background3" presStyleLbl="node3" presStyleIdx="0" presStyleCnt="2"/>
      <dgm:spPr/>
    </dgm:pt>
    <dgm:pt modelId="{75C98514-FE42-4A05-AA60-E8FA4A0B5818}" type="pres">
      <dgm:prSet presAssocID="{570DEED9-B6A5-4CFE-9BA5-C7035A5DEF9B}" presName="text3" presStyleLbl="fgAcc3" presStyleIdx="0" presStyleCnt="2">
        <dgm:presLayoutVars>
          <dgm:chPref val="3"/>
        </dgm:presLayoutVars>
      </dgm:prSet>
      <dgm:spPr/>
    </dgm:pt>
    <dgm:pt modelId="{83D44B9F-6D88-43FA-9099-DC016D6DC161}" type="pres">
      <dgm:prSet presAssocID="{570DEED9-B6A5-4CFE-9BA5-C7035A5DEF9B}" presName="hierChild4" presStyleCnt="0"/>
      <dgm:spPr/>
    </dgm:pt>
    <dgm:pt modelId="{F11FC75B-857F-47C2-A4C9-D19B933640E4}" type="pres">
      <dgm:prSet presAssocID="{7AE3C980-A1F9-4954-AAE4-EE97AEFAE244}" presName="Name23" presStyleLbl="parChTrans1D4" presStyleIdx="0" presStyleCnt="5"/>
      <dgm:spPr/>
    </dgm:pt>
    <dgm:pt modelId="{D66757B3-7EE9-4206-8C5C-12586434067F}" type="pres">
      <dgm:prSet presAssocID="{78C414A6-85B1-4F2A-B431-EF934B76D11C}" presName="hierRoot4" presStyleCnt="0"/>
      <dgm:spPr/>
    </dgm:pt>
    <dgm:pt modelId="{0F0CC274-2955-4D5D-9E62-77EED12D3F16}" type="pres">
      <dgm:prSet presAssocID="{78C414A6-85B1-4F2A-B431-EF934B76D11C}" presName="composite4" presStyleCnt="0"/>
      <dgm:spPr/>
    </dgm:pt>
    <dgm:pt modelId="{8A39E6B0-ECD9-477C-BCD4-B1821828F5B0}" type="pres">
      <dgm:prSet presAssocID="{78C414A6-85B1-4F2A-B431-EF934B76D11C}" presName="background4" presStyleLbl="node4" presStyleIdx="0" presStyleCnt="5"/>
      <dgm:spPr/>
    </dgm:pt>
    <dgm:pt modelId="{EF3C2EC3-4A41-475D-9FFC-6E28CF4E7A2E}" type="pres">
      <dgm:prSet presAssocID="{78C414A6-85B1-4F2A-B431-EF934B76D11C}" presName="text4" presStyleLbl="fgAcc4" presStyleIdx="0" presStyleCnt="5">
        <dgm:presLayoutVars>
          <dgm:chPref val="3"/>
        </dgm:presLayoutVars>
      </dgm:prSet>
      <dgm:spPr/>
    </dgm:pt>
    <dgm:pt modelId="{37C83DB4-9067-4A9A-92DA-A069DC03FF61}" type="pres">
      <dgm:prSet presAssocID="{78C414A6-85B1-4F2A-B431-EF934B76D11C}" presName="hierChild5" presStyleCnt="0"/>
      <dgm:spPr/>
    </dgm:pt>
    <dgm:pt modelId="{D3ED039A-BBB3-4C07-B29C-02360F46A230}" type="pres">
      <dgm:prSet presAssocID="{23D728D3-F00E-4FA2-9526-5A09D29F3560}" presName="Name17" presStyleLbl="parChTrans1D3" presStyleIdx="1" presStyleCnt="2"/>
      <dgm:spPr/>
    </dgm:pt>
    <dgm:pt modelId="{C512F949-5D71-4D57-9F44-967F49EFC637}" type="pres">
      <dgm:prSet presAssocID="{75972ABD-222F-4478-BDE8-EEC844590A4B}" presName="hierRoot3" presStyleCnt="0"/>
      <dgm:spPr/>
    </dgm:pt>
    <dgm:pt modelId="{62C1E5D4-49F3-4234-B614-DBE9EE852550}" type="pres">
      <dgm:prSet presAssocID="{75972ABD-222F-4478-BDE8-EEC844590A4B}" presName="composite3" presStyleCnt="0"/>
      <dgm:spPr/>
    </dgm:pt>
    <dgm:pt modelId="{AEBDDA28-62F9-42CA-AF1A-5A50E0CB3A49}" type="pres">
      <dgm:prSet presAssocID="{75972ABD-222F-4478-BDE8-EEC844590A4B}" presName="background3" presStyleLbl="node3" presStyleIdx="1" presStyleCnt="2"/>
      <dgm:spPr/>
    </dgm:pt>
    <dgm:pt modelId="{0F36DD3F-7FC0-4B0E-B961-080BFA238BE5}" type="pres">
      <dgm:prSet presAssocID="{75972ABD-222F-4478-BDE8-EEC844590A4B}" presName="text3" presStyleLbl="fgAcc3" presStyleIdx="1" presStyleCnt="2">
        <dgm:presLayoutVars>
          <dgm:chPref val="3"/>
        </dgm:presLayoutVars>
      </dgm:prSet>
      <dgm:spPr/>
    </dgm:pt>
    <dgm:pt modelId="{052D26F3-14C8-4420-8F65-8C9B2E94E31F}" type="pres">
      <dgm:prSet presAssocID="{75972ABD-222F-4478-BDE8-EEC844590A4B}" presName="hierChild4" presStyleCnt="0"/>
      <dgm:spPr/>
    </dgm:pt>
    <dgm:pt modelId="{D339BFC3-420D-4E19-961B-BBF29BC74A35}" type="pres">
      <dgm:prSet presAssocID="{F5499122-CF30-4BE1-9077-0583BC4E5523}" presName="Name23" presStyleLbl="parChTrans1D4" presStyleIdx="1" presStyleCnt="5"/>
      <dgm:spPr/>
    </dgm:pt>
    <dgm:pt modelId="{0499A4DF-A1A4-4BB0-8530-FF2BD2B67A52}" type="pres">
      <dgm:prSet presAssocID="{7FB6C484-D763-4258-990C-83F5CF7A956F}" presName="hierRoot4" presStyleCnt="0"/>
      <dgm:spPr/>
    </dgm:pt>
    <dgm:pt modelId="{CB321DF7-675B-4964-B6F2-86F1E4920431}" type="pres">
      <dgm:prSet presAssocID="{7FB6C484-D763-4258-990C-83F5CF7A956F}" presName="composite4" presStyleCnt="0"/>
      <dgm:spPr/>
    </dgm:pt>
    <dgm:pt modelId="{0E0FDE99-6CF3-40D1-AB24-0923651FC145}" type="pres">
      <dgm:prSet presAssocID="{7FB6C484-D763-4258-990C-83F5CF7A956F}" presName="background4" presStyleLbl="node4" presStyleIdx="1" presStyleCnt="5"/>
      <dgm:spPr/>
    </dgm:pt>
    <dgm:pt modelId="{57E800C1-E858-4E39-B87A-3CDEA2D53A54}" type="pres">
      <dgm:prSet presAssocID="{7FB6C484-D763-4258-990C-83F5CF7A956F}" presName="text4" presStyleLbl="fgAcc4" presStyleIdx="1" presStyleCnt="5">
        <dgm:presLayoutVars>
          <dgm:chPref val="3"/>
        </dgm:presLayoutVars>
      </dgm:prSet>
      <dgm:spPr/>
    </dgm:pt>
    <dgm:pt modelId="{02C9F3CD-679A-4CB0-A33C-502AE1C9B155}" type="pres">
      <dgm:prSet presAssocID="{7FB6C484-D763-4258-990C-83F5CF7A956F}" presName="hierChild5" presStyleCnt="0"/>
      <dgm:spPr/>
    </dgm:pt>
    <dgm:pt modelId="{67738252-1BE5-4918-A512-D4E2DDC59E56}" type="pres">
      <dgm:prSet presAssocID="{E5BC2B40-AC8C-4055-96A1-F6207A6DB5AA}" presName="Name23" presStyleLbl="parChTrans1D4" presStyleIdx="2" presStyleCnt="5"/>
      <dgm:spPr/>
    </dgm:pt>
    <dgm:pt modelId="{58990923-9A5F-4822-8D4D-89D26D206F80}" type="pres">
      <dgm:prSet presAssocID="{606951F1-E244-44AA-8C74-A2CDAA151359}" presName="hierRoot4" presStyleCnt="0"/>
      <dgm:spPr/>
    </dgm:pt>
    <dgm:pt modelId="{A1794217-DE73-4BC6-B6A3-C23E1FD856E1}" type="pres">
      <dgm:prSet presAssocID="{606951F1-E244-44AA-8C74-A2CDAA151359}" presName="composite4" presStyleCnt="0"/>
      <dgm:spPr/>
    </dgm:pt>
    <dgm:pt modelId="{92310666-EB71-4D6A-9438-0CB4034B6119}" type="pres">
      <dgm:prSet presAssocID="{606951F1-E244-44AA-8C74-A2CDAA151359}" presName="background4" presStyleLbl="node4" presStyleIdx="2" presStyleCnt="5"/>
      <dgm:spPr/>
    </dgm:pt>
    <dgm:pt modelId="{8FAB77B6-8509-4B3A-86C4-A2BE37FDC829}" type="pres">
      <dgm:prSet presAssocID="{606951F1-E244-44AA-8C74-A2CDAA151359}" presName="text4" presStyleLbl="fgAcc4" presStyleIdx="2" presStyleCnt="5">
        <dgm:presLayoutVars>
          <dgm:chPref val="3"/>
        </dgm:presLayoutVars>
      </dgm:prSet>
      <dgm:spPr/>
    </dgm:pt>
    <dgm:pt modelId="{A6FB6BD4-41E3-469F-A205-81E8B43C2CE5}" type="pres">
      <dgm:prSet presAssocID="{606951F1-E244-44AA-8C74-A2CDAA151359}" presName="hierChild5" presStyleCnt="0"/>
      <dgm:spPr/>
    </dgm:pt>
    <dgm:pt modelId="{8EE0404B-1315-4417-BC02-B877F6DCB52D}" type="pres">
      <dgm:prSet presAssocID="{217C2106-1CEB-4907-8455-F5BAE34C2085}" presName="Name23" presStyleLbl="parChTrans1D4" presStyleIdx="3" presStyleCnt="5"/>
      <dgm:spPr/>
    </dgm:pt>
    <dgm:pt modelId="{2A47128D-D968-4353-B713-948CB771500F}" type="pres">
      <dgm:prSet presAssocID="{0C6E7460-9F58-4BF2-B549-DB7CF0AF2A31}" presName="hierRoot4" presStyleCnt="0"/>
      <dgm:spPr/>
    </dgm:pt>
    <dgm:pt modelId="{6E4F4ED7-6227-4E88-945B-108C3AC2C141}" type="pres">
      <dgm:prSet presAssocID="{0C6E7460-9F58-4BF2-B549-DB7CF0AF2A31}" presName="composite4" presStyleCnt="0"/>
      <dgm:spPr/>
    </dgm:pt>
    <dgm:pt modelId="{62488FB8-3933-4DD3-9741-34D0A8E181C9}" type="pres">
      <dgm:prSet presAssocID="{0C6E7460-9F58-4BF2-B549-DB7CF0AF2A31}" presName="background4" presStyleLbl="node4" presStyleIdx="3" presStyleCnt="5"/>
      <dgm:spPr/>
    </dgm:pt>
    <dgm:pt modelId="{A06D4FA0-5B70-43BE-B6F1-05CC26F46F01}" type="pres">
      <dgm:prSet presAssocID="{0C6E7460-9F58-4BF2-B549-DB7CF0AF2A31}" presName="text4" presStyleLbl="fgAcc4" presStyleIdx="3" presStyleCnt="5">
        <dgm:presLayoutVars>
          <dgm:chPref val="3"/>
        </dgm:presLayoutVars>
      </dgm:prSet>
      <dgm:spPr/>
    </dgm:pt>
    <dgm:pt modelId="{613012F8-332B-4D2E-801A-403E411EA151}" type="pres">
      <dgm:prSet presAssocID="{0C6E7460-9F58-4BF2-B549-DB7CF0AF2A31}" presName="hierChild5" presStyleCnt="0"/>
      <dgm:spPr/>
    </dgm:pt>
    <dgm:pt modelId="{E8419BAF-FF68-44A2-B34A-C55ADD93858A}" type="pres">
      <dgm:prSet presAssocID="{94A18013-5FD6-4D71-947B-BAC20A9D74C0}" presName="Name23" presStyleLbl="parChTrans1D4" presStyleIdx="4" presStyleCnt="5"/>
      <dgm:spPr/>
    </dgm:pt>
    <dgm:pt modelId="{556F593E-3017-4058-AC61-29CB3D9FC8ED}" type="pres">
      <dgm:prSet presAssocID="{D7FDADAD-9D1B-4486-B437-C130169894FF}" presName="hierRoot4" presStyleCnt="0"/>
      <dgm:spPr/>
    </dgm:pt>
    <dgm:pt modelId="{26D6FD36-F2A5-4FFA-9EAC-B58B2A9A5262}" type="pres">
      <dgm:prSet presAssocID="{D7FDADAD-9D1B-4486-B437-C130169894FF}" presName="composite4" presStyleCnt="0"/>
      <dgm:spPr/>
    </dgm:pt>
    <dgm:pt modelId="{7F2BA4CC-941B-4293-B723-4B8E37C25933}" type="pres">
      <dgm:prSet presAssocID="{D7FDADAD-9D1B-4486-B437-C130169894FF}" presName="background4" presStyleLbl="node4" presStyleIdx="4" presStyleCnt="5"/>
      <dgm:spPr/>
    </dgm:pt>
    <dgm:pt modelId="{1D521ADB-D827-400F-949C-BE5BABEA7381}" type="pres">
      <dgm:prSet presAssocID="{D7FDADAD-9D1B-4486-B437-C130169894FF}" presName="text4" presStyleLbl="fgAcc4" presStyleIdx="4" presStyleCnt="5">
        <dgm:presLayoutVars>
          <dgm:chPref val="3"/>
        </dgm:presLayoutVars>
      </dgm:prSet>
      <dgm:spPr/>
    </dgm:pt>
    <dgm:pt modelId="{2A0D6E5C-2FE4-4F0F-BEBA-23837F435A44}" type="pres">
      <dgm:prSet presAssocID="{D7FDADAD-9D1B-4486-B437-C130169894FF}" presName="hierChild5" presStyleCnt="0"/>
      <dgm:spPr/>
    </dgm:pt>
  </dgm:ptLst>
  <dgm:cxnLst>
    <dgm:cxn modelId="{72A23605-4EB1-4E62-98FB-8A5EB43969B9}" type="presOf" srcId="{7AE3C980-A1F9-4954-AAE4-EE97AEFAE244}" destId="{F11FC75B-857F-47C2-A4C9-D19B933640E4}" srcOrd="0" destOrd="0" presId="urn:microsoft.com/office/officeart/2005/8/layout/hierarchy1"/>
    <dgm:cxn modelId="{6FA07224-0075-47D2-855F-669545E2FC30}" type="presOf" srcId="{E5BC2B40-AC8C-4055-96A1-F6207A6DB5AA}" destId="{67738252-1BE5-4918-A512-D4E2DDC59E56}" srcOrd="0" destOrd="0" presId="urn:microsoft.com/office/officeart/2005/8/layout/hierarchy1"/>
    <dgm:cxn modelId="{8D6DBF26-ABEE-44BB-B91A-6915B68A3332}" type="presOf" srcId="{217C2106-1CEB-4907-8455-F5BAE34C2085}" destId="{8EE0404B-1315-4417-BC02-B877F6DCB52D}" srcOrd="0" destOrd="0" presId="urn:microsoft.com/office/officeart/2005/8/layout/hierarchy1"/>
    <dgm:cxn modelId="{B4BFA93B-1684-40DA-8738-E9217076B28D}" type="presOf" srcId="{D7FDADAD-9D1B-4486-B437-C130169894FF}" destId="{1D521ADB-D827-400F-949C-BE5BABEA7381}" srcOrd="0" destOrd="0" presId="urn:microsoft.com/office/officeart/2005/8/layout/hierarchy1"/>
    <dgm:cxn modelId="{3DFBF43E-164A-49DE-850A-357D332E63F4}" type="presOf" srcId="{75972ABD-222F-4478-BDE8-EEC844590A4B}" destId="{0F36DD3F-7FC0-4B0E-B961-080BFA238BE5}" srcOrd="0" destOrd="0" presId="urn:microsoft.com/office/officeart/2005/8/layout/hierarchy1"/>
    <dgm:cxn modelId="{7BE9105D-1D1F-4C8E-8E30-B3A067F2A1FD}" type="presOf" srcId="{F86852F1-2255-4EB7-98F7-1DC71515BE9F}" destId="{323C8B8C-D5C5-404F-851C-F05C6460F237}" srcOrd="0" destOrd="0" presId="urn:microsoft.com/office/officeart/2005/8/layout/hierarchy1"/>
    <dgm:cxn modelId="{B4432466-2314-4C64-83B4-1D74885C2AF6}" srcId="{75972ABD-222F-4478-BDE8-EEC844590A4B}" destId="{7FB6C484-D763-4258-990C-83F5CF7A956F}" srcOrd="0" destOrd="0" parTransId="{F5499122-CF30-4BE1-9077-0583BC4E5523}" sibTransId="{C44C5F81-ADC1-429C-9F26-7B6D49D1F374}"/>
    <dgm:cxn modelId="{A6574D46-0212-48DF-9227-60A9327751EE}" type="presOf" srcId="{F5499122-CF30-4BE1-9077-0583BC4E5523}" destId="{D339BFC3-420D-4E19-961B-BBF29BC74A35}" srcOrd="0" destOrd="0" presId="urn:microsoft.com/office/officeart/2005/8/layout/hierarchy1"/>
    <dgm:cxn modelId="{52FA6E48-3DA6-4C9C-9240-D2F4E0E988C8}" srcId="{75972ABD-222F-4478-BDE8-EEC844590A4B}" destId="{D7FDADAD-9D1B-4486-B437-C130169894FF}" srcOrd="3" destOrd="0" parTransId="{94A18013-5FD6-4D71-947B-BAC20A9D74C0}" sibTransId="{201A785E-6F78-49B1-9C36-EC3A775D81A7}"/>
    <dgm:cxn modelId="{B091A36F-93A3-4703-88A0-D866F6DB317E}" type="presOf" srcId="{570DEED9-B6A5-4CFE-9BA5-C7035A5DEF9B}" destId="{75C98514-FE42-4A05-AA60-E8FA4A0B5818}" srcOrd="0" destOrd="0" presId="urn:microsoft.com/office/officeart/2005/8/layout/hierarchy1"/>
    <dgm:cxn modelId="{CE202671-B051-45FF-906A-3EC33125BD25}" srcId="{570DEED9-B6A5-4CFE-9BA5-C7035A5DEF9B}" destId="{78C414A6-85B1-4F2A-B431-EF934B76D11C}" srcOrd="0" destOrd="0" parTransId="{7AE3C980-A1F9-4954-AAE4-EE97AEFAE244}" sibTransId="{B9FE7B92-3EC4-49F5-B854-ACCDCDCC254A}"/>
    <dgm:cxn modelId="{AF8CE473-0010-4CF4-A9AF-BD2F75D5994B}" type="presOf" srcId="{78C414A6-85B1-4F2A-B431-EF934B76D11C}" destId="{EF3C2EC3-4A41-475D-9FFC-6E28CF4E7A2E}" srcOrd="0" destOrd="0" presId="urn:microsoft.com/office/officeart/2005/8/layout/hierarchy1"/>
    <dgm:cxn modelId="{95C77555-E864-4EA8-B5CC-28DF7EB0EDDB}" srcId="{75972ABD-222F-4478-BDE8-EEC844590A4B}" destId="{0C6E7460-9F58-4BF2-B549-DB7CF0AF2A31}" srcOrd="2" destOrd="0" parTransId="{217C2106-1CEB-4907-8455-F5BAE34C2085}" sibTransId="{B5C507EA-90A6-41D8-8ABE-69BAA6A8B438}"/>
    <dgm:cxn modelId="{6C4A7383-FE09-41C0-B325-0BA1B5CBB0E2}" srcId="{D0FC4118-3CFA-4003-A6DD-5DC394738BB2}" destId="{FE69C178-9690-4415-B229-E9972689BFC0}" srcOrd="0" destOrd="0" parTransId="{F86852F1-2255-4EB7-98F7-1DC71515BE9F}" sibTransId="{09D8257D-3077-48C9-8562-0D0613103E5F}"/>
    <dgm:cxn modelId="{AFD82484-A750-4DEB-97BA-E201B2E72E03}" srcId="{FE69C178-9690-4415-B229-E9972689BFC0}" destId="{75972ABD-222F-4478-BDE8-EEC844590A4B}" srcOrd="1" destOrd="0" parTransId="{23D728D3-F00E-4FA2-9526-5A09D29F3560}" sibTransId="{8C8CFCC5-34B5-4DE0-A260-593AAD2EFA2D}"/>
    <dgm:cxn modelId="{49EB678D-18A4-4059-A829-5C9E2CB1883C}" type="presOf" srcId="{C3B1E705-1DA0-4906-AF08-CCF1ED8523EF}" destId="{A480A516-67DA-4E4F-927D-1B89BB9A00FD}" srcOrd="0" destOrd="0" presId="urn:microsoft.com/office/officeart/2005/8/layout/hierarchy1"/>
    <dgm:cxn modelId="{DF8D688D-5FBE-44FB-B20D-6BF4FB49B31F}" type="presOf" srcId="{874D5052-AF88-4028-9625-F3E6C8D02412}" destId="{43F91D9B-8D4B-49D7-8590-38F3C7FC07E3}" srcOrd="0" destOrd="0" presId="urn:microsoft.com/office/officeart/2005/8/layout/hierarchy1"/>
    <dgm:cxn modelId="{4BE5A19B-4392-4E14-BE0E-520C3BCA6762}" type="presOf" srcId="{0C6E7460-9F58-4BF2-B549-DB7CF0AF2A31}" destId="{A06D4FA0-5B70-43BE-B6F1-05CC26F46F01}" srcOrd="0" destOrd="0" presId="urn:microsoft.com/office/officeart/2005/8/layout/hierarchy1"/>
    <dgm:cxn modelId="{7CFD82AF-7914-446E-8AC1-7B9013563462}" type="presOf" srcId="{94A18013-5FD6-4D71-947B-BAC20A9D74C0}" destId="{E8419BAF-FF68-44A2-B34A-C55ADD93858A}" srcOrd="0" destOrd="0" presId="urn:microsoft.com/office/officeart/2005/8/layout/hierarchy1"/>
    <dgm:cxn modelId="{5BBF82B2-19BD-4788-8D41-B614A6A664A1}" srcId="{75972ABD-222F-4478-BDE8-EEC844590A4B}" destId="{606951F1-E244-44AA-8C74-A2CDAA151359}" srcOrd="1" destOrd="0" parTransId="{E5BC2B40-AC8C-4055-96A1-F6207A6DB5AA}" sibTransId="{E5982EE3-20EE-4AD5-A606-364FD8A9D3E1}"/>
    <dgm:cxn modelId="{0E927AB4-1F0E-4E0A-94F7-86711E62A733}" type="presOf" srcId="{7FB6C484-D763-4258-990C-83F5CF7A956F}" destId="{57E800C1-E858-4E39-B87A-3CDEA2D53A54}" srcOrd="0" destOrd="0" presId="urn:microsoft.com/office/officeart/2005/8/layout/hierarchy1"/>
    <dgm:cxn modelId="{9B674FB9-1657-4A46-82B4-66F8A33EFE43}" srcId="{FE69C178-9690-4415-B229-E9972689BFC0}" destId="{570DEED9-B6A5-4CFE-9BA5-C7035A5DEF9B}" srcOrd="0" destOrd="0" parTransId="{874D5052-AF88-4028-9625-F3E6C8D02412}" sibTransId="{91FFFBC4-D5B6-49D5-AB40-337239DA7D57}"/>
    <dgm:cxn modelId="{301ACEBB-17DB-4A14-B276-14AC59A21F3C}" type="presOf" srcId="{D0FC4118-3CFA-4003-A6DD-5DC394738BB2}" destId="{34AD8ABF-2D90-4F7E-AED1-B87ED6A30069}" srcOrd="0" destOrd="0" presId="urn:microsoft.com/office/officeart/2005/8/layout/hierarchy1"/>
    <dgm:cxn modelId="{B1DA62D7-1421-4CF8-8C04-17D9259BDC53}" srcId="{C3B1E705-1DA0-4906-AF08-CCF1ED8523EF}" destId="{D0FC4118-3CFA-4003-A6DD-5DC394738BB2}" srcOrd="0" destOrd="0" parTransId="{2C6A4640-9B87-451D-8270-9EF31EEE9F4D}" sibTransId="{AE68C05E-DE2F-4DA2-94F3-4C4A5E0DE783}"/>
    <dgm:cxn modelId="{757D95E5-4CFC-4662-89B8-281BB9DA8F40}" type="presOf" srcId="{23D728D3-F00E-4FA2-9526-5A09D29F3560}" destId="{D3ED039A-BBB3-4C07-B29C-02360F46A230}" srcOrd="0" destOrd="0" presId="urn:microsoft.com/office/officeart/2005/8/layout/hierarchy1"/>
    <dgm:cxn modelId="{8C3E8FE8-EC9E-42D4-BDA4-1E70AD0EC6AE}" type="presOf" srcId="{606951F1-E244-44AA-8C74-A2CDAA151359}" destId="{8FAB77B6-8509-4B3A-86C4-A2BE37FDC829}" srcOrd="0" destOrd="0" presId="urn:microsoft.com/office/officeart/2005/8/layout/hierarchy1"/>
    <dgm:cxn modelId="{497096F3-66CB-44EF-9DC2-7570B25699D4}" type="presOf" srcId="{FE69C178-9690-4415-B229-E9972689BFC0}" destId="{91B519B9-82DB-4088-8226-E0F10CC16AD3}" srcOrd="0" destOrd="0" presId="urn:microsoft.com/office/officeart/2005/8/layout/hierarchy1"/>
    <dgm:cxn modelId="{BDC27A90-AD79-4403-8BD7-F3B02147D8FC}" type="presParOf" srcId="{A480A516-67DA-4E4F-927D-1B89BB9A00FD}" destId="{DAD1D4DF-6293-41E2-A358-D836804B98C6}" srcOrd="0" destOrd="0" presId="urn:microsoft.com/office/officeart/2005/8/layout/hierarchy1"/>
    <dgm:cxn modelId="{486D98F3-04AA-4EF0-B7B5-ADF811B4F9DD}" type="presParOf" srcId="{DAD1D4DF-6293-41E2-A358-D836804B98C6}" destId="{EDB69001-53CF-4EA5-9F63-4EC83DF653AC}" srcOrd="0" destOrd="0" presId="urn:microsoft.com/office/officeart/2005/8/layout/hierarchy1"/>
    <dgm:cxn modelId="{00F750FC-74B2-45C7-B36D-0F05E0DA8599}" type="presParOf" srcId="{EDB69001-53CF-4EA5-9F63-4EC83DF653AC}" destId="{80AE5700-D5C0-4D95-B766-8C61409AD8F2}" srcOrd="0" destOrd="0" presId="urn:microsoft.com/office/officeart/2005/8/layout/hierarchy1"/>
    <dgm:cxn modelId="{46513E22-7245-4B8B-87A6-EE85766EF1D5}" type="presParOf" srcId="{EDB69001-53CF-4EA5-9F63-4EC83DF653AC}" destId="{34AD8ABF-2D90-4F7E-AED1-B87ED6A30069}" srcOrd="1" destOrd="0" presId="urn:microsoft.com/office/officeart/2005/8/layout/hierarchy1"/>
    <dgm:cxn modelId="{2A851B69-F048-4E66-A102-AD6A8F7A64D1}" type="presParOf" srcId="{DAD1D4DF-6293-41E2-A358-D836804B98C6}" destId="{61704BEF-DF61-483E-8480-8DDF8AEFF26B}" srcOrd="1" destOrd="0" presId="urn:microsoft.com/office/officeart/2005/8/layout/hierarchy1"/>
    <dgm:cxn modelId="{82964474-D4F2-40BD-878B-29814C7B918D}" type="presParOf" srcId="{61704BEF-DF61-483E-8480-8DDF8AEFF26B}" destId="{323C8B8C-D5C5-404F-851C-F05C6460F237}" srcOrd="0" destOrd="0" presId="urn:microsoft.com/office/officeart/2005/8/layout/hierarchy1"/>
    <dgm:cxn modelId="{941719E0-73B6-4E66-9447-89B44602D686}" type="presParOf" srcId="{61704BEF-DF61-483E-8480-8DDF8AEFF26B}" destId="{CD2CB9C9-DB4A-481F-BDD4-1C663B887632}" srcOrd="1" destOrd="0" presId="urn:microsoft.com/office/officeart/2005/8/layout/hierarchy1"/>
    <dgm:cxn modelId="{E8313769-8598-4609-93FD-4C49B14395FA}" type="presParOf" srcId="{CD2CB9C9-DB4A-481F-BDD4-1C663B887632}" destId="{4BF17822-D2D8-437D-B26F-0B242E725EBB}" srcOrd="0" destOrd="0" presId="urn:microsoft.com/office/officeart/2005/8/layout/hierarchy1"/>
    <dgm:cxn modelId="{9A2B7A35-BD10-47ED-A97E-6D7C0E201875}" type="presParOf" srcId="{4BF17822-D2D8-437D-B26F-0B242E725EBB}" destId="{2D0DF8F5-8B7B-4609-A040-4F43FD1ECCD7}" srcOrd="0" destOrd="0" presId="urn:microsoft.com/office/officeart/2005/8/layout/hierarchy1"/>
    <dgm:cxn modelId="{F695A95B-102E-41A7-B160-F51177500AEC}" type="presParOf" srcId="{4BF17822-D2D8-437D-B26F-0B242E725EBB}" destId="{91B519B9-82DB-4088-8226-E0F10CC16AD3}" srcOrd="1" destOrd="0" presId="urn:microsoft.com/office/officeart/2005/8/layout/hierarchy1"/>
    <dgm:cxn modelId="{39818DFE-DB50-441F-9F6A-BD81502E5E1D}" type="presParOf" srcId="{CD2CB9C9-DB4A-481F-BDD4-1C663B887632}" destId="{E1DFA9BE-E8F6-4AFD-8903-502F90EF3E9A}" srcOrd="1" destOrd="0" presId="urn:microsoft.com/office/officeart/2005/8/layout/hierarchy1"/>
    <dgm:cxn modelId="{EB1AB398-1A89-4422-AFF8-EBB6A713A8AF}" type="presParOf" srcId="{E1DFA9BE-E8F6-4AFD-8903-502F90EF3E9A}" destId="{43F91D9B-8D4B-49D7-8590-38F3C7FC07E3}" srcOrd="0" destOrd="0" presId="urn:microsoft.com/office/officeart/2005/8/layout/hierarchy1"/>
    <dgm:cxn modelId="{26D6A0F9-13CE-4858-B5F7-7ABE2CA71F3D}" type="presParOf" srcId="{E1DFA9BE-E8F6-4AFD-8903-502F90EF3E9A}" destId="{3C6BDD9C-C667-4096-86F3-7EE43397E336}" srcOrd="1" destOrd="0" presId="urn:microsoft.com/office/officeart/2005/8/layout/hierarchy1"/>
    <dgm:cxn modelId="{26EE6CF2-51EE-411A-8F40-04AE706983D4}" type="presParOf" srcId="{3C6BDD9C-C667-4096-86F3-7EE43397E336}" destId="{E9535913-B627-46DB-A08B-299077BE61C0}" srcOrd="0" destOrd="0" presId="urn:microsoft.com/office/officeart/2005/8/layout/hierarchy1"/>
    <dgm:cxn modelId="{517712E4-CFF1-46B3-B72D-41AFD67C82F5}" type="presParOf" srcId="{E9535913-B627-46DB-A08B-299077BE61C0}" destId="{45771F2E-31E9-4DE3-94D1-7A79987B2A5F}" srcOrd="0" destOrd="0" presId="urn:microsoft.com/office/officeart/2005/8/layout/hierarchy1"/>
    <dgm:cxn modelId="{8B187A76-9BF0-49EF-ABC5-2A1EA358F747}" type="presParOf" srcId="{E9535913-B627-46DB-A08B-299077BE61C0}" destId="{75C98514-FE42-4A05-AA60-E8FA4A0B5818}" srcOrd="1" destOrd="0" presId="urn:microsoft.com/office/officeart/2005/8/layout/hierarchy1"/>
    <dgm:cxn modelId="{6B5A7ACA-8137-4F8C-B923-6F79667D3D73}" type="presParOf" srcId="{3C6BDD9C-C667-4096-86F3-7EE43397E336}" destId="{83D44B9F-6D88-43FA-9099-DC016D6DC161}" srcOrd="1" destOrd="0" presId="urn:microsoft.com/office/officeart/2005/8/layout/hierarchy1"/>
    <dgm:cxn modelId="{45F9C478-B4CA-48A6-96F5-DFE7198711BF}" type="presParOf" srcId="{83D44B9F-6D88-43FA-9099-DC016D6DC161}" destId="{F11FC75B-857F-47C2-A4C9-D19B933640E4}" srcOrd="0" destOrd="0" presId="urn:microsoft.com/office/officeart/2005/8/layout/hierarchy1"/>
    <dgm:cxn modelId="{CEEA4E33-B4B1-4AA8-A030-60FE9D4935B4}" type="presParOf" srcId="{83D44B9F-6D88-43FA-9099-DC016D6DC161}" destId="{D66757B3-7EE9-4206-8C5C-12586434067F}" srcOrd="1" destOrd="0" presId="urn:microsoft.com/office/officeart/2005/8/layout/hierarchy1"/>
    <dgm:cxn modelId="{F2D3AD6F-1E2F-4DA9-9ABB-9D182FD09443}" type="presParOf" srcId="{D66757B3-7EE9-4206-8C5C-12586434067F}" destId="{0F0CC274-2955-4D5D-9E62-77EED12D3F16}" srcOrd="0" destOrd="0" presId="urn:microsoft.com/office/officeart/2005/8/layout/hierarchy1"/>
    <dgm:cxn modelId="{CEB25204-1FBC-4D79-86AF-5C12EEE28CCD}" type="presParOf" srcId="{0F0CC274-2955-4D5D-9E62-77EED12D3F16}" destId="{8A39E6B0-ECD9-477C-BCD4-B1821828F5B0}" srcOrd="0" destOrd="0" presId="urn:microsoft.com/office/officeart/2005/8/layout/hierarchy1"/>
    <dgm:cxn modelId="{398DAFCC-973F-42A9-9212-AAE6EF2A5D67}" type="presParOf" srcId="{0F0CC274-2955-4D5D-9E62-77EED12D3F16}" destId="{EF3C2EC3-4A41-475D-9FFC-6E28CF4E7A2E}" srcOrd="1" destOrd="0" presId="urn:microsoft.com/office/officeart/2005/8/layout/hierarchy1"/>
    <dgm:cxn modelId="{3C1B2B3C-9F74-452B-8DEE-8C347C81C7BD}" type="presParOf" srcId="{D66757B3-7EE9-4206-8C5C-12586434067F}" destId="{37C83DB4-9067-4A9A-92DA-A069DC03FF61}" srcOrd="1" destOrd="0" presId="urn:microsoft.com/office/officeart/2005/8/layout/hierarchy1"/>
    <dgm:cxn modelId="{0DF34F51-A046-48AD-A968-CF4561423DA8}" type="presParOf" srcId="{E1DFA9BE-E8F6-4AFD-8903-502F90EF3E9A}" destId="{D3ED039A-BBB3-4C07-B29C-02360F46A230}" srcOrd="2" destOrd="0" presId="urn:microsoft.com/office/officeart/2005/8/layout/hierarchy1"/>
    <dgm:cxn modelId="{5651C4E8-94FC-4F96-A8F2-9AC20684F9FA}" type="presParOf" srcId="{E1DFA9BE-E8F6-4AFD-8903-502F90EF3E9A}" destId="{C512F949-5D71-4D57-9F44-967F49EFC637}" srcOrd="3" destOrd="0" presId="urn:microsoft.com/office/officeart/2005/8/layout/hierarchy1"/>
    <dgm:cxn modelId="{43FD0E8A-09EA-4700-8BB6-A87FA28E3ED1}" type="presParOf" srcId="{C512F949-5D71-4D57-9F44-967F49EFC637}" destId="{62C1E5D4-49F3-4234-B614-DBE9EE852550}" srcOrd="0" destOrd="0" presId="urn:microsoft.com/office/officeart/2005/8/layout/hierarchy1"/>
    <dgm:cxn modelId="{53E49A05-7F09-43D3-9B72-0AD19F556DD2}" type="presParOf" srcId="{62C1E5D4-49F3-4234-B614-DBE9EE852550}" destId="{AEBDDA28-62F9-42CA-AF1A-5A50E0CB3A49}" srcOrd="0" destOrd="0" presId="urn:microsoft.com/office/officeart/2005/8/layout/hierarchy1"/>
    <dgm:cxn modelId="{3DF391F6-0E68-4742-B57E-6ED4A875803D}" type="presParOf" srcId="{62C1E5D4-49F3-4234-B614-DBE9EE852550}" destId="{0F36DD3F-7FC0-4B0E-B961-080BFA238BE5}" srcOrd="1" destOrd="0" presId="urn:microsoft.com/office/officeart/2005/8/layout/hierarchy1"/>
    <dgm:cxn modelId="{77EE003B-6DF3-4BA3-B46B-2003B7701373}" type="presParOf" srcId="{C512F949-5D71-4D57-9F44-967F49EFC637}" destId="{052D26F3-14C8-4420-8F65-8C9B2E94E31F}" srcOrd="1" destOrd="0" presId="urn:microsoft.com/office/officeart/2005/8/layout/hierarchy1"/>
    <dgm:cxn modelId="{31BF7E37-053D-4853-9145-0753CB32E680}" type="presParOf" srcId="{052D26F3-14C8-4420-8F65-8C9B2E94E31F}" destId="{D339BFC3-420D-4E19-961B-BBF29BC74A35}" srcOrd="0" destOrd="0" presId="urn:microsoft.com/office/officeart/2005/8/layout/hierarchy1"/>
    <dgm:cxn modelId="{E5E8938F-07A5-4660-B795-0F664173254B}" type="presParOf" srcId="{052D26F3-14C8-4420-8F65-8C9B2E94E31F}" destId="{0499A4DF-A1A4-4BB0-8530-FF2BD2B67A52}" srcOrd="1" destOrd="0" presId="urn:microsoft.com/office/officeart/2005/8/layout/hierarchy1"/>
    <dgm:cxn modelId="{8124D5C5-4DE3-4B78-B86F-F2ADDBB45E41}" type="presParOf" srcId="{0499A4DF-A1A4-4BB0-8530-FF2BD2B67A52}" destId="{CB321DF7-675B-4964-B6F2-86F1E4920431}" srcOrd="0" destOrd="0" presId="urn:microsoft.com/office/officeart/2005/8/layout/hierarchy1"/>
    <dgm:cxn modelId="{BDB619B4-323C-48C4-AF7B-4791A1B39660}" type="presParOf" srcId="{CB321DF7-675B-4964-B6F2-86F1E4920431}" destId="{0E0FDE99-6CF3-40D1-AB24-0923651FC145}" srcOrd="0" destOrd="0" presId="urn:microsoft.com/office/officeart/2005/8/layout/hierarchy1"/>
    <dgm:cxn modelId="{F70940DA-1075-482E-B11D-A82AADF24DBA}" type="presParOf" srcId="{CB321DF7-675B-4964-B6F2-86F1E4920431}" destId="{57E800C1-E858-4E39-B87A-3CDEA2D53A54}" srcOrd="1" destOrd="0" presId="urn:microsoft.com/office/officeart/2005/8/layout/hierarchy1"/>
    <dgm:cxn modelId="{26F9EEF2-5310-469A-8B2C-4B704BFEC77B}" type="presParOf" srcId="{0499A4DF-A1A4-4BB0-8530-FF2BD2B67A52}" destId="{02C9F3CD-679A-4CB0-A33C-502AE1C9B155}" srcOrd="1" destOrd="0" presId="urn:microsoft.com/office/officeart/2005/8/layout/hierarchy1"/>
    <dgm:cxn modelId="{C3DA24F3-0905-49DC-879B-AE9353D9A7B0}" type="presParOf" srcId="{052D26F3-14C8-4420-8F65-8C9B2E94E31F}" destId="{67738252-1BE5-4918-A512-D4E2DDC59E56}" srcOrd="2" destOrd="0" presId="urn:microsoft.com/office/officeart/2005/8/layout/hierarchy1"/>
    <dgm:cxn modelId="{3FC4FC9D-CC99-41C7-B95C-792626547693}" type="presParOf" srcId="{052D26F3-14C8-4420-8F65-8C9B2E94E31F}" destId="{58990923-9A5F-4822-8D4D-89D26D206F80}" srcOrd="3" destOrd="0" presId="urn:microsoft.com/office/officeart/2005/8/layout/hierarchy1"/>
    <dgm:cxn modelId="{6CD04763-E468-4096-904F-09810D82D1D0}" type="presParOf" srcId="{58990923-9A5F-4822-8D4D-89D26D206F80}" destId="{A1794217-DE73-4BC6-B6A3-C23E1FD856E1}" srcOrd="0" destOrd="0" presId="urn:microsoft.com/office/officeart/2005/8/layout/hierarchy1"/>
    <dgm:cxn modelId="{ED121FF1-ABC8-483C-9489-A944E36CF82B}" type="presParOf" srcId="{A1794217-DE73-4BC6-B6A3-C23E1FD856E1}" destId="{92310666-EB71-4D6A-9438-0CB4034B6119}" srcOrd="0" destOrd="0" presId="urn:microsoft.com/office/officeart/2005/8/layout/hierarchy1"/>
    <dgm:cxn modelId="{A7D3D5F6-4C63-49F8-9064-CD075401E6FB}" type="presParOf" srcId="{A1794217-DE73-4BC6-B6A3-C23E1FD856E1}" destId="{8FAB77B6-8509-4B3A-86C4-A2BE37FDC829}" srcOrd="1" destOrd="0" presId="urn:microsoft.com/office/officeart/2005/8/layout/hierarchy1"/>
    <dgm:cxn modelId="{41C947A9-C1AB-4DF1-9CC5-CA49CACAA33C}" type="presParOf" srcId="{58990923-9A5F-4822-8D4D-89D26D206F80}" destId="{A6FB6BD4-41E3-469F-A205-81E8B43C2CE5}" srcOrd="1" destOrd="0" presId="urn:microsoft.com/office/officeart/2005/8/layout/hierarchy1"/>
    <dgm:cxn modelId="{BBED51C6-9D05-4BDF-9CB2-754549C1F630}" type="presParOf" srcId="{052D26F3-14C8-4420-8F65-8C9B2E94E31F}" destId="{8EE0404B-1315-4417-BC02-B877F6DCB52D}" srcOrd="4" destOrd="0" presId="urn:microsoft.com/office/officeart/2005/8/layout/hierarchy1"/>
    <dgm:cxn modelId="{641FC65F-84C2-4DD2-9C8C-2200677ECDCC}" type="presParOf" srcId="{052D26F3-14C8-4420-8F65-8C9B2E94E31F}" destId="{2A47128D-D968-4353-B713-948CB771500F}" srcOrd="5" destOrd="0" presId="urn:microsoft.com/office/officeart/2005/8/layout/hierarchy1"/>
    <dgm:cxn modelId="{C605F495-939D-4E49-984D-B846CFD7FDA8}" type="presParOf" srcId="{2A47128D-D968-4353-B713-948CB771500F}" destId="{6E4F4ED7-6227-4E88-945B-108C3AC2C141}" srcOrd="0" destOrd="0" presId="urn:microsoft.com/office/officeart/2005/8/layout/hierarchy1"/>
    <dgm:cxn modelId="{BDD2423F-210E-48E9-B106-DE1C24F8A937}" type="presParOf" srcId="{6E4F4ED7-6227-4E88-945B-108C3AC2C141}" destId="{62488FB8-3933-4DD3-9741-34D0A8E181C9}" srcOrd="0" destOrd="0" presId="urn:microsoft.com/office/officeart/2005/8/layout/hierarchy1"/>
    <dgm:cxn modelId="{7C17CF5D-5EB6-4391-B860-6EBAB4C1ACF9}" type="presParOf" srcId="{6E4F4ED7-6227-4E88-945B-108C3AC2C141}" destId="{A06D4FA0-5B70-43BE-B6F1-05CC26F46F01}" srcOrd="1" destOrd="0" presId="urn:microsoft.com/office/officeart/2005/8/layout/hierarchy1"/>
    <dgm:cxn modelId="{DD2562E3-2235-40CC-8D89-9C479C4AC400}" type="presParOf" srcId="{2A47128D-D968-4353-B713-948CB771500F}" destId="{613012F8-332B-4D2E-801A-403E411EA151}" srcOrd="1" destOrd="0" presId="urn:microsoft.com/office/officeart/2005/8/layout/hierarchy1"/>
    <dgm:cxn modelId="{33554308-A208-45FB-9FFB-42AA9195305D}" type="presParOf" srcId="{052D26F3-14C8-4420-8F65-8C9B2E94E31F}" destId="{E8419BAF-FF68-44A2-B34A-C55ADD93858A}" srcOrd="6" destOrd="0" presId="urn:microsoft.com/office/officeart/2005/8/layout/hierarchy1"/>
    <dgm:cxn modelId="{8E6B8E48-0C07-4DF8-8A99-AE410A8F805A}" type="presParOf" srcId="{052D26F3-14C8-4420-8F65-8C9B2E94E31F}" destId="{556F593E-3017-4058-AC61-29CB3D9FC8ED}" srcOrd="7" destOrd="0" presId="urn:microsoft.com/office/officeart/2005/8/layout/hierarchy1"/>
    <dgm:cxn modelId="{456D64A7-003C-471E-879E-C2F377EA66AA}" type="presParOf" srcId="{556F593E-3017-4058-AC61-29CB3D9FC8ED}" destId="{26D6FD36-F2A5-4FFA-9EAC-B58B2A9A5262}" srcOrd="0" destOrd="0" presId="urn:microsoft.com/office/officeart/2005/8/layout/hierarchy1"/>
    <dgm:cxn modelId="{EF76DE55-93D2-4B17-B41C-4BBDE1FB2954}" type="presParOf" srcId="{26D6FD36-F2A5-4FFA-9EAC-B58B2A9A5262}" destId="{7F2BA4CC-941B-4293-B723-4B8E37C25933}" srcOrd="0" destOrd="0" presId="urn:microsoft.com/office/officeart/2005/8/layout/hierarchy1"/>
    <dgm:cxn modelId="{8685A4E2-C290-4BC8-8A89-84AAD41E097D}" type="presParOf" srcId="{26D6FD36-F2A5-4FFA-9EAC-B58B2A9A5262}" destId="{1D521ADB-D827-400F-949C-BE5BABEA7381}" srcOrd="1" destOrd="0" presId="urn:microsoft.com/office/officeart/2005/8/layout/hierarchy1"/>
    <dgm:cxn modelId="{55A97707-2A02-4289-9CBF-9E4FD2438089}" type="presParOf" srcId="{556F593E-3017-4058-AC61-29CB3D9FC8ED}" destId="{2A0D6E5C-2FE4-4F0F-BEBA-23837F435A44}" srcOrd="1" destOrd="0" presId="urn:microsoft.com/office/officeart/2005/8/layout/hierarchy1"/>
  </dgm:cxnLst>
  <dgm:bg/>
  <dgm:whole/>
  <dgm:extLst>
    <a:ext uri="http://schemas.microsoft.com/office/drawing/2008/diagram">
      <dsp:dataModelExt xmlns:dsp="http://schemas.microsoft.com/office/drawing/2008/diagram" relId="rId4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19BAF-FF68-44A2-B34A-C55ADD93858A}">
      <dsp:nvSpPr>
        <dsp:cNvPr id="0" name=""/>
        <dsp:cNvSpPr/>
      </dsp:nvSpPr>
      <dsp:spPr>
        <a:xfrm>
          <a:off x="3248173" y="2261589"/>
          <a:ext cx="1666413" cy="264353"/>
        </a:xfrm>
        <a:custGeom>
          <a:avLst/>
          <a:gdLst/>
          <a:ahLst/>
          <a:cxnLst/>
          <a:rect l="0" t="0" r="0" b="0"/>
          <a:pathLst>
            <a:path>
              <a:moveTo>
                <a:pt x="0" y="0"/>
              </a:moveTo>
              <a:lnTo>
                <a:pt x="0" y="180149"/>
              </a:lnTo>
              <a:lnTo>
                <a:pt x="1666413" y="180149"/>
              </a:lnTo>
              <a:lnTo>
                <a:pt x="1666413"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E0404B-1315-4417-BC02-B877F6DCB52D}">
      <dsp:nvSpPr>
        <dsp:cNvPr id="0" name=""/>
        <dsp:cNvSpPr/>
      </dsp:nvSpPr>
      <dsp:spPr>
        <a:xfrm>
          <a:off x="3248173" y="2261589"/>
          <a:ext cx="555471" cy="264353"/>
        </a:xfrm>
        <a:custGeom>
          <a:avLst/>
          <a:gdLst/>
          <a:ahLst/>
          <a:cxnLst/>
          <a:rect l="0" t="0" r="0" b="0"/>
          <a:pathLst>
            <a:path>
              <a:moveTo>
                <a:pt x="0" y="0"/>
              </a:moveTo>
              <a:lnTo>
                <a:pt x="0" y="180149"/>
              </a:lnTo>
              <a:lnTo>
                <a:pt x="555471" y="180149"/>
              </a:lnTo>
              <a:lnTo>
                <a:pt x="555471"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738252-1BE5-4918-A512-D4E2DDC59E56}">
      <dsp:nvSpPr>
        <dsp:cNvPr id="0" name=""/>
        <dsp:cNvSpPr/>
      </dsp:nvSpPr>
      <dsp:spPr>
        <a:xfrm>
          <a:off x="2692702" y="2261589"/>
          <a:ext cx="555471" cy="264353"/>
        </a:xfrm>
        <a:custGeom>
          <a:avLst/>
          <a:gdLst/>
          <a:ahLst/>
          <a:cxnLst/>
          <a:rect l="0" t="0" r="0" b="0"/>
          <a:pathLst>
            <a:path>
              <a:moveTo>
                <a:pt x="555471" y="0"/>
              </a:moveTo>
              <a:lnTo>
                <a:pt x="555471" y="180149"/>
              </a:lnTo>
              <a:lnTo>
                <a:pt x="0" y="180149"/>
              </a:lnTo>
              <a:lnTo>
                <a:pt x="0"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339BFC3-420D-4E19-961B-BBF29BC74A35}">
      <dsp:nvSpPr>
        <dsp:cNvPr id="0" name=""/>
        <dsp:cNvSpPr/>
      </dsp:nvSpPr>
      <dsp:spPr>
        <a:xfrm>
          <a:off x="1581760" y="2261589"/>
          <a:ext cx="1666413" cy="264353"/>
        </a:xfrm>
        <a:custGeom>
          <a:avLst/>
          <a:gdLst/>
          <a:ahLst/>
          <a:cxnLst/>
          <a:rect l="0" t="0" r="0" b="0"/>
          <a:pathLst>
            <a:path>
              <a:moveTo>
                <a:pt x="1666413" y="0"/>
              </a:moveTo>
              <a:lnTo>
                <a:pt x="1666413" y="180149"/>
              </a:lnTo>
              <a:lnTo>
                <a:pt x="0" y="180149"/>
              </a:lnTo>
              <a:lnTo>
                <a:pt x="0"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3ED039A-BBB3-4C07-B29C-02360F46A230}">
      <dsp:nvSpPr>
        <dsp:cNvPr id="0" name=""/>
        <dsp:cNvSpPr/>
      </dsp:nvSpPr>
      <dsp:spPr>
        <a:xfrm>
          <a:off x="1859495" y="1420050"/>
          <a:ext cx="1388678" cy="264353"/>
        </a:xfrm>
        <a:custGeom>
          <a:avLst/>
          <a:gdLst/>
          <a:ahLst/>
          <a:cxnLst/>
          <a:rect l="0" t="0" r="0" b="0"/>
          <a:pathLst>
            <a:path>
              <a:moveTo>
                <a:pt x="0" y="0"/>
              </a:moveTo>
              <a:lnTo>
                <a:pt x="0" y="180149"/>
              </a:lnTo>
              <a:lnTo>
                <a:pt x="1388678" y="180149"/>
              </a:lnTo>
              <a:lnTo>
                <a:pt x="1388678"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1FC75B-857F-47C2-A4C9-D19B933640E4}">
      <dsp:nvSpPr>
        <dsp:cNvPr id="0" name=""/>
        <dsp:cNvSpPr/>
      </dsp:nvSpPr>
      <dsp:spPr>
        <a:xfrm>
          <a:off x="425097" y="2261589"/>
          <a:ext cx="91440" cy="264353"/>
        </a:xfrm>
        <a:custGeom>
          <a:avLst/>
          <a:gdLst/>
          <a:ahLst/>
          <a:cxnLst/>
          <a:rect l="0" t="0" r="0" b="0"/>
          <a:pathLst>
            <a:path>
              <a:moveTo>
                <a:pt x="45720" y="0"/>
              </a:moveTo>
              <a:lnTo>
                <a:pt x="45720"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F91D9B-8D4B-49D7-8590-38F3C7FC07E3}">
      <dsp:nvSpPr>
        <dsp:cNvPr id="0" name=""/>
        <dsp:cNvSpPr/>
      </dsp:nvSpPr>
      <dsp:spPr>
        <a:xfrm>
          <a:off x="470817" y="1420050"/>
          <a:ext cx="1388678" cy="264353"/>
        </a:xfrm>
        <a:custGeom>
          <a:avLst/>
          <a:gdLst/>
          <a:ahLst/>
          <a:cxnLst/>
          <a:rect l="0" t="0" r="0" b="0"/>
          <a:pathLst>
            <a:path>
              <a:moveTo>
                <a:pt x="1388678" y="0"/>
              </a:moveTo>
              <a:lnTo>
                <a:pt x="1388678" y="180149"/>
              </a:lnTo>
              <a:lnTo>
                <a:pt x="0" y="180149"/>
              </a:lnTo>
              <a:lnTo>
                <a:pt x="0" y="2643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3C8B8C-D5C5-404F-851C-F05C6460F237}">
      <dsp:nvSpPr>
        <dsp:cNvPr id="0" name=""/>
        <dsp:cNvSpPr/>
      </dsp:nvSpPr>
      <dsp:spPr>
        <a:xfrm>
          <a:off x="1813775" y="578511"/>
          <a:ext cx="91440" cy="264353"/>
        </a:xfrm>
        <a:custGeom>
          <a:avLst/>
          <a:gdLst/>
          <a:ahLst/>
          <a:cxnLst/>
          <a:rect l="0" t="0" r="0" b="0"/>
          <a:pathLst>
            <a:path>
              <a:moveTo>
                <a:pt x="45720" y="0"/>
              </a:moveTo>
              <a:lnTo>
                <a:pt x="45720" y="2643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AE5700-D5C0-4D95-B766-8C61409AD8F2}">
      <dsp:nvSpPr>
        <dsp:cNvPr id="0" name=""/>
        <dsp:cNvSpPr/>
      </dsp:nvSpPr>
      <dsp:spPr>
        <a:xfrm>
          <a:off x="1405019" y="1326"/>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AD8ABF-2D90-4F7E-AED1-B87ED6A30069}">
      <dsp:nvSpPr>
        <dsp:cNvPr id="0" name=""/>
        <dsp:cNvSpPr/>
      </dsp:nvSpPr>
      <dsp:spPr>
        <a:xfrm>
          <a:off x="1506014" y="97271"/>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MEF</a:t>
          </a:r>
        </a:p>
      </dsp:txBody>
      <dsp:txXfrm>
        <a:off x="1522919" y="114176"/>
        <a:ext cx="875142" cy="543375"/>
      </dsp:txXfrm>
    </dsp:sp>
    <dsp:sp modelId="{2D0DF8F5-8B7B-4609-A040-4F43FD1ECCD7}">
      <dsp:nvSpPr>
        <dsp:cNvPr id="0" name=""/>
        <dsp:cNvSpPr/>
      </dsp:nvSpPr>
      <dsp:spPr>
        <a:xfrm>
          <a:off x="1405019" y="842865"/>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B519B9-82DB-4088-8226-E0F10CC16AD3}">
      <dsp:nvSpPr>
        <dsp:cNvPr id="0" name=""/>
        <dsp:cNvSpPr/>
      </dsp:nvSpPr>
      <dsp:spPr>
        <a:xfrm>
          <a:off x="1506014" y="938810"/>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MEADD</a:t>
          </a:r>
        </a:p>
      </dsp:txBody>
      <dsp:txXfrm>
        <a:off x="1522919" y="955715"/>
        <a:ext cx="875142" cy="543375"/>
      </dsp:txXfrm>
    </dsp:sp>
    <dsp:sp modelId="{45771F2E-31E9-4DE3-94D1-7A79987B2A5F}">
      <dsp:nvSpPr>
        <dsp:cNvPr id="0" name=""/>
        <dsp:cNvSpPr/>
      </dsp:nvSpPr>
      <dsp:spPr>
        <a:xfrm>
          <a:off x="16341" y="1684404"/>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C98514-FE42-4A05-AA60-E8FA4A0B5818}">
      <dsp:nvSpPr>
        <dsp:cNvPr id="0" name=""/>
        <dsp:cNvSpPr/>
      </dsp:nvSpPr>
      <dsp:spPr>
        <a:xfrm>
          <a:off x="117336" y="1780349"/>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AEDD</a:t>
          </a:r>
        </a:p>
      </dsp:txBody>
      <dsp:txXfrm>
        <a:off x="134241" y="1797254"/>
        <a:ext cx="875142" cy="543375"/>
      </dsp:txXfrm>
    </dsp:sp>
    <dsp:sp modelId="{8A39E6B0-ECD9-477C-BCD4-B1821828F5B0}">
      <dsp:nvSpPr>
        <dsp:cNvPr id="0" name=""/>
        <dsp:cNvSpPr/>
      </dsp:nvSpPr>
      <dsp:spPr>
        <a:xfrm>
          <a:off x="16341" y="2525943"/>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3C2EC3-4A41-475D-9FFC-6E28CF4E7A2E}">
      <dsp:nvSpPr>
        <dsp:cNvPr id="0" name=""/>
        <dsp:cNvSpPr/>
      </dsp:nvSpPr>
      <dsp:spPr>
        <a:xfrm>
          <a:off x="117336" y="2621888"/>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Unité CDN </a:t>
          </a:r>
        </a:p>
      </dsp:txBody>
      <dsp:txXfrm>
        <a:off x="134241" y="2638793"/>
        <a:ext cx="875142" cy="543375"/>
      </dsp:txXfrm>
    </dsp:sp>
    <dsp:sp modelId="{AEBDDA28-62F9-42CA-AF1A-5A50E0CB3A49}">
      <dsp:nvSpPr>
        <dsp:cNvPr id="0" name=""/>
        <dsp:cNvSpPr/>
      </dsp:nvSpPr>
      <dsp:spPr>
        <a:xfrm>
          <a:off x="2793697" y="1684404"/>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36DD3F-7FC0-4B0E-B961-080BFA238BE5}">
      <dsp:nvSpPr>
        <dsp:cNvPr id="0" name=""/>
        <dsp:cNvSpPr/>
      </dsp:nvSpPr>
      <dsp:spPr>
        <a:xfrm>
          <a:off x="2894692" y="1780349"/>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Points focaux sectoriels </a:t>
          </a:r>
        </a:p>
      </dsp:txBody>
      <dsp:txXfrm>
        <a:off x="2911597" y="1797254"/>
        <a:ext cx="875142" cy="543375"/>
      </dsp:txXfrm>
    </dsp:sp>
    <dsp:sp modelId="{0E0FDE99-6CF3-40D1-AB24-0923651FC145}">
      <dsp:nvSpPr>
        <dsp:cNvPr id="0" name=""/>
        <dsp:cNvSpPr/>
      </dsp:nvSpPr>
      <dsp:spPr>
        <a:xfrm>
          <a:off x="1127283" y="2525943"/>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800C1-E858-4E39-B87A-3CDEA2D53A54}">
      <dsp:nvSpPr>
        <dsp:cNvPr id="0" name=""/>
        <dsp:cNvSpPr/>
      </dsp:nvSpPr>
      <dsp:spPr>
        <a:xfrm>
          <a:off x="1228278" y="2621888"/>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Structures étatiques </a:t>
          </a:r>
        </a:p>
      </dsp:txBody>
      <dsp:txXfrm>
        <a:off x="1245183" y="2638793"/>
        <a:ext cx="875142" cy="543375"/>
      </dsp:txXfrm>
    </dsp:sp>
    <dsp:sp modelId="{92310666-EB71-4D6A-9438-0CB4034B6119}">
      <dsp:nvSpPr>
        <dsp:cNvPr id="0" name=""/>
        <dsp:cNvSpPr/>
      </dsp:nvSpPr>
      <dsp:spPr>
        <a:xfrm>
          <a:off x="2238226" y="2525943"/>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AB77B6-8509-4B3A-86C4-A2BE37FDC829}">
      <dsp:nvSpPr>
        <dsp:cNvPr id="0" name=""/>
        <dsp:cNvSpPr/>
      </dsp:nvSpPr>
      <dsp:spPr>
        <a:xfrm>
          <a:off x="2339220" y="2621888"/>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secteur privé </a:t>
          </a:r>
        </a:p>
      </dsp:txBody>
      <dsp:txXfrm>
        <a:off x="2356125" y="2638793"/>
        <a:ext cx="875142" cy="543375"/>
      </dsp:txXfrm>
    </dsp:sp>
    <dsp:sp modelId="{62488FB8-3933-4DD3-9741-34D0A8E181C9}">
      <dsp:nvSpPr>
        <dsp:cNvPr id="0" name=""/>
        <dsp:cNvSpPr/>
      </dsp:nvSpPr>
      <dsp:spPr>
        <a:xfrm>
          <a:off x="3349168" y="2525943"/>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6D4FA0-5B70-43BE-B6F1-05CC26F46F01}">
      <dsp:nvSpPr>
        <dsp:cNvPr id="0" name=""/>
        <dsp:cNvSpPr/>
      </dsp:nvSpPr>
      <dsp:spPr>
        <a:xfrm>
          <a:off x="3450163" y="2621888"/>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ONG</a:t>
          </a:r>
        </a:p>
      </dsp:txBody>
      <dsp:txXfrm>
        <a:off x="3467068" y="2638793"/>
        <a:ext cx="875142" cy="543375"/>
      </dsp:txXfrm>
    </dsp:sp>
    <dsp:sp modelId="{7F2BA4CC-941B-4293-B723-4B8E37C25933}">
      <dsp:nvSpPr>
        <dsp:cNvPr id="0" name=""/>
        <dsp:cNvSpPr/>
      </dsp:nvSpPr>
      <dsp:spPr>
        <a:xfrm>
          <a:off x="4460111" y="2525943"/>
          <a:ext cx="908952" cy="577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521ADB-D827-400F-949C-BE5BABEA7381}">
      <dsp:nvSpPr>
        <dsp:cNvPr id="0" name=""/>
        <dsp:cNvSpPr/>
      </dsp:nvSpPr>
      <dsp:spPr>
        <a:xfrm>
          <a:off x="4561105" y="2621888"/>
          <a:ext cx="908952" cy="5771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kern="1200"/>
            <a:t>Société Civile</a:t>
          </a:r>
        </a:p>
      </dsp:txBody>
      <dsp:txXfrm>
        <a:off x="4578010" y="2638793"/>
        <a:ext cx="875142" cy="543375"/>
      </dsp:txXfrm>
    </dsp:sp>
  </dsp:spTree>
</dsp:drawing>
</file>

<file path=word/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o:gDocsCustomXmlDataStorage xmlns:go="http://customooxmlschemas.google.com/" xmlns:r="http://schemas.openxmlformats.org/officeDocument/2006/relationships">
  <go:docsCustomData xmlns:go="http://customooxmlschemas.google.com/" roundtripDataSignature="AMtx7mjzEWSIDo7E1VezcKzI1Ij2DUcp2Q==">AMUW2mXLUTlZ4jZo41k0zaDoiDCGVnYk1/8b30grqY57kUtZX3KTy0IjwlaKAGK6U5QvnnP5DYuln1KSJn+r/TZfclVEcm3HPzRjM4kxuMCrLmJahyGWoclNJLfR8SyZaOmD9USQo8Pk+YrdfDoiFjU1Xf08F2iVTi0WWdMLBr2xPMXZyfkJ6Kubk1c6Ngd2P25hotJSsZsky/1VYTt3DNRmJIjXkaT01e1r6l+oON9RN4ARaANDwJTHHBLZJ7lB8WD+HINF2W2zLBHZ4J/13yvUV7Hhd8CspVlbaY+1xJ0YMXjuQR9Pv/5eUayYEf5JFMqpcck8prtHc2RRjh3h4psa+HWWCC8dyyU1p+VGLC2XjiugPuB4TQG8hDTBPT+2PFu0xLdvvkVoiNM5UqKra4z9wtaNJZ/WiIXVJPQ+fA2phvvEgITjbQjf5qolA4vMQ0DToj4mUio6wlmOyNikOGanI7b8gHmiuj4ZdsRaxQDUvHXuBIq4HaaFLNKfQlW4j6aDVGxcC0sbCfRoQfC3ZOje7wFypwx9vBvbnxe1keyxIEC97+EIDnhdeSu7aFa3lFRhZi8lQ5C5XfsYiBsVNGmjzVL4EEPvVDPUMRC+9/INuPvRuVbQ+rtINX4bgIWgZAG99RG5gGdIM7ncrey4/knDPwhTKRf/ANgf+zloHWIvWlvTR/GNjHPpGWAz+OaGJoevsgIKl1TeS8YHNRhIdB9bzj+vEwJ2tsEkYKTz256oJ5KejNNpTaMZVXF6xqDpeKh/sO9+GJC5u6GDjG/cKaOtwzYWH8TJpiliXQ7UyCBsMqsYyfb92Bfg5vgg2bRzp0SisKXB0qJ4oMlbBH93hSGaNtte6rQEXg2wDh90tnNmKjbv4ocle6lq+rgf5Ev7XP+f3vcxQNhM5lUf8bgo5q4GQcFwihjhFpJUv8H07rOhbdu1mDdyf5qintDJjfV6LG3ZcFPkgrX/3FtLIOU9dSB3/U00o2ifhqBEmVRndZYSpcWvoj2XclqQKS7dq/YSFlJ8rj8zMwNAEAPeR8w8H1ce6eSWulT7VDaihqHg+sqU1f6GfTlGTwF7aafbB7wOIxw0Vc0Qeq5plrF3wRKL7XCeWJ7+KQKCFvYGcrd6PuN1CdKas5snEb9LUtL94D2hZ9MpKVk+5F3+0aropC8MqldfIZG6q+kqhwfynUuauS/2c+sY9J4Kbbd9Rkb/Jn4UW8FqLBAX7jLquVZ10gAjf4xY5kug4bFKv9BhCVazU/Klxbe5lEkb0ipmfxkC6wfdNED1oJOHB86KD6kBxTwXIjYogr4RPGSDYAvxThE+XjMbDjEjYJtUPIHyOTspOLYgRD0tP9b3onhY0sMCgpdVPIXxNTH6ur8iOnJgjlbch41ict9H4wglJNo2ufSO2GNQ7e8oRU2DJFexV+v1d7eOCrIYwXhQLhowqFuQgqszfBwieU7sHBxnYcaVfrz0hSRPkHVWnvP5SjhQb8EvPyOp8g90+MI5l1nCsVCL2voO79eNovTyyP+MP68XK7f73GYn0whOxLpy8gj9lwF0BVKRHUxAvStqJZIkOs2d5zFD/rmNw/wTbYeTXABT15JvPqI/2/1Y6cWTqL51J/mWCekiDTW9fOnnjJ2IbG8yiQ7JsfwVQz61809oYhBYbqJeVWi/1Tt3YqwFURdm6qbub9UIfEV3VlYlpGDMSYHIydSuW3ifhub0JzVKqZyqmlVRjKFrwHbp3nGGdoCkUqvkwT1v0PP7cH9n7e1RM+wd/7ebu09VtMx+i1F4n5X1BozYRV+N0opTJT6mZS3YcxYj26D1FPR1HSNEQZSzXD9n4IQKZ06cuXsQTDF6JSbdMUvnKcfCE48PNrwLfhd0/IM4ebspFkZuaQN4Ypi89t053Arn6Y70UprHbq97SiX4mQvEWRTJXYU+Ie1UlqbmmkAUQG3ZSOWGVZjfHAtb73EJwdh4TrudJszLiZ2OsjfdEKA4l6CEQYGWQhfAFcVaJl5ifZMbHYouP7QNr71iPYm620sm4dKkvBfOpdKgHIf+VsjQybBxDRB5a41sK8TF42P+9eFgfswxl8YvDtc80Xvw7/nfwynuxl1W2rQDEPJ3AozUNTOIMACodBNRloHwwuz455ysIdVDRwwBlfSxZyy7NKxR2z5dp4SIakg6B5AdtPme3soKbwhzVtZQSOqpnW/6OppYnA3Nah9PIhlkz+g/YxjsdFYMEguMfRY57Q0yISa9S98HRzYUI0P8t8GRKXHK3OMQyhnV7R42SidMaznTvdGQoEaxEUxWEQWh+FnuIZnfm0u95dWUlduzAHYGp8/U4oRnFBHFKDKGgKsunaXEoDaSvjPs+8LqF2pe3IXP/ozQsVtulHf1m3c9tyCBEOrRs7q+I8czaRmjsVs45dMhu+JmWZe44Legx0qPuU53/0Tuf3GhB5Y3FxiPKlSl2xNRWXyE0v6sYrlRj+bkAxQU9LHeZAZUS0DTflSRlX9THkvu7M9kjd9A5mufqHB8uEirfkdqZ3jf0lIvMKf/GQ==</go:docsCustomData>
</go:gDocsCustomXmlDataStorag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155F732436BD414ABE4F9007290F88BC" ma:contentTypeVersion="33" ma:contentTypeDescription="Create a new document." ma:contentTypeScope="" ma:versionID="fdc72a8f5127e5402459ddf60579b4c5">
  <xsd:schema xmlns:xsd="http://www.w3.org/2001/XMLSchema" xmlns:xs="http://www.w3.org/2001/XMLSchema" xmlns:p="http://schemas.microsoft.com/office/2006/metadata/properties" xmlns:ns2="d9cf0e28-81d2-4dc7-8b10-820d80ed680d" xmlns:ns3="e91d5986-7c29-4ed1-8a54-b8fb378ed474" targetNamespace="http://schemas.microsoft.com/office/2006/metadata/properties" ma:root="true" ma:fieldsID="403a7bba688b37b8cd23279a8e72e85b" ns2:_="" ns3:_="">
    <xsd:import namespace="d9cf0e28-81d2-4dc7-8b10-820d80ed680d"/>
    <xsd:import namespace="e91d5986-7c29-4ed1-8a54-b8fb378ed474"/>
    <xsd:element name="properties">
      <xsd:complexType>
        <xsd:sequence>
          <xsd:element name="documentManagement">
            <xsd:complexType>
              <xsd:all>
                <xsd:element ref="ns2:DocumentCategory" minOccurs="0"/>
                <xsd:element ref="ns2:DocumentType" minOccurs="0"/>
                <xsd:element ref="ns2:FileClassificationMode" minOccurs="0"/>
                <xsd:element ref="ns2:FileNameDescription" minOccurs="0"/>
                <xsd:element ref="ns2:ProjectNumber" minOccurs="0"/>
                <xsd:element ref="ns2:OperatingUnit" minOccurs="0"/>
                <xsd:element ref="ns2:Language" minOccurs="0"/>
                <xsd:element ref="ns2:FunctionalArea" minOccurs="0"/>
                <xsd:element ref="ns2:OutputNumber" minOccurs="0"/>
                <xsd:element ref="ns2:DocumentStatus" minOccurs="0"/>
                <xsd:element ref="ns2:DocCoverageStartDate" minOccurs="0"/>
                <xsd:element ref="ns2:DocCoverageEndDate" minOccurs="0"/>
                <xsd:element ref="ns2:FocusArea" minOccurs="0"/>
                <xsd:element ref="ns2:AuthorName" minOccurs="0"/>
                <xsd:element ref="ns2:OfficeCountry" minOccurs="0"/>
                <xsd:element ref="ns2:MediaServiceMetadata" minOccurs="0"/>
                <xsd:element ref="ns2:MediaServiceFastMetadata"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2:MediaServiceObjectDetectorVersions" minOccurs="0"/>
                <xsd:element ref="ns2:MediaServiceLocation" minOccurs="0"/>
                <xsd:element ref="ns2:MediaServiceSearchProperties" minOccurs="0"/>
                <xsd:element ref="ns2:EventDate" minOccurs="0"/>
                <xsd:element ref="ns2:ProjectDocumentTyp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cf0e28-81d2-4dc7-8b10-820d80ed680d" elementFormDefault="qualified">
    <xsd:import namespace="http://schemas.microsoft.com/office/2006/documentManagement/types"/>
    <xsd:import namespace="http://schemas.microsoft.com/office/infopath/2007/PartnerControls"/>
    <xsd:element name="DocumentCategory" ma:index="8" nillable="true" ma:displayName="DocumentCategory" ma:format="Dropdown" ma:indexed="true" ma:internalName="DocumentCategory">
      <xsd:simpleType>
        <xsd:restriction base="dms:Text">
          <xsd:maxLength value="255"/>
        </xsd:restriction>
      </xsd:simpleType>
    </xsd:element>
    <xsd:element name="DocumentType" ma:index="9" nillable="true" ma:displayName="DocumentType" ma:format="Dropdown" ma:indexed="true" ma:internalName="DocumentType">
      <xsd:simpleType>
        <xsd:restriction base="dms:Text">
          <xsd:maxLength value="255"/>
        </xsd:restriction>
      </xsd:simpleType>
    </xsd:element>
    <xsd:element name="FileClassificationMode" ma:index="10" nillable="true" ma:displayName="FileClassificationMode" ma:format="Dropdown" ma:indexed="true" ma:internalName="FileClassificationMode">
      <xsd:simpleType>
        <xsd:restriction base="dms:Text">
          <xsd:maxLength value="255"/>
        </xsd:restriction>
      </xsd:simpleType>
    </xsd:element>
    <xsd:element name="FileNameDescription" ma:index="11" nillable="true" ma:displayName="FileNameDescription" ma:format="Dropdown" ma:indexed="true" ma:internalName="FileNameDescription">
      <xsd:simpleType>
        <xsd:restriction base="dms:Text">
          <xsd:maxLength value="255"/>
        </xsd:restriction>
      </xsd:simpleType>
    </xsd:element>
    <xsd:element name="ProjectNumber" ma:index="12" nillable="true" ma:displayName="ProjectNumber" ma:format="Dropdown" ma:indexed="true" ma:internalName="ProjectNumber">
      <xsd:simpleType>
        <xsd:restriction base="dms:Text">
          <xsd:maxLength value="255"/>
        </xsd:restriction>
      </xsd:simpleType>
    </xsd:element>
    <xsd:element name="OperatingUnit" ma:index="13" nillable="true" ma:displayName="OperatingUnit" ma:format="Dropdown" ma:indexed="true" ma:internalName="OperatingUnit">
      <xsd:simpleType>
        <xsd:restriction base="dms:Text">
          <xsd:maxLength value="255"/>
        </xsd:restriction>
      </xsd:simpleType>
    </xsd:element>
    <xsd:element name="Language" ma:index="14" nillable="true" ma:displayName="Language" ma:format="Dropdown" ma:indexed="true" ma:internalName="Language">
      <xsd:simpleType>
        <xsd:restriction base="dms:Text">
          <xsd:maxLength value="255"/>
        </xsd:restriction>
      </xsd:simpleType>
    </xsd:element>
    <xsd:element name="FunctionalArea" ma:index="15" nillable="true" ma:displayName="FunctionalArea" ma:format="Dropdown" ma:internalName="FunctionalArea">
      <xsd:simpleType>
        <xsd:restriction base="dms:Text">
          <xsd:maxLength value="255"/>
        </xsd:restriction>
      </xsd:simpleType>
    </xsd:element>
    <xsd:element name="OutputNumber" ma:index="16" nillable="true" ma:displayName="OutputNumber" ma:format="Dropdown" ma:indexed="true" ma:internalName="OutputNumber">
      <xsd:simpleType>
        <xsd:restriction base="dms:Text">
          <xsd:maxLength value="255"/>
        </xsd:restriction>
      </xsd:simpleType>
    </xsd:element>
    <xsd:element name="DocumentStatus" ma:index="17" nillable="true" ma:displayName="DocumentStatus" ma:format="Dropdown" ma:internalName="DocumentStatus">
      <xsd:simpleType>
        <xsd:restriction base="dms:Text">
          <xsd:maxLength value="255"/>
        </xsd:restriction>
      </xsd:simpleType>
    </xsd:element>
    <xsd:element name="DocCoverageStartDate" ma:index="18" nillable="true" ma:displayName="DocCoverageStartDate" ma:default="[today]" ma:format="DateOnly" ma:indexed="true" ma:internalName="DocCoverageStartDate">
      <xsd:simpleType>
        <xsd:restriction base="dms:DateTime"/>
      </xsd:simpleType>
    </xsd:element>
    <xsd:element name="DocCoverageEndDate" ma:index="19" nillable="true" ma:displayName="DocCoverageEndDate" ma:format="DateOnly" ma:internalName="DocCoverageEndDate">
      <xsd:simpleType>
        <xsd:restriction base="dms:DateTime"/>
      </xsd:simpleType>
    </xsd:element>
    <xsd:element name="FocusArea" ma:index="20" nillable="true" ma:displayName="FocusArea" ma:format="Dropdown" ma:indexed="true" ma:internalName="FocusArea">
      <xsd:simpleType>
        <xsd:restriction base="dms:Text">
          <xsd:maxLength value="255"/>
        </xsd:restriction>
      </xsd:simpleType>
    </xsd:element>
    <xsd:element name="AuthorName" ma:index="21" nillable="true" ma:displayName="AuthorName" ma:format="Dropdown" ma:indexed="true" ma:internalName="AuthorName">
      <xsd:simpleType>
        <xsd:restriction base="dms:Text">
          <xsd:maxLength value="255"/>
        </xsd:restriction>
      </xsd:simpleType>
    </xsd:element>
    <xsd:element name="OfficeCountry" ma:index="22" nillable="true" ma:displayName="OfficeCountry" ma:format="Dropdown" ma:indexed="true" ma:internalName="OfficeCountry">
      <xsd:simpleType>
        <xsd:restriction base="dms:Text">
          <xsd:maxLength value="255"/>
        </xsd:restriction>
      </xsd:simpleType>
    </xsd:element>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LengthInSeconds" ma:index="25" nillable="true" ma:displayName="MediaLengthInSeconds" ma:hidden="true" ma:internalName="MediaLengthInSeconds" ma:readOnly="true">
      <xsd:simpleType>
        <xsd:restriction base="dms:Unknown"/>
      </xsd:simpleType>
    </xsd:element>
    <xsd:element name="lcf76f155ced4ddcb4097134ff3c332f" ma:index="27" nillable="true" ma:taxonomy="true" ma:internalName="lcf76f155ced4ddcb4097134ff3c332f" ma:taxonomyFieldName="MediaServiceImageTags" ma:displayName="Image Tags" ma:readOnly="false" ma:fieldId="{5cf76f15-5ced-4ddc-b409-7134ff3c332f}" ma:taxonomyMulti="true" ma:sspId="f8ebb0a5-c57d-4c3a-bec7-8a38252dd05c" ma:termSetId="09814cd3-568e-fe90-9814-8d621ff8fb84" ma:anchorId="fba54fb3-c3e1-fe81-a776-ca4b69148c4d" ma:open="true" ma:isKeyword="false">
      <xsd:complexType>
        <xsd:sequence>
          <xsd:element ref="pc:Terms" minOccurs="0" maxOccurs="1"/>
        </xsd:sequence>
      </xsd:complex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DateTaken" ma:index="32"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Location" ma:index="34" nillable="true" ma:displayName="Location" ma:indexed="true" ma:internalName="MediaServiceLocation"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EventDate" ma:index="36" nillable="true" ma:displayName="EventDate" ma:format="DateOnly" ma:internalName="EventDate">
      <xsd:simpleType>
        <xsd:restriction base="dms:DateTime"/>
      </xsd:simpleType>
    </xsd:element>
    <xsd:element name="ProjectDocumentTypes" ma:index="37" nillable="true" ma:displayName="ProjectDocumentTypes" ma:format="Dropdown" ma:internalName="ProjectDocumentTypes">
      <xsd:simpleType>
        <xsd:restriction base="dms:Choice">
          <xsd:enumeration value="Project Board Meeting Minutes"/>
          <xsd:enumeration value="Monitoring/Field visit report"/>
          <xsd:enumeration value="Sustainability Plan"/>
          <xsd:enumeration value="Combined Delivery reports (CDR)"/>
        </xsd:restriction>
      </xsd:simpleType>
    </xsd:element>
    <xsd:element name="MediaServiceBillingMetadata" ma:index="3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91d5986-7c29-4ed1-8a54-b8fb378ed474" elementFormDefault="qualified">
    <xsd:import namespace="http://schemas.microsoft.com/office/2006/documentManagement/types"/>
    <xsd:import namespace="http://schemas.microsoft.com/office/infopath/2007/PartnerControls"/>
    <xsd:element name="TaxCatchAll" ma:index="28" nillable="true" ma:displayName="Taxonomy Catch All Column" ma:hidden="true" ma:list="{89ecd518-8760-4857-902e-5583cb61199f}" ma:internalName="TaxCatchAll" ma:showField="CatchAllData" ma:web="e91d5986-7c29-4ed1-8a54-b8fb378ed47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e91d5986-7c29-4ed1-8a54-b8fb378ed474" xsi:nil="true"/>
    <lcf76f155ced4ddcb4097134ff3c332f xmlns="d9cf0e28-81d2-4dc7-8b10-820d80ed680d">
      <Terms xmlns="http://schemas.microsoft.com/office/infopath/2007/PartnerControls"/>
    </lcf76f155ced4ddcb4097134ff3c332f>
    <OfficeCountry xmlns="d9cf0e28-81d2-4dc7-8b10-820d80ed680d">B0352 - Mali - Bamako</OfficeCountry>
    <DocumentStatus xmlns="d9cf0e28-81d2-4dc7-8b10-820d80ed680d">Approved</DocumentStatus>
    <DocCoverageEndDate xmlns="d9cf0e28-81d2-4dc7-8b10-820d80ed680d">2026-06-30T04:00:00+00:00</DocCoverageEndDate>
    <EventDate xmlns="d9cf0e28-81d2-4dc7-8b10-820d80ed680d" xsi:nil="true"/>
    <ProjectDocumentTypes xmlns="d9cf0e28-81d2-4dc7-8b10-820d80ed680d" xsi:nil="true"/>
    <FunctionalArea xmlns="d9cf0e28-81d2-4dc7-8b10-820d80ed680d">Programme and Project</FunctionalArea>
    <FileNameDescription xmlns="d9cf0e28-81d2-4dc7-8b10-820d80ed680d">Bilan de la CDN 2.0</FileNameDescription>
    <ProjectNumber xmlns="d9cf0e28-81d2-4dc7-8b10-820d80ed680d">00147128</ProjectNumber>
    <DocumentType xmlns="d9cf0e28-81d2-4dc7-8b10-820d80ed680d">Evaluation Report</DocumentType>
    <Language xmlns="d9cf0e28-81d2-4dc7-8b10-820d80ed680d">French</Language>
    <AuthorName xmlns="d9cf0e28-81d2-4dc7-8b10-820d80ed680d">UNDP</AuthorName>
    <DocumentCategory xmlns="d9cf0e28-81d2-4dc7-8b10-820d80ed680d">Project</DocumentCategory>
    <OperatingUnit xmlns="d9cf0e28-81d2-4dc7-8b10-820d80ed680d">UNDP-MLI</OperatingUnit>
    <FocusArea xmlns="d9cf0e28-81d2-4dc7-8b10-820d80ed680d">Capacity Development</FocusArea>
    <DocCoverageStartDate xmlns="d9cf0e28-81d2-4dc7-8b10-820d80ed680d">2026-01-01T05:00:00+00:00</DocCoverageStartDate>
    <FileClassificationMode xmlns="d9cf0e28-81d2-4dc7-8b10-820d80ed680d">Public</FileClassificationMode>
    <OutputNumber xmlns="d9cf0e28-81d2-4dc7-8b10-820d80ed680d">00133848</OutputNumber>
  </documentManagement>
</p:properties>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90248946-5677-4D2E-8E80-EF123D634296}">
  <ds:schemaRefs>
    <ds:schemaRef ds:uri="http://schemas.openxmlformats.org/officeDocument/2006/bibliography"/>
  </ds:schemaRefs>
</ds:datastoreItem>
</file>

<file path=customXml/itemProps3.xml><?xml version="1.0" encoding="utf-8"?>
<ds:datastoreItem xmlns:ds="http://schemas.openxmlformats.org/officeDocument/2006/customXml" ds:itemID="{C34B85CD-38DC-40F8-8C79-9529611B9688}"/>
</file>

<file path=customXml/itemProps4.xml><?xml version="1.0" encoding="utf-8"?>
<ds:datastoreItem xmlns:ds="http://schemas.openxmlformats.org/officeDocument/2006/customXml" ds:itemID="{1074F636-A882-4DA0-84FA-25ED941BDCA7}"/>
</file>

<file path=customXml/itemProps5.xml><?xml version="1.0" encoding="utf-8"?>
<ds:datastoreItem xmlns:ds="http://schemas.openxmlformats.org/officeDocument/2006/customXml" ds:itemID="{E4ED4964-562E-40B1-A102-2C3637EF8172}"/>
</file>

<file path=docProps/app.xml><?xml version="1.0" encoding="utf-8"?>
<Properties xmlns="http://schemas.openxmlformats.org/officeDocument/2006/extended-properties" xmlns:vt="http://schemas.openxmlformats.org/officeDocument/2006/docPropsVTypes">
  <Template>Normal</Template>
  <TotalTime>15</TotalTime>
  <Pages>171</Pages>
  <Words>69334</Words>
  <Characters>381342</Characters>
  <Application>Microsoft Office Word</Application>
  <DocSecurity>0</DocSecurity>
  <Lines>3177</Lines>
  <Paragraphs>899</Paragraphs>
  <ScaleCrop>false</ScaleCrop>
  <Company/>
  <LinksUpToDate>false</LinksUpToDate>
  <CharactersWithSpaces>449777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Bilan de la CDN 2.0</dc:title>
  <dc:subject/>
  <dc:creator>Hamza</dc:creator>
  <cp:keywords/>
  <dc:description/>
  <cp:lastModifiedBy>Boble-wendé Arnaud OUEDRAOGO</cp:lastModifiedBy>
  <cp:revision>232</cp:revision>
  <cp:lastPrinted>2025-01-26T16:42:00Z</cp:lastPrinted>
  <dcterms:created xsi:type="dcterms:W3CDTF">2026-04-19T19:48:00Z</dcterms:created>
  <dcterms:modified xsi:type="dcterms:W3CDTF">2026-05-20T14:14:00Z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0x010100155F732436BD414ABE4F9007290F88BC</vt:lpwstr>
  </property>
  <property fmtid="{D5CDD505-2E9C-101B-9397-08002B2CF9AE}" pid="3" name="MediaServiceImageTags">
    <vt:lpwstr/>
  </property>
</Properties>
</file>